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9" r:id="rId17"/>
    <p:sldId id="300" r:id="rId18"/>
    <p:sldId id="301"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302" r:id="rId32"/>
    <p:sldId id="283" r:id="rId33"/>
    <p:sldId id="284" r:id="rId34"/>
    <p:sldId id="303" r:id="rId35"/>
    <p:sldId id="285" r:id="rId36"/>
    <p:sldId id="304" r:id="rId37"/>
    <p:sldId id="286" r:id="rId38"/>
    <p:sldId id="305" r:id="rId39"/>
    <p:sldId id="287" r:id="rId40"/>
    <p:sldId id="288" r:id="rId41"/>
    <p:sldId id="306" r:id="rId42"/>
    <p:sldId id="289" r:id="rId43"/>
    <p:sldId id="307" r:id="rId44"/>
    <p:sldId id="290" r:id="rId45"/>
    <p:sldId id="291" r:id="rId46"/>
    <p:sldId id="292" r:id="rId47"/>
    <p:sldId id="293" r:id="rId48"/>
    <p:sldId id="294" r:id="rId49"/>
    <p:sldId id="295" r:id="rId50"/>
    <p:sldId id="296" r:id="rId51"/>
    <p:sldId id="297" r:id="rId52"/>
    <p:sldId id="29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620" autoAdjust="0"/>
  </p:normalViewPr>
  <p:slideViewPr>
    <p:cSldViewPr snapToGrid="0" snapToObjects="1">
      <p:cViewPr varScale="1">
        <p:scale>
          <a:sx n="108" d="100"/>
          <a:sy n="108" d="100"/>
        </p:scale>
        <p:origin x="60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E8485-0C42-476C-BC9C-A1A362AAAFC7}"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45FBA-63AC-4D19-B0A8-2062AAD5AE4B}" type="slidenum">
              <a:rPr lang="en-US" smtClean="0"/>
              <a:t>‹#›</a:t>
            </a:fld>
            <a:endParaRPr lang="en-US"/>
          </a:p>
        </p:txBody>
      </p:sp>
    </p:spTree>
    <p:extLst>
      <p:ext uri="{BB962C8B-B14F-4D97-AF65-F5344CB8AC3E}">
        <p14:creationId xmlns:p14="http://schemas.microsoft.com/office/powerpoint/2010/main" val="408298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Estonia is an e-society with electronic ID cards, e-government, e-health, e-school, e-parcing etc. We take pride of our innovations in education, e-governance, digital society and enterpreneurship. Estonia is the first e-government in the world. Bassically we have eliminatedˇall physical paper documents from government processes. There are plenty of start ups since registering a business is just one of the thousand of e-services that can be done quickly and easily. </a:t>
            </a:r>
            <a:r>
              <a:rPr lang="en-US" b="0" i="0" dirty="0">
                <a:solidFill>
                  <a:srgbClr val="1F1F1F"/>
                </a:solidFill>
                <a:effectLst/>
                <a:latin typeface="Google Sans"/>
              </a:rPr>
              <a:t>The Organization for Economic Cooperation and Development</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3</a:t>
            </a:fld>
            <a:endParaRPr lang="en-US"/>
          </a:p>
        </p:txBody>
      </p:sp>
    </p:spTree>
    <p:extLst>
      <p:ext uri="{BB962C8B-B14F-4D97-AF65-F5344CB8AC3E}">
        <p14:creationId xmlns:p14="http://schemas.microsoft.com/office/powerpoint/2010/main" val="1093202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We are working together with scools, kindergartens, teachers, students, other universities, governmental institutions, and anyone invested in education.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33</a:t>
            </a:fld>
            <a:endParaRPr lang="en-US"/>
          </a:p>
        </p:txBody>
      </p:sp>
    </p:spTree>
    <p:extLst>
      <p:ext uri="{BB962C8B-B14F-4D97-AF65-F5344CB8AC3E}">
        <p14:creationId xmlns:p14="http://schemas.microsoft.com/office/powerpoint/2010/main" val="309938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We keep it local, yet international.. We have academic collaborations with various international institutions all over the world., agreements with 43 partner universities worldwide, and over 400 Erasmus + partnerships.</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48</a:t>
            </a:fld>
            <a:endParaRPr lang="en-US"/>
          </a:p>
        </p:txBody>
      </p:sp>
    </p:spTree>
    <p:extLst>
      <p:ext uri="{BB962C8B-B14F-4D97-AF65-F5344CB8AC3E}">
        <p14:creationId xmlns:p14="http://schemas.microsoft.com/office/powerpoint/2010/main" val="44354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Since 2006. 3 week program each July. Summer program includes talks by acclaimed academics, opinion leaders and intellectuals from other universities. There are 97 countries represented throughout the years, 90% are international students</a:t>
            </a:r>
          </a:p>
          <a:p>
            <a:r>
              <a:rPr lang="et-EE" dirty="0"/>
              <a:t>Winter School- since 2010. In january.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49</a:t>
            </a:fld>
            <a:endParaRPr lang="en-US"/>
          </a:p>
        </p:txBody>
      </p:sp>
    </p:spTree>
    <p:extLst>
      <p:ext uri="{BB962C8B-B14F-4D97-AF65-F5344CB8AC3E}">
        <p14:creationId xmlns:p14="http://schemas.microsoft.com/office/powerpoint/2010/main" val="339219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Campus is in 6 parts.  Each part built in different time. Our oldest builiding Terra built in 1940, in January 2020 we opened the new creative house called Vita(latin: Life), there you find art studios, dance halls, a black box, music classes, and a sound syudio, as well as ball games hall and a gym. Virtual tour on our web site. </a:t>
            </a:r>
          </a:p>
          <a:p>
            <a:r>
              <a:rPr lang="et-EE" dirty="0"/>
              <a:t>Our student life is active. There are many possibilities for students to be acitvely  involved in cultural, social, intellectual, sporting and recreational activities all year round.</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50</a:t>
            </a:fld>
            <a:endParaRPr lang="en-US"/>
          </a:p>
        </p:txBody>
      </p:sp>
    </p:spTree>
    <p:extLst>
      <p:ext uri="{BB962C8B-B14F-4D97-AF65-F5344CB8AC3E}">
        <p14:creationId xmlns:p14="http://schemas.microsoft.com/office/powerpoint/2010/main" val="151762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TÜ goal is to introduce the principles of suistainability to all our students.. TÜ takes steps in order to be sustainable itself. In and outside of classrooms, we are debating over the ways of solving complex environmental issues.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5</a:t>
            </a:fld>
            <a:endParaRPr lang="en-US"/>
          </a:p>
        </p:txBody>
      </p:sp>
    </p:spTree>
    <p:extLst>
      <p:ext uri="{BB962C8B-B14F-4D97-AF65-F5344CB8AC3E}">
        <p14:creationId xmlns:p14="http://schemas.microsoft.com/office/powerpoint/2010/main" val="372449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We have a long and rich history. Starting as a Teacher’s seminary in 1919. In 2005 Tallinn University was founded by the Parliament. A number of higher education and academic institutions were consolidated into a single institution. Our campus is right in the heart of Tallinn, where everything is nearby, city centre, old town (15 min), dormitory (3 min), harbour (7 min), airport 25 min, beach 15 min.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6</a:t>
            </a:fld>
            <a:endParaRPr lang="en-US"/>
          </a:p>
        </p:txBody>
      </p:sp>
    </p:spTree>
    <p:extLst>
      <p:ext uri="{BB962C8B-B14F-4D97-AF65-F5344CB8AC3E}">
        <p14:creationId xmlns:p14="http://schemas.microsoft.com/office/powerpoint/2010/main" val="189722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For example we have a 4k SuperNova cinema hall, modern production centre and technology.</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8</a:t>
            </a:fld>
            <a:endParaRPr lang="en-US"/>
          </a:p>
        </p:txBody>
      </p:sp>
    </p:spTree>
    <p:extLst>
      <p:ext uri="{BB962C8B-B14F-4D97-AF65-F5344CB8AC3E}">
        <p14:creationId xmlns:p14="http://schemas.microsoft.com/office/powerpoint/2010/main" val="2461196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We have taken our place among the world’stop universities in a very short time. We have been in top 5% (top 1 000 best) since 2019. Mostly standing out in research. And you can see here, ranked by subject.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10</a:t>
            </a:fld>
            <a:endParaRPr lang="en-US"/>
          </a:p>
        </p:txBody>
      </p:sp>
    </p:spTree>
    <p:extLst>
      <p:ext uri="{BB962C8B-B14F-4D97-AF65-F5344CB8AC3E}">
        <p14:creationId xmlns:p14="http://schemas.microsoft.com/office/powerpoint/2010/main" val="216104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Our research is guided by 5 focus fields. 100 years of teachers training, </a:t>
            </a:r>
          </a:p>
          <a:p>
            <a:r>
              <a:rPr lang="et-EE" dirty="0"/>
              <a:t>digital and media culture in the increasingly digitised multiplatform world, digital literacy. </a:t>
            </a:r>
          </a:p>
          <a:p>
            <a:r>
              <a:rPr lang="et-EE" dirty="0"/>
              <a:t>We give knowledge and skills related to cultures and languages,</a:t>
            </a:r>
          </a:p>
          <a:p>
            <a:r>
              <a:rPr lang="et-EE" dirty="0"/>
              <a:t>We have become increasingly international.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11</a:t>
            </a:fld>
            <a:endParaRPr lang="en-US"/>
          </a:p>
        </p:txBody>
      </p:sp>
    </p:spTree>
    <p:extLst>
      <p:ext uri="{BB962C8B-B14F-4D97-AF65-F5344CB8AC3E}">
        <p14:creationId xmlns:p14="http://schemas.microsoft.com/office/powerpoint/2010/main" val="298783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12</a:t>
            </a:fld>
            <a:endParaRPr lang="en-US"/>
          </a:p>
        </p:txBody>
      </p:sp>
    </p:spTree>
    <p:extLst>
      <p:ext uri="{BB962C8B-B14F-4D97-AF65-F5344CB8AC3E}">
        <p14:creationId xmlns:p14="http://schemas.microsoft.com/office/powerpoint/2010/main" val="190507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Academic units are scattered allover the campus. </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14</a:t>
            </a:fld>
            <a:endParaRPr lang="en-US"/>
          </a:p>
        </p:txBody>
      </p:sp>
    </p:spTree>
    <p:extLst>
      <p:ext uri="{BB962C8B-B14F-4D97-AF65-F5344CB8AC3E}">
        <p14:creationId xmlns:p14="http://schemas.microsoft.com/office/powerpoint/2010/main" val="329149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It is a study course focused on project-and problem-based learning, where students from different areas collaborat with academics and partneers from outside university to carry out projects with interdiciplinary problems.</a:t>
            </a:r>
            <a:endParaRPr lang="en-US" dirty="0"/>
          </a:p>
        </p:txBody>
      </p:sp>
      <p:sp>
        <p:nvSpPr>
          <p:cNvPr id="4" name="Slide Number Placeholder 3"/>
          <p:cNvSpPr>
            <a:spLocks noGrp="1"/>
          </p:cNvSpPr>
          <p:nvPr>
            <p:ph type="sldNum" sz="quarter" idx="5"/>
          </p:nvPr>
        </p:nvSpPr>
        <p:spPr/>
        <p:txBody>
          <a:bodyPr/>
          <a:lstStyle/>
          <a:p>
            <a:fld id="{3BD45FBA-63AC-4D19-B0A8-2062AAD5AE4B}" type="slidenum">
              <a:rPr lang="en-US" smtClean="0"/>
              <a:t>20</a:t>
            </a:fld>
            <a:endParaRPr lang="en-US"/>
          </a:p>
        </p:txBody>
      </p:sp>
    </p:spTree>
    <p:extLst>
      <p:ext uri="{BB962C8B-B14F-4D97-AF65-F5344CB8AC3E}">
        <p14:creationId xmlns:p14="http://schemas.microsoft.com/office/powerpoint/2010/main" val="309706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8190-791E-0546-8E3E-EE9108A96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F27B36-B93D-B444-82F9-116620860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880F28-8417-7544-8EFB-B7FDCE95E692}"/>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5051887E-1FFF-1548-A6DB-AECE47E08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3A40D-E07B-5742-B0F9-B3AF1DBD265F}"/>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1621931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3A71-D6E0-554B-9687-E9648470E2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8652E-B47A-0C46-9002-605CEDE7F4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AA89B-872E-1941-BDDE-98D123E769B8}"/>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7AD8BF85-A596-0B42-B1E2-3FB566FD2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EA453-8AA2-0B4D-B45D-EC0CF705E81C}"/>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194807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1F4529-DD25-6C4E-9D11-72CA8714A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A6197-F4B2-1340-B494-C0B0EC29DF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4D879-7D54-1044-AEF0-052F75D3EADF}"/>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4E951E7F-43CC-674E-B2F2-257AB2194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3722C-52A2-D344-8E2F-575EACB9DC01}"/>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7497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EE47-49B6-9D4E-A900-48CECD4D9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F889F-9441-B64A-AF25-08D83E3035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3A97F-AE63-BA4D-BE4C-A388CB5701E0}"/>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718CD421-F8D4-3A41-B34F-B337C45A3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BFC6F-0E2B-0440-83EC-9990B1599F8D}"/>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317877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ECC4-2051-2047-98ED-C8DC2B5A2E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703D7-4A7E-0E45-9240-52E787A49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50A7F5-5185-6644-9667-E68E35B07FD3}"/>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0B3FDDD7-E30E-5E41-83B7-555FD2531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2B232-77FE-4E47-BD2E-E07B03B64484}"/>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40334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AB49-71D1-994A-9E65-56B53B54E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43A3A-3C99-4F44-AC08-FB283FF7F7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97D90-3B65-B44B-AB13-EE242E9073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9C2DE9-F0F7-4D4A-AAC7-14552E2E3072}"/>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6" name="Footer Placeholder 5">
            <a:extLst>
              <a:ext uri="{FF2B5EF4-FFF2-40B4-BE49-F238E27FC236}">
                <a16:creationId xmlns:a16="http://schemas.microsoft.com/office/drawing/2014/main" id="{7884DFC7-89D9-A646-A993-444CB97B4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AD95B-EE0D-1241-8F69-BDD578210CA5}"/>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125922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0222-6F49-F748-8096-130AD21EBB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DC7EA-5DE2-4349-A640-6F1C5EE5A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660E004-81A8-B143-92C8-3767C9B4E7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D83FA-A54C-2041-9BAE-A08754488D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C0FC77-6425-AD4A-9D6C-A9FE848D5C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42553-ABBD-D84F-8054-918BE9F23EF2}"/>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8" name="Footer Placeholder 7">
            <a:extLst>
              <a:ext uri="{FF2B5EF4-FFF2-40B4-BE49-F238E27FC236}">
                <a16:creationId xmlns:a16="http://schemas.microsoft.com/office/drawing/2014/main" id="{29FA6807-9E0D-4C43-882A-C883275D9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27E6E8-42DA-3B46-A206-D88FE0843F8F}"/>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216357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1EC8-0F45-5041-97FF-ABD29CCDE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1E1CEF-DA1B-D445-AC24-1C917E3A74AE}"/>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4" name="Footer Placeholder 3">
            <a:extLst>
              <a:ext uri="{FF2B5EF4-FFF2-40B4-BE49-F238E27FC236}">
                <a16:creationId xmlns:a16="http://schemas.microsoft.com/office/drawing/2014/main" id="{605104AC-D86E-BF49-BDAA-C077A605C8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71523-5BFD-E443-ACCF-FB17F51F0C98}"/>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67863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1ED30-E107-254A-8369-737B87A72D48}"/>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3" name="Footer Placeholder 2">
            <a:extLst>
              <a:ext uri="{FF2B5EF4-FFF2-40B4-BE49-F238E27FC236}">
                <a16:creationId xmlns:a16="http://schemas.microsoft.com/office/drawing/2014/main" id="{E6FA50E5-718B-DE4E-8374-FCC4D1230B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58A658-50B2-DE42-897F-DA0E59BD020D}"/>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375851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FF35-2C66-D54C-9EAE-27F206085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38562-5CFC-8F4B-83EE-31D496C29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C75D71-05A1-BF49-BD9E-91D631468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847A64-49FB-494A-8A25-8607489652BA}"/>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6" name="Footer Placeholder 5">
            <a:extLst>
              <a:ext uri="{FF2B5EF4-FFF2-40B4-BE49-F238E27FC236}">
                <a16:creationId xmlns:a16="http://schemas.microsoft.com/office/drawing/2014/main" id="{88C0161C-C19C-3C42-B88C-521B3840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4CE21-967C-F446-A25B-B496DDAC0DEB}"/>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83264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A5E1-A6B2-5A4F-A545-CCDBF05DF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E13FF-00B5-454C-80CA-49FEFD18B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CAC982-4AA6-8F43-97D4-F42646F2A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CECD95-5CF3-EC4F-9070-C55AA725ABF6}"/>
              </a:ext>
            </a:extLst>
          </p:cNvPr>
          <p:cNvSpPr>
            <a:spLocks noGrp="1"/>
          </p:cNvSpPr>
          <p:nvPr>
            <p:ph type="dt" sz="half" idx="10"/>
          </p:nvPr>
        </p:nvSpPr>
        <p:spPr/>
        <p:txBody>
          <a:bodyPr/>
          <a:lstStyle/>
          <a:p>
            <a:fld id="{40BE78FB-48B2-8A4A-933C-6BE65A2175ED}" type="datetimeFigureOut">
              <a:rPr lang="en-US" smtClean="0"/>
              <a:t>1/29/2024</a:t>
            </a:fld>
            <a:endParaRPr lang="en-US"/>
          </a:p>
        </p:txBody>
      </p:sp>
      <p:sp>
        <p:nvSpPr>
          <p:cNvPr id="6" name="Footer Placeholder 5">
            <a:extLst>
              <a:ext uri="{FF2B5EF4-FFF2-40B4-BE49-F238E27FC236}">
                <a16:creationId xmlns:a16="http://schemas.microsoft.com/office/drawing/2014/main" id="{14A0FFE6-38A3-EA46-843D-73F62F5FE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018BA-30FA-2843-ABF7-F6D1941C2FFB}"/>
              </a:ext>
            </a:extLst>
          </p:cNvPr>
          <p:cNvSpPr>
            <a:spLocks noGrp="1"/>
          </p:cNvSpPr>
          <p:nvPr>
            <p:ph type="sldNum" sz="quarter" idx="12"/>
          </p:nvPr>
        </p:nvSpPr>
        <p:spPr/>
        <p:txBody>
          <a:bodyPr/>
          <a:lstStyle/>
          <a:p>
            <a:fld id="{E7B600D1-F348-F34F-9655-2DBD9E705044}" type="slidenum">
              <a:rPr lang="en-US" smtClean="0"/>
              <a:t>‹#›</a:t>
            </a:fld>
            <a:endParaRPr lang="en-US"/>
          </a:p>
        </p:txBody>
      </p:sp>
    </p:spTree>
    <p:extLst>
      <p:ext uri="{BB962C8B-B14F-4D97-AF65-F5344CB8AC3E}">
        <p14:creationId xmlns:p14="http://schemas.microsoft.com/office/powerpoint/2010/main" val="142740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B94C3-A773-0D41-A648-C7153DC7B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B2E932-05A7-3E4A-AFBE-AD7EEF153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DDDF-147E-704A-B904-A069227D6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E78FB-48B2-8A4A-933C-6BE65A2175ED}" type="datetimeFigureOut">
              <a:rPr lang="en-US" smtClean="0"/>
              <a:t>1/29/2024</a:t>
            </a:fld>
            <a:endParaRPr lang="en-US"/>
          </a:p>
        </p:txBody>
      </p:sp>
      <p:sp>
        <p:nvSpPr>
          <p:cNvPr id="5" name="Footer Placeholder 4">
            <a:extLst>
              <a:ext uri="{FF2B5EF4-FFF2-40B4-BE49-F238E27FC236}">
                <a16:creationId xmlns:a16="http://schemas.microsoft.com/office/drawing/2014/main" id="{D76BF44D-19BC-4442-BE45-62AE6F22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43B38D-9039-794F-A8BD-D3A6030F6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600D1-F348-F34F-9655-2DBD9E705044}" type="slidenum">
              <a:rPr lang="en-US" smtClean="0"/>
              <a:t>‹#›</a:t>
            </a:fld>
            <a:endParaRPr lang="en-US"/>
          </a:p>
        </p:txBody>
      </p:sp>
    </p:spTree>
    <p:extLst>
      <p:ext uri="{BB962C8B-B14F-4D97-AF65-F5344CB8AC3E}">
        <p14:creationId xmlns:p14="http://schemas.microsoft.com/office/powerpoint/2010/main" val="1603843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70BF-1A55-EF43-9B18-1C5F7CF308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72DB6E-36F9-E84C-9B13-3A69FA12083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3457801-0E73-D74E-B6A3-FD55276E17E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52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191B1-AB35-5C40-8219-2D871FFE5E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055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B9661-4D33-F043-AC0F-667B8D5393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2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18EB-F1A6-C341-B8E5-D9C1B76CDAE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416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56F11-94D4-1A48-9049-81C1E6BACD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97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05CFF-7BD1-EC4E-9DC9-4CE21CA8A6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442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FCBEA-5FC5-0643-9528-70C4CF29985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96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0CBB0-EA1C-E743-AD66-3846FD0B61C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6490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AAC10-E65D-1C40-9130-5DDEE04B8A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090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184FA-1DCC-394C-AAC2-40F6598DB6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776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24903-D69A-DB46-A2C8-69B68AEE40A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617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1F88D5-ADE0-9E46-8563-3B3B894D03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20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031F0-DF83-E944-826A-76897DF905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69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B8FC6-66C5-7B4F-A032-0177677431C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88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1EFC1-7F0E-2E42-A333-CC6F594181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56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DBEEB-1EA9-7E49-BC06-D67A0D15143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392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60070-6512-A84D-BF00-2253C0C1E8C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661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87195-22B5-7D46-869E-28F2A5A7DE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420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E518E-6868-6149-A551-414CEBFEE04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4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08C11-4645-BF42-ADB5-7C8E278FC7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503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5F07A-625F-6048-B893-CEB22C4327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6007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7437F-0E7D-AD43-8A93-A6D010B3C5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40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607B0-3C2D-9D4E-98CB-C2415A74AC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79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6535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420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36B2A-3F37-1845-A265-96F833D352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808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FC28D-9081-764A-B08C-250E7C97071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05622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58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E7575-8E71-4242-A685-677CD712FD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407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366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24E6A-5FB4-5B48-ADEC-06C4B18D55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39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38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776F2-7AB3-C840-A3D0-B430B3AA63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342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D1D14-C698-B041-85E1-59FF5BB3AF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407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682B6-BEE1-3946-9FD2-80A3156B23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145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9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67C61-CA8D-C04B-89AC-508F43EEE6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356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932B4-CCE5-1F4A-AF0D-93C03400F1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421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52EF98-55B6-4E4C-8213-5CF6071CA3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521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B151B-CDE1-6943-A41C-7C390BA01F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26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1C928-F0A7-4946-84A0-2A34DF0A79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991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BE599-B8EB-CD4B-9A37-AC86285FB6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74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B20CF-BA97-AB48-A4EB-9E980BC5CF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5293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78565-C292-4142-B700-5FA19B029A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303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B00EA-950B-D348-ACDC-ADDABDCC53C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549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56EBA-DF88-0E4D-98F1-14CFDA186E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241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771DE-F6F2-364C-9EBE-E5173E198DA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435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710CC-4C9E-C346-B626-788C80F13E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284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1D02A-8C09-1940-BA7D-86DC7150D3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09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2C22D-2293-6543-840D-7AB7C74783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339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AD828-E25C-3345-BD23-9AD8E53AEE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9507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3BF37-7FFA-6346-84C0-E4462FDC2FF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86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589</Words>
  <Application>Microsoft Office PowerPoint</Application>
  <PresentationFormat>Widescreen</PresentationFormat>
  <Paragraphs>30</Paragraphs>
  <Slides>52</Slides>
  <Notes>13</Notes>
  <HiddenSlides>28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crikii</cp:lastModifiedBy>
  <cp:revision>35</cp:revision>
  <dcterms:created xsi:type="dcterms:W3CDTF">2023-01-17T14:13:19Z</dcterms:created>
  <dcterms:modified xsi:type="dcterms:W3CDTF">2024-01-29T07:56:04Z</dcterms:modified>
</cp:coreProperties>
</file>