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07" r:id="rId2"/>
    <p:sldId id="466" r:id="rId3"/>
    <p:sldId id="467" r:id="rId4"/>
    <p:sldId id="468" r:id="rId5"/>
    <p:sldId id="465" r:id="rId6"/>
    <p:sldId id="470" r:id="rId7"/>
  </p:sldIdLst>
  <p:sldSz cx="9144000" cy="6858000" type="screen4x3"/>
  <p:notesSz cx="6858000" cy="9144000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31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82" autoAdjust="0"/>
  </p:normalViewPr>
  <p:slideViewPr>
    <p:cSldViewPr snapToGrid="0">
      <p:cViewPr varScale="1">
        <p:scale>
          <a:sx n="105" d="100"/>
          <a:sy n="105" d="100"/>
        </p:scale>
        <p:origin x="184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5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A37B34F-166D-4BF6-9160-FC5A9D6121EB}" type="datetimeFigureOut">
              <a:rPr lang="et-EE"/>
              <a:pPr/>
              <a:t>29.01.24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3FAF06AB-C77E-4D69-A546-E11C7FEFDD4A}" type="slidenum">
              <a:rPr lang="et-EE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90707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996C1A5-6FC0-430B-BC5E-D4BD5CD74C9B}" type="datetimeFigureOut">
              <a:rPr lang="et-EE"/>
              <a:pPr/>
              <a:t>29.01.24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t-E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t-E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82AC2DA-5A26-4C9A-B2C5-2D9428E44EC5}" type="slidenum">
              <a:rPr lang="et-EE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904420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2AC2DA-5A26-4C9A-B2C5-2D9428E44EC5}" type="slidenum">
              <a:rPr lang="et-EE" smtClean="0"/>
              <a:pPr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88971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0175" y="6119813"/>
            <a:ext cx="21034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364190"/>
            <a:ext cx="7886700" cy="4355573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 baseline="0"/>
            </a:lvl1pPr>
            <a:lvl2pPr marL="5143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2pPr>
            <a:lvl3pPr marL="8572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3pPr>
            <a:lvl4pPr marL="12001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4pPr>
            <a:lvl5pPr marL="15430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5pPr>
          </a:lstStyle>
          <a:p>
            <a:pPr lvl="0"/>
            <a:r>
              <a:rPr lang="et-EE"/>
              <a:t>Click to edit Master text styles</a:t>
            </a:r>
          </a:p>
          <a:p>
            <a:pPr lvl="1"/>
            <a:r>
              <a:rPr lang="et-EE"/>
              <a:t>Second level</a:t>
            </a:r>
          </a:p>
          <a:p>
            <a:pPr lvl="2"/>
            <a:r>
              <a:rPr lang="et-EE"/>
              <a:t>Third level</a:t>
            </a:r>
          </a:p>
          <a:p>
            <a:pPr lvl="3"/>
            <a:r>
              <a:rPr lang="et-EE"/>
              <a:t>Fourth level</a:t>
            </a:r>
          </a:p>
          <a:p>
            <a:pPr lvl="4"/>
            <a:r>
              <a:rPr lang="et-EE"/>
              <a:t>Fifth level</a:t>
            </a:r>
            <a:endParaRPr lang="et-EE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28650" y="405447"/>
            <a:ext cx="7886700" cy="83099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baseline="0">
                <a:latin typeface="+mj-lt"/>
              </a:defRPr>
            </a:lvl1pPr>
          </a:lstStyle>
          <a:p>
            <a:pPr lvl="0"/>
            <a:r>
              <a:rPr lang="et-EE"/>
              <a:t>Click to edit Master text styles</a:t>
            </a:r>
          </a:p>
          <a:p>
            <a:pPr lvl="1"/>
            <a:r>
              <a:rPr lang="et-EE"/>
              <a:t>Second level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itel">
    <p:bg>
      <p:bgPr>
        <a:solidFill>
          <a:srgbClr val="B913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0175" y="6119813"/>
            <a:ext cx="21034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3175000"/>
            <a:ext cx="4346062" cy="43088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kern="0" cap="all" spc="600" baseline="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t-EE"/>
              <a:t>Click to edit Master subtitle style</a:t>
            </a:r>
            <a:endParaRPr lang="et-EE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2641062"/>
          </a:xfrm>
          <a:prstGeom prst="rect">
            <a:avLst/>
          </a:prstGeom>
        </p:spPr>
        <p:txBody>
          <a:bodyPr tIns="360000" anchor="t">
            <a:spAutoFit/>
          </a:bodyPr>
          <a:lstStyle>
            <a:lvl1pPr>
              <a:lnSpc>
                <a:spcPts val="8500"/>
              </a:lnSpc>
              <a:defRPr sz="13000" i="1" spc="-300" baseline="0">
                <a:solidFill>
                  <a:schemeClr val="bg1"/>
                </a:solidFill>
              </a:defRPr>
            </a:lvl1pPr>
          </a:lstStyle>
          <a:p>
            <a:r>
              <a:rPr lang="et-EE"/>
              <a:t>Click to edit Master title style</a:t>
            </a:r>
            <a:endParaRPr lang="et-EE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628650" y="6124321"/>
            <a:ext cx="1990725" cy="352425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t-EE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kem vahe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619125" y="5010150"/>
            <a:ext cx="7896225" cy="0"/>
          </a:xfrm>
          <a:prstGeom prst="line">
            <a:avLst/>
          </a:prstGeom>
          <a:ln w="25400">
            <a:solidFill>
              <a:srgbClr val="B913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0175" y="6119813"/>
            <a:ext cx="21034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425722"/>
          </a:xfrm>
          <a:prstGeom prst="rect">
            <a:avLst/>
          </a:prstGeom>
          <a:ln>
            <a:noFill/>
          </a:ln>
        </p:spPr>
        <p:txBody>
          <a:bodyPr tIns="360000" anchor="t">
            <a:spAutoFit/>
          </a:bodyPr>
          <a:lstStyle>
            <a:lvl1pPr>
              <a:lnSpc>
                <a:spcPts val="7900"/>
              </a:lnSpc>
              <a:defRPr sz="12000" i="1" spc="-300" baseline="0">
                <a:solidFill>
                  <a:schemeClr val="tx1"/>
                </a:solidFill>
              </a:defRPr>
            </a:lvl1pPr>
          </a:lstStyle>
          <a:p>
            <a:r>
              <a:rPr lang="et-EE"/>
              <a:t>Click to edit Master title style</a:t>
            </a:r>
            <a:endParaRPr lang="et-EE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lkiri ja ala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19125" y="3630613"/>
            <a:ext cx="7896225" cy="0"/>
          </a:xfrm>
          <a:prstGeom prst="line">
            <a:avLst/>
          </a:prstGeom>
          <a:ln w="25400">
            <a:solidFill>
              <a:srgbClr val="B913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0175" y="6119813"/>
            <a:ext cx="21034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28650" y="796925"/>
            <a:ext cx="7886700" cy="1922917"/>
          </a:xfrm>
          <a:prstGeom prst="rect">
            <a:avLst/>
          </a:prstGeom>
          <a:ln>
            <a:noFill/>
          </a:ln>
        </p:spPr>
        <p:txBody>
          <a:bodyPr tIns="360000" anchor="t">
            <a:spAutoFit/>
          </a:bodyPr>
          <a:lstStyle>
            <a:lvl1pPr>
              <a:lnSpc>
                <a:spcPts val="5900"/>
              </a:lnSpc>
              <a:defRPr sz="9000" b="1" i="1" spc="-300" baseline="0">
                <a:solidFill>
                  <a:schemeClr val="tx1"/>
                </a:solidFill>
              </a:defRPr>
            </a:lvl1pPr>
          </a:lstStyle>
          <a:p>
            <a:r>
              <a:rPr lang="et-EE"/>
              <a:t>Click to edit Master title style</a:t>
            </a:r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9125" y="2556398"/>
            <a:ext cx="7896225" cy="80273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6000" b="0" i="1" spc="-300" baseline="0"/>
            </a:lvl1pPr>
          </a:lstStyle>
          <a:p>
            <a:pPr lvl="0"/>
            <a:r>
              <a:rPr lang="et-EE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619124" y="3799147"/>
            <a:ext cx="7896226" cy="9591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  <a:lvl5pPr>
              <a:defRPr/>
            </a:lvl5pPr>
          </a:lstStyle>
          <a:p>
            <a:pPr lvl="0"/>
            <a:r>
              <a:rPr lang="et-EE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dislai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0175" y="6119813"/>
            <a:ext cx="21034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96266" y="398996"/>
            <a:ext cx="4519083" cy="5320768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1pPr>
            <a:lvl2pPr marL="5143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2pPr>
            <a:lvl3pPr marL="8572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3pPr>
            <a:lvl4pPr marL="12001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4pPr>
            <a:lvl5pPr marL="15430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5pPr>
          </a:lstStyle>
          <a:p>
            <a:pPr lvl="0"/>
            <a:r>
              <a:rPr lang="et-EE"/>
              <a:t>Click to edit Master text styles</a:t>
            </a:r>
          </a:p>
          <a:p>
            <a:pPr lvl="1"/>
            <a:r>
              <a:rPr lang="et-EE"/>
              <a:t>Second level</a:t>
            </a:r>
          </a:p>
          <a:p>
            <a:pPr lvl="2"/>
            <a:r>
              <a:rPr lang="et-EE"/>
              <a:t>Third level</a:t>
            </a:r>
          </a:p>
          <a:p>
            <a:pPr lvl="3"/>
            <a:r>
              <a:rPr lang="et-EE"/>
              <a:t>Fourth level</a:t>
            </a:r>
          </a:p>
          <a:p>
            <a:pPr lvl="4"/>
            <a:r>
              <a:rPr lang="et-EE"/>
              <a:t>Fifth level</a:t>
            </a:r>
            <a:endParaRPr lang="et-EE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637886" y="1482727"/>
            <a:ext cx="2875252" cy="4237038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1pPr>
            <a:lvl2pPr marL="5143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2pPr>
            <a:lvl3pPr marL="8572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3pPr>
            <a:lvl4pPr marL="12001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4pPr>
            <a:lvl5pPr marL="15430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5pPr>
          </a:lstStyle>
          <a:p>
            <a:pPr lvl="0"/>
            <a:r>
              <a:rPr lang="et-EE"/>
              <a:t>Click to edit Master text styles</a:t>
            </a:r>
          </a:p>
          <a:p>
            <a:pPr lvl="1"/>
            <a:r>
              <a:rPr lang="et-EE"/>
              <a:t>Second level</a:t>
            </a:r>
          </a:p>
          <a:p>
            <a:pPr lvl="2"/>
            <a:r>
              <a:rPr lang="et-EE"/>
              <a:t>Third level</a:t>
            </a:r>
          </a:p>
          <a:p>
            <a:pPr lvl="3"/>
            <a:r>
              <a:rPr lang="et-EE"/>
              <a:t>Fourth level</a:t>
            </a:r>
          </a:p>
          <a:p>
            <a:pPr lvl="4"/>
            <a:r>
              <a:rPr lang="et-EE"/>
              <a:t>Fifth level</a:t>
            </a:r>
            <a:endParaRPr lang="et-EE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37886" y="408232"/>
            <a:ext cx="2875252" cy="830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et-EE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dislai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0175" y="6119813"/>
            <a:ext cx="21034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-1054"/>
            <a:ext cx="7886700" cy="56160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1pPr>
            <a:lvl2pPr marL="5143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2pPr>
            <a:lvl3pPr marL="8572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3pPr>
            <a:lvl4pPr marL="12001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4pPr>
            <a:lvl5pPr marL="15430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5pPr>
          </a:lstStyle>
          <a:p>
            <a:pPr lvl="0"/>
            <a:r>
              <a:rPr lang="et-EE"/>
              <a:t>Click to edit Master text styles</a:t>
            </a:r>
          </a:p>
          <a:p>
            <a:pPr lvl="1"/>
            <a:r>
              <a:rPr lang="et-EE"/>
              <a:t>Second level</a:t>
            </a:r>
          </a:p>
          <a:p>
            <a:pPr lvl="2"/>
            <a:r>
              <a:rPr lang="et-EE"/>
              <a:t>Third level</a:t>
            </a:r>
          </a:p>
          <a:p>
            <a:pPr lvl="3"/>
            <a:r>
              <a:rPr lang="et-EE"/>
              <a:t>Fourth level</a:t>
            </a:r>
          </a:p>
          <a:p>
            <a:pPr lvl="4"/>
            <a:r>
              <a:rPr lang="et-EE"/>
              <a:t>Fifth level</a:t>
            </a:r>
            <a:endParaRPr lang="et-EE" dirty="0"/>
          </a:p>
        </p:txBody>
      </p:sp>
      <p:sp>
        <p:nvSpPr>
          <p:cNvPr id="7" name="Title 10"/>
          <p:cNvSpPr>
            <a:spLocks noGrp="1"/>
          </p:cNvSpPr>
          <p:nvPr>
            <p:ph type="title"/>
          </p:nvPr>
        </p:nvSpPr>
        <p:spPr>
          <a:xfrm>
            <a:off x="637117" y="322777"/>
            <a:ext cx="7886700" cy="4989979"/>
          </a:xfrm>
          <a:prstGeom prst="rect">
            <a:avLst/>
          </a:prstGeom>
          <a:ln>
            <a:noFill/>
          </a:ln>
        </p:spPr>
        <p:txBody>
          <a:bodyPr wrap="square" tIns="324000" anchor="t">
            <a:spAutoFit/>
          </a:bodyPr>
          <a:lstStyle>
            <a:lvl1pPr>
              <a:lnSpc>
                <a:spcPts val="7200"/>
              </a:lnSpc>
              <a:defRPr sz="11000" b="0" i="1" kern="0" spc="-3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t-EE"/>
              <a:t>Click to edit Master title style</a:t>
            </a:r>
            <a:endParaRPr lang="et-EE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dislai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0175" y="6119813"/>
            <a:ext cx="21034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49" y="398996"/>
            <a:ext cx="4087283" cy="3615436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1pPr>
            <a:lvl2pPr marL="5143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2pPr>
            <a:lvl3pPr marL="8572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3pPr>
            <a:lvl4pPr marL="12001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4pPr>
            <a:lvl5pPr marL="15430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5pPr>
          </a:lstStyle>
          <a:p>
            <a:pPr lvl="0"/>
            <a:r>
              <a:rPr lang="et-EE"/>
              <a:t>Click to edit Master text styles</a:t>
            </a:r>
          </a:p>
          <a:p>
            <a:pPr lvl="1"/>
            <a:r>
              <a:rPr lang="et-EE"/>
              <a:t>Second level</a:t>
            </a:r>
          </a:p>
          <a:p>
            <a:pPr lvl="2"/>
            <a:r>
              <a:rPr lang="et-EE"/>
              <a:t>Third level</a:t>
            </a:r>
          </a:p>
          <a:p>
            <a:pPr lvl="3"/>
            <a:r>
              <a:rPr lang="et-EE"/>
              <a:t>Fourth level</a:t>
            </a:r>
          </a:p>
          <a:p>
            <a:pPr lvl="4"/>
            <a:r>
              <a:rPr lang="et-EE"/>
              <a:t>Fifth level</a:t>
            </a:r>
            <a:endParaRPr lang="et-EE" dirty="0"/>
          </a:p>
        </p:txBody>
      </p:sp>
      <p:sp>
        <p:nvSpPr>
          <p:cNvPr id="7" name="Title 10"/>
          <p:cNvSpPr>
            <a:spLocks noGrp="1"/>
          </p:cNvSpPr>
          <p:nvPr>
            <p:ph type="title"/>
          </p:nvPr>
        </p:nvSpPr>
        <p:spPr>
          <a:xfrm>
            <a:off x="4715933" y="415910"/>
            <a:ext cx="3807884" cy="4229020"/>
          </a:xfrm>
          <a:prstGeom prst="rect">
            <a:avLst/>
          </a:prstGeom>
          <a:ln>
            <a:noFill/>
          </a:ln>
        </p:spPr>
        <p:txBody>
          <a:bodyPr wrap="square" lIns="0" tIns="180000" anchor="t">
            <a:spAutoFit/>
          </a:bodyPr>
          <a:lstStyle>
            <a:lvl1pPr>
              <a:lnSpc>
                <a:spcPts val="5200"/>
              </a:lnSpc>
              <a:defRPr sz="8000" b="0" i="1" kern="0" spc="-3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t-EE"/>
              <a:t>Click to edit Master title style</a:t>
            </a:r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28650" y="4040189"/>
            <a:ext cx="4087282" cy="975959"/>
          </a:xfrm>
          <a:prstGeom prst="rect">
            <a:avLst/>
          </a:prstGeom>
        </p:spPr>
        <p:txBody>
          <a:bodyPr wrap="square" tIns="108000">
            <a:spAutoFit/>
          </a:bodyPr>
          <a:lstStyle>
            <a:lvl1pPr marL="0" indent="0">
              <a:lnSpc>
                <a:spcPts val="3200"/>
              </a:lnSpc>
              <a:spcBef>
                <a:spcPts val="0"/>
              </a:spcBef>
              <a:buNone/>
              <a:defRPr sz="4800" i="1" spc="-300" baseline="0"/>
            </a:lvl1pPr>
          </a:lstStyle>
          <a:p>
            <a:pPr lvl="0"/>
            <a:r>
              <a:rPr lang="et-EE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</p:sldLayoutIdLst>
  <p:transition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Clr>
          <a:srgbClr val="B91319"/>
        </a:buClr>
        <a:buFont typeface="Times New Roman" pitchFamily="18" charset="0"/>
        <a:buChar char="̶"/>
        <a:defRPr sz="21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B91319"/>
        </a:buClr>
        <a:buFont typeface="Times New Roman" pitchFamily="18" charset="0"/>
        <a:buChar char="̶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B91319"/>
        </a:buClr>
        <a:buFont typeface="Times New Roman" pitchFamily="18" charset="0"/>
        <a:buChar char="̶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B91319"/>
        </a:buClr>
        <a:buFont typeface="Times New Roman" pitchFamily="18" charset="0"/>
        <a:buChar char="̶"/>
        <a:defRPr sz="13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B91319"/>
        </a:buClr>
        <a:buFont typeface="Times New Roman" pitchFamily="18" charset="0"/>
        <a:buChar char="̶"/>
        <a:defRPr sz="13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lu.ee/orientation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lu.ee/orientation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lu.ee/orienta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firstname.lastname@tlu.ee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51" y="365126"/>
            <a:ext cx="8651874" cy="5683562"/>
          </a:xfrm>
        </p:spPr>
        <p:txBody>
          <a:bodyPr/>
          <a:lstStyle/>
          <a:p>
            <a:pPr algn="ctr"/>
            <a:r>
              <a:rPr lang="en-US" sz="9600" dirty="0"/>
              <a:t>TERE </a:t>
            </a:r>
            <a:br>
              <a:rPr lang="en-US" sz="9600" dirty="0"/>
            </a:br>
            <a:r>
              <a:rPr lang="en-US" sz="9600" dirty="0"/>
              <a:t>TULEMAST!</a:t>
            </a:r>
            <a:br>
              <a:rPr lang="en-US" sz="9600" dirty="0"/>
            </a:br>
            <a:r>
              <a:rPr lang="en-US" sz="9600" dirty="0"/>
              <a:t>Orientation</a:t>
            </a:r>
            <a:br>
              <a:rPr lang="en-US" sz="9600" dirty="0"/>
            </a:br>
            <a:br>
              <a:rPr lang="et-EE" sz="9600" dirty="0"/>
            </a:b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311275" y="6044946"/>
            <a:ext cx="3498850" cy="384429"/>
          </a:xfrm>
        </p:spPr>
        <p:txBody>
          <a:bodyPr/>
          <a:lstStyle/>
          <a:p>
            <a:r>
              <a:rPr lang="en-US" dirty="0" err="1"/>
              <a:t>www.tlu.ee</a:t>
            </a:r>
            <a:r>
              <a:rPr lang="en-US" dirty="0"/>
              <a:t>/orientation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65EBA1-AB81-3465-837E-F8A68877B2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2428" y="4053459"/>
            <a:ext cx="1991487" cy="199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21413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3"/>
          <p:cNvSpPr>
            <a:spLocks noGrp="1"/>
          </p:cNvSpPr>
          <p:nvPr>
            <p:ph idx="1"/>
          </p:nvPr>
        </p:nvSpPr>
        <p:spPr bwMode="auto">
          <a:xfrm>
            <a:off x="628650" y="1028700"/>
            <a:ext cx="7886700" cy="537143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US" sz="2000" b="1" dirty="0"/>
              <a:t>29 </a:t>
            </a:r>
            <a:r>
              <a:rPr lang="et-EE" sz="2000" b="1" dirty="0" err="1"/>
              <a:t>January</a:t>
            </a:r>
            <a:endParaRPr lang="et-EE" sz="2000" b="1" dirty="0"/>
          </a:p>
          <a:p>
            <a:pPr marL="0" indent="0">
              <a:buNone/>
            </a:pPr>
            <a:r>
              <a:rPr lang="en-US" sz="2000" dirty="0"/>
              <a:t>10.00 Welcome and agenda – Student Union and Ingrid Hinojosa, TLU</a:t>
            </a:r>
          </a:p>
          <a:p>
            <a:pPr marL="0" indent="0">
              <a:buNone/>
            </a:pPr>
            <a:r>
              <a:rPr lang="en-US" sz="2000" dirty="0"/>
              <a:t>10.15 Tallinn University – </a:t>
            </a:r>
            <a:r>
              <a:rPr lang="en-US" sz="2000" dirty="0" err="1"/>
              <a:t>Cristel</a:t>
            </a:r>
            <a:r>
              <a:rPr lang="en-US" sz="2000" dirty="0"/>
              <a:t> </a:t>
            </a:r>
            <a:r>
              <a:rPr lang="en-US" sz="2000" dirty="0" err="1"/>
              <a:t>Kiilstrom</a:t>
            </a:r>
            <a:r>
              <a:rPr lang="en-US" sz="2000" dirty="0"/>
              <a:t>, TLU</a:t>
            </a:r>
          </a:p>
          <a:p>
            <a:pPr marL="0" indent="0">
              <a:buNone/>
            </a:pPr>
            <a:r>
              <a:rPr lang="en-US" sz="2000" dirty="0"/>
              <a:t>10.30 ÕIS and Emails - </a:t>
            </a:r>
            <a:r>
              <a:rPr lang="en-US" sz="2000" dirty="0" err="1"/>
              <a:t>Merli</a:t>
            </a:r>
            <a:r>
              <a:rPr lang="en-US" sz="2000" dirty="0"/>
              <a:t> </a:t>
            </a:r>
            <a:r>
              <a:rPr lang="en-US" sz="2000" dirty="0" err="1"/>
              <a:t>Laurson</a:t>
            </a:r>
            <a:r>
              <a:rPr lang="en-US" sz="2000" dirty="0"/>
              <a:t>, Henni-Maria </a:t>
            </a:r>
            <a:r>
              <a:rPr lang="en-US" sz="2000" dirty="0" err="1"/>
              <a:t>Johanson</a:t>
            </a:r>
            <a:r>
              <a:rPr lang="en-US" sz="2000" dirty="0"/>
              <a:t>, TLU</a:t>
            </a:r>
          </a:p>
          <a:p>
            <a:pPr marL="0" indent="0">
              <a:buNone/>
            </a:pPr>
            <a:r>
              <a:rPr lang="en-US" sz="2000" dirty="0"/>
              <a:t>10.40 Accommodation, student cards, printing - Ingrid Hinojosa, TLU</a:t>
            </a:r>
          </a:p>
          <a:p>
            <a:pPr marL="0" indent="0">
              <a:buNone/>
            </a:pPr>
            <a:r>
              <a:rPr lang="en-US" sz="2000" dirty="0"/>
              <a:t>10.50 Tallinn University Library – Carolina Schultz, TLU</a:t>
            </a:r>
          </a:p>
          <a:p>
            <a:pPr marL="0" indent="0">
              <a:buNone/>
            </a:pPr>
            <a:r>
              <a:rPr lang="en-US" sz="2000" i="1" dirty="0"/>
              <a:t>11.00 Break </a:t>
            </a:r>
          </a:p>
          <a:p>
            <a:pPr marL="0" indent="0">
              <a:buNone/>
            </a:pPr>
            <a:r>
              <a:rPr lang="en-US" sz="2000" dirty="0"/>
              <a:t>12.00 Health Care in Estonia – Marko </a:t>
            </a:r>
            <a:r>
              <a:rPr lang="en-US" sz="2000" dirty="0" err="1"/>
              <a:t>Tähnas</a:t>
            </a:r>
            <a:r>
              <a:rPr lang="en-US" sz="2000" dirty="0"/>
              <a:t>, Health Insurance Fund</a:t>
            </a:r>
          </a:p>
          <a:p>
            <a:pPr marL="0" indent="0">
              <a:buNone/>
            </a:pPr>
            <a:r>
              <a:rPr lang="en-US" sz="2000" dirty="0"/>
              <a:t>12.30 Safety Tips from the police</a:t>
            </a:r>
          </a:p>
          <a:p>
            <a:pPr marL="0" indent="0">
              <a:buNone/>
            </a:pPr>
            <a:r>
              <a:rPr lang="en-US" sz="2000" dirty="0"/>
              <a:t>12.50 Residence (EU), D-visa (non-EU); Transport – Ingrid Hinojosa</a:t>
            </a:r>
          </a:p>
          <a:p>
            <a:pPr marL="0" indent="0">
              <a:buNone/>
            </a:pPr>
            <a:r>
              <a:rPr lang="en-US" sz="2000" dirty="0"/>
              <a:t>13.00 International Club – Ruth </a:t>
            </a:r>
            <a:r>
              <a:rPr lang="en-US" sz="2000" dirty="0" err="1"/>
              <a:t>Karu</a:t>
            </a:r>
            <a:r>
              <a:rPr lang="en-US" sz="2000" dirty="0"/>
              <a:t>, TLU IC</a:t>
            </a:r>
          </a:p>
          <a:p>
            <a:pPr marL="0" indent="0">
              <a:buNone/>
            </a:pPr>
            <a:r>
              <a:rPr lang="en-US" sz="2000" dirty="0"/>
              <a:t>13.00-16.00 – Opening TLU user account (S-203)</a:t>
            </a:r>
          </a:p>
          <a:p>
            <a:pPr marL="0" indent="0">
              <a:buNone/>
            </a:pPr>
            <a:r>
              <a:rPr lang="en-US" sz="2000" dirty="0"/>
              <a:t>Registration for Library Tours (Doodle)</a:t>
            </a:r>
          </a:p>
          <a:p>
            <a:pPr marL="0" indent="0">
              <a:buNone/>
            </a:pPr>
            <a:r>
              <a:rPr lang="en-US" sz="2000" dirty="0"/>
              <a:t>20.00 Karaoke night  (</a:t>
            </a:r>
            <a:r>
              <a:rPr lang="en-US" sz="2000" dirty="0" err="1"/>
              <a:t>Gruuv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400" dirty="0">
              <a:solidFill>
                <a:srgbClr val="FF6600"/>
              </a:solidFill>
            </a:endParaRPr>
          </a:p>
          <a:p>
            <a:pPr marL="0" indent="0" eaLnBrk="1" hangingPunct="1">
              <a:buNone/>
            </a:pPr>
            <a:endParaRPr lang="en-US" sz="2400" dirty="0">
              <a:solidFill>
                <a:srgbClr val="FF6600"/>
              </a:solidFill>
            </a:endParaRPr>
          </a:p>
          <a:p>
            <a:pPr marL="0" indent="0" eaLnBrk="1" hangingPunct="1">
              <a:buNone/>
            </a:pPr>
            <a:endParaRPr lang="en-US" sz="2400" dirty="0">
              <a:solidFill>
                <a:srgbClr val="FF6600"/>
              </a:solidFill>
            </a:endParaRPr>
          </a:p>
          <a:p>
            <a:pPr marL="0" indent="0" eaLnBrk="1" hangingPunct="1">
              <a:buNone/>
            </a:pPr>
            <a:endParaRPr lang="et-EE" sz="3200" dirty="0">
              <a:ea typeface="ＭＳ Ｐゴシック" charset="-128"/>
            </a:endParaRPr>
          </a:p>
          <a:p>
            <a:pPr lvl="2" eaLnBrk="1" hangingPunct="1">
              <a:buNone/>
            </a:pPr>
            <a:endParaRPr lang="et-EE" dirty="0">
              <a:ea typeface="ＭＳ Ｐゴシック" charset="-12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628650" y="271463"/>
            <a:ext cx="7886700" cy="757237"/>
          </a:xfrm>
          <a:prstGeom prst="rect">
            <a:avLst/>
          </a:prstGeo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lang="et-EE" sz="4000" b="1" dirty="0">
                <a:ea typeface="ＭＳ Ｐゴシック" charset="-128"/>
              </a:rPr>
              <a:t>Agenda </a:t>
            </a:r>
            <a:r>
              <a:rPr lang="et-EE" sz="4000" b="1" dirty="0">
                <a:ea typeface="ＭＳ Ｐゴシック" charset="-128"/>
                <a:hlinkClick r:id="rId2"/>
              </a:rPr>
              <a:t>www.tlu.ee/orientation</a:t>
            </a:r>
            <a:r>
              <a:rPr lang="et-EE" sz="4000" b="1" dirty="0">
                <a:ea typeface="ＭＳ Ｐゴシック" charset="-128"/>
              </a:rPr>
              <a:t> </a:t>
            </a:r>
          </a:p>
        </p:txBody>
      </p:sp>
      <p:pic>
        <p:nvPicPr>
          <p:cNvPr id="3" name="Graphic 2" descr="Fork and knife with solid fill">
            <a:extLst>
              <a:ext uri="{FF2B5EF4-FFF2-40B4-BE49-F238E27FC236}">
                <a16:creationId xmlns:a16="http://schemas.microsoft.com/office/drawing/2014/main" id="{48D28388-44D7-A188-6597-A8DEAF6BC4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77715" y="3170697"/>
            <a:ext cx="516606" cy="51660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93D37EE-8839-8CF6-C6A6-C5D53BEF73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75576" y="4828032"/>
            <a:ext cx="1383792" cy="138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3398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3"/>
          <p:cNvSpPr>
            <a:spLocks noGrp="1"/>
          </p:cNvSpPr>
          <p:nvPr>
            <p:ph idx="1"/>
          </p:nvPr>
        </p:nvSpPr>
        <p:spPr bwMode="auto">
          <a:xfrm>
            <a:off x="628650" y="1054585"/>
            <a:ext cx="7886700" cy="42592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US" sz="2000" b="1" dirty="0"/>
              <a:t>30 </a:t>
            </a:r>
            <a:r>
              <a:rPr lang="et-EE" sz="2000" b="1" dirty="0" err="1"/>
              <a:t>January</a:t>
            </a:r>
            <a:endParaRPr lang="et-EE" sz="2000" b="1" dirty="0"/>
          </a:p>
          <a:p>
            <a:pPr marL="0" indent="0">
              <a:buNone/>
            </a:pPr>
            <a:r>
              <a:rPr lang="en-US" sz="2000" dirty="0"/>
              <a:t>10.00 Culture morning</a:t>
            </a:r>
          </a:p>
          <a:p>
            <a:pPr marL="0" indent="0">
              <a:buNone/>
            </a:pPr>
            <a:r>
              <a:rPr lang="en-US" sz="2000" dirty="0"/>
              <a:t>10.40 International House of Estonia – Sandra </a:t>
            </a:r>
            <a:r>
              <a:rPr lang="en-US" sz="2000" dirty="0" err="1"/>
              <a:t>Rebane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11.00 ESN Tallinn – </a:t>
            </a:r>
            <a:r>
              <a:rPr lang="en-US" sz="2000" dirty="0" err="1"/>
              <a:t>Maret</a:t>
            </a:r>
            <a:r>
              <a:rPr lang="en-US" sz="2000" dirty="0"/>
              <a:t> </a:t>
            </a:r>
            <a:r>
              <a:rPr lang="en-US" sz="2000" dirty="0" err="1"/>
              <a:t>Luud</a:t>
            </a:r>
            <a:r>
              <a:rPr lang="en-US" sz="2000" dirty="0"/>
              <a:t>, ESN Partnership Manager</a:t>
            </a:r>
          </a:p>
          <a:p>
            <a:pPr marL="0" indent="0">
              <a:buNone/>
            </a:pPr>
            <a:r>
              <a:rPr lang="en-US" sz="2000" dirty="0"/>
              <a:t>11.20 Student Support Centre – Kadri </a:t>
            </a:r>
            <a:r>
              <a:rPr lang="en-US" sz="2000" dirty="0" err="1"/>
              <a:t>Pakaste</a:t>
            </a:r>
            <a:r>
              <a:rPr lang="en-US" sz="2000" dirty="0"/>
              <a:t>, TLU</a:t>
            </a:r>
          </a:p>
          <a:p>
            <a:pPr marL="0" indent="0">
              <a:buNone/>
            </a:pPr>
            <a:r>
              <a:rPr lang="en-US" sz="2000" dirty="0"/>
              <a:t>11.40 System of Studies, tips for survival at TLU – Ingrid Hinojosa, TLU </a:t>
            </a:r>
          </a:p>
          <a:p>
            <a:pPr marL="0" indent="0">
              <a:buNone/>
            </a:pPr>
            <a:r>
              <a:rPr lang="en-US" sz="2000" dirty="0"/>
              <a:t>12.30 Meeting departmental coordinators</a:t>
            </a:r>
          </a:p>
          <a:p>
            <a:pPr marL="0" indent="0">
              <a:buNone/>
            </a:pPr>
            <a:r>
              <a:rPr lang="en-US" sz="2000" dirty="0"/>
              <a:t>13.00-16.00 – Opening TLU user account (S-203)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19.00 Movie night (N-406)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400" dirty="0">
              <a:solidFill>
                <a:srgbClr val="FF6600"/>
              </a:solidFill>
            </a:endParaRPr>
          </a:p>
          <a:p>
            <a:pPr marL="0" indent="0" eaLnBrk="1" hangingPunct="1">
              <a:buNone/>
            </a:pPr>
            <a:endParaRPr lang="en-US" sz="2400" dirty="0">
              <a:solidFill>
                <a:srgbClr val="FF6600"/>
              </a:solidFill>
            </a:endParaRPr>
          </a:p>
          <a:p>
            <a:pPr marL="0" indent="0" eaLnBrk="1" hangingPunct="1">
              <a:buNone/>
            </a:pPr>
            <a:endParaRPr lang="en-US" sz="2400" dirty="0">
              <a:solidFill>
                <a:srgbClr val="FF6600"/>
              </a:solidFill>
            </a:endParaRPr>
          </a:p>
          <a:p>
            <a:pPr marL="0" indent="0" eaLnBrk="1" hangingPunct="1">
              <a:buNone/>
            </a:pPr>
            <a:endParaRPr lang="et-EE" sz="3200" dirty="0">
              <a:ea typeface="ＭＳ Ｐゴシック" charset="-128"/>
            </a:endParaRPr>
          </a:p>
          <a:p>
            <a:pPr lvl="2" eaLnBrk="1" hangingPunct="1">
              <a:buNone/>
            </a:pPr>
            <a:endParaRPr lang="et-EE" dirty="0">
              <a:ea typeface="ＭＳ Ｐゴシック" charset="-12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628650" y="207963"/>
            <a:ext cx="7886700" cy="757237"/>
          </a:xfrm>
          <a:prstGeom prst="rect">
            <a:avLst/>
          </a:prstGeo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lang="et-EE" sz="4000" b="1" dirty="0">
                <a:ea typeface="ＭＳ Ｐゴシック" charset="-128"/>
              </a:rPr>
              <a:t>Agenda </a:t>
            </a:r>
            <a:r>
              <a:rPr lang="et-EE" sz="4000" b="1" dirty="0">
                <a:ea typeface="ＭＳ Ｐゴシック" charset="-128"/>
                <a:hlinkClick r:id="rId2"/>
              </a:rPr>
              <a:t>www.tlu.ee/orientation</a:t>
            </a:r>
            <a:r>
              <a:rPr lang="et-EE" sz="4000" b="1" dirty="0">
                <a:ea typeface="ＭＳ Ｐゴシック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29864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3"/>
          <p:cNvSpPr>
            <a:spLocks noGrp="1"/>
          </p:cNvSpPr>
          <p:nvPr>
            <p:ph idx="1"/>
          </p:nvPr>
        </p:nvSpPr>
        <p:spPr bwMode="auto">
          <a:xfrm>
            <a:off x="628650" y="1054585"/>
            <a:ext cx="7886700" cy="522429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US" sz="2000" b="1" dirty="0"/>
              <a:t>31 </a:t>
            </a:r>
            <a:r>
              <a:rPr lang="et-EE" sz="2000" b="1" dirty="0" err="1"/>
              <a:t>January</a:t>
            </a:r>
            <a:endParaRPr lang="et-EE" sz="2000" b="1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10.00 Library Tours (meet at A-205)</a:t>
            </a:r>
          </a:p>
          <a:p>
            <a:pPr marL="0" indent="0">
              <a:buNone/>
            </a:pPr>
            <a:r>
              <a:rPr lang="en-US" sz="2000" dirty="0"/>
              <a:t>13.00-16.00 – Opening TLU user account (S-203)</a:t>
            </a:r>
          </a:p>
          <a:p>
            <a:pPr marL="0" indent="0">
              <a:buNone/>
            </a:pPr>
            <a:r>
              <a:rPr lang="en-US" sz="2000" dirty="0"/>
              <a:t>16.00 – Old Town Tour (</a:t>
            </a:r>
            <a:r>
              <a:rPr lang="en-US" sz="2000" dirty="0" err="1"/>
              <a:t>Vabaduse</a:t>
            </a:r>
            <a:r>
              <a:rPr lang="en-US" sz="2000" dirty="0"/>
              <a:t> </a:t>
            </a:r>
            <a:r>
              <a:rPr lang="en-US" sz="2000" dirty="0" err="1"/>
              <a:t>väljak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b="1" dirty="0"/>
              <a:t>01 February</a:t>
            </a:r>
          </a:p>
          <a:p>
            <a:pPr marL="0" indent="0">
              <a:buNone/>
            </a:pPr>
            <a:r>
              <a:rPr lang="en-US" sz="2000" dirty="0"/>
              <a:t>10.00 Library Tours (meet at A-205)</a:t>
            </a:r>
          </a:p>
          <a:p>
            <a:pPr marL="0" indent="0">
              <a:buNone/>
            </a:pPr>
            <a:r>
              <a:rPr lang="en-US" sz="2000" dirty="0"/>
              <a:t>20.00 Speed Friending (</a:t>
            </a:r>
            <a:r>
              <a:rPr lang="en-US" sz="2000" dirty="0" err="1"/>
              <a:t>Guuv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b="1" dirty="0"/>
              <a:t>02 February</a:t>
            </a:r>
          </a:p>
          <a:p>
            <a:pPr marL="0" indent="0">
              <a:buNone/>
            </a:pPr>
            <a:r>
              <a:rPr lang="en-US" sz="2000" dirty="0"/>
              <a:t>12.00 Russian Intensive Course info session (A-121)</a:t>
            </a:r>
          </a:p>
          <a:p>
            <a:pPr marL="0" indent="0">
              <a:buNone/>
            </a:pPr>
            <a:r>
              <a:rPr lang="en-US" sz="2000" dirty="0"/>
              <a:t>17.00 Culture Evening (Mare Building, 3</a:t>
            </a:r>
            <a:r>
              <a:rPr lang="en-US" sz="2000" baseline="30000" dirty="0"/>
              <a:t>rd</a:t>
            </a:r>
            <a:r>
              <a:rPr lang="en-US" sz="2000" dirty="0"/>
              <a:t> floor)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400" dirty="0">
              <a:solidFill>
                <a:srgbClr val="FF6600"/>
              </a:solidFill>
            </a:endParaRPr>
          </a:p>
          <a:p>
            <a:pPr marL="0" indent="0" eaLnBrk="1" hangingPunct="1">
              <a:buNone/>
            </a:pPr>
            <a:endParaRPr lang="en-US" sz="2400" dirty="0">
              <a:solidFill>
                <a:srgbClr val="FF6600"/>
              </a:solidFill>
            </a:endParaRPr>
          </a:p>
          <a:p>
            <a:pPr marL="0" indent="0" eaLnBrk="1" hangingPunct="1">
              <a:buNone/>
            </a:pPr>
            <a:endParaRPr lang="en-US" sz="2400" dirty="0">
              <a:solidFill>
                <a:srgbClr val="FF6600"/>
              </a:solidFill>
            </a:endParaRPr>
          </a:p>
          <a:p>
            <a:pPr marL="0" indent="0" eaLnBrk="1" hangingPunct="1">
              <a:buNone/>
            </a:pPr>
            <a:endParaRPr lang="et-EE" sz="3200" dirty="0">
              <a:ea typeface="ＭＳ Ｐゴシック" charset="-128"/>
            </a:endParaRPr>
          </a:p>
          <a:p>
            <a:pPr lvl="2" eaLnBrk="1" hangingPunct="1">
              <a:buNone/>
            </a:pPr>
            <a:endParaRPr lang="et-EE" dirty="0">
              <a:ea typeface="ＭＳ Ｐゴシック" charset="-12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628650" y="207963"/>
            <a:ext cx="7886700" cy="757237"/>
          </a:xfrm>
          <a:prstGeom prst="rect">
            <a:avLst/>
          </a:prstGeo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lang="et-EE" sz="4000" b="1" dirty="0">
                <a:ea typeface="ＭＳ Ｐゴシック" charset="-128"/>
              </a:rPr>
              <a:t>Agenda </a:t>
            </a:r>
            <a:r>
              <a:rPr lang="et-EE" sz="4000" b="1" dirty="0">
                <a:ea typeface="ＭＳ Ｐゴシック" charset="-128"/>
                <a:hlinkClick r:id="rId3"/>
              </a:rPr>
              <a:t>www.tlu.ee/orientation</a:t>
            </a:r>
            <a:r>
              <a:rPr lang="et-EE" sz="4000" b="1" dirty="0">
                <a:ea typeface="ＭＳ Ｐゴシック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297026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3"/>
          <p:cNvSpPr>
            <a:spLocks noGrp="1"/>
          </p:cNvSpPr>
          <p:nvPr>
            <p:ph idx="1"/>
          </p:nvPr>
        </p:nvSpPr>
        <p:spPr bwMode="auto">
          <a:xfrm>
            <a:off x="342900" y="1389743"/>
            <a:ext cx="8225972" cy="474283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r>
              <a:rPr lang="et-EE" sz="2600" dirty="0" err="1"/>
              <a:t>Book</a:t>
            </a:r>
            <a:r>
              <a:rPr lang="et-EE" sz="2600" dirty="0"/>
              <a:t> </a:t>
            </a:r>
            <a:r>
              <a:rPr lang="et-EE" sz="2600" dirty="0" err="1"/>
              <a:t>an</a:t>
            </a:r>
            <a:r>
              <a:rPr lang="et-EE" sz="2600" dirty="0"/>
              <a:t> </a:t>
            </a:r>
            <a:r>
              <a:rPr lang="et-EE" sz="2600" dirty="0" err="1"/>
              <a:t>appointment</a:t>
            </a:r>
            <a:r>
              <a:rPr lang="et-EE" sz="2600" dirty="0"/>
              <a:t> </a:t>
            </a:r>
            <a:r>
              <a:rPr lang="et-EE" sz="2600" dirty="0" err="1"/>
              <a:t>to</a:t>
            </a:r>
            <a:r>
              <a:rPr lang="et-EE" sz="2600" dirty="0"/>
              <a:t> register and </a:t>
            </a:r>
            <a:r>
              <a:rPr lang="et-EE" sz="2600" dirty="0" err="1"/>
              <a:t>get</a:t>
            </a:r>
            <a:r>
              <a:rPr lang="et-EE" sz="2600" dirty="0"/>
              <a:t> </a:t>
            </a:r>
          </a:p>
          <a:p>
            <a:pPr marL="0" indent="0" eaLnBrk="1" hangingPunct="1">
              <a:buNone/>
            </a:pPr>
            <a:r>
              <a:rPr lang="et-EE" sz="2600" dirty="0" err="1"/>
              <a:t>your</a:t>
            </a:r>
            <a:r>
              <a:rPr lang="et-EE" sz="2600" dirty="0"/>
              <a:t> </a:t>
            </a:r>
            <a:r>
              <a:rPr lang="et-EE" sz="2600" dirty="0" err="1"/>
              <a:t>welcome</a:t>
            </a:r>
            <a:r>
              <a:rPr lang="et-EE" sz="2600" dirty="0"/>
              <a:t> </a:t>
            </a:r>
            <a:r>
              <a:rPr lang="et-EE" sz="2600" dirty="0" err="1"/>
              <a:t>bag</a:t>
            </a:r>
            <a:r>
              <a:rPr lang="et-EE" sz="2600" dirty="0"/>
              <a:t> </a:t>
            </a:r>
          </a:p>
          <a:p>
            <a:pPr eaLnBrk="1" hangingPunct="1">
              <a:buFontTx/>
              <a:buChar char="•"/>
            </a:pPr>
            <a:r>
              <a:rPr lang="et-EE" sz="2600" dirty="0" err="1"/>
              <a:t>Check</a:t>
            </a:r>
            <a:r>
              <a:rPr lang="et-EE" sz="2600" dirty="0"/>
              <a:t> that you have the Estonian time settings in your Calendar</a:t>
            </a:r>
          </a:p>
          <a:p>
            <a:pPr eaLnBrk="1" hangingPunct="1">
              <a:buFontTx/>
              <a:buChar char="•"/>
            </a:pPr>
            <a:r>
              <a:rPr lang="en-US" sz="2600" dirty="0"/>
              <a:t>S</a:t>
            </a:r>
            <a:r>
              <a:rPr lang="et-EE" sz="2600" dirty="0" err="1"/>
              <a:t>taff</a:t>
            </a:r>
            <a:r>
              <a:rPr lang="et-EE" sz="2600" dirty="0"/>
              <a:t> </a:t>
            </a:r>
            <a:r>
              <a:rPr lang="et-EE" sz="2600" dirty="0" err="1"/>
              <a:t>emails</a:t>
            </a:r>
            <a:r>
              <a:rPr lang="et-EE" sz="2600" dirty="0"/>
              <a:t> </a:t>
            </a:r>
            <a:r>
              <a:rPr lang="et-EE" sz="2600" dirty="0" err="1"/>
              <a:t>normally</a:t>
            </a:r>
            <a:r>
              <a:rPr lang="et-EE" sz="2600" dirty="0"/>
              <a:t> </a:t>
            </a:r>
            <a:r>
              <a:rPr lang="et-EE" sz="2600" dirty="0" err="1"/>
              <a:t>follow</a:t>
            </a:r>
            <a:r>
              <a:rPr lang="et-EE" sz="2600" dirty="0"/>
              <a:t> </a:t>
            </a:r>
            <a:r>
              <a:rPr lang="et-EE" sz="2600" dirty="0" err="1"/>
              <a:t>the</a:t>
            </a:r>
            <a:r>
              <a:rPr lang="et-EE" sz="2600" dirty="0"/>
              <a:t> </a:t>
            </a:r>
            <a:r>
              <a:rPr lang="et-EE" sz="2600" dirty="0" err="1"/>
              <a:t>pattern</a:t>
            </a:r>
            <a:r>
              <a:rPr lang="et-EE" sz="2600" dirty="0"/>
              <a:t> </a:t>
            </a:r>
            <a:r>
              <a:rPr lang="et-EE" sz="2600" dirty="0">
                <a:hlinkClick r:id="rId2"/>
              </a:rPr>
              <a:t>firstname.lastname@tlu.ee</a:t>
            </a:r>
            <a:endParaRPr lang="et-EE" sz="2600" dirty="0"/>
          </a:p>
          <a:p>
            <a:pPr eaLnBrk="1" hangingPunct="1">
              <a:buFontTx/>
              <a:buChar char="•"/>
            </a:pPr>
            <a:r>
              <a:rPr lang="et-EE" sz="2600" dirty="0"/>
              <a:t>S</a:t>
            </a:r>
            <a:r>
              <a:rPr lang="en-US" sz="2600" dirty="0" err="1"/>
              <a:t>i</a:t>
            </a:r>
            <a:r>
              <a:rPr lang="et-EE" sz="2600" dirty="0"/>
              <a:t>m </a:t>
            </a:r>
            <a:r>
              <a:rPr lang="et-EE" sz="2600" dirty="0" err="1"/>
              <a:t>cards</a:t>
            </a:r>
            <a:r>
              <a:rPr lang="et-EE" sz="2600" dirty="0"/>
              <a:t> </a:t>
            </a:r>
            <a:r>
              <a:rPr lang="mr-IN" sz="2600" dirty="0"/>
              <a:t>–</a:t>
            </a:r>
            <a:r>
              <a:rPr lang="et-EE" sz="2600" dirty="0"/>
              <a:t> </a:t>
            </a:r>
            <a:r>
              <a:rPr lang="et-EE" sz="2600" dirty="0" err="1"/>
              <a:t>get</a:t>
            </a:r>
            <a:r>
              <a:rPr lang="et-EE" sz="2600" dirty="0"/>
              <a:t> in T-222</a:t>
            </a:r>
          </a:p>
          <a:p>
            <a:pPr eaLnBrk="1" hangingPunct="1">
              <a:buFontTx/>
              <a:buChar char="•"/>
            </a:pPr>
            <a:r>
              <a:rPr lang="et-EE" sz="2600" dirty="0"/>
              <a:t>New </a:t>
            </a:r>
            <a:r>
              <a:rPr lang="et-EE" sz="2600" dirty="0" err="1"/>
              <a:t>course</a:t>
            </a:r>
            <a:r>
              <a:rPr lang="et-EE" sz="2600" dirty="0"/>
              <a:t>, </a:t>
            </a:r>
            <a:r>
              <a:rPr lang="et-EE" sz="2600" dirty="0" err="1"/>
              <a:t>starts</a:t>
            </a:r>
            <a:r>
              <a:rPr lang="et-EE" sz="2600" dirty="0"/>
              <a:t> </a:t>
            </a:r>
            <a:r>
              <a:rPr lang="et-EE" sz="2600" b="1" dirty="0"/>
              <a:t>29.01</a:t>
            </a:r>
            <a:r>
              <a:rPr lang="et-EE" sz="2600" dirty="0"/>
              <a:t> 16.15-17.45, A-325</a:t>
            </a:r>
          </a:p>
          <a:p>
            <a:pPr marL="0" indent="0" eaLnBrk="1" hangingPunct="1">
              <a:buNone/>
            </a:pPr>
            <a:r>
              <a:rPr lang="et-EE" sz="2600" dirty="0"/>
              <a:t>BA - HIL6212.HT </a:t>
            </a:r>
            <a:r>
              <a:rPr lang="et-EE" sz="2600" dirty="0" err="1"/>
              <a:t>Special</a:t>
            </a:r>
            <a:r>
              <a:rPr lang="et-EE" sz="2600" dirty="0"/>
              <a:t> </a:t>
            </a:r>
            <a:r>
              <a:rPr lang="et-EE" sz="2600" dirty="0" err="1"/>
              <a:t>Course</a:t>
            </a:r>
            <a:r>
              <a:rPr lang="et-EE" sz="2600" dirty="0"/>
              <a:t> in </a:t>
            </a:r>
            <a:r>
              <a:rPr lang="et-EE" sz="2600" dirty="0" err="1"/>
              <a:t>Asian</a:t>
            </a:r>
            <a:r>
              <a:rPr lang="et-EE" sz="2600" dirty="0"/>
              <a:t> </a:t>
            </a:r>
            <a:r>
              <a:rPr lang="et-EE" sz="2600" dirty="0" err="1"/>
              <a:t>Studies</a:t>
            </a:r>
            <a:endParaRPr lang="et-EE" sz="2600" dirty="0"/>
          </a:p>
          <a:p>
            <a:pPr marL="0" indent="0" eaLnBrk="1" hangingPunct="1">
              <a:buNone/>
            </a:pPr>
            <a:r>
              <a:rPr lang="et-EE" sz="2600" dirty="0"/>
              <a:t>MA – HIL7254.HT Southeast </a:t>
            </a:r>
            <a:r>
              <a:rPr lang="et-EE" sz="2600" dirty="0" err="1"/>
              <a:t>Asian</a:t>
            </a:r>
            <a:r>
              <a:rPr lang="et-EE" sz="2600" dirty="0"/>
              <a:t> </a:t>
            </a:r>
            <a:r>
              <a:rPr lang="et-EE" sz="2600" dirty="0" err="1"/>
              <a:t>Societies</a:t>
            </a:r>
            <a:r>
              <a:rPr lang="et-EE" sz="2600" dirty="0"/>
              <a:t> and </a:t>
            </a:r>
            <a:r>
              <a:rPr lang="et-EE" sz="2600" dirty="0" err="1"/>
              <a:t>Policies</a:t>
            </a:r>
            <a:endParaRPr lang="et-EE" sz="2600" dirty="0"/>
          </a:p>
          <a:p>
            <a:pPr lvl="1" eaLnBrk="1" hangingPunct="1"/>
            <a:endParaRPr lang="et-EE" sz="2600" dirty="0">
              <a:ea typeface="ＭＳ Ｐゴシック" charset="-12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42900" y="207963"/>
            <a:ext cx="8515350" cy="757237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t-EE" sz="3800" b="1" dirty="0">
                <a:ea typeface="ＭＳ Ｐゴシック" charset="-128"/>
              </a:rPr>
              <a:t>Announcements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t-EE" sz="3800" b="1" dirty="0">
              <a:ea typeface="ＭＳ Ｐゴシック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1A6796-F190-4F03-5C90-5BA43B4330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7424" y="81606"/>
            <a:ext cx="2191732" cy="219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30001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3"/>
          <p:cNvSpPr>
            <a:spLocks noGrp="1"/>
          </p:cNvSpPr>
          <p:nvPr>
            <p:ph idx="1"/>
          </p:nvPr>
        </p:nvSpPr>
        <p:spPr bwMode="auto">
          <a:xfrm>
            <a:off x="682172" y="1294493"/>
            <a:ext cx="8176078" cy="42592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r>
              <a:rPr lang="en-GB" sz="2600" dirty="0">
                <a:latin typeface="+mj-lt"/>
              </a:rPr>
              <a:t>Still looking for accommodation? Email: </a:t>
            </a:r>
            <a:r>
              <a:rPr lang="en-GB" sz="2600" dirty="0" err="1">
                <a:latin typeface="+mj-lt"/>
              </a:rPr>
              <a:t>exchange@tlu.ee</a:t>
            </a:r>
            <a:endParaRPr lang="en-GB" sz="2600" dirty="0">
              <a:latin typeface="+mj-lt"/>
            </a:endParaRPr>
          </a:p>
          <a:p>
            <a:pPr eaLnBrk="1" hangingPunct="1">
              <a:buFontTx/>
              <a:buChar char="•"/>
            </a:pPr>
            <a:r>
              <a:rPr lang="et-EE" sz="2600" dirty="0" err="1">
                <a:latin typeface="+mj-lt"/>
              </a:rPr>
              <a:t>Gym</a:t>
            </a:r>
            <a:r>
              <a:rPr lang="et-EE" sz="2600" dirty="0">
                <a:latin typeface="+mj-lt"/>
              </a:rPr>
              <a:t> </a:t>
            </a:r>
            <a:r>
              <a:rPr lang="et-EE" sz="2600" dirty="0" err="1">
                <a:latin typeface="+mj-lt"/>
              </a:rPr>
              <a:t>is</a:t>
            </a:r>
            <a:r>
              <a:rPr lang="et-EE" sz="2600" dirty="0">
                <a:latin typeface="+mj-lt"/>
              </a:rPr>
              <a:t> </a:t>
            </a:r>
            <a:r>
              <a:rPr lang="et-EE" sz="2600" dirty="0" err="1">
                <a:latin typeface="+mj-lt"/>
              </a:rPr>
              <a:t>cheaper</a:t>
            </a:r>
            <a:r>
              <a:rPr lang="et-EE" sz="2600" dirty="0">
                <a:latin typeface="+mj-lt"/>
              </a:rPr>
              <a:t> </a:t>
            </a:r>
            <a:r>
              <a:rPr lang="et-EE" sz="2600" dirty="0" err="1">
                <a:latin typeface="+mj-lt"/>
              </a:rPr>
              <a:t>if</a:t>
            </a:r>
            <a:r>
              <a:rPr lang="et-EE" sz="2600" dirty="0">
                <a:latin typeface="+mj-lt"/>
              </a:rPr>
              <a:t> </a:t>
            </a:r>
            <a:r>
              <a:rPr lang="et-EE" sz="2600" dirty="0" err="1">
                <a:latin typeface="+mj-lt"/>
              </a:rPr>
              <a:t>you</a:t>
            </a:r>
            <a:r>
              <a:rPr lang="et-EE" sz="2600" dirty="0">
                <a:latin typeface="+mj-lt"/>
              </a:rPr>
              <a:t> register </a:t>
            </a:r>
            <a:r>
              <a:rPr lang="et-EE" sz="2600" dirty="0" err="1">
                <a:latin typeface="+mj-lt"/>
              </a:rPr>
              <a:t>before</a:t>
            </a:r>
            <a:r>
              <a:rPr lang="et-EE" sz="2600" dirty="0">
                <a:latin typeface="+mj-lt"/>
              </a:rPr>
              <a:t> 31.01</a:t>
            </a:r>
          </a:p>
          <a:p>
            <a:pPr marL="0" indent="0" eaLnBrk="1" hangingPunct="1">
              <a:buNone/>
            </a:pPr>
            <a:r>
              <a:rPr lang="et-EE" sz="2600" dirty="0" err="1">
                <a:latin typeface="+mj-lt"/>
              </a:rPr>
              <a:t>More</a:t>
            </a:r>
            <a:r>
              <a:rPr lang="et-EE" sz="2600" dirty="0">
                <a:latin typeface="+mj-lt"/>
              </a:rPr>
              <a:t> </a:t>
            </a:r>
            <a:r>
              <a:rPr lang="et-EE" sz="2600" dirty="0" err="1">
                <a:latin typeface="+mj-lt"/>
              </a:rPr>
              <a:t>information</a:t>
            </a:r>
            <a:r>
              <a:rPr lang="et-EE" sz="2600" dirty="0">
                <a:latin typeface="+mj-lt"/>
              </a:rPr>
              <a:t>: </a:t>
            </a:r>
            <a:r>
              <a:rPr lang="et-EE" sz="2600" dirty="0" err="1">
                <a:latin typeface="+mj-lt"/>
              </a:rPr>
              <a:t>https</a:t>
            </a:r>
            <a:r>
              <a:rPr lang="et-EE" sz="2600" dirty="0">
                <a:latin typeface="+mj-lt"/>
              </a:rPr>
              <a:t>://</a:t>
            </a:r>
            <a:r>
              <a:rPr lang="et-EE" sz="2600" dirty="0" err="1">
                <a:latin typeface="+mj-lt"/>
              </a:rPr>
              <a:t>sport.tlu.ee</a:t>
            </a:r>
            <a:r>
              <a:rPr lang="et-EE" sz="2600" dirty="0">
                <a:latin typeface="+mj-lt"/>
              </a:rPr>
              <a:t>/</a:t>
            </a:r>
            <a:r>
              <a:rPr lang="et-EE" sz="2600" dirty="0" err="1">
                <a:latin typeface="+mj-lt"/>
              </a:rPr>
              <a:t>en</a:t>
            </a:r>
            <a:r>
              <a:rPr lang="et-EE" sz="2600" dirty="0">
                <a:latin typeface="+mj-lt"/>
              </a:rPr>
              <a:t>/</a:t>
            </a:r>
          </a:p>
          <a:p>
            <a:pPr eaLnBrk="1" hangingPunct="1">
              <a:buFontTx/>
              <a:buChar char="•"/>
            </a:pPr>
            <a:endParaRPr lang="et-EE" sz="2600" dirty="0">
              <a:latin typeface="+mj-lt"/>
            </a:endParaRPr>
          </a:p>
          <a:p>
            <a:pPr eaLnBrk="1" hangingPunct="1">
              <a:buFontTx/>
              <a:buChar char="•"/>
            </a:pPr>
            <a:endParaRPr lang="et-EE" sz="2600" dirty="0">
              <a:latin typeface="+mj-lt"/>
            </a:endParaRPr>
          </a:p>
          <a:p>
            <a:pPr eaLnBrk="1" hangingPunct="1">
              <a:buFontTx/>
              <a:buChar char="•"/>
            </a:pPr>
            <a:endParaRPr lang="et-EE" sz="2600" b="1" dirty="0"/>
          </a:p>
          <a:p>
            <a:pPr eaLnBrk="1" hangingPunct="1">
              <a:buFontTx/>
              <a:buChar char="•"/>
            </a:pPr>
            <a:endParaRPr lang="et-EE" sz="2600" b="1" dirty="0"/>
          </a:p>
          <a:p>
            <a:pPr eaLnBrk="1" hangingPunct="1">
              <a:buFontTx/>
              <a:buChar char="•"/>
            </a:pPr>
            <a:endParaRPr lang="et-EE" sz="2600" dirty="0"/>
          </a:p>
          <a:p>
            <a:pPr lvl="1" eaLnBrk="1" hangingPunct="1"/>
            <a:endParaRPr lang="et-EE" sz="2600" dirty="0">
              <a:ea typeface="ＭＳ Ｐゴシック" charset="-12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42900" y="207963"/>
            <a:ext cx="8515350" cy="757237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t-EE" sz="3800" b="1" dirty="0">
                <a:ea typeface="ＭＳ Ｐゴシック" charset="-128"/>
              </a:rPr>
              <a:t>Announcements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t-EE" sz="3800" b="1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011426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L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LU-presentatsioon-näidistega.potx" id="{A3DAFE82-1268-4EC7-9A15-EB15A4E08EE2}" vid="{848DFCBD-FE72-417B-94B8-DCDD44B7DB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10292</TotalTime>
  <Words>396</Words>
  <Application>Microsoft Macintosh PowerPoint</Application>
  <PresentationFormat>On-screen Show (4:3)</PresentationFormat>
  <Paragraphs>75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TERE  TULEMAST! Orientation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User</dc:creator>
  <cp:keywords/>
  <dc:description/>
  <cp:lastModifiedBy>Ingrid Hinojosa</cp:lastModifiedBy>
  <cp:revision>329</cp:revision>
  <dcterms:created xsi:type="dcterms:W3CDTF">2013-01-09T16:04:06Z</dcterms:created>
  <dcterms:modified xsi:type="dcterms:W3CDTF">2024-01-29T21:33:07Z</dcterms:modified>
  <cp:category/>
</cp:coreProperties>
</file>