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32" r:id="rId2"/>
    <p:sldId id="451" r:id="rId3"/>
    <p:sldId id="452" r:id="rId4"/>
    <p:sldId id="455" r:id="rId5"/>
    <p:sldId id="435" r:id="rId6"/>
    <p:sldId id="436" r:id="rId7"/>
    <p:sldId id="437" r:id="rId8"/>
    <p:sldId id="439" r:id="rId9"/>
    <p:sldId id="440" r:id="rId10"/>
    <p:sldId id="448" r:id="rId11"/>
    <p:sldId id="465" r:id="rId12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31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 autoAdjust="0"/>
    <p:restoredTop sz="94753" autoAdjust="0"/>
  </p:normalViewPr>
  <p:slideViewPr>
    <p:cSldViewPr snapToGrid="0">
      <p:cViewPr varScale="1">
        <p:scale>
          <a:sx n="106" d="100"/>
          <a:sy n="106" d="100"/>
        </p:scale>
        <p:origin x="17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5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A37B34F-166D-4BF6-9160-FC5A9D6121EB}" type="datetimeFigureOut">
              <a:rPr lang="et-EE"/>
              <a:pPr/>
              <a:t>26.01.24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FAF06AB-C77E-4D69-A546-E11C7FEFDD4A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0707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996C1A5-6FC0-430B-BC5E-D4BD5CD74C9B}" type="datetimeFigureOut">
              <a:rPr lang="et-EE"/>
              <a:pPr/>
              <a:t>26.01.24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t-E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t-E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82AC2DA-5A26-4C9A-B2C5-2D9428E44EC5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90442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42D97FAE-6819-CD44-895A-9C0B0D0E80D4}" type="slidenum">
              <a:rPr lang="et-EE" smtClean="0">
                <a:latin typeface="Calibri" charset="0"/>
              </a:rPr>
              <a:pPr>
                <a:defRPr/>
              </a:pPr>
              <a:t>2</a:t>
            </a:fld>
            <a:endParaRPr lang="et-EE">
              <a:latin typeface="Calibri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t-E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7C8429FD-2989-884D-8A6D-87499549BF6D}" type="slidenum">
              <a:rPr lang="et-EE" smtClean="0">
                <a:latin typeface="Calibri" charset="0"/>
              </a:rPr>
              <a:pPr>
                <a:defRPr/>
              </a:pPr>
              <a:t>3</a:t>
            </a:fld>
            <a:endParaRPr lang="et-EE">
              <a:latin typeface="Calibri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t-E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D1DDE03A-0547-6348-BBAF-70F5698305B4}" type="slidenum">
              <a:rPr lang="et-EE" smtClean="0">
                <a:latin typeface="Calibri" charset="0"/>
              </a:rPr>
              <a:pPr>
                <a:defRPr/>
              </a:pPr>
              <a:t>4</a:t>
            </a:fld>
            <a:endParaRPr lang="et-EE">
              <a:latin typeface="Calibri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t-EE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6119813"/>
            <a:ext cx="21034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364190"/>
            <a:ext cx="7886700" cy="4355573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 baseline="0"/>
            </a:lvl1pPr>
            <a:lvl2pPr marL="5143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2pPr>
            <a:lvl3pPr marL="8572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3pPr>
            <a:lvl4pPr marL="12001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4pPr>
            <a:lvl5pPr marL="15430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5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t-EE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28650" y="405447"/>
            <a:ext cx="7886700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baseline="0">
                <a:latin typeface="+mj-lt"/>
              </a:defRPr>
            </a:lvl1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6425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1619250"/>
            <a:ext cx="8226425" cy="4522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201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">
    <p:bg>
      <p:bgPr>
        <a:solidFill>
          <a:srgbClr val="B913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6119813"/>
            <a:ext cx="21034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175000"/>
            <a:ext cx="4346062" cy="43088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kern="0" cap="all" spc="600" baseline="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t-EE"/>
              <a:t>Click to edit Master subtitle style</a:t>
            </a:r>
            <a:endParaRPr lang="et-EE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641062"/>
          </a:xfrm>
          <a:prstGeom prst="rect">
            <a:avLst/>
          </a:prstGeom>
        </p:spPr>
        <p:txBody>
          <a:bodyPr tIns="360000" anchor="t">
            <a:spAutoFit/>
          </a:bodyPr>
          <a:lstStyle>
            <a:lvl1pPr>
              <a:lnSpc>
                <a:spcPts val="8500"/>
              </a:lnSpc>
              <a:defRPr sz="13000" i="1" spc="-300" baseline="0">
                <a:solidFill>
                  <a:schemeClr val="bg1"/>
                </a:solidFill>
              </a:defRPr>
            </a:lvl1pPr>
          </a:lstStyle>
          <a:p>
            <a:r>
              <a:rPr lang="et-EE"/>
              <a:t>Click to edit Master title style</a:t>
            </a:r>
            <a:endParaRPr lang="et-EE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28650" y="6124321"/>
            <a:ext cx="1990725" cy="352425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t-EE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kem vahe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19125" y="5010150"/>
            <a:ext cx="7896225" cy="0"/>
          </a:xfrm>
          <a:prstGeom prst="line">
            <a:avLst/>
          </a:prstGeom>
          <a:ln w="25400">
            <a:solidFill>
              <a:srgbClr val="B913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6119813"/>
            <a:ext cx="21034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425722"/>
          </a:xfrm>
          <a:prstGeom prst="rect">
            <a:avLst/>
          </a:prstGeom>
          <a:ln>
            <a:noFill/>
          </a:ln>
        </p:spPr>
        <p:txBody>
          <a:bodyPr tIns="360000" anchor="t">
            <a:spAutoFit/>
          </a:bodyPr>
          <a:lstStyle>
            <a:lvl1pPr>
              <a:lnSpc>
                <a:spcPts val="7900"/>
              </a:lnSpc>
              <a:defRPr sz="12000" i="1" spc="-300" baseline="0">
                <a:solidFill>
                  <a:schemeClr val="tx1"/>
                </a:solidFill>
              </a:defRPr>
            </a:lvl1pPr>
          </a:lstStyle>
          <a:p>
            <a:r>
              <a:rPr lang="et-EE"/>
              <a:t>Click to edit Master title style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ja ala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19125" y="3630613"/>
            <a:ext cx="7896225" cy="0"/>
          </a:xfrm>
          <a:prstGeom prst="line">
            <a:avLst/>
          </a:prstGeom>
          <a:ln w="25400">
            <a:solidFill>
              <a:srgbClr val="B913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6119813"/>
            <a:ext cx="21034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28650" y="796925"/>
            <a:ext cx="7886700" cy="1922917"/>
          </a:xfrm>
          <a:prstGeom prst="rect">
            <a:avLst/>
          </a:prstGeom>
          <a:ln>
            <a:noFill/>
          </a:ln>
        </p:spPr>
        <p:txBody>
          <a:bodyPr tIns="360000" anchor="t">
            <a:spAutoFit/>
          </a:bodyPr>
          <a:lstStyle>
            <a:lvl1pPr>
              <a:lnSpc>
                <a:spcPts val="5900"/>
              </a:lnSpc>
              <a:defRPr sz="9000" b="1" i="1" spc="-300" baseline="0">
                <a:solidFill>
                  <a:schemeClr val="tx1"/>
                </a:solidFill>
              </a:defRPr>
            </a:lvl1pPr>
          </a:lstStyle>
          <a:p>
            <a:r>
              <a:rPr lang="et-EE"/>
              <a:t>Click to edit Master title style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9125" y="2556398"/>
            <a:ext cx="7896225" cy="8027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6000" b="0" i="1" spc="-300" baseline="0"/>
            </a:lvl1pPr>
          </a:lstStyle>
          <a:p>
            <a:pPr lvl="0"/>
            <a:r>
              <a:rPr lang="et-EE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19124" y="3799147"/>
            <a:ext cx="7896226" cy="9591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  <a:lvl5pPr>
              <a:defRPr/>
            </a:lvl5pPr>
          </a:lstStyle>
          <a:p>
            <a:pPr lvl="0"/>
            <a:r>
              <a:rPr lang="et-EE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dislai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6119813"/>
            <a:ext cx="21034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96266" y="398996"/>
            <a:ext cx="4519083" cy="532076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1pPr>
            <a:lvl2pPr marL="5143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2pPr>
            <a:lvl3pPr marL="8572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3pPr>
            <a:lvl4pPr marL="12001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4pPr>
            <a:lvl5pPr marL="15430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5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t-EE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37886" y="1482727"/>
            <a:ext cx="2875252" cy="42370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1pPr>
            <a:lvl2pPr marL="5143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2pPr>
            <a:lvl3pPr marL="8572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3pPr>
            <a:lvl4pPr marL="12001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4pPr>
            <a:lvl5pPr marL="15430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5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t-EE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37886" y="408232"/>
            <a:ext cx="2875252" cy="830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et-EE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dislai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6119813"/>
            <a:ext cx="21034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-1054"/>
            <a:ext cx="7886700" cy="56160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1pPr>
            <a:lvl2pPr marL="5143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2pPr>
            <a:lvl3pPr marL="8572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3pPr>
            <a:lvl4pPr marL="12001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4pPr>
            <a:lvl5pPr marL="15430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5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t-EE" dirty="0"/>
          </a:p>
        </p:txBody>
      </p:sp>
      <p:sp>
        <p:nvSpPr>
          <p:cNvPr id="7" name="Title 10"/>
          <p:cNvSpPr>
            <a:spLocks noGrp="1"/>
          </p:cNvSpPr>
          <p:nvPr>
            <p:ph type="title"/>
          </p:nvPr>
        </p:nvSpPr>
        <p:spPr>
          <a:xfrm>
            <a:off x="637117" y="322777"/>
            <a:ext cx="7886700" cy="4989979"/>
          </a:xfrm>
          <a:prstGeom prst="rect">
            <a:avLst/>
          </a:prstGeom>
          <a:ln>
            <a:noFill/>
          </a:ln>
        </p:spPr>
        <p:txBody>
          <a:bodyPr wrap="square" tIns="324000" anchor="t">
            <a:spAutoFit/>
          </a:bodyPr>
          <a:lstStyle>
            <a:lvl1pPr>
              <a:lnSpc>
                <a:spcPts val="7200"/>
              </a:lnSpc>
              <a:defRPr sz="11000" b="0" i="1" kern="0" spc="-3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t-EE"/>
              <a:t>Click to edit Master title style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dislai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6119813"/>
            <a:ext cx="21034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49" y="398996"/>
            <a:ext cx="4087283" cy="3615436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1pPr>
            <a:lvl2pPr marL="5143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2pPr>
            <a:lvl3pPr marL="8572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3pPr>
            <a:lvl4pPr marL="12001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4pPr>
            <a:lvl5pPr marL="15430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5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t-EE" dirty="0"/>
          </a:p>
        </p:txBody>
      </p:sp>
      <p:sp>
        <p:nvSpPr>
          <p:cNvPr id="7" name="Title 10"/>
          <p:cNvSpPr>
            <a:spLocks noGrp="1"/>
          </p:cNvSpPr>
          <p:nvPr>
            <p:ph type="title"/>
          </p:nvPr>
        </p:nvSpPr>
        <p:spPr>
          <a:xfrm>
            <a:off x="4715933" y="415910"/>
            <a:ext cx="3807884" cy="4229020"/>
          </a:xfrm>
          <a:prstGeom prst="rect">
            <a:avLst/>
          </a:prstGeom>
          <a:ln>
            <a:noFill/>
          </a:ln>
        </p:spPr>
        <p:txBody>
          <a:bodyPr wrap="square" lIns="0" tIns="180000" anchor="t">
            <a:spAutoFit/>
          </a:bodyPr>
          <a:lstStyle>
            <a:lvl1pPr>
              <a:lnSpc>
                <a:spcPts val="5200"/>
              </a:lnSpc>
              <a:defRPr sz="8000" b="0" i="1" kern="0" spc="-3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t-EE"/>
              <a:t>Click to edit Master title style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4040189"/>
            <a:ext cx="4087282" cy="975959"/>
          </a:xfrm>
          <a:prstGeom prst="rect">
            <a:avLst/>
          </a:prstGeom>
        </p:spPr>
        <p:txBody>
          <a:bodyPr wrap="square" tIns="108000">
            <a:spAutoFit/>
          </a:bodyPr>
          <a:lstStyle>
            <a:lvl1pPr marL="0" indent="0">
              <a:lnSpc>
                <a:spcPts val="3200"/>
              </a:lnSpc>
              <a:spcBef>
                <a:spcPts val="0"/>
              </a:spcBef>
              <a:buNone/>
              <a:defRPr sz="4800" i="1" spc="-300" baseline="0"/>
            </a:lvl1pPr>
          </a:lstStyle>
          <a:p>
            <a:pPr lvl="0"/>
            <a:r>
              <a:rPr lang="et-EE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6425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2996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6425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1632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2" r:id="rId10"/>
  </p:sldLayoutIdLst>
  <p:transition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 New Roman" charset="0"/>
          <a:ea typeface="ＭＳ Ｐゴシック" charset="0"/>
          <a:cs typeface="ＭＳ Ｐゴシック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B91319"/>
        </a:buClr>
        <a:buFont typeface="Times New Roman" pitchFamily="18" charset="0"/>
        <a:buChar char="̶"/>
        <a:defRPr sz="21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B91319"/>
        </a:buClr>
        <a:buFont typeface="Times New Roman" pitchFamily="18" charset="0"/>
        <a:buChar char="̶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B91319"/>
        </a:buClr>
        <a:buFont typeface="Times New Roman" pitchFamily="18" charset="0"/>
        <a:buChar char="̶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B91319"/>
        </a:buClr>
        <a:buFont typeface="Times New Roman" pitchFamily="18" charset="0"/>
        <a:buChar char="̶"/>
        <a:defRPr sz="13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B91319"/>
        </a:buClr>
        <a:buFont typeface="Times New Roman" pitchFamily="18" charset="0"/>
        <a:buChar char="̶"/>
        <a:defRPr sz="13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duid.ee/for-international-students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lu.ee/sites/default/files/%C3%95ppeosakond/Pilveprint%20manual%20TLU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923925"/>
            <a:ext cx="8372475" cy="1265899"/>
          </a:xfrm>
        </p:spPr>
        <p:txBody>
          <a:bodyPr/>
          <a:lstStyle/>
          <a:p>
            <a:r>
              <a:rPr lang="et-EE" sz="8800" dirty="0"/>
              <a:t>Accommodation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5625" y="3874023"/>
            <a:ext cx="7896225" cy="802738"/>
          </a:xfrm>
        </p:spPr>
        <p:txBody>
          <a:bodyPr/>
          <a:lstStyle/>
          <a:p>
            <a:r>
              <a:rPr lang="et-EE" dirty="0"/>
              <a:t>Ingrid Hinojosa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17499" y="4513522"/>
            <a:ext cx="7896226" cy="959121"/>
          </a:xfrm>
        </p:spPr>
        <p:txBody>
          <a:bodyPr/>
          <a:lstStyle/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85590350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3"/>
          <p:cNvSpPr>
            <a:spLocks noGrp="1"/>
          </p:cNvSpPr>
          <p:nvPr>
            <p:ph idx="1"/>
          </p:nvPr>
        </p:nvSpPr>
        <p:spPr bwMode="auto">
          <a:xfrm>
            <a:off x="617765" y="1558472"/>
            <a:ext cx="7886700" cy="4259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t-EE" sz="2800" dirty="0"/>
              <a:t>Free for EU citizens and residents of Estonia in Swedbank and SEB</a:t>
            </a:r>
          </a:p>
          <a:p>
            <a:r>
              <a:rPr lang="et-EE" sz="2800" dirty="0"/>
              <a:t>Non-EU citizens without TRP can open an account in WISE, in other banks a fee of about 200 eur is charged.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28650" y="398463"/>
            <a:ext cx="7886700" cy="757237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t-EE" sz="4000" b="1" dirty="0"/>
              <a:t>O</a:t>
            </a:r>
            <a:r>
              <a:rPr lang="en-US" sz="4000" b="1" dirty="0"/>
              <a:t>p</a:t>
            </a:r>
            <a:r>
              <a:rPr lang="et-EE" sz="4000" b="1" dirty="0"/>
              <a:t>ening a bank account</a:t>
            </a:r>
            <a:endParaRPr lang="et-EE" sz="4000" b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89895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3"/>
          <p:cNvSpPr>
            <a:spLocks noGrp="1"/>
          </p:cNvSpPr>
          <p:nvPr>
            <p:ph idx="1"/>
          </p:nvPr>
        </p:nvSpPr>
        <p:spPr bwMode="auto">
          <a:xfrm>
            <a:off x="682172" y="1389743"/>
            <a:ext cx="7886700" cy="4259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endParaRPr lang="et-EE" sz="2600" dirty="0"/>
          </a:p>
          <a:p>
            <a:pPr lvl="1" eaLnBrk="1" hangingPunct="1"/>
            <a:endParaRPr lang="et-EE" sz="2600" dirty="0">
              <a:ea typeface="ＭＳ Ｐゴシック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42900" y="207963"/>
            <a:ext cx="8515350" cy="757237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t-EE" sz="3800" b="1" dirty="0">
                <a:ea typeface="ＭＳ Ｐゴシック" charset="-128"/>
              </a:rPr>
              <a:t>Departmental (Erasmus) Coordinators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500" dirty="0" err="1"/>
              <a:t>www.tlu.ee</a:t>
            </a:r>
            <a:r>
              <a:rPr lang="en-US" sz="2500" dirty="0"/>
              <a:t>/en/departmental-</a:t>
            </a:r>
            <a:r>
              <a:rPr lang="en-US" sz="2500" dirty="0" err="1"/>
              <a:t>erasmus</a:t>
            </a:r>
            <a:r>
              <a:rPr lang="en-US" sz="2500" dirty="0"/>
              <a:t>-coordinators</a:t>
            </a:r>
            <a:endParaRPr lang="et-EE" sz="2500" dirty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t-EE" sz="3800" b="1" dirty="0">
              <a:ea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50" y="1245771"/>
            <a:ext cx="88582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BFM </a:t>
            </a:r>
            <a:r>
              <a:rPr lang="en-US" sz="2400" dirty="0" err="1"/>
              <a:t>Ms</a:t>
            </a:r>
            <a:r>
              <a:rPr lang="en-US" sz="2400" dirty="0"/>
              <a:t> </a:t>
            </a:r>
            <a:r>
              <a:rPr lang="en-US" sz="2400" dirty="0" err="1"/>
              <a:t>Crisely</a:t>
            </a:r>
            <a:r>
              <a:rPr lang="en-US" sz="2400" dirty="0"/>
              <a:t> </a:t>
            </a:r>
            <a:r>
              <a:rPr lang="en-US" sz="2400" dirty="0" err="1"/>
              <a:t>Apri</a:t>
            </a:r>
            <a:r>
              <a:rPr lang="en-US" sz="2400" dirty="0"/>
              <a:t>– V-403</a:t>
            </a:r>
          </a:p>
          <a:p>
            <a:endParaRPr lang="en-US" sz="2400" dirty="0"/>
          </a:p>
          <a:p>
            <a:r>
              <a:rPr lang="en-US" sz="2400" b="1" dirty="0"/>
              <a:t>School of Educational Sciences </a:t>
            </a:r>
            <a:r>
              <a:rPr lang="en-US" sz="2400" dirty="0" err="1"/>
              <a:t>Ms</a:t>
            </a:r>
            <a:r>
              <a:rPr lang="en-US" sz="2400" dirty="0"/>
              <a:t> </a:t>
            </a:r>
            <a:r>
              <a:rPr lang="en-US" sz="2400" dirty="0" err="1"/>
              <a:t>Kerli</a:t>
            </a:r>
            <a:r>
              <a:rPr lang="en-US" sz="2400"/>
              <a:t> Rand – </a:t>
            </a:r>
            <a:r>
              <a:rPr lang="en-US" sz="2400" dirty="0"/>
              <a:t>M-444</a:t>
            </a:r>
          </a:p>
          <a:p>
            <a:endParaRPr lang="en-US" sz="2400" dirty="0"/>
          </a:p>
          <a:p>
            <a:r>
              <a:rPr lang="en-US" sz="2400" b="1" dirty="0"/>
              <a:t>School of Digital Technologies </a:t>
            </a:r>
            <a:r>
              <a:rPr lang="en-US" sz="2400" dirty="0" err="1"/>
              <a:t>Ms</a:t>
            </a:r>
            <a:r>
              <a:rPr lang="en-US" sz="2400" dirty="0"/>
              <a:t> Maria Saar – A-431</a:t>
            </a:r>
          </a:p>
          <a:p>
            <a:endParaRPr lang="en-US" sz="2400" b="1" dirty="0"/>
          </a:p>
          <a:p>
            <a:r>
              <a:rPr lang="en-US" sz="2400" b="1" dirty="0"/>
              <a:t>Sc. of Governance, Law and Society </a:t>
            </a:r>
            <a:r>
              <a:rPr lang="en-US" sz="2400" dirty="0" err="1"/>
              <a:t>Ms</a:t>
            </a:r>
            <a:r>
              <a:rPr lang="en-US" sz="2400" dirty="0"/>
              <a:t> Kadri </a:t>
            </a:r>
            <a:r>
              <a:rPr lang="en-US" sz="2400" dirty="0" err="1"/>
              <a:t>Leit</a:t>
            </a:r>
            <a:r>
              <a:rPr lang="en-US" sz="2400" dirty="0"/>
              <a:t>-Tromp – M-564</a:t>
            </a:r>
          </a:p>
          <a:p>
            <a:endParaRPr lang="en-US" sz="2400" b="1" dirty="0"/>
          </a:p>
          <a:p>
            <a:r>
              <a:rPr lang="en-US" sz="2400" b="1" dirty="0"/>
              <a:t>School of Humanities</a:t>
            </a:r>
            <a:r>
              <a:rPr lang="en-US" sz="2400" dirty="0"/>
              <a:t> </a:t>
            </a:r>
            <a:r>
              <a:rPr lang="en-US" sz="2400" dirty="0" err="1"/>
              <a:t>Ms</a:t>
            </a:r>
            <a:r>
              <a:rPr lang="en-US" sz="2400" dirty="0"/>
              <a:t> Maris Peters – S-408</a:t>
            </a:r>
          </a:p>
          <a:p>
            <a:endParaRPr lang="en-US" sz="2400" b="1" dirty="0"/>
          </a:p>
          <a:p>
            <a:r>
              <a:rPr lang="en-US" sz="2400" b="1" dirty="0"/>
              <a:t>School of Natural Sciences and Health </a:t>
            </a:r>
            <a:r>
              <a:rPr lang="en-US" sz="2400" dirty="0" err="1"/>
              <a:t>Ms</a:t>
            </a:r>
            <a:r>
              <a:rPr lang="en-US" sz="2400" dirty="0"/>
              <a:t> </a:t>
            </a:r>
            <a:r>
              <a:rPr lang="en-US" sz="2400" dirty="0" err="1"/>
              <a:t>Sille</a:t>
            </a:r>
            <a:r>
              <a:rPr lang="en-US" sz="2400" dirty="0"/>
              <a:t> </a:t>
            </a:r>
            <a:r>
              <a:rPr lang="en-US" sz="2400" dirty="0" err="1"/>
              <a:t>Silluta</a:t>
            </a:r>
            <a:r>
              <a:rPr lang="en-US" sz="2400" dirty="0"/>
              <a:t>– S-212</a:t>
            </a:r>
          </a:p>
          <a:p>
            <a:r>
              <a:rPr lang="en-US" sz="2400" dirty="0"/>
              <a:t>Advice for sports courses: </a:t>
            </a:r>
            <a:r>
              <a:rPr lang="en-US" sz="2400" dirty="0" err="1"/>
              <a:t>Ms</a:t>
            </a:r>
            <a:r>
              <a:rPr lang="en-US" sz="2400" dirty="0"/>
              <a:t> </a:t>
            </a:r>
            <a:r>
              <a:rPr lang="en-US" sz="2400" dirty="0" err="1"/>
              <a:t>Reeda</a:t>
            </a:r>
            <a:r>
              <a:rPr lang="en-US" sz="2400" dirty="0"/>
              <a:t> </a:t>
            </a:r>
            <a:r>
              <a:rPr lang="en-US" sz="2400" dirty="0" err="1"/>
              <a:t>Tuula-Fjodorov</a:t>
            </a:r>
            <a:r>
              <a:rPr lang="en-US" sz="2400" dirty="0"/>
              <a:t> – T312</a:t>
            </a:r>
          </a:p>
        </p:txBody>
      </p:sp>
    </p:spTree>
    <p:extLst>
      <p:ext uri="{BB962C8B-B14F-4D97-AF65-F5344CB8AC3E}">
        <p14:creationId xmlns:p14="http://schemas.microsoft.com/office/powerpoint/2010/main" val="227730001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260350"/>
            <a:ext cx="7886700" cy="4181475"/>
          </a:xfrm>
        </p:spPr>
        <p:txBody>
          <a:bodyPr lIns="90000" tIns="360000" rIns="90000" bIns="45000" anchor="t"/>
          <a:lstStyle/>
          <a:p>
            <a:pPr eaLnBrk="1" hangingPunct="1">
              <a:lnSpc>
                <a:spcPct val="7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br>
              <a:rPr lang="et-EE" sz="2600" b="0" dirty="0">
                <a:latin typeface="Times New Roman" charset="0"/>
                <a:ea typeface="ＭＳ Ｐゴシック" charset="0"/>
              </a:rPr>
            </a:br>
            <a:r>
              <a:rPr lang="et-EE" sz="3200" b="0" dirty="0">
                <a:latin typeface="Times New Roman" charset="0"/>
                <a:ea typeface="ＭＳ Ｐゴシック" charset="0"/>
              </a:rPr>
              <a:t>- Tallinn University’s Dormitory </a:t>
            </a:r>
            <a:r>
              <a:rPr lang="et-EE" b="0" dirty="0">
                <a:latin typeface="Times New Roman" charset="0"/>
                <a:ea typeface="ＭＳ Ｐゴシック" charset="0"/>
              </a:rPr>
              <a:t>(Karu dormitory)</a:t>
            </a:r>
            <a:br>
              <a:rPr lang="et-EE" sz="3200" b="0" dirty="0">
                <a:latin typeface="Times New Roman" charset="0"/>
                <a:ea typeface="ＭＳ Ｐゴシック" charset="0"/>
              </a:rPr>
            </a:br>
            <a:br>
              <a:rPr lang="et-EE" sz="3200" b="0" dirty="0">
                <a:latin typeface="Times New Roman" charset="0"/>
                <a:ea typeface="ＭＳ Ｐゴシック" charset="0"/>
              </a:rPr>
            </a:br>
            <a:r>
              <a:rPr lang="et-EE" sz="3200" b="0" dirty="0">
                <a:latin typeface="Times New Roman" charset="0"/>
                <a:ea typeface="ＭＳ Ｐゴシック" charset="0"/>
              </a:rPr>
              <a:t>- </a:t>
            </a:r>
            <a:r>
              <a:rPr lang="et-EE" sz="3200" b="0" dirty="0" err="1">
                <a:latin typeface="Times New Roman" charset="0"/>
                <a:ea typeface="ＭＳ Ｐゴシック" charset="0"/>
              </a:rPr>
              <a:t>Private</a:t>
            </a:r>
            <a:r>
              <a:rPr lang="et-EE" sz="3200" b="0" dirty="0">
                <a:latin typeface="Times New Roman" charset="0"/>
                <a:ea typeface="ＭＳ Ｐゴシック" charset="0"/>
              </a:rPr>
              <a:t> </a:t>
            </a:r>
            <a:r>
              <a:rPr lang="et-EE" sz="3200" b="0" dirty="0" err="1">
                <a:latin typeface="Times New Roman" charset="0"/>
                <a:ea typeface="ＭＳ Ｐゴシック" charset="0"/>
              </a:rPr>
              <a:t>Options</a:t>
            </a:r>
            <a:endParaRPr lang="et-EE" sz="3200" b="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732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20725" y="295275"/>
            <a:ext cx="8229600" cy="1144588"/>
          </a:xfrm>
          <a:prstGeom prst="rect">
            <a:avLst/>
          </a:prstGeo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t-EE" sz="4800" i="1">
                <a:latin typeface="Minion Pro" charset="0"/>
                <a:ea typeface="ＭＳ Ｐゴシック" charset="0"/>
              </a:rPr>
              <a:t>Tallinn University Dormitory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92163" y="1657350"/>
            <a:ext cx="7920037" cy="39227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/>
            </a:pPr>
            <a:endParaRPr lang="et-EE" sz="1800" dirty="0">
              <a:latin typeface="Times New Roman" charset="0"/>
              <a:ea typeface="ＭＳ Ｐゴシック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800" dirty="0">
                <a:latin typeface="Times New Roman" charset="0"/>
                <a:ea typeface="ＭＳ Ｐゴシック" charset="0"/>
              </a:rPr>
              <a:t>Rent includes communal costs (water, electricity and heating), wireless Internet, bed linen, blanket, pillow, laundry and cleaning service.</a:t>
            </a:r>
          </a:p>
          <a:p>
            <a:pPr marL="0" indent="0">
              <a:defRPr/>
            </a:pPr>
            <a:endParaRPr lang="en-US" sz="1800" dirty="0">
              <a:latin typeface="Times New Roman" charset="0"/>
              <a:ea typeface="ＭＳ Ｐゴシック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en-US" sz="1800" dirty="0">
                <a:latin typeface="Times New Roman" charset="0"/>
                <a:ea typeface="ＭＳ Ｐゴシック" charset="0"/>
              </a:rPr>
              <a:t>Each student is responsible for cleaning his/her own room and for keeping the bathroom and kitchen tidy!</a:t>
            </a:r>
          </a:p>
          <a:p>
            <a:pPr marL="0" indent="0">
              <a:defRPr/>
            </a:pPr>
            <a:endParaRPr lang="et-EE" sz="1800" dirty="0">
              <a:latin typeface="Times New Roman" charset="0"/>
              <a:ea typeface="ＭＳ Ｐゴシック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et-EE" sz="1800" b="1" dirty="0">
                <a:latin typeface="Times New Roman" charset="0"/>
                <a:ea typeface="ＭＳ Ｐゴシック" charset="0"/>
              </a:rPr>
              <a:t>Moving out: </a:t>
            </a:r>
            <a:r>
              <a:rPr lang="en-US" sz="1800" dirty="0">
                <a:latin typeface="Times New Roman" charset="0"/>
                <a:ea typeface="ＭＳ Ｐゴシック" charset="0"/>
              </a:rPr>
              <a:t>If you wish to move out earlier you have to give a</a:t>
            </a:r>
            <a:r>
              <a:rPr lang="et-EE" sz="1800" dirty="0">
                <a:latin typeface="Times New Roman" charset="0"/>
                <a:ea typeface="ＭＳ Ｐゴシック" charset="0"/>
              </a:rPr>
              <a:t> </a:t>
            </a:r>
            <a:r>
              <a:rPr lang="en-US" sz="1800" dirty="0">
                <a:latin typeface="Times New Roman" charset="0"/>
                <a:ea typeface="ＭＳ Ｐゴシック" charset="0"/>
              </a:rPr>
              <a:t>30-days notice, but contracts can</a:t>
            </a:r>
            <a:r>
              <a:rPr lang="et-EE" sz="1800" dirty="0">
                <a:latin typeface="Times New Roman" charset="0"/>
                <a:ea typeface="ＭＳ Ｐゴシック" charset="0"/>
              </a:rPr>
              <a:t> </a:t>
            </a:r>
            <a:r>
              <a:rPr lang="en-US" sz="1800" dirty="0">
                <a:latin typeface="Times New Roman" charset="0"/>
                <a:ea typeface="ＭＳ Ｐゴシック" charset="0"/>
              </a:rPr>
              <a:t>only end on the</a:t>
            </a:r>
            <a:r>
              <a:rPr lang="et-EE" sz="1800" dirty="0">
                <a:latin typeface="Times New Roman" charset="0"/>
                <a:ea typeface="ＭＳ Ｐゴシック" charset="0"/>
              </a:rPr>
              <a:t> </a:t>
            </a:r>
            <a:r>
              <a:rPr lang="en-US" sz="1800" dirty="0">
                <a:latin typeface="Times New Roman" charset="0"/>
                <a:ea typeface="ＭＳ Ｐゴシック" charset="0"/>
              </a:rPr>
              <a:t>last day of a month</a:t>
            </a:r>
            <a:r>
              <a:rPr lang="et-EE" sz="1800" dirty="0">
                <a:latin typeface="Times New Roman" charset="0"/>
                <a:ea typeface="ＭＳ Ｐゴシック" charset="0"/>
              </a:rPr>
              <a:t>. </a:t>
            </a:r>
            <a:endParaRPr lang="et-EE" sz="1800" dirty="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3863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t-EE" sz="4800" i="1">
                <a:latin typeface="Times New Roman" charset="0"/>
                <a:ea typeface="ＭＳ Ｐゴシック" charset="0"/>
              </a:rPr>
              <a:t>Private apartments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1619250"/>
            <a:ext cx="8482012" cy="4522788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t-EE" sz="1800" b="1" dirty="0">
                <a:latin typeface="Times New Roman" charset="0"/>
                <a:ea typeface="ＭＳ Ｐゴシック" charset="0"/>
              </a:rPr>
              <a:t>Real estate sites</a:t>
            </a:r>
            <a:r>
              <a:rPr lang="et-EE" sz="1800" dirty="0">
                <a:latin typeface="Times New Roman" charset="0"/>
                <a:ea typeface="ＭＳ Ｐゴシック" charset="0"/>
              </a:rPr>
              <a:t>: www.city24.ee ; </a:t>
            </a:r>
            <a:r>
              <a:rPr lang="et-EE" sz="18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www.kv.ee ; www.tudengikodu.org ; www.yyr.ee ; 1home.eu/students/</a:t>
            </a:r>
          </a:p>
          <a:p>
            <a:pPr>
              <a:buFont typeface="Arial" charset="0"/>
              <a:buChar char="•"/>
              <a:defRPr/>
            </a:pPr>
            <a:r>
              <a:rPr lang="et-EE" sz="1800" b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Facebook: </a:t>
            </a:r>
            <a:r>
              <a:rPr lang="et-EE" sz="18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Erasmus in Tallinn University, Accommodation for International students in Tallinn, Erasmus in Tallinn/accommodation</a:t>
            </a:r>
          </a:p>
          <a:p>
            <a:pPr marL="0" indent="0">
              <a:buNone/>
              <a:defRPr/>
            </a:pPr>
            <a:endParaRPr lang="et-EE" sz="1800" dirty="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  <a:p>
            <a:pPr marL="0" indent="0">
              <a:buNone/>
              <a:defRPr/>
            </a:pPr>
            <a:r>
              <a:rPr lang="et-EE" sz="1800" b="1" dirty="0">
                <a:solidFill>
                  <a:srgbClr val="FF0000"/>
                </a:solidFill>
                <a:latin typeface="Times New Roman" charset="0"/>
              </a:rPr>
              <a:t>Read the contracts carefully!</a:t>
            </a:r>
          </a:p>
          <a:p>
            <a:pPr marL="0" indent="0">
              <a:buNone/>
              <a:defRPr/>
            </a:pPr>
            <a:r>
              <a:rPr lang="et-EE" sz="1800" b="1" dirty="0">
                <a:solidFill>
                  <a:srgbClr val="FF0000"/>
                </a:solidFill>
                <a:latin typeface="Times New Roman" charset="0"/>
              </a:rPr>
              <a:t>Any payment you need to make in cash </a:t>
            </a:r>
            <a:r>
              <a:rPr lang="mr-IN" sz="1800" b="1" dirty="0">
                <a:solidFill>
                  <a:srgbClr val="FF0000"/>
                </a:solidFill>
                <a:latin typeface="Times New Roman" charset="0"/>
              </a:rPr>
              <a:t>–</a:t>
            </a:r>
            <a:r>
              <a:rPr lang="et-EE" sz="1800" b="1" dirty="0">
                <a:solidFill>
                  <a:srgbClr val="FF0000"/>
                </a:solidFill>
                <a:latin typeface="Times New Roman" charset="0"/>
              </a:rPr>
              <a:t> ask for receipt or make a paper signed by both to confirm the delivery</a:t>
            </a:r>
          </a:p>
          <a:p>
            <a:pPr marL="0" indent="0">
              <a:buNone/>
              <a:defRPr/>
            </a:pPr>
            <a:r>
              <a:rPr lang="et-EE" sz="1800" b="1" dirty="0">
                <a:solidFill>
                  <a:srgbClr val="FF0000"/>
                </a:solidFill>
                <a:latin typeface="Times New Roman" charset="0"/>
              </a:rPr>
              <a:t>Take pictures of any faults in the apartment and confirm it with the landlord.</a:t>
            </a:r>
          </a:p>
          <a:p>
            <a:pPr>
              <a:defRPr/>
            </a:pPr>
            <a:endParaRPr lang="et-EE" sz="1800" dirty="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46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923925"/>
            <a:ext cx="8372475" cy="2022517"/>
          </a:xfrm>
        </p:spPr>
        <p:txBody>
          <a:bodyPr/>
          <a:lstStyle/>
          <a:p>
            <a:r>
              <a:rPr lang="et-EE" sz="8800" dirty="0"/>
              <a:t>Student card, copies and printing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5625" y="3874023"/>
            <a:ext cx="7896225" cy="802738"/>
          </a:xfrm>
        </p:spPr>
        <p:txBody>
          <a:bodyPr/>
          <a:lstStyle/>
          <a:p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17499" y="4513522"/>
            <a:ext cx="7896226" cy="959121"/>
          </a:xfrm>
        </p:spPr>
        <p:txBody>
          <a:bodyPr/>
          <a:lstStyle/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377302976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6925"/>
            <a:ext cx="7886700" cy="1132530"/>
          </a:xfrm>
        </p:spPr>
        <p:txBody>
          <a:bodyPr/>
          <a:lstStyle/>
          <a:p>
            <a:r>
              <a:rPr lang="en-US" sz="3600" dirty="0"/>
              <a:t>Student Cards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t-EE" sz="2400" dirty="0"/>
              <a:t>International Student Identity Card (ISIC)</a:t>
            </a:r>
          </a:p>
          <a:p>
            <a:pPr marL="342900" indent="-342900">
              <a:buFontTx/>
              <a:buChar char="-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698500"/>
            <a:ext cx="38100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28142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3"/>
          <p:cNvSpPr>
            <a:spLocks noGrp="1"/>
          </p:cNvSpPr>
          <p:nvPr>
            <p:ph idx="1"/>
          </p:nvPr>
        </p:nvSpPr>
        <p:spPr bwMode="auto">
          <a:xfrm>
            <a:off x="617765" y="1558472"/>
            <a:ext cx="7886700" cy="4259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t-EE" sz="2800" dirty="0"/>
              <a:t>Proves your student status at Tallinn University</a:t>
            </a:r>
          </a:p>
          <a:p>
            <a:r>
              <a:rPr lang="et-EE" sz="2800" dirty="0"/>
              <a:t>Gives different discounts</a:t>
            </a:r>
          </a:p>
          <a:p>
            <a:r>
              <a:rPr lang="et-EE" sz="2800" dirty="0"/>
              <a:t>Costs 7.5 euros (one year), 13.8 euros (two years)</a:t>
            </a:r>
          </a:p>
          <a:p>
            <a:r>
              <a:rPr lang="et-EE" sz="2800" dirty="0"/>
              <a:t>How to apply:</a:t>
            </a:r>
          </a:p>
          <a:p>
            <a:pPr lvl="1"/>
            <a:r>
              <a:rPr lang="en-GB" sz="2800" dirty="0">
                <a:hlinkClick r:id="rId2"/>
              </a:rPr>
              <a:t>https://eduid.ee/for-international-students</a:t>
            </a:r>
            <a:endParaRPr lang="en-US" sz="2800" dirty="0"/>
          </a:p>
          <a:p>
            <a:pPr lvl="1"/>
            <a:r>
              <a:rPr lang="en-US" sz="2800" dirty="0"/>
              <a:t>SEB bank</a:t>
            </a:r>
            <a:r>
              <a:rPr lang="et-EE" sz="2800" dirty="0"/>
              <a:t> (www.seb.ee or in the bank office)</a:t>
            </a:r>
          </a:p>
          <a:p>
            <a:pPr lvl="1"/>
            <a:r>
              <a:rPr lang="et-EE" sz="2800" dirty="0"/>
              <a:t>Swedbank (via online banking - www.swedbank.ee)</a:t>
            </a:r>
          </a:p>
          <a:p>
            <a:pPr lvl="1" eaLnBrk="1" hangingPunct="1"/>
            <a:endParaRPr lang="et-EE" dirty="0">
              <a:ea typeface="ＭＳ Ｐゴシック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28650" y="398463"/>
            <a:ext cx="7886700" cy="757237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t-EE" sz="3600" b="1" dirty="0"/>
              <a:t>International Student Identity Card (ISIC)</a:t>
            </a:r>
            <a:endParaRPr lang="et-EE" sz="3600" b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75070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3"/>
          <p:cNvSpPr>
            <a:spLocks noGrp="1"/>
          </p:cNvSpPr>
          <p:nvPr>
            <p:ph idx="1"/>
          </p:nvPr>
        </p:nvSpPr>
        <p:spPr bwMode="auto">
          <a:xfrm>
            <a:off x="617765" y="1558472"/>
            <a:ext cx="7886700" cy="4259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t-EE" sz="2800" dirty="0"/>
              <a:t>Free wireless Internet is available on campus</a:t>
            </a:r>
          </a:p>
          <a:p>
            <a:pPr lvl="1"/>
            <a:r>
              <a:rPr lang="et-EE" sz="2400" dirty="0"/>
              <a:t>No username or password required</a:t>
            </a:r>
          </a:p>
          <a:p>
            <a:pPr lvl="1"/>
            <a:endParaRPr lang="et-EE" sz="2400" dirty="0"/>
          </a:p>
          <a:p>
            <a:r>
              <a:rPr lang="et-EE" sz="2800" dirty="0"/>
              <a:t>Computer classes – M-217, M-543, S-244, S-338, S-303 A-213, A-406, N-507, T-302</a:t>
            </a:r>
          </a:p>
          <a:p>
            <a:pPr lvl="1"/>
            <a:r>
              <a:rPr lang="et-EE" sz="2400" dirty="0"/>
              <a:t>Can be used if no lecture is taking place</a:t>
            </a:r>
            <a:endParaRPr lang="et-EE" sz="2400" dirty="0">
              <a:ea typeface="ＭＳ Ｐゴシック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28650" y="398463"/>
            <a:ext cx="7886700" cy="757237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t-EE" sz="4000" b="1" dirty="0"/>
              <a:t>Internet and Computer Classes</a:t>
            </a:r>
            <a:endParaRPr lang="et-EE" sz="4000" b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6012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3"/>
          <p:cNvSpPr>
            <a:spLocks noGrp="1"/>
          </p:cNvSpPr>
          <p:nvPr>
            <p:ph idx="1"/>
          </p:nvPr>
        </p:nvSpPr>
        <p:spPr bwMode="auto">
          <a:xfrm>
            <a:off x="617765" y="1558472"/>
            <a:ext cx="7886700" cy="4259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800" dirty="0"/>
              <a:t>Service Point of the Academic Library</a:t>
            </a:r>
            <a:endParaRPr lang="et-EE" sz="2800" dirty="0"/>
          </a:p>
          <a:p>
            <a:r>
              <a:rPr lang="en-US" sz="2800" dirty="0"/>
              <a:t>Copy</a:t>
            </a:r>
            <a:r>
              <a:rPr lang="et-EE" sz="2800" dirty="0"/>
              <a:t> </a:t>
            </a:r>
            <a:r>
              <a:rPr lang="en-US" sz="2800" dirty="0"/>
              <a:t>machine</a:t>
            </a:r>
            <a:r>
              <a:rPr lang="et-EE" sz="2800" dirty="0"/>
              <a:t>s, which can be used when loading money on your Estonian ID card</a:t>
            </a:r>
          </a:p>
          <a:p>
            <a:pPr lvl="1"/>
            <a:r>
              <a:rPr lang="et-EE" sz="2000" dirty="0"/>
              <a:t>Academic Library</a:t>
            </a:r>
          </a:p>
          <a:p>
            <a:pPr lvl="1"/>
            <a:r>
              <a:rPr lang="et-EE" sz="2000" dirty="0"/>
              <a:t>Study Centre in Astra building</a:t>
            </a:r>
          </a:p>
          <a:p>
            <a:pPr lvl="1"/>
            <a:r>
              <a:rPr lang="et-EE" sz="2000" dirty="0"/>
              <a:t>Terra building, 2nd floor</a:t>
            </a:r>
          </a:p>
          <a:p>
            <a:pPr lvl="1"/>
            <a:r>
              <a:rPr lang="et-EE" sz="2000" dirty="0"/>
              <a:t>Nova building, 4th floor</a:t>
            </a:r>
            <a:endParaRPr lang="en-US" sz="2000" dirty="0"/>
          </a:p>
          <a:p>
            <a:pPr marL="342900" lvl="1" indent="0">
              <a:buNone/>
            </a:pPr>
            <a:r>
              <a:rPr lang="en-US" sz="2000" dirty="0"/>
              <a:t>You can load money in the Service Point of the Academic Library, or by mobile or internet bank. More information </a:t>
            </a:r>
            <a:r>
              <a:rPr lang="en-US" sz="2000" dirty="0">
                <a:hlinkClick r:id="rId2"/>
              </a:rPr>
              <a:t>HERE</a:t>
            </a:r>
            <a:r>
              <a:rPr lang="en-US" sz="2000" dirty="0"/>
              <a:t>.</a:t>
            </a:r>
            <a:endParaRPr lang="et-EE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28650" y="398463"/>
            <a:ext cx="7886700" cy="757237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t-EE" sz="4000" b="1" dirty="0"/>
              <a:t>Copies and Printing</a:t>
            </a:r>
            <a:endParaRPr lang="et-EE" sz="4000" b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49826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L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LU-presentatsioon-näidistega.potx" id="{A3DAFE82-1268-4EC7-9A15-EB15A4E08EE2}" vid="{848DFCBD-FE72-417B-94B8-DCDD44B7DB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8336</TotalTime>
  <Words>511</Words>
  <Application>Microsoft Macintosh PowerPoint</Application>
  <PresentationFormat>On-screen Show (4:3)</PresentationFormat>
  <Paragraphs>62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Minion Pro</vt:lpstr>
      <vt:lpstr>Times New Roman</vt:lpstr>
      <vt:lpstr>Office Theme</vt:lpstr>
      <vt:lpstr>Accommodation</vt:lpstr>
      <vt:lpstr> - Tallinn University’s Dormitory (Karu dormitory)  - Private Options</vt:lpstr>
      <vt:lpstr>Tallinn University Dormitory</vt:lpstr>
      <vt:lpstr>Private apartments</vt:lpstr>
      <vt:lpstr>Student card, copies and printing</vt:lpstr>
      <vt:lpstr>Student Cards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User</dc:creator>
  <cp:keywords/>
  <dc:description/>
  <cp:lastModifiedBy>Ingrid Hinojosa</cp:lastModifiedBy>
  <cp:revision>302</cp:revision>
  <dcterms:created xsi:type="dcterms:W3CDTF">2013-01-09T16:04:06Z</dcterms:created>
  <dcterms:modified xsi:type="dcterms:W3CDTF">2024-01-26T13:58:06Z</dcterms:modified>
  <cp:category/>
</cp:coreProperties>
</file>