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compatMode="1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363" r:id="rId2"/>
    <p:sldId id="364" r:id="rId3"/>
    <p:sldId id="365" r:id="rId4"/>
    <p:sldId id="366" r:id="rId5"/>
    <p:sldId id="367" r:id="rId6"/>
    <p:sldId id="368" r:id="rId7"/>
    <p:sldId id="369" r:id="rId8"/>
    <p:sldId id="370" r:id="rId9"/>
    <p:sldId id="371" r:id="rId10"/>
    <p:sldId id="372" r:id="rId11"/>
    <p:sldId id="373" r:id="rId12"/>
    <p:sldId id="374" r:id="rId13"/>
    <p:sldId id="375" r:id="rId14"/>
    <p:sldId id="376" r:id="rId15"/>
    <p:sldId id="377" r:id="rId16"/>
  </p:sldIdLst>
  <p:sldSz cx="9144000" cy="6858000" type="screen4x3"/>
  <p:notesSz cx="6669088" cy="9753600"/>
  <p:defaultTextStyle>
    <a:defPPr>
      <a:defRPr lang="et-E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2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eskmine laad 2 – rõh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eskmine laa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Keskmine laad 2 – rõhk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4B1156A-380E-4F78-BDF5-A606A8083BF9}" styleName="Keskmine laad 4 – rõhk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6"/>
  </p:normalViewPr>
  <p:slideViewPr>
    <p:cSldViewPr>
      <p:cViewPr varScale="1">
        <p:scale>
          <a:sx n="106" d="100"/>
          <a:sy n="106" d="100"/>
        </p:scale>
        <p:origin x="180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1908" y="-96"/>
      </p:cViewPr>
      <p:guideLst>
        <p:guide orient="horz" pos="3072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39288EA2-7299-4619-83F9-B775A84DD75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76" tIns="44888" rIns="89776" bIns="4488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C1E15386-9FFC-4982-97A4-C0B8A2EE5E0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6663" y="0"/>
            <a:ext cx="2890837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76" tIns="44888" rIns="89776" bIns="4488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57F92BB0-C805-824B-AA02-BE6EE9D31EC2}" type="datetimeFigureOut">
              <a:rPr lang="en-US" altLang="et-EE"/>
              <a:pPr>
                <a:defRPr/>
              </a:pPr>
              <a:t>1/26/24</a:t>
            </a:fld>
            <a:endParaRPr lang="en-US" altLang="et-EE"/>
          </a:p>
        </p:txBody>
      </p:sp>
      <p:sp>
        <p:nvSpPr>
          <p:cNvPr id="64516" name="Rectangle 4">
            <a:extLst>
              <a:ext uri="{FF2B5EF4-FFF2-40B4-BE49-F238E27FC236}">
                <a16:creationId xmlns:a16="http://schemas.microsoft.com/office/drawing/2014/main" id="{B6AC0819-58C0-4738-AEFC-D655C12B766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64650"/>
            <a:ext cx="2890838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76" tIns="44888" rIns="89776" bIns="4488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7" name="Rectangle 5">
            <a:extLst>
              <a:ext uri="{FF2B5EF4-FFF2-40B4-BE49-F238E27FC236}">
                <a16:creationId xmlns:a16="http://schemas.microsoft.com/office/drawing/2014/main" id="{4F446C8B-D0A2-423B-BC0D-25EC660BCD5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6663" y="9264650"/>
            <a:ext cx="2890837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76" tIns="44888" rIns="89776" bIns="4488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fld id="{813A6AB6-916D-3848-BCE4-75CAA7A79F91}" type="slidenum">
              <a:rPr lang="en-US" altLang="et-EE"/>
              <a:pPr/>
              <a:t>‹#›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>
            <a:extLst>
              <a:ext uri="{FF2B5EF4-FFF2-40B4-BE49-F238E27FC236}">
                <a16:creationId xmlns:a16="http://schemas.microsoft.com/office/drawing/2014/main" id="{CAADC1CA-4FA6-4982-8408-162BBEAAEE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838" cy="487363"/>
          </a:xfrm>
          <a:prstGeom prst="rect">
            <a:avLst/>
          </a:prstGeom>
        </p:spPr>
        <p:txBody>
          <a:bodyPr vert="horz" lIns="89776" tIns="44888" rIns="89776" bIns="44888" rtlCol="0"/>
          <a:lstStyle>
            <a:lvl1pPr algn="l" eaLnBrk="1" hangingPunct="1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3" name="Kuupäeva kohatäide 2">
            <a:extLst>
              <a:ext uri="{FF2B5EF4-FFF2-40B4-BE49-F238E27FC236}">
                <a16:creationId xmlns:a16="http://schemas.microsoft.com/office/drawing/2014/main" id="{7AD7CD85-C6A3-4A5E-A836-48231298C28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776663" y="0"/>
            <a:ext cx="2890837" cy="487363"/>
          </a:xfrm>
          <a:prstGeom prst="rect">
            <a:avLst/>
          </a:prstGeom>
        </p:spPr>
        <p:txBody>
          <a:bodyPr vert="horz" wrap="square" lIns="89776" tIns="44888" rIns="89776" bIns="4488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0863D416-D95D-524B-8D70-8D4627623880}" type="datetimeFigureOut">
              <a:rPr lang="et-EE" altLang="et-EE"/>
              <a:pPr>
                <a:defRPr/>
              </a:pPr>
              <a:t>26.01.24</a:t>
            </a:fld>
            <a:endParaRPr lang="et-EE" altLang="et-EE"/>
          </a:p>
        </p:txBody>
      </p:sp>
      <p:sp>
        <p:nvSpPr>
          <p:cNvPr id="4" name="Slaidi pildi kohatäide 3">
            <a:extLst>
              <a:ext uri="{FF2B5EF4-FFF2-40B4-BE49-F238E27FC236}">
                <a16:creationId xmlns:a16="http://schemas.microsoft.com/office/drawing/2014/main" id="{5C796016-E410-4D31-8D02-F087552D231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1838"/>
            <a:ext cx="4875212" cy="3657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776" tIns="44888" rIns="89776" bIns="44888" rtlCol="0" anchor="ctr"/>
          <a:lstStyle/>
          <a:p>
            <a:pPr lvl="0"/>
            <a:endParaRPr lang="et-EE" noProof="0" dirty="0"/>
          </a:p>
        </p:txBody>
      </p:sp>
      <p:sp>
        <p:nvSpPr>
          <p:cNvPr id="5" name="Märkmete kohatäide 4">
            <a:extLst>
              <a:ext uri="{FF2B5EF4-FFF2-40B4-BE49-F238E27FC236}">
                <a16:creationId xmlns:a16="http://schemas.microsoft.com/office/drawing/2014/main" id="{9A050498-CB62-45CF-94DD-9E37FCA697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750" y="4633913"/>
            <a:ext cx="5335588" cy="4387850"/>
          </a:xfrm>
          <a:prstGeom prst="rect">
            <a:avLst/>
          </a:prstGeom>
        </p:spPr>
        <p:txBody>
          <a:bodyPr vert="horz" lIns="89776" tIns="44888" rIns="89776" bIns="44888" rtlCol="0">
            <a:normAutofit/>
          </a:bodyPr>
          <a:lstStyle/>
          <a:p>
            <a:pPr lvl="0"/>
            <a:r>
              <a:rPr lang="et-EE" noProof="0"/>
              <a:t>Klõpsake juhtslaidi teksti laadide redigeerimiseks</a:t>
            </a:r>
          </a:p>
          <a:p>
            <a:pPr lvl="1"/>
            <a:r>
              <a:rPr lang="et-EE" noProof="0"/>
              <a:t>Teine tase</a:t>
            </a:r>
          </a:p>
          <a:p>
            <a:pPr lvl="2"/>
            <a:r>
              <a:rPr lang="et-EE" noProof="0"/>
              <a:t>Kolmas tase</a:t>
            </a:r>
          </a:p>
          <a:p>
            <a:pPr lvl="3"/>
            <a:r>
              <a:rPr lang="et-EE" noProof="0"/>
              <a:t>Neljas tase</a:t>
            </a:r>
          </a:p>
          <a:p>
            <a:pPr lvl="4"/>
            <a:r>
              <a:rPr lang="et-EE" noProof="0"/>
              <a:t>Viies tase</a:t>
            </a:r>
          </a:p>
        </p:txBody>
      </p:sp>
      <p:sp>
        <p:nvSpPr>
          <p:cNvPr id="6" name="Jaluse kohatäide 5">
            <a:extLst>
              <a:ext uri="{FF2B5EF4-FFF2-40B4-BE49-F238E27FC236}">
                <a16:creationId xmlns:a16="http://schemas.microsoft.com/office/drawing/2014/main" id="{2C3E755B-DB9F-4183-ABE9-D3521B1142E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264650"/>
            <a:ext cx="2890838" cy="487363"/>
          </a:xfrm>
          <a:prstGeom prst="rect">
            <a:avLst/>
          </a:prstGeom>
        </p:spPr>
        <p:txBody>
          <a:bodyPr vert="horz" lIns="89776" tIns="44888" rIns="89776" bIns="44888" rtlCol="0" anchor="b"/>
          <a:lstStyle>
            <a:lvl1pPr algn="l" eaLnBrk="1" hangingPunct="1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Slaidinumbri kohatäide 6">
            <a:extLst>
              <a:ext uri="{FF2B5EF4-FFF2-40B4-BE49-F238E27FC236}">
                <a16:creationId xmlns:a16="http://schemas.microsoft.com/office/drawing/2014/main" id="{1EB5A336-4B3F-4081-AA9B-1BE16BE85E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776663" y="9264650"/>
            <a:ext cx="2890837" cy="487363"/>
          </a:xfrm>
          <a:prstGeom prst="rect">
            <a:avLst/>
          </a:prstGeom>
        </p:spPr>
        <p:txBody>
          <a:bodyPr vert="horz" wrap="square" lIns="89776" tIns="44888" rIns="89776" bIns="4488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fld id="{DC058833-94BE-874E-B6BA-16325795119A}" type="slidenum">
              <a:rPr lang="et-EE" altLang="et-EE"/>
              <a:pPr/>
              <a:t>‹#›</a:t>
            </a:fld>
            <a:endParaRPr lang="et-EE" alt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918BC408-1967-7465-7313-94DC736F240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FC309B58-DBD3-0DEF-DC94-D70F4A3D19D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t-EE" altLang="et-EE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45F8FC93-4A9C-B1E7-387B-C836E7AB48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28663" indent="-2794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20775" indent="-223838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570038" indent="-223838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19300" indent="-223838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476500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33700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390900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48100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CEC01B23-BF3D-D84B-BA38-8FDF2E0A9B7D}" type="slidenum">
              <a:rPr lang="et-EE" altLang="et-EE">
                <a:latin typeface="Calibri" panose="020F0502020204030204" pitchFamily="34" charset="0"/>
              </a:rPr>
              <a:pPr/>
              <a:t>1</a:t>
            </a:fld>
            <a:endParaRPr lang="et-EE" altLang="et-EE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aidi pildi kohatäide 1">
            <a:extLst>
              <a:ext uri="{FF2B5EF4-FFF2-40B4-BE49-F238E27FC236}">
                <a16:creationId xmlns:a16="http://schemas.microsoft.com/office/drawing/2014/main" id="{BA04C943-BCA8-0EED-5B95-7AEE2A1B50C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Märkmete kohatäide 2">
            <a:extLst>
              <a:ext uri="{FF2B5EF4-FFF2-40B4-BE49-F238E27FC236}">
                <a16:creationId xmlns:a16="http://schemas.microsoft.com/office/drawing/2014/main" id="{CA439D59-8CAB-2BA3-501A-44A8B5F5ED2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t-EE" altLang="et-EE"/>
          </a:p>
        </p:txBody>
      </p:sp>
      <p:sp>
        <p:nvSpPr>
          <p:cNvPr id="22532" name="Slaidinumbri kohatäide 3">
            <a:extLst>
              <a:ext uri="{FF2B5EF4-FFF2-40B4-BE49-F238E27FC236}">
                <a16:creationId xmlns:a16="http://schemas.microsoft.com/office/drawing/2014/main" id="{2D31C43B-D3CB-3D44-D31B-5D34FDA773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28663" indent="-2794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20775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70038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19300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76500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33700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90900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48100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BE29827-FEBF-1B40-A60D-B4BC8C320A89}" type="slidenum">
              <a:rPr lang="et-EE" altLang="et-EE"/>
              <a:pPr>
                <a:spcBef>
                  <a:spcPct val="0"/>
                </a:spcBef>
              </a:pPr>
              <a:t>6</a:t>
            </a:fld>
            <a:endParaRPr lang="et-EE" altLang="et-E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1AA455D6-276E-F876-CC73-60894F3E16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A58D621E-061E-C64F-A6B3-09FBA58EF7D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t-EE" altLang="et-EE"/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9AA77737-3228-298A-02DC-BCB2C7B256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28663" indent="-2794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20775" indent="-223838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570038" indent="-223838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19300" indent="-223838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476500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33700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390900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48100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7326DBBA-1D6B-A64C-9032-610A21001F58}" type="slidenum">
              <a:rPr lang="et-EE" altLang="et-EE">
                <a:latin typeface="Calibri" panose="020F0502020204030204" pitchFamily="34" charset="0"/>
              </a:rPr>
              <a:pPr/>
              <a:t>11</a:t>
            </a:fld>
            <a:endParaRPr lang="et-EE" altLang="et-EE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l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87624" y="3068960"/>
            <a:ext cx="6741962" cy="1214446"/>
          </a:xfrm>
        </p:spPr>
        <p:txBody>
          <a:bodyPr tIns="45720" bIns="45720" anchor="ctr"/>
          <a:lstStyle>
            <a:lvl1pPr algn="ctr">
              <a:defRPr sz="4000" b="1" baseline="0">
                <a:solidFill>
                  <a:srgbClr val="336699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t-EE" dirty="0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62074" y="4776198"/>
            <a:ext cx="6838950" cy="949214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758284915"/>
      </p:ext>
    </p:extLst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336699"/>
                </a:solidFill>
              </a:defRPr>
            </a:lvl1pPr>
          </a:lstStyle>
          <a:p>
            <a:r>
              <a:rPr lang="et-EE"/>
              <a:t>Klõpsake tiitlilaadi muutmiseks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1pPr>
            <a:lvl2pP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4pPr>
            <a:lvl5pP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t-EE" dirty="0"/>
              <a:t>Klõpsake juhtslaidi teksti laadide redigeerimiseks</a:t>
            </a:r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AB25AE14-ADE2-4245-72D9-CE72E9F8549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18174C0C-B4FA-5C94-8A8D-BE308B213D5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75D1263-AB93-294B-BB8B-769506B3C23C}" type="slidenum">
              <a:rPr lang="et-EE" altLang="et-EE"/>
              <a:pPr/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629192616"/>
      </p:ext>
    </p:extLst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et-EE" noProof="0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88DB815-A7C1-5C2B-3BC9-4BBBD3FAAC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CD379E7-010D-8C42-B9DE-E30804F1C4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1E76CBC-9EA4-1289-20DB-8A77275A87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AEF71B-0F0F-A84A-8A0E-5D8A0A1F1E96}" type="slidenum">
              <a:rPr lang="lt-LT" altLang="et-EE"/>
              <a:pPr/>
              <a:t>‹#›</a:t>
            </a:fld>
            <a:endParaRPr lang="lt-LT" altLang="et-EE"/>
          </a:p>
        </p:txBody>
      </p:sp>
    </p:spTree>
    <p:extLst>
      <p:ext uri="{BB962C8B-B14F-4D97-AF65-F5344CB8AC3E}">
        <p14:creationId xmlns:p14="http://schemas.microsoft.com/office/powerpoint/2010/main" val="1497493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t-EE"/>
              <a:t>Klõpsake tiitlilaadi muutmiseks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dirty="0"/>
              <a:t>Klõpsake juhtslaidi teksti laadide redigeerimiseks</a:t>
            </a:r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9C0C1ED1-A0EE-6154-CF93-78EF73F9F0F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9B0E9C90-1F82-944F-614D-85EAB216030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D6D2E7-8EFC-2049-A23C-4C5AC8DDB727}" type="slidenum">
              <a:rPr lang="et-EE" altLang="et-EE"/>
              <a:pPr/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3454521510"/>
      </p:ext>
    </p:extLst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0BE96E5-76C0-5829-EAD3-A768080DFA2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950200" y="4953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800"/>
          </a:p>
        </p:txBody>
      </p:sp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ctr">
              <a:defRPr sz="4000" b="1" cap="all">
                <a:solidFill>
                  <a:srgbClr val="336699"/>
                </a:solidFill>
              </a:defRPr>
            </a:lvl1pPr>
          </a:lstStyle>
          <a:p>
            <a:r>
              <a:rPr lang="et-EE" dirty="0"/>
              <a:t>Klõpsake tiitlilaadi muutmiseks</a:t>
            </a:r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ct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t-EE"/>
              <a:t>Klõpsake juhtslaidi teksti laadide redigeerimiseks</a:t>
            </a:r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4B967414-E7F4-D1DE-1764-E0D975F3D53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7CE3889B-7738-EDB3-0B3C-CD42DC1B84D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F3FF9CC-D18E-FA41-A47D-992223D00180}" type="slidenum">
              <a:rPr lang="et-EE" altLang="et-EE"/>
              <a:pPr/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1942669326"/>
      </p:ext>
    </p:extLst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Klõpsake tiitlilaadi muutmiseks</a:t>
            </a:r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785787" y="2276475"/>
            <a:ext cx="3714776" cy="3384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/>
              <a:t>Klõpsake juhtslaidi teksti 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643439" y="2276475"/>
            <a:ext cx="3816350" cy="3384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/>
              <a:t>Klõpsake juhtslaidi teksti 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47413B7D-58DE-FA58-43EE-205F4F45564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BD59A090-2620-77EB-3BA2-AEF5E94FAEE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FA5F4B6-83EC-614B-8247-52CFD30C6669}" type="slidenum">
              <a:rPr lang="et-EE" altLang="et-EE"/>
              <a:pPr/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3908193148"/>
      </p:ext>
    </p:extLst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28596" y="488952"/>
            <a:ext cx="7072362" cy="725470"/>
          </a:xfrm>
        </p:spPr>
        <p:txBody>
          <a:bodyPr/>
          <a:lstStyle>
            <a:lvl1pPr algn="l">
              <a:defRPr/>
            </a:lvl1pPr>
          </a:lstStyle>
          <a:p>
            <a:r>
              <a:rPr lang="et-EE" dirty="0"/>
              <a:t>Klõpsake tiitlilaadi muutmiseks</a:t>
            </a:r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57200" y="1428736"/>
            <a:ext cx="4040188" cy="746139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Klõpsake juhtslaidi teksti laadide redigeerimiseks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dirty="0"/>
              <a:t>Klõpsake juhtslaidi teksti laadide redigeerimiseks</a:t>
            </a:r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4645025" y="1428736"/>
            <a:ext cx="4041775" cy="746139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Klõpsake juhtslaidi teksti laadide redigeerimiseks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/>
              <a:t>Klõpsake juhtslaidi teksti 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7" name="Rectangle 18">
            <a:extLst>
              <a:ext uri="{FF2B5EF4-FFF2-40B4-BE49-F238E27FC236}">
                <a16:creationId xmlns:a16="http://schemas.microsoft.com/office/drawing/2014/main" id="{EA7541A4-0036-B01C-25E0-E9AA2A9C584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8" name="Rectangle 19">
            <a:extLst>
              <a:ext uri="{FF2B5EF4-FFF2-40B4-BE49-F238E27FC236}">
                <a16:creationId xmlns:a16="http://schemas.microsoft.com/office/drawing/2014/main" id="{A4AE7C5E-BBCD-9354-44F1-82008CB5D5F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0EC3D4B-6273-6A46-8843-EE376C1FC904}" type="slidenum">
              <a:rPr lang="et-EE" altLang="et-EE"/>
              <a:pPr/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3509382338"/>
      </p:ext>
    </p:extLst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ti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Klõpsake tiitlilaadi muutmiseks</a:t>
            </a:r>
          </a:p>
        </p:txBody>
      </p:sp>
      <p:sp>
        <p:nvSpPr>
          <p:cNvPr id="3" name="Rectangle 18">
            <a:extLst>
              <a:ext uri="{FF2B5EF4-FFF2-40B4-BE49-F238E27FC236}">
                <a16:creationId xmlns:a16="http://schemas.microsoft.com/office/drawing/2014/main" id="{5FD5815A-EA1C-0BA0-6111-9DBB82E5473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99F9AA29-510C-3F15-E6EE-6FE1A5A7DEC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DCEC0B6-54F9-9741-9471-1089710D41F4}" type="slidenum">
              <a:rPr lang="et-EE" altLang="et-EE"/>
              <a:pPr/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3663143215"/>
      </p:ext>
    </p:extLst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8781082"/>
      </p:ext>
    </p:extLst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t-EE"/>
              <a:t>Klõpsake tiitlilaadi muutmiseks</a:t>
            </a:r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1792288" y="1500173"/>
            <a:ext cx="5486400" cy="32274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t-EE" noProof="0" dirty="0"/>
              <a:t>Pildi lisamiseks klõpsake ikooni</a:t>
            </a:r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/>
              <a:t>Klõpsake juhtslaidi teksti laadide redigeerimiseks</a:t>
            </a:r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0BE77EF2-3EF1-438B-11B1-5DF7BCC659D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F366B10F-F04B-764F-E3FD-E2DA941CB07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C7253A1-C4C4-3741-89D5-776234C493A9}" type="slidenum">
              <a:rPr lang="et-EE" altLang="et-EE"/>
              <a:pPr/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3128950899"/>
      </p:ext>
    </p:extLst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ctr">
              <a:defRPr sz="4000" b="0" cap="all"/>
            </a:lvl1pPr>
          </a:lstStyle>
          <a:p>
            <a:r>
              <a:rPr lang="et-EE"/>
              <a:t>Klõpsake tiitlilaadi muutmiseks</a:t>
            </a:r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endParaRPr lang="et-EE" dirty="0"/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78E50B00-A968-D6E3-54CD-42336DBED64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B8CA1657-74CC-D2C4-807D-79AE6699375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065483-6A7F-AF4F-9983-744EB3966743}" type="slidenum">
              <a:rPr lang="et-EE" altLang="et-EE"/>
              <a:pPr/>
              <a:t>‹#›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2593598176"/>
      </p:ext>
    </p:extLst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>
            <a:extLst>
              <a:ext uri="{FF2B5EF4-FFF2-40B4-BE49-F238E27FC236}">
                <a16:creationId xmlns:a16="http://schemas.microsoft.com/office/drawing/2014/main" id="{AF784B8A-D0F1-48CE-FDAA-EB30412FD1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57250" y="1785938"/>
            <a:ext cx="7602538" cy="387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t-EE" altLang="et-EE"/>
              <a:t>Klõpsake juhtslaidi teksti laadide redigeerimiseks</a:t>
            </a:r>
          </a:p>
          <a:p>
            <a:pPr lvl="1"/>
            <a:r>
              <a:rPr lang="et-EE" altLang="et-EE"/>
              <a:t>Teine tase</a:t>
            </a:r>
          </a:p>
          <a:p>
            <a:pPr lvl="2"/>
            <a:r>
              <a:rPr lang="et-EE" altLang="et-EE"/>
              <a:t>Kolmas tase</a:t>
            </a:r>
          </a:p>
          <a:p>
            <a:pPr lvl="3"/>
            <a:r>
              <a:rPr lang="et-EE" altLang="et-EE"/>
              <a:t>Neljas tase</a:t>
            </a:r>
          </a:p>
          <a:p>
            <a:pPr lvl="4"/>
            <a:r>
              <a:rPr lang="et-EE" altLang="et-EE"/>
              <a:t>Viies tase</a:t>
            </a:r>
          </a:p>
        </p:txBody>
      </p:sp>
      <p:sp>
        <p:nvSpPr>
          <p:cNvPr id="19473" name="Rectangle 17">
            <a:extLst>
              <a:ext uri="{FF2B5EF4-FFF2-40B4-BE49-F238E27FC236}">
                <a16:creationId xmlns:a16="http://schemas.microsoft.com/office/drawing/2014/main" id="{229C5DA0-0EC9-4C6D-B9FA-CFAC141E8E1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27088" y="5876925"/>
            <a:ext cx="2274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19474" name="Rectangle 18">
            <a:extLst>
              <a:ext uri="{FF2B5EF4-FFF2-40B4-BE49-F238E27FC236}">
                <a16:creationId xmlns:a16="http://schemas.microsoft.com/office/drawing/2014/main" id="{18BA0731-C136-4F65-96EF-72BDCF8DAEF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3141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19475" name="Rectangle 19">
            <a:extLst>
              <a:ext uri="{FF2B5EF4-FFF2-40B4-BE49-F238E27FC236}">
                <a16:creationId xmlns:a16="http://schemas.microsoft.com/office/drawing/2014/main" id="{A00634A3-FC72-4DDA-AA81-8AE4EC48438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79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4D77B76-2098-334A-8C1A-18DD8A58D37B}" type="slidenum">
              <a:rPr lang="et-EE" altLang="et-EE"/>
              <a:pPr/>
              <a:t>‹#›</a:t>
            </a:fld>
            <a:endParaRPr lang="et-EE" altLang="et-EE"/>
          </a:p>
        </p:txBody>
      </p:sp>
      <p:sp>
        <p:nvSpPr>
          <p:cNvPr id="1030" name="Rectangle 20">
            <a:extLst>
              <a:ext uri="{FF2B5EF4-FFF2-40B4-BE49-F238E27FC236}">
                <a16:creationId xmlns:a16="http://schemas.microsoft.com/office/drawing/2014/main" id="{CD6487E5-D06E-46AD-8812-103F3D9562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57250" y="500063"/>
            <a:ext cx="764381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36000" rIns="9144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t-EE" altLang="et-EE"/>
              <a:t>Pealkirjakast</a:t>
            </a:r>
          </a:p>
        </p:txBody>
      </p:sp>
      <p:pic>
        <p:nvPicPr>
          <p:cNvPr id="1031" name="Picture 2" descr="PPT lõvid valge logoga_eng.pdf">
            <a:extLst>
              <a:ext uri="{FF2B5EF4-FFF2-40B4-BE49-F238E27FC236}">
                <a16:creationId xmlns:a16="http://schemas.microsoft.com/office/drawing/2014/main" id="{CE022586-181E-C236-012D-25CBB53DD99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  <p:sldLayoutId id="2147484076" r:id="rId2"/>
    <p:sldLayoutId id="2147484077" r:id="rId3"/>
    <p:sldLayoutId id="2147484078" r:id="rId4"/>
    <p:sldLayoutId id="2147484079" r:id="rId5"/>
    <p:sldLayoutId id="2147484080" r:id="rId6"/>
    <p:sldLayoutId id="2147484081" r:id="rId7"/>
    <p:sldLayoutId id="2147484082" r:id="rId8"/>
    <p:sldLayoutId id="2147484083" r:id="rId9"/>
    <p:sldLayoutId id="2147484084" r:id="rId10"/>
    <p:sldLayoutId id="2147484085" r:id="rId11"/>
  </p:sldLayoutIdLst>
  <p:transition>
    <p:randomBar dir="vert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latin typeface="55 Helvetica Roman"/>
          <a:ea typeface="MS PGothic" pitchFamily="34" charset="-128"/>
          <a:cs typeface="55 Helvetica Roman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latin typeface="55 Helvetica Roman" charset="0"/>
          <a:ea typeface="MS PGothic" pitchFamily="34" charset="-128"/>
          <a:cs typeface="55 Helvetica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latin typeface="55 Helvetica Roman" charset="0"/>
          <a:ea typeface="MS PGothic" pitchFamily="34" charset="-128"/>
          <a:cs typeface="55 Helvetica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latin typeface="55 Helvetica Roman" charset="0"/>
          <a:ea typeface="MS PGothic" pitchFamily="34" charset="-128"/>
          <a:cs typeface="55 Helvetica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latin typeface="55 Helvetica Roman" charset="0"/>
          <a:ea typeface="MS PGothic" pitchFamily="34" charset="-128"/>
          <a:cs typeface="55 Helvetica Roman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rgbClr val="003567"/>
        </a:buClr>
        <a:buFont typeface="Wingdings" pitchFamily="2" charset="2"/>
        <a:buChar char="w"/>
        <a:defRPr sz="24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rgbClr val="7A7B7D"/>
        </a:buClr>
        <a:buSzPct val="75000"/>
        <a:buFont typeface="Wingdings" pitchFamily="2" charset="2"/>
        <a:buChar char="w"/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377950" indent="-468313" algn="l" rtl="0" eaLnBrk="0" fontAlgn="base" hangingPunct="0">
        <a:spcBef>
          <a:spcPct val="20000"/>
        </a:spcBef>
        <a:spcAft>
          <a:spcPct val="0"/>
        </a:spcAft>
        <a:buClr>
          <a:srgbClr val="003567"/>
        </a:buClr>
        <a:buSzPct val="65000"/>
        <a:buFont typeface="Wingdings" pitchFamily="2" charset="2"/>
        <a:buChar char="w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827213" indent="-438150" algn="l" rtl="0" eaLnBrk="0" fontAlgn="base" hangingPunct="0">
        <a:spcBef>
          <a:spcPct val="20000"/>
        </a:spcBef>
        <a:spcAft>
          <a:spcPct val="0"/>
        </a:spcAft>
        <a:buClr>
          <a:srgbClr val="7A7B7D"/>
        </a:buClr>
        <a:buSzPct val="75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MS PGothic" pitchFamily="34" charset="-128"/>
        </a:defRPr>
      </a:lvl4pPr>
      <a:lvl5pPr marL="2297113" indent="-468313" algn="l" rtl="0" eaLnBrk="0" fontAlgn="base" hangingPunct="0">
        <a:spcBef>
          <a:spcPct val="20000"/>
        </a:spcBef>
        <a:spcAft>
          <a:spcPct val="0"/>
        </a:spcAft>
        <a:buClr>
          <a:srgbClr val="7A7B7D"/>
        </a:buClr>
        <a:buSzPct val="25000"/>
        <a:buFont typeface="Wingdings" pitchFamily="2" charset="2"/>
        <a:buChar char="o"/>
        <a:defRPr sz="2400">
          <a:solidFill>
            <a:schemeClr val="tx1"/>
          </a:solidFill>
          <a:latin typeface="+mn-lt"/>
          <a:ea typeface="MS PGothic" pitchFamily="34" charset="-128"/>
        </a:defRPr>
      </a:lvl5pPr>
      <a:lvl6pPr marL="2754313" indent="-468313" algn="l" rtl="0" eaLnBrk="1" fontAlgn="base" hangingPunct="1">
        <a:spcBef>
          <a:spcPct val="20000"/>
        </a:spcBef>
        <a:spcAft>
          <a:spcPct val="0"/>
        </a:spcAft>
        <a:buClr>
          <a:srgbClr val="7A7B7D"/>
        </a:buClr>
        <a:buSzPct val="25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6pPr>
      <a:lvl7pPr marL="3211513" indent="-468313" algn="l" rtl="0" eaLnBrk="1" fontAlgn="base" hangingPunct="1">
        <a:spcBef>
          <a:spcPct val="20000"/>
        </a:spcBef>
        <a:spcAft>
          <a:spcPct val="0"/>
        </a:spcAft>
        <a:buClr>
          <a:srgbClr val="7A7B7D"/>
        </a:buClr>
        <a:buSzPct val="25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7pPr>
      <a:lvl8pPr marL="3668713" indent="-468313" algn="l" rtl="0" eaLnBrk="1" fontAlgn="base" hangingPunct="1">
        <a:spcBef>
          <a:spcPct val="20000"/>
        </a:spcBef>
        <a:spcAft>
          <a:spcPct val="0"/>
        </a:spcAft>
        <a:buClr>
          <a:srgbClr val="7A7B7D"/>
        </a:buClr>
        <a:buSzPct val="25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8pPr>
      <a:lvl9pPr marL="4125913" indent="-468313" algn="l" rtl="0" eaLnBrk="1" fontAlgn="base" hangingPunct="1">
        <a:spcBef>
          <a:spcPct val="20000"/>
        </a:spcBef>
        <a:spcAft>
          <a:spcPct val="0"/>
        </a:spcAft>
        <a:buClr>
          <a:srgbClr val="7A7B7D"/>
        </a:buClr>
        <a:buSzPct val="25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vladlen.jakovlev" TargetMode="External"/><Relationship Id="rId2" Type="http://schemas.openxmlformats.org/officeDocument/2006/relationships/hyperlink" Target="https://www.facebook.com/people/Anna-Liisa-Kreitsman/100077757520419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olitsei.ee/et/veebipolitseinikud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humanrights.ee/e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acebook.com/humanrightscentre/" TargetMode="External"/><Relationship Id="rId4" Type="http://schemas.openxmlformats.org/officeDocument/2006/relationships/hyperlink" Target="mailto:info@humanrights.ee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tel:+3726120000" TargetMode="External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>
            <a:extLst>
              <a:ext uri="{FF2B5EF4-FFF2-40B4-BE49-F238E27FC236}">
                <a16:creationId xmlns:a16="http://schemas.microsoft.com/office/drawing/2014/main" id="{C1AD6686-2C41-4F67-A533-3A295807B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5925"/>
            <a:ext cx="9144000" cy="243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t-EE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POLICE AND BORDER GUARD BOARD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t-EE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Tips 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for</a:t>
            </a:r>
            <a:r>
              <a:rPr lang="et-EE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the</a:t>
            </a:r>
            <a:r>
              <a:rPr lang="et-EE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  <a:r>
              <a:rPr lang="et-EE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foreign</a:t>
            </a:r>
            <a:r>
              <a:rPr lang="et-EE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  <a:r>
              <a:rPr lang="et-EE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students</a:t>
            </a:r>
            <a:r>
              <a:rPr lang="et-EE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  <a:r>
              <a:rPr lang="et-EE" sz="28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in Tallinn</a:t>
            </a:r>
            <a:endParaRPr lang="et-EE" sz="28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15363" name="Rectangle 6">
            <a:extLst>
              <a:ext uri="{FF2B5EF4-FFF2-40B4-BE49-F238E27FC236}">
                <a16:creationId xmlns:a16="http://schemas.microsoft.com/office/drawing/2014/main" id="{E9D604B7-A9DC-81A1-0EE9-C2BAAE48B9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92450"/>
            <a:ext cx="9144000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GB" altLang="et-EE" sz="250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AB6D35BD-63EE-C5F3-5692-8B5DD5CFC1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1313" y="500063"/>
            <a:ext cx="8159750" cy="714375"/>
          </a:xfrm>
        </p:spPr>
        <p:txBody>
          <a:bodyPr/>
          <a:lstStyle/>
          <a:p>
            <a:r>
              <a:rPr lang="et-EE" altLang="et-EE">
                <a:latin typeface="55 Helvetica Roman" charset="0"/>
                <a:cs typeface="55 Helvetica Roman" charset="0"/>
              </a:rPr>
              <a:t>Internet</a:t>
            </a:r>
          </a:p>
        </p:txBody>
      </p:sp>
      <p:sp>
        <p:nvSpPr>
          <p:cNvPr id="26627" name="Slide Number Placeholder 3">
            <a:extLst>
              <a:ext uri="{FF2B5EF4-FFF2-40B4-BE49-F238E27FC236}">
                <a16:creationId xmlns:a16="http://schemas.microsoft.com/office/drawing/2014/main" id="{F1793E34-F108-A298-B10D-BCB9A38D5A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4F957075-51B6-CE48-A227-A55668119DFC}" type="slidenum">
              <a:rPr lang="et-EE" altLang="et-EE">
                <a:solidFill>
                  <a:srgbClr val="000000"/>
                </a:solidFill>
                <a:latin typeface="Arial" panose="020B0604020202020204" pitchFamily="34" charset="0"/>
              </a:rPr>
              <a:pPr/>
              <a:t>10</a:t>
            </a:fld>
            <a:endParaRPr lang="et-EE" altLang="et-EE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C59A9813-D514-435A-8D4C-A8BC9F14236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1925" y="1449388"/>
            <a:ext cx="8069263" cy="45243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0"/>
              </a:spcBef>
              <a:buClrTx/>
              <a:defRPr/>
            </a:pPr>
            <a:r>
              <a:rPr lang="et-EE" altLang="et-EE" sz="2000" dirty="0">
                <a:latin typeface="+mj-lt"/>
                <a:cs typeface="Arial" panose="020B0604020202020204" pitchFamily="34" charset="0"/>
              </a:rPr>
              <a:t>Do not p</a:t>
            </a:r>
            <a:r>
              <a:rPr lang="en-US" altLang="et-EE" sz="2000" dirty="0">
                <a:latin typeface="+mj-lt"/>
                <a:cs typeface="Arial" panose="020B0604020202020204" pitchFamily="34" charset="0"/>
              </a:rPr>
              <a:t>ublish personal information</a:t>
            </a:r>
            <a:r>
              <a:rPr lang="et-EE" altLang="et-EE" sz="2000" dirty="0">
                <a:latin typeface="+mj-lt"/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ct val="0"/>
              </a:spcBef>
              <a:buClrTx/>
              <a:defRPr/>
            </a:pPr>
            <a:r>
              <a:rPr lang="et-EE" altLang="et-EE" sz="2000" dirty="0">
                <a:latin typeface="+mj-lt"/>
                <a:cs typeface="Arial" panose="020B0604020202020204" pitchFamily="34" charset="0"/>
              </a:rPr>
              <a:t>Keep </a:t>
            </a:r>
            <a:r>
              <a:rPr lang="en-US" altLang="et-EE" sz="2000" dirty="0">
                <a:latin typeface="+mj-lt"/>
                <a:cs typeface="Arial" panose="020B0604020202020204" pitchFamily="34" charset="0"/>
              </a:rPr>
              <a:t>passwords for yourself</a:t>
            </a:r>
            <a:r>
              <a:rPr lang="et-EE" altLang="et-EE" sz="2000" dirty="0">
                <a:latin typeface="+mj-lt"/>
                <a:cs typeface="Arial" panose="020B0604020202020204" pitchFamily="34" charset="0"/>
              </a:rPr>
              <a:t>.</a:t>
            </a:r>
            <a:r>
              <a:rPr lang="en-US" altLang="et-EE" sz="2000" dirty="0">
                <a:latin typeface="+mj-lt"/>
                <a:cs typeface="Arial" panose="020B0604020202020204" pitchFamily="34" charset="0"/>
              </a:rPr>
              <a:t> </a:t>
            </a:r>
            <a:endParaRPr lang="et-EE" altLang="et-EE" sz="2000" dirty="0">
              <a:latin typeface="+mj-lt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ClrTx/>
              <a:defRPr/>
            </a:pPr>
            <a:r>
              <a:rPr lang="et-EE" altLang="et-EE" sz="2000" dirty="0">
                <a:latin typeface="+mj-lt"/>
                <a:cs typeface="Arial" panose="020B0604020202020204" pitchFamily="34" charset="0"/>
              </a:rPr>
              <a:t>Do not </a:t>
            </a:r>
            <a:r>
              <a:rPr lang="en-US" altLang="et-EE" sz="2000" dirty="0">
                <a:latin typeface="+mj-lt"/>
                <a:cs typeface="Arial" panose="020B0604020202020204" pitchFamily="34" charset="0"/>
              </a:rPr>
              <a:t>open weird messages and invitations</a:t>
            </a:r>
            <a:r>
              <a:rPr lang="et-EE" altLang="et-EE" sz="2000" dirty="0">
                <a:latin typeface="+mj-lt"/>
                <a:cs typeface="Arial" panose="020B0604020202020204" pitchFamily="34" charset="0"/>
              </a:rPr>
              <a:t>, do </a:t>
            </a:r>
            <a:r>
              <a:rPr lang="et-EE" altLang="et-EE" sz="2000" dirty="0" err="1">
                <a:latin typeface="+mj-lt"/>
                <a:cs typeface="Arial" panose="020B0604020202020204" pitchFamily="34" charset="0"/>
              </a:rPr>
              <a:t>not</a:t>
            </a:r>
            <a:r>
              <a:rPr lang="et-EE" altLang="et-EE" sz="2000" dirty="0">
                <a:latin typeface="+mj-lt"/>
                <a:cs typeface="Arial" panose="020B0604020202020204" pitchFamily="34" charset="0"/>
              </a:rPr>
              <a:t> </a:t>
            </a:r>
            <a:r>
              <a:rPr lang="et-EE" altLang="et-EE" sz="2000" dirty="0" err="1">
                <a:latin typeface="+mj-lt"/>
                <a:cs typeface="Arial" panose="020B0604020202020204" pitchFamily="34" charset="0"/>
              </a:rPr>
              <a:t>klick</a:t>
            </a:r>
            <a:r>
              <a:rPr lang="et-EE" altLang="et-EE" sz="2000" dirty="0">
                <a:latin typeface="+mj-lt"/>
                <a:cs typeface="Arial" panose="020B0604020202020204" pitchFamily="34" charset="0"/>
              </a:rPr>
              <a:t> </a:t>
            </a:r>
            <a:r>
              <a:rPr lang="et-EE" altLang="et-EE" sz="2000" dirty="0" err="1">
                <a:latin typeface="+mj-lt"/>
                <a:cs typeface="Arial" panose="020B0604020202020204" pitchFamily="34" charset="0"/>
              </a:rPr>
              <a:t>the</a:t>
            </a:r>
            <a:r>
              <a:rPr lang="et-EE" altLang="et-EE" sz="2000" dirty="0">
                <a:latin typeface="+mj-lt"/>
                <a:cs typeface="Arial" panose="020B0604020202020204" pitchFamily="34" charset="0"/>
              </a:rPr>
              <a:t> </a:t>
            </a:r>
            <a:r>
              <a:rPr lang="et-EE" altLang="et-EE" sz="2000" dirty="0" err="1">
                <a:latin typeface="+mj-lt"/>
                <a:cs typeface="Arial" panose="020B0604020202020204" pitchFamily="34" charset="0"/>
              </a:rPr>
              <a:t>suspicious</a:t>
            </a:r>
            <a:r>
              <a:rPr lang="et-EE" altLang="et-EE" sz="2000" dirty="0">
                <a:latin typeface="+mj-lt"/>
                <a:cs typeface="Arial" panose="020B0604020202020204" pitchFamily="34" charset="0"/>
              </a:rPr>
              <a:t> </a:t>
            </a:r>
            <a:r>
              <a:rPr lang="et-EE" altLang="et-EE" sz="2000" dirty="0" err="1">
                <a:latin typeface="+mj-lt"/>
                <a:cs typeface="Arial" panose="020B0604020202020204" pitchFamily="34" charset="0"/>
              </a:rPr>
              <a:t>links</a:t>
            </a:r>
            <a:r>
              <a:rPr lang="et-EE" altLang="et-EE" sz="2000" dirty="0">
                <a:latin typeface="+mj-lt"/>
                <a:cs typeface="Arial" panose="020B0604020202020204" pitchFamily="34" charset="0"/>
              </a:rPr>
              <a:t>.</a:t>
            </a:r>
            <a:r>
              <a:rPr lang="en-US" altLang="et-EE" sz="2000" dirty="0">
                <a:latin typeface="+mj-lt"/>
                <a:cs typeface="Arial" panose="020B0604020202020204" pitchFamily="34" charset="0"/>
              </a:rPr>
              <a:t> </a:t>
            </a:r>
          </a:p>
          <a:p>
            <a:pPr algn="just">
              <a:spcBef>
                <a:spcPct val="0"/>
              </a:spcBef>
              <a:buClrTx/>
              <a:defRPr/>
            </a:pPr>
            <a:r>
              <a:rPr lang="en-US" altLang="et-EE" sz="2000" dirty="0">
                <a:latin typeface="+mj-lt"/>
                <a:cs typeface="Arial" panose="020B0604020202020204" pitchFamily="34" charset="0"/>
              </a:rPr>
              <a:t>Log off when you finish your activity on your </a:t>
            </a:r>
            <a:r>
              <a:rPr lang="et-EE" altLang="et-EE" sz="2000" dirty="0">
                <a:latin typeface="+mj-lt"/>
                <a:cs typeface="Arial" panose="020B0604020202020204" pitchFamily="34" charset="0"/>
              </a:rPr>
              <a:t>c</a:t>
            </a:r>
            <a:r>
              <a:rPr lang="en-US" altLang="et-EE" sz="2000" dirty="0" err="1">
                <a:latin typeface="+mj-lt"/>
                <a:cs typeface="Arial" panose="020B0604020202020204" pitchFamily="34" charset="0"/>
              </a:rPr>
              <a:t>ompute</a:t>
            </a:r>
            <a:r>
              <a:rPr lang="et-EE" altLang="et-EE" sz="2000" dirty="0">
                <a:latin typeface="+mj-lt"/>
                <a:cs typeface="Arial" panose="020B0604020202020204" pitchFamily="34" charset="0"/>
              </a:rPr>
              <a:t>r. </a:t>
            </a:r>
          </a:p>
          <a:p>
            <a:pPr algn="just">
              <a:spcBef>
                <a:spcPct val="0"/>
              </a:spcBef>
              <a:buClrTx/>
              <a:defRPr/>
            </a:pPr>
            <a:r>
              <a:rPr lang="en-US" altLang="et-EE" sz="2000" dirty="0">
                <a:latin typeface="+mj-lt"/>
                <a:cs typeface="Arial" panose="020B0604020202020204" pitchFamily="34" charset="0"/>
              </a:rPr>
              <a:t>Think before click on</a:t>
            </a:r>
            <a:r>
              <a:rPr lang="et-EE" altLang="et-EE" sz="20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t-EE" sz="2000" dirty="0">
                <a:latin typeface="+mj-lt"/>
                <a:cs typeface="Arial" panose="020B0604020202020204" pitchFamily="34" charset="0"/>
              </a:rPr>
              <a:t>different</a:t>
            </a:r>
            <a:r>
              <a:rPr lang="et-EE" altLang="et-EE" sz="20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t-EE" sz="2000" dirty="0">
                <a:latin typeface="+mj-lt"/>
                <a:cs typeface="Arial" panose="020B0604020202020204" pitchFamily="34" charset="0"/>
              </a:rPr>
              <a:t>sites</a:t>
            </a:r>
            <a:r>
              <a:rPr lang="et-EE" altLang="et-EE" sz="2000" dirty="0">
                <a:latin typeface="+mj-lt"/>
                <a:cs typeface="Arial" panose="020B0604020202020204" pitchFamily="34" charset="0"/>
              </a:rPr>
              <a:t>.</a:t>
            </a:r>
            <a:endParaRPr lang="en-US" altLang="et-EE" sz="2000" dirty="0">
              <a:latin typeface="+mj-lt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ClrTx/>
              <a:defRPr/>
            </a:pPr>
            <a:r>
              <a:rPr lang="en-US" altLang="et-EE" sz="2000" dirty="0">
                <a:latin typeface="+mj-lt"/>
                <a:cs typeface="Arial" panose="020B0604020202020204" pitchFamily="34" charset="0"/>
              </a:rPr>
              <a:t>Use secure and different passwords</a:t>
            </a:r>
            <a:r>
              <a:rPr lang="et-EE" altLang="et-EE" sz="2000" dirty="0">
                <a:latin typeface="+mj-lt"/>
                <a:cs typeface="Arial" panose="020B0604020202020204" pitchFamily="34" charset="0"/>
              </a:rPr>
              <a:t> on </a:t>
            </a:r>
            <a:r>
              <a:rPr lang="et-EE" altLang="et-EE" sz="2000" dirty="0" err="1">
                <a:latin typeface="+mj-lt"/>
                <a:cs typeface="Arial" panose="020B0604020202020204" pitchFamily="34" charset="0"/>
              </a:rPr>
              <a:t>your</a:t>
            </a:r>
            <a:r>
              <a:rPr lang="et-EE" altLang="et-EE" sz="2000" dirty="0">
                <a:latin typeface="+mj-lt"/>
                <a:cs typeface="Arial" panose="020B0604020202020204" pitchFamily="34" charset="0"/>
              </a:rPr>
              <a:t> </a:t>
            </a:r>
            <a:r>
              <a:rPr lang="et-EE" altLang="et-EE" sz="2000" dirty="0" err="1">
                <a:latin typeface="+mj-lt"/>
                <a:cs typeface="Arial" panose="020B0604020202020204" pitchFamily="34" charset="0"/>
              </a:rPr>
              <a:t>accounts</a:t>
            </a:r>
            <a:r>
              <a:rPr lang="et-EE" altLang="et-EE" sz="2000" dirty="0">
                <a:latin typeface="+mj-lt"/>
                <a:cs typeface="Arial" panose="020B0604020202020204" pitchFamily="34" charset="0"/>
              </a:rPr>
              <a:t>.</a:t>
            </a:r>
            <a:r>
              <a:rPr lang="en-US" altLang="et-EE" sz="2000" dirty="0">
                <a:latin typeface="+mj-lt"/>
                <a:cs typeface="Arial" panose="020B0604020202020204" pitchFamily="34" charset="0"/>
              </a:rPr>
              <a:t> </a:t>
            </a:r>
            <a:endParaRPr lang="et-EE" altLang="et-EE" sz="2000" dirty="0">
              <a:latin typeface="+mj-lt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  <a:buClrTx/>
              <a:buFont typeface="Wingdings" pitchFamily="2" charset="2"/>
              <a:buNone/>
              <a:defRPr/>
            </a:pPr>
            <a:r>
              <a:rPr lang="et-EE" altLang="et-EE" sz="36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There is no </a:t>
            </a:r>
            <a:r>
              <a:rPr lang="en-US" altLang="et-EE" sz="36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anonymity</a:t>
            </a:r>
            <a:r>
              <a:rPr lang="et-EE" altLang="et-EE" sz="3600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on the internet </a:t>
            </a:r>
            <a:endParaRPr lang="et-EE" altLang="et-EE" dirty="0">
              <a:latin typeface="+mj-lt"/>
            </a:endParaRPr>
          </a:p>
          <a:p>
            <a:pPr marL="0" indent="0" algn="ctr">
              <a:spcBef>
                <a:spcPct val="0"/>
              </a:spcBef>
              <a:buClrTx/>
              <a:buFont typeface="Wingdings" pitchFamily="2" charset="2"/>
              <a:buNone/>
              <a:defRPr/>
            </a:pPr>
            <a:r>
              <a:rPr lang="et-EE" altLang="et-EE" sz="2000" dirty="0" err="1">
                <a:latin typeface="+mj-lt"/>
              </a:rPr>
              <a:t>Web</a:t>
            </a:r>
            <a:r>
              <a:rPr lang="et-EE" altLang="et-EE" sz="2000" dirty="0">
                <a:latin typeface="+mj-lt"/>
              </a:rPr>
              <a:t> </a:t>
            </a:r>
            <a:r>
              <a:rPr lang="et-EE" altLang="et-EE" sz="2000" dirty="0" err="1">
                <a:latin typeface="+mj-lt"/>
              </a:rPr>
              <a:t>police</a:t>
            </a:r>
            <a:r>
              <a:rPr lang="et-EE" altLang="et-EE" sz="2000" dirty="0">
                <a:latin typeface="+mj-lt"/>
              </a:rPr>
              <a:t> </a:t>
            </a:r>
            <a:r>
              <a:rPr lang="et-EE" altLang="et-EE" sz="2000" dirty="0" err="1">
                <a:latin typeface="+mj-lt"/>
              </a:rPr>
              <a:t>officers</a:t>
            </a:r>
            <a:r>
              <a:rPr lang="et-EE" altLang="et-EE" sz="2000" dirty="0">
                <a:latin typeface="+mj-lt"/>
              </a:rPr>
              <a:t> ON FACEBOOK</a:t>
            </a:r>
          </a:p>
          <a:p>
            <a:pPr marL="0" indent="0" algn="ctr">
              <a:spcBef>
                <a:spcPct val="0"/>
              </a:spcBef>
              <a:buClrTx/>
              <a:buFont typeface="Wingdings" pitchFamily="2" charset="2"/>
              <a:buNone/>
              <a:defRPr/>
            </a:pPr>
            <a:endParaRPr lang="et-EE" altLang="et-EE" sz="2000" dirty="0">
              <a:latin typeface="+mj-lt"/>
            </a:endParaRPr>
          </a:p>
          <a:p>
            <a:pPr marL="0" indent="0" algn="ctr">
              <a:spcBef>
                <a:spcPct val="0"/>
              </a:spcBef>
              <a:buClrTx/>
              <a:buFont typeface="Wingdings" pitchFamily="2" charset="2"/>
              <a:buNone/>
              <a:defRPr/>
            </a:pPr>
            <a:r>
              <a:rPr lang="et-EE" altLang="et-EE" sz="2000" dirty="0">
                <a:cs typeface="Arial" panose="020B0604020202020204" pitchFamily="34" charset="0"/>
                <a:hlinkClick r:id="rId2"/>
              </a:rPr>
              <a:t>https://www.facebook.com/people/Anna-Liisa-Kreitsman/100077757520419/</a:t>
            </a:r>
            <a:r>
              <a:rPr lang="et-EE" altLang="et-EE" sz="2000" dirty="0">
                <a:cs typeface="Arial" panose="020B0604020202020204" pitchFamily="34" charset="0"/>
              </a:rPr>
              <a:t> </a:t>
            </a:r>
          </a:p>
          <a:p>
            <a:pPr marL="0" indent="0" algn="ctr">
              <a:spcBef>
                <a:spcPct val="0"/>
              </a:spcBef>
              <a:buClrTx/>
              <a:buFont typeface="Wingdings" pitchFamily="2" charset="2"/>
              <a:buNone/>
              <a:defRPr/>
            </a:pPr>
            <a:r>
              <a:rPr lang="et-EE" altLang="et-EE" sz="1600" dirty="0">
                <a:latin typeface="+mj-lt"/>
                <a:cs typeface="Arial" panose="020B0604020202020204" pitchFamily="34" charset="0"/>
                <a:hlinkClick r:id="rId3"/>
              </a:rPr>
              <a:t>https://www.facebook.com/vladlen.jakovlev</a:t>
            </a:r>
            <a:endParaRPr lang="et-EE" altLang="et-EE" sz="1600" dirty="0">
              <a:latin typeface="+mj-lt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  <a:buClrTx/>
              <a:buFont typeface="Wingdings" pitchFamily="2" charset="2"/>
              <a:buNone/>
              <a:defRPr/>
            </a:pPr>
            <a:r>
              <a:rPr lang="en-US" altLang="et-EE" sz="1600" dirty="0">
                <a:latin typeface="+mj-lt"/>
                <a:cs typeface="Arial" panose="020B0604020202020204" pitchFamily="34" charset="0"/>
                <a:hlinkClick r:id="rId4"/>
              </a:rPr>
              <a:t>https://www.politsei.ee/et/veebipolitseinikud</a:t>
            </a:r>
            <a:r>
              <a:rPr lang="et-EE" altLang="et-EE" sz="1600" dirty="0">
                <a:latin typeface="+mj-lt"/>
                <a:cs typeface="Arial" panose="020B0604020202020204" pitchFamily="34" charset="0"/>
              </a:rPr>
              <a:t> </a:t>
            </a:r>
            <a:endParaRPr lang="en-US" altLang="et-EE" sz="1600" dirty="0">
              <a:latin typeface="+mj-lt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691677E4-7E59-850A-2F03-A69F2EA1C3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4813" y="527050"/>
            <a:ext cx="8070850" cy="714375"/>
          </a:xfrm>
        </p:spPr>
        <p:txBody>
          <a:bodyPr/>
          <a:lstStyle/>
          <a:p>
            <a:r>
              <a:rPr lang="en-US" altLang="et-EE">
                <a:latin typeface="55 Helvetica Roman" charset="0"/>
                <a:cs typeface="55 Helvetica Roman" charset="0"/>
              </a:rPr>
              <a:t>Offences against Equality </a:t>
            </a:r>
            <a:br>
              <a:rPr lang="en-US" altLang="et-EE" b="1">
                <a:latin typeface="55 Helvetica Roman" charset="0"/>
                <a:cs typeface="55 Helvetica Roman" charset="0"/>
              </a:rPr>
            </a:br>
            <a:endParaRPr lang="en-US" altLang="et-EE">
              <a:latin typeface="55 Helvetica Roman" charset="0"/>
              <a:cs typeface="55 Helvetica Roman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CCA42-9BDA-4AE8-86EA-4F59528E2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628775"/>
            <a:ext cx="8191500" cy="4410075"/>
          </a:xfrm>
        </p:spPr>
        <p:txBody>
          <a:bodyPr/>
          <a:lstStyle/>
          <a:p>
            <a:pPr marL="0" indent="0" algn="just">
              <a:buFont typeface="Wingdings" pitchFamily="2" charset="2"/>
              <a:buNone/>
              <a:defRPr/>
            </a:pPr>
            <a:r>
              <a:rPr lang="et-EE" sz="2000" b="1" dirty="0">
                <a:latin typeface="+mj-lt"/>
              </a:rPr>
              <a:t>§ 151.  </a:t>
            </a:r>
            <a:r>
              <a:rPr lang="en-US" sz="2000" b="1" dirty="0">
                <a:latin typeface="+mj-lt"/>
              </a:rPr>
              <a:t>Incitement of hatred</a:t>
            </a:r>
            <a:endParaRPr lang="et-EE" sz="2000" b="1" dirty="0">
              <a:latin typeface="+mj-lt"/>
            </a:endParaRPr>
          </a:p>
          <a:p>
            <a:pPr algn="just">
              <a:defRPr/>
            </a:pPr>
            <a:r>
              <a:rPr lang="en-US" sz="2000" dirty="0">
                <a:latin typeface="+mj-lt"/>
              </a:rPr>
              <a:t>Activities which publicly incite to hatred, violence or discrimination on the basis of nationality, race, </a:t>
            </a:r>
            <a:r>
              <a:rPr lang="en-US" sz="2000" dirty="0" err="1">
                <a:latin typeface="+mj-lt"/>
              </a:rPr>
              <a:t>colour</a:t>
            </a:r>
            <a:r>
              <a:rPr lang="en-US" sz="2000" dirty="0">
                <a:latin typeface="+mj-lt"/>
              </a:rPr>
              <a:t>, sex, language, origin, religion, sexual orientation, political opinion, or financial or social status </a:t>
            </a:r>
            <a:r>
              <a:rPr lang="en-US" sz="2000" dirty="0">
                <a:solidFill>
                  <a:srgbClr val="C00000"/>
                </a:solidFill>
                <a:latin typeface="+mj-lt"/>
              </a:rPr>
              <a:t>if this results in danger to the life, health or property of a person</a:t>
            </a:r>
            <a:r>
              <a:rPr lang="et-EE" sz="2000" b="1" dirty="0">
                <a:solidFill>
                  <a:srgbClr val="C00000"/>
                </a:solidFill>
                <a:latin typeface="+mj-lt"/>
              </a:rPr>
              <a:t>.</a:t>
            </a:r>
          </a:p>
          <a:p>
            <a:pPr algn="just">
              <a:defRPr/>
            </a:pPr>
            <a:r>
              <a:rPr lang="en-US" altLang="et-EE" sz="2000" dirty="0">
                <a:latin typeface="+mj-lt"/>
                <a:cs typeface="Arial" panose="020B0604020202020204" pitchFamily="34" charset="0"/>
              </a:rPr>
              <a:t>In this case the result </a:t>
            </a:r>
            <a:r>
              <a:rPr lang="et-EE" altLang="et-EE" sz="2000" dirty="0">
                <a:latin typeface="+mj-lt"/>
                <a:cs typeface="Arial" panose="020B0604020202020204" pitchFamily="34" charset="0"/>
              </a:rPr>
              <a:t>has to</a:t>
            </a:r>
            <a:r>
              <a:rPr lang="en-US" altLang="et-EE" sz="2000" dirty="0">
                <a:latin typeface="+mj-lt"/>
                <a:cs typeface="Arial" panose="020B0604020202020204" pitchFamily="34" charset="0"/>
              </a:rPr>
              <a:t> be a real threat to the life, health or propert</a:t>
            </a:r>
            <a:r>
              <a:rPr lang="et-EE" altLang="et-EE" sz="2000" dirty="0">
                <a:latin typeface="+mj-lt"/>
                <a:cs typeface="Arial" panose="020B0604020202020204" pitchFamily="34" charset="0"/>
              </a:rPr>
              <a:t>y.</a:t>
            </a:r>
          </a:p>
          <a:p>
            <a:pPr algn="just">
              <a:defRPr/>
            </a:pPr>
            <a:r>
              <a:rPr lang="en-US" sz="2000" dirty="0">
                <a:latin typeface="+mj-lt"/>
                <a:cs typeface="Arial" panose="020B0604020202020204" pitchFamily="34" charset="0"/>
              </a:rPr>
              <a:t>Message has to be such that a</a:t>
            </a:r>
            <a:r>
              <a:rPr lang="en-US" altLang="et-EE" sz="2000" dirty="0">
                <a:latin typeface="+mj-lt"/>
                <a:cs typeface="Arial" panose="020B0604020202020204" pitchFamily="34" charset="0"/>
              </a:rPr>
              <a:t>lso cause hatred or violence in other persons</a:t>
            </a:r>
            <a:r>
              <a:rPr lang="et-EE" altLang="et-EE" sz="2000" dirty="0">
                <a:latin typeface="+mj-lt"/>
                <a:cs typeface="Arial" panose="020B0604020202020204" pitchFamily="34" charset="0"/>
              </a:rPr>
              <a:t>, so </a:t>
            </a:r>
            <a:r>
              <a:rPr lang="en-US" altLang="et-EE" sz="2000" dirty="0">
                <a:latin typeface="+mj-lt"/>
                <a:cs typeface="Arial" panose="020B0604020202020204" pitchFamily="34" charset="0"/>
              </a:rPr>
              <a:t>that community accepted</a:t>
            </a:r>
            <a:r>
              <a:rPr lang="et-EE" altLang="et-EE" sz="20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t-EE" sz="2000" dirty="0">
                <a:latin typeface="+mj-lt"/>
                <a:cs typeface="Arial" panose="020B0604020202020204" pitchFamily="34" charset="0"/>
              </a:rPr>
              <a:t>it</a:t>
            </a:r>
            <a:r>
              <a:rPr lang="et-EE" altLang="et-EE" sz="2000" dirty="0">
                <a:latin typeface="+mj-lt"/>
                <a:cs typeface="Arial" panose="020B0604020202020204" pitchFamily="34" charset="0"/>
              </a:rPr>
              <a:t>.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et-EE" b="1" dirty="0">
                <a:solidFill>
                  <a:srgbClr val="C00000"/>
                </a:solidFill>
              </a:rPr>
              <a:t>Insult </a:t>
            </a:r>
            <a:r>
              <a:rPr lang="en-US" b="1" dirty="0">
                <a:solidFill>
                  <a:srgbClr val="C00000"/>
                </a:solidFill>
              </a:rPr>
              <a:t>(</a:t>
            </a:r>
            <a:r>
              <a:rPr lang="et-EE" b="1" dirty="0" err="1">
                <a:solidFill>
                  <a:srgbClr val="C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r</a:t>
            </a:r>
            <a:r>
              <a:rPr lang="et-EE" altLang="et-EE" b="1" dirty="0" err="1">
                <a:solidFill>
                  <a:srgbClr val="C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ace</a:t>
            </a:r>
            <a:r>
              <a:rPr lang="et-EE" altLang="et-EE" b="1" dirty="0">
                <a:solidFill>
                  <a:srgbClr val="C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, </a:t>
            </a:r>
            <a:r>
              <a:rPr lang="et-EE" altLang="et-EE" b="1" dirty="0" err="1">
                <a:solidFill>
                  <a:srgbClr val="C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skin</a:t>
            </a:r>
            <a:r>
              <a:rPr lang="et-EE" altLang="et-EE" b="1" dirty="0">
                <a:solidFill>
                  <a:srgbClr val="C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t-EE" altLang="et-EE" b="1" dirty="0" err="1">
                <a:solidFill>
                  <a:srgbClr val="C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color</a:t>
            </a:r>
            <a:r>
              <a:rPr lang="et-EE" altLang="et-EE" b="1" dirty="0">
                <a:solidFill>
                  <a:srgbClr val="C00000"/>
                </a:solidFill>
                <a:latin typeface="Arial Unicode MS" panose="020B0604020202020204" pitchFamily="34" charset="-128"/>
                <a:cs typeface="Arial" panose="020B0604020202020204" pitchFamily="34" charset="0"/>
              </a:rPr>
              <a:t>, etc.</a:t>
            </a:r>
            <a:r>
              <a:rPr lang="et-EE" altLang="et-EE" sz="800" b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) </a:t>
            </a:r>
            <a:r>
              <a:rPr lang="et-EE" b="1" dirty="0">
                <a:solidFill>
                  <a:srgbClr val="C00000"/>
                </a:solidFill>
              </a:rPr>
              <a:t>– </a:t>
            </a:r>
            <a:r>
              <a:rPr lang="et-EE" b="1" dirty="0" err="1">
                <a:solidFill>
                  <a:srgbClr val="C00000"/>
                </a:solidFill>
              </a:rPr>
              <a:t>civil</a:t>
            </a:r>
            <a:r>
              <a:rPr lang="et-EE" b="1" dirty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court case</a:t>
            </a:r>
            <a:endParaRPr lang="et-EE" b="1" dirty="0">
              <a:solidFill>
                <a:srgbClr val="C00000"/>
              </a:solidFill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en-US" altLang="et-EE" sz="1200" dirty="0">
                <a:latin typeface="+mj-lt"/>
                <a:cs typeface="Arial" panose="020B0604020202020204" pitchFamily="34" charset="0"/>
                <a:hlinkClick r:id="rId3"/>
              </a:rPr>
              <a:t>https://humanrights.ee/en</a:t>
            </a:r>
            <a:r>
              <a:rPr lang="et-EE" altLang="et-EE" sz="1200" dirty="0">
                <a:latin typeface="+mj-lt"/>
                <a:cs typeface="Arial" panose="020B0604020202020204" pitchFamily="34" charset="0"/>
              </a:rPr>
              <a:t> 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et-EE" sz="1200" b="1" dirty="0"/>
              <a:t>E-mail:</a:t>
            </a:r>
            <a:r>
              <a:rPr lang="et-EE" sz="1200" dirty="0"/>
              <a:t> </a:t>
            </a:r>
            <a:r>
              <a:rPr lang="et-EE" sz="1200" dirty="0">
                <a:hlinkClick r:id="rId4"/>
              </a:rPr>
              <a:t>info@humanrights.ee</a:t>
            </a:r>
            <a:br>
              <a:rPr lang="et-EE" sz="1200" dirty="0"/>
            </a:br>
            <a:r>
              <a:rPr lang="et-EE" sz="1200" b="1" dirty="0"/>
              <a:t>Facebook:</a:t>
            </a:r>
            <a:r>
              <a:rPr lang="et-EE" sz="1200" dirty="0"/>
              <a:t> </a:t>
            </a:r>
            <a:r>
              <a:rPr lang="et-EE" sz="1200" dirty="0">
                <a:hlinkClick r:id="rId5"/>
              </a:rPr>
              <a:t>@</a:t>
            </a:r>
            <a:r>
              <a:rPr lang="et-EE" sz="1200" dirty="0" err="1">
                <a:hlinkClick r:id="rId5"/>
              </a:rPr>
              <a:t>humanrightscentre</a:t>
            </a:r>
            <a:br>
              <a:rPr lang="et-EE" sz="1200" dirty="0">
                <a:hlinkClick r:id="rId5"/>
              </a:rPr>
            </a:br>
            <a:r>
              <a:rPr lang="en-US" sz="1200" b="1" dirty="0"/>
              <a:t>Telephone</a:t>
            </a:r>
            <a:r>
              <a:rPr lang="et-EE" sz="1200" b="1" dirty="0"/>
              <a:t>:</a:t>
            </a:r>
            <a:r>
              <a:rPr lang="et-EE" sz="1200" dirty="0"/>
              <a:t> (+372) 644 5148</a:t>
            </a:r>
            <a:endParaRPr lang="et-EE" altLang="et-EE" sz="1200" dirty="0">
              <a:latin typeface="+mj-lt"/>
              <a:cs typeface="Arial" panose="020B0604020202020204" pitchFamily="34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en-US" sz="2000" dirty="0">
              <a:solidFill>
                <a:srgbClr val="C00000"/>
              </a:solidFill>
              <a:latin typeface="+mj-lt"/>
            </a:endParaRPr>
          </a:p>
          <a:p>
            <a:pPr algn="just">
              <a:defRPr/>
            </a:pPr>
            <a:endParaRPr lang="et-EE" sz="2000" dirty="0">
              <a:latin typeface="+mj-lt"/>
            </a:endParaRPr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707540A5-CD4D-7C43-9A8A-FB322D3F0F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41C32CF5-D6DA-6540-B8C2-A6C7C585508E}" type="slidenum">
              <a:rPr lang="et-EE" altLang="et-EE">
                <a:solidFill>
                  <a:srgbClr val="000000"/>
                </a:solidFill>
                <a:latin typeface="Arial" panose="020B0604020202020204" pitchFamily="34" charset="0"/>
              </a:rPr>
              <a:pPr/>
              <a:t>11</a:t>
            </a:fld>
            <a:endParaRPr lang="et-EE" altLang="et-EE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B99B71-8541-4BD7-B294-A31B3C0ACA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  <a:defRPr/>
            </a:pPr>
            <a:endParaRPr lang="et-EE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>
              <a:buFont typeface="Wingdings" pitchFamily="2" charset="2"/>
              <a:buNone/>
              <a:defRPr/>
            </a:pPr>
            <a:r>
              <a:rPr lang="en-US" dirty="0">
                <a:latin typeface="+mj-lt"/>
              </a:rPr>
              <a:t>If You do not know the law, ask for help</a:t>
            </a:r>
          </a:p>
          <a:p>
            <a:pPr algn="ctr">
              <a:buFont typeface="Wingdings" pitchFamily="2" charset="2"/>
              <a:buNone/>
              <a:defRPr/>
            </a:pPr>
            <a:endParaRPr lang="et-EE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Not knowing the law is not an excuse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for breaking the law. Follow the law! </a:t>
            </a:r>
          </a:p>
          <a:p>
            <a:pPr>
              <a:defRPr/>
            </a:pPr>
            <a:endParaRPr lang="et-EE" dirty="0">
              <a:latin typeface="+mj-lt"/>
            </a:endParaRPr>
          </a:p>
        </p:txBody>
      </p:sp>
      <p:sp>
        <p:nvSpPr>
          <p:cNvPr id="29699" name="Slide Number Placeholder 3">
            <a:extLst>
              <a:ext uri="{FF2B5EF4-FFF2-40B4-BE49-F238E27FC236}">
                <a16:creationId xmlns:a16="http://schemas.microsoft.com/office/drawing/2014/main" id="{BF6C0617-A306-91A7-5373-BF115495FA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7AAAC7EB-467B-1840-9CD8-9B821E2AB30C}" type="slidenum">
              <a:rPr lang="lt-LT" altLang="et-EE">
                <a:solidFill>
                  <a:srgbClr val="000000"/>
                </a:solidFill>
                <a:latin typeface="Arial" panose="020B0604020202020204" pitchFamily="34" charset="0"/>
              </a:rPr>
              <a:pPr/>
              <a:t>12</a:t>
            </a:fld>
            <a:endParaRPr lang="lt-LT" altLang="et-EE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9700" name="Picture 6">
            <a:extLst>
              <a:ext uri="{FF2B5EF4-FFF2-40B4-BE49-F238E27FC236}">
                <a16:creationId xmlns:a16="http://schemas.microsoft.com/office/drawing/2014/main" id="{D89DDD51-1856-F2AB-6D5D-23C75D8970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25" y="4149725"/>
            <a:ext cx="2109788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6" descr="http://4.bp.blogspot.com/-pGiQlkEYmvg/UFHTt773EyI/AAAAAAAAAJU/IT4Hm85GTcg/s1600/Fotolia_21891698_XS.jpg">
            <a:extLst>
              <a:ext uri="{FF2B5EF4-FFF2-40B4-BE49-F238E27FC236}">
                <a16:creationId xmlns:a16="http://schemas.microsoft.com/office/drawing/2014/main" id="{4A623D8F-2CEE-6713-20E9-988DEB7F9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8" t="5412" r="17465" b="8714"/>
          <a:stretch>
            <a:fillRect/>
          </a:stretch>
        </p:blipFill>
        <p:spPr bwMode="auto">
          <a:xfrm>
            <a:off x="7478713" y="1989138"/>
            <a:ext cx="107473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ealkiri 1">
            <a:extLst>
              <a:ext uri="{FF2B5EF4-FFF2-40B4-BE49-F238E27FC236}">
                <a16:creationId xmlns:a16="http://schemas.microsoft.com/office/drawing/2014/main" id="{2EDA57A6-92BC-2AB9-8020-328F4259E9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8275" y="368300"/>
            <a:ext cx="7643813" cy="714375"/>
          </a:xfrm>
        </p:spPr>
        <p:txBody>
          <a:bodyPr/>
          <a:lstStyle/>
          <a:p>
            <a:pPr algn="l"/>
            <a:r>
              <a:rPr lang="et-EE" altLang="et-EE">
                <a:latin typeface="55 Helvetica Roman" charset="0"/>
                <a:cs typeface="55 Helvetica Roman" charset="0"/>
              </a:rPr>
              <a:t>PUNISHMENTS</a:t>
            </a:r>
            <a:endParaRPr lang="en-US" altLang="et-EE">
              <a:latin typeface="55 Helvetica Roman" charset="0"/>
              <a:cs typeface="55 Helvetica Roman" charset="0"/>
            </a:endParaRPr>
          </a:p>
        </p:txBody>
      </p:sp>
      <p:sp>
        <p:nvSpPr>
          <p:cNvPr id="30723" name="Slaidinumbri kohatäide 4">
            <a:extLst>
              <a:ext uri="{FF2B5EF4-FFF2-40B4-BE49-F238E27FC236}">
                <a16:creationId xmlns:a16="http://schemas.microsoft.com/office/drawing/2014/main" id="{1BFF1D87-7D7F-9219-ABB3-101CD0377A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567"/>
              </a:buClr>
              <a:buFont typeface="Wingdings" pitchFamily="2" charset="2"/>
              <a:buChar char="w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7A7B7D"/>
              </a:buClr>
              <a:buSzPct val="75000"/>
              <a:buFont typeface="Wingdings" pitchFamily="2" charset="2"/>
              <a:buChar char="w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3567"/>
              </a:buClr>
              <a:buSzPct val="65000"/>
              <a:buFont typeface="Wingdings" pitchFamily="2" charset="2"/>
              <a:buChar char="w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7A7B7D"/>
              </a:buClr>
              <a:buSzPct val="7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7A7B7D"/>
              </a:buClr>
              <a:buSzPct val="25000"/>
              <a:buFont typeface="Wingdings" pitchFamily="2" charset="2"/>
              <a:buChar char="o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A7B7D"/>
              </a:buClr>
              <a:buSzPct val="25000"/>
              <a:buFont typeface="Wingdings" pitchFamily="2" charset="2"/>
              <a:buChar char="o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A7B7D"/>
              </a:buClr>
              <a:buSzPct val="25000"/>
              <a:buFont typeface="Wingdings" pitchFamily="2" charset="2"/>
              <a:buChar char="o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A7B7D"/>
              </a:buClr>
              <a:buSzPct val="25000"/>
              <a:buFont typeface="Wingdings" pitchFamily="2" charset="2"/>
              <a:buChar char="o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A7B7D"/>
              </a:buClr>
              <a:buSzPct val="25000"/>
              <a:buFont typeface="Wingdings" pitchFamily="2" charset="2"/>
              <a:buChar char="o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5F9F023-F1ED-0D4C-9368-0CE30CCAD6EA}" type="slidenum">
              <a:rPr lang="et-EE" altLang="et-EE" sz="100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t-EE" altLang="et-EE" sz="1000">
              <a:solidFill>
                <a:srgbClr val="000000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67D0727-39F4-4F43-86D6-7900AF037604}"/>
              </a:ext>
            </a:extLst>
          </p:cNvPr>
          <p:cNvGraphicFramePr>
            <a:graphicFrameLocks noGrp="1"/>
          </p:cNvGraphicFramePr>
          <p:nvPr/>
        </p:nvGraphicFramePr>
        <p:xfrm>
          <a:off x="119063" y="1463675"/>
          <a:ext cx="8824912" cy="4084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42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1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71">
                <a:tc>
                  <a:txBody>
                    <a:bodyPr/>
                    <a:lstStyle/>
                    <a:p>
                      <a:r>
                        <a:rPr lang="en-US" sz="1800" noProof="0" dirty="0"/>
                        <a:t>Violation of law</a:t>
                      </a:r>
                    </a:p>
                  </a:txBody>
                  <a:tcPr marL="91449" marR="91449" marT="45703" marB="45703"/>
                </a:tc>
                <a:tc>
                  <a:txBody>
                    <a:bodyPr/>
                    <a:lstStyle/>
                    <a:p>
                      <a:r>
                        <a:rPr lang="et-EE" sz="1800" dirty="0"/>
                        <a:t>Fine</a:t>
                      </a:r>
                    </a:p>
                  </a:txBody>
                  <a:tcPr marL="91449" marR="91449" marT="45703" marB="4570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65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Drinking in a public area </a:t>
                      </a:r>
                      <a:endParaRPr lang="et-EE" sz="1600" b="1" dirty="0">
                        <a:solidFill>
                          <a:srgbClr val="0070C0"/>
                        </a:solidFill>
                      </a:endParaRPr>
                    </a:p>
                  </a:txBody>
                  <a:tcPr marL="91449" marR="91449" marT="45703" marB="4570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400</a:t>
                      </a:r>
                      <a:r>
                        <a:rPr lang="et-EE" sz="1600" b="1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euros or 30 days in jail</a:t>
                      </a:r>
                    </a:p>
                    <a:p>
                      <a:endParaRPr lang="et-EE" sz="1600" b="1" dirty="0">
                        <a:solidFill>
                          <a:srgbClr val="0070C0"/>
                        </a:solidFill>
                      </a:endParaRPr>
                    </a:p>
                  </a:txBody>
                  <a:tcPr marL="91449" marR="91449" marT="45703" marB="4570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65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Using or owning a small amount of drugs </a:t>
                      </a:r>
                      <a:endParaRPr lang="et-EE" sz="1600" b="1" dirty="0">
                        <a:solidFill>
                          <a:srgbClr val="0070C0"/>
                        </a:solidFill>
                      </a:endParaRPr>
                    </a:p>
                  </a:txBody>
                  <a:tcPr marL="91449" marR="91449" marT="45703" marB="4570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800</a:t>
                      </a:r>
                      <a:r>
                        <a:rPr lang="et-EE" sz="1600" b="1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euros or 30 days in jail</a:t>
                      </a:r>
                    </a:p>
                    <a:p>
                      <a:endParaRPr lang="et-EE" sz="1600" b="1" dirty="0">
                        <a:solidFill>
                          <a:srgbClr val="0070C0"/>
                        </a:solidFill>
                      </a:endParaRPr>
                    </a:p>
                  </a:txBody>
                  <a:tcPr marL="91449" marR="91449" marT="45703" marB="4570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30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Crossing the road in a wrong place </a:t>
                      </a:r>
                      <a:r>
                        <a:rPr lang="et-EE" sz="1600" b="1" dirty="0">
                          <a:solidFill>
                            <a:srgbClr val="0070C0"/>
                          </a:solidFill>
                        </a:rPr>
                        <a:t>/ n</a:t>
                      </a:r>
                      <a:r>
                        <a:rPr lang="en-US" sz="1600" b="1" dirty="0" err="1">
                          <a:solidFill>
                            <a:srgbClr val="0070C0"/>
                          </a:solidFill>
                        </a:rPr>
                        <a:t>ot</a:t>
                      </a:r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 wearing a reflector </a:t>
                      </a:r>
                      <a:endParaRPr lang="et-EE" sz="1600" b="1" dirty="0">
                        <a:solidFill>
                          <a:srgbClr val="0070C0"/>
                        </a:solidFill>
                      </a:endParaRPr>
                    </a:p>
                    <a:p>
                      <a:endParaRPr lang="et-EE" sz="1600" b="1" dirty="0">
                        <a:solidFill>
                          <a:srgbClr val="0070C0"/>
                        </a:solidFill>
                      </a:endParaRPr>
                    </a:p>
                  </a:txBody>
                  <a:tcPr marL="91449" marR="91449" marT="45703" marB="4570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600" b="1" dirty="0">
                          <a:solidFill>
                            <a:srgbClr val="0070C0"/>
                          </a:solidFill>
                        </a:rPr>
                        <a:t>20 </a:t>
                      </a:r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euros</a:t>
                      </a:r>
                    </a:p>
                    <a:p>
                      <a:endParaRPr lang="et-EE" sz="1600" b="1" dirty="0">
                        <a:solidFill>
                          <a:srgbClr val="0070C0"/>
                        </a:solidFill>
                      </a:endParaRPr>
                    </a:p>
                  </a:txBody>
                  <a:tcPr marL="91449" marR="91449" marT="45703" marB="4570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165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Stealing a thing what costs less that </a:t>
                      </a:r>
                      <a:r>
                        <a:rPr lang="et-EE" sz="1600" b="1" dirty="0">
                          <a:solidFill>
                            <a:srgbClr val="0070C0"/>
                          </a:solidFill>
                        </a:rPr>
                        <a:t>200</a:t>
                      </a:r>
                      <a:r>
                        <a:rPr lang="et-EE" sz="1600" b="1" baseline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t-EE" sz="1600" b="1" dirty="0">
                          <a:solidFill>
                            <a:srgbClr val="0070C0"/>
                          </a:solidFill>
                        </a:rPr>
                        <a:t>€</a:t>
                      </a:r>
                    </a:p>
                  </a:txBody>
                  <a:tcPr marL="91449" marR="91449" marT="45703" marB="4570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1200</a:t>
                      </a:r>
                      <a:r>
                        <a:rPr lang="et-EE" sz="1600" b="1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euros</a:t>
                      </a:r>
                    </a:p>
                    <a:p>
                      <a:endParaRPr lang="et-EE" sz="1600" b="1" dirty="0">
                        <a:solidFill>
                          <a:srgbClr val="0070C0"/>
                        </a:solidFill>
                      </a:endParaRPr>
                    </a:p>
                  </a:txBody>
                  <a:tcPr marL="91449" marR="91449" marT="45703" marB="4570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1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Hurting someone </a:t>
                      </a:r>
                      <a:r>
                        <a:rPr lang="et-EE" sz="1600" b="1" dirty="0">
                          <a:solidFill>
                            <a:srgbClr val="0070C0"/>
                          </a:solidFill>
                        </a:rPr>
                        <a:t>/ v</a:t>
                      </a:r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iolating public order in a group </a:t>
                      </a:r>
                      <a:endParaRPr lang="et-EE" sz="1600" b="1" dirty="0">
                        <a:solidFill>
                          <a:srgbClr val="0070C0"/>
                        </a:solidFill>
                      </a:endParaRPr>
                    </a:p>
                  </a:txBody>
                  <a:tcPr marL="91449" marR="91449" marT="45703" marB="4570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criminal punishment</a:t>
                      </a:r>
                    </a:p>
                    <a:p>
                      <a:endParaRPr lang="et-EE" sz="1600" b="1" dirty="0">
                        <a:solidFill>
                          <a:srgbClr val="0070C0"/>
                        </a:solidFill>
                      </a:endParaRPr>
                    </a:p>
                  </a:txBody>
                  <a:tcPr marL="91449" marR="91449" marT="45703" marB="4570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9165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Racial violence if the person’s life or property is under danger </a:t>
                      </a:r>
                      <a:r>
                        <a:rPr lang="et-EE" sz="1000" b="1" dirty="0">
                          <a:solidFill>
                            <a:srgbClr val="0070C0"/>
                          </a:solidFill>
                        </a:rPr>
                        <a:t>- </a:t>
                      </a:r>
                      <a:r>
                        <a:rPr lang="et-EE" sz="1000" b="0" dirty="0">
                          <a:solidFill>
                            <a:schemeClr val="dk1"/>
                          </a:solidFill>
                        </a:rPr>
                        <a:t>T</a:t>
                      </a:r>
                      <a:r>
                        <a:rPr lang="en-US" sz="1000" dirty="0"/>
                        <a:t>he result </a:t>
                      </a:r>
                      <a:r>
                        <a:rPr lang="en-US" sz="1000" noProof="0" dirty="0"/>
                        <a:t>has</a:t>
                      </a:r>
                      <a:r>
                        <a:rPr lang="en-US" sz="1000" baseline="0" noProof="0" dirty="0"/>
                        <a:t> </a:t>
                      </a:r>
                      <a:r>
                        <a:rPr lang="et-EE" sz="1000" baseline="0" dirty="0"/>
                        <a:t>to</a:t>
                      </a:r>
                      <a:r>
                        <a:rPr lang="en-US" sz="1000" dirty="0"/>
                        <a:t> be a real risk to a person's life, health or property.</a:t>
                      </a:r>
                      <a:endParaRPr lang="et-EE" sz="1000" b="1" dirty="0">
                        <a:solidFill>
                          <a:srgbClr val="0070C0"/>
                        </a:solidFill>
                      </a:endParaRPr>
                    </a:p>
                  </a:txBody>
                  <a:tcPr marL="91449" marR="91449" marT="45703" marB="4570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1200</a:t>
                      </a:r>
                      <a:r>
                        <a:rPr lang="et-EE" sz="1600" b="1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euros or 30 days in jail</a:t>
                      </a:r>
                    </a:p>
                    <a:p>
                      <a:endParaRPr lang="et-EE" sz="1600" b="1" dirty="0">
                        <a:solidFill>
                          <a:srgbClr val="0070C0"/>
                        </a:solidFill>
                      </a:endParaRPr>
                    </a:p>
                  </a:txBody>
                  <a:tcPr marL="91449" marR="91449" marT="45703" marB="45703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0750" name="TextBox 2">
            <a:extLst>
              <a:ext uri="{FF2B5EF4-FFF2-40B4-BE49-F238E27FC236}">
                <a16:creationId xmlns:a16="http://schemas.microsoft.com/office/drawing/2014/main" id="{F9DAA25A-85EA-991D-63A1-D2E4422AE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650" y="5534025"/>
            <a:ext cx="86423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t-EE" altLang="et-EE" i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NB: these are maximum punishments. There is usually a warning before the fine! Depends on the case</a:t>
            </a:r>
            <a:endParaRPr lang="en-US" altLang="et-EE" i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t-EE" i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t-EE" altLang="et-E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>
            <a:extLst>
              <a:ext uri="{FF2B5EF4-FFF2-40B4-BE49-F238E27FC236}">
                <a16:creationId xmlns:a16="http://schemas.microsoft.com/office/drawing/2014/main" id="{ECD20463-0ABD-DA16-306D-D5285310F4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63563"/>
            <a:ext cx="76962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t-EE" sz="2000" b="1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112</a:t>
            </a:r>
            <a:r>
              <a:rPr lang="en-US" altLang="et-EE" sz="2000">
                <a:latin typeface="Calibri" panose="020F0502020204030204" pitchFamily="34" charset="0"/>
                <a:cs typeface="Arial" panose="020B0604020202020204" pitchFamily="34" charset="0"/>
              </a:rPr>
              <a:t> Emergency number (Police, Medical assistance, Fire department)</a:t>
            </a:r>
            <a:endParaRPr lang="et-EE" altLang="et-EE" sz="200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buFont typeface="Georgia" panose="02040502050405020303" pitchFamily="18" charset="0"/>
              <a:buNone/>
            </a:pPr>
            <a:r>
              <a:rPr lang="en-US" altLang="et-EE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et-EE" altLang="et-EE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altLang="et-EE" sz="2000" b="1">
                <a:latin typeface="Arial" panose="020B0604020202020204" pitchFamily="34" charset="0"/>
                <a:cs typeface="Arial" panose="020B0604020202020204" pitchFamily="34" charset="0"/>
              </a:rPr>
              <a:t>– 1247 (</a:t>
            </a:r>
            <a:r>
              <a:rPr lang="et-EE" altLang="et-EE" sz="2000">
                <a:latin typeface="Arial" panose="020B0604020202020204" pitchFamily="34" charset="0"/>
                <a:cs typeface="Arial" panose="020B0604020202020204" pitchFamily="34" charset="0"/>
              </a:rPr>
              <a:t>24/7)</a:t>
            </a:r>
            <a:endParaRPr lang="et-EE" altLang="et-EE" sz="2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endParaRPr lang="en-US" altLang="et-EE" sz="200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buFont typeface="Georgia" panose="02040502050405020303" pitchFamily="18" charset="0"/>
              <a:buNone/>
            </a:pPr>
            <a:endParaRPr lang="en-GB" altLang="et-EE" sz="2000" b="1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1747" name="Picture 5" descr="http://g3.nh.ee/images/pix/900x585/RxudGiX5mmo/politsei-66332546.jpg">
            <a:extLst>
              <a:ext uri="{FF2B5EF4-FFF2-40B4-BE49-F238E27FC236}">
                <a16:creationId xmlns:a16="http://schemas.microsoft.com/office/drawing/2014/main" id="{A0190C5E-722C-089A-F7CF-248E8E201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9" t="3188" r="8910" b="14603"/>
          <a:stretch>
            <a:fillRect/>
          </a:stretch>
        </p:blipFill>
        <p:spPr bwMode="auto">
          <a:xfrm>
            <a:off x="539750" y="1700213"/>
            <a:ext cx="3149600" cy="200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6" descr="http://p.ocdn.ee/17/i/000290/x-a2bca3dd-720e-4fbb-91fd-65c19b4a7d0a.jpg">
            <a:extLst>
              <a:ext uri="{FF2B5EF4-FFF2-40B4-BE49-F238E27FC236}">
                <a16:creationId xmlns:a16="http://schemas.microsoft.com/office/drawing/2014/main" id="{C11CA164-9963-9129-9FF7-D74648142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" t="5399" r="2042"/>
          <a:stretch>
            <a:fillRect/>
          </a:stretch>
        </p:blipFill>
        <p:spPr bwMode="auto">
          <a:xfrm>
            <a:off x="4643438" y="1700213"/>
            <a:ext cx="3149600" cy="200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8" descr="http://www.tehnikamaailm.ee/wp-content/uploads/2014/08/P%C3%A4%C3%A4steauto_Pirita-645x413.jpg">
            <a:extLst>
              <a:ext uri="{FF2B5EF4-FFF2-40B4-BE49-F238E27FC236}">
                <a16:creationId xmlns:a16="http://schemas.microsoft.com/office/drawing/2014/main" id="{8622AD34-8477-AFD5-ECFE-4950322BA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2" t="14983" r="11575" b="9749"/>
          <a:stretch>
            <a:fillRect/>
          </a:stretch>
        </p:blipFill>
        <p:spPr bwMode="auto">
          <a:xfrm>
            <a:off x="2498725" y="3851275"/>
            <a:ext cx="3344863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>
            <a:extLst>
              <a:ext uri="{FF2B5EF4-FFF2-40B4-BE49-F238E27FC236}">
                <a16:creationId xmlns:a16="http://schemas.microsoft.com/office/drawing/2014/main" id="{FB3E87AE-3540-49C4-8D0F-171E1A09A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1582738"/>
            <a:ext cx="91440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3567"/>
              </a:buClr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7A7B7D"/>
              </a:buClr>
              <a:buSzPct val="7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567"/>
              </a:buClr>
              <a:buSzPct val="6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A7B7D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A7B7D"/>
              </a:buClr>
              <a:buSzPct val="2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A7B7D"/>
              </a:buClr>
              <a:buSzPct val="2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A7B7D"/>
              </a:buClr>
              <a:buSzPct val="2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A7B7D"/>
              </a:buClr>
              <a:buSzPct val="2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A7B7D"/>
              </a:buClr>
              <a:buSzPct val="2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GB" altLang="et-EE" sz="4000" b="1" dirty="0">
                <a:solidFill>
                  <a:schemeClr val="accent1"/>
                </a:solidFill>
                <a:latin typeface="+mj-lt"/>
              </a:rPr>
              <a:t>Thank you for your attention!</a:t>
            </a:r>
            <a:endParaRPr lang="et-EE" altLang="et-EE" sz="4000" b="1" dirty="0">
              <a:solidFill>
                <a:schemeClr val="accent1"/>
              </a:solidFill>
              <a:latin typeface="+mj-lt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t-EE" altLang="et-EE" sz="4000" b="1" dirty="0">
                <a:solidFill>
                  <a:schemeClr val="accent1"/>
                </a:solidFill>
                <a:latin typeface="+mj-lt"/>
              </a:rPr>
              <a:t>Q</a:t>
            </a:r>
            <a:r>
              <a:rPr lang="en-GB" altLang="et-EE" sz="4000" b="1" dirty="0">
                <a:solidFill>
                  <a:schemeClr val="accent1"/>
                </a:solidFill>
                <a:latin typeface="+mj-lt"/>
              </a:rPr>
              <a:t>uestions</a:t>
            </a:r>
            <a:r>
              <a:rPr lang="en-US" altLang="et-EE" sz="4000" b="1" dirty="0">
                <a:solidFill>
                  <a:schemeClr val="accent1"/>
                </a:solidFill>
                <a:latin typeface="+mj-lt"/>
              </a:rPr>
              <a:t>?</a:t>
            </a:r>
          </a:p>
        </p:txBody>
      </p:sp>
      <p:pic>
        <p:nvPicPr>
          <p:cNvPr id="5" name="Pilt 21">
            <a:extLst>
              <a:ext uri="{FF2B5EF4-FFF2-40B4-BE49-F238E27FC236}">
                <a16:creationId xmlns:a16="http://schemas.microsoft.com/office/drawing/2014/main" id="{EA020DD9-1CFF-49D9-8F90-889153409219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10" y="3412202"/>
            <a:ext cx="1080000" cy="900000"/>
          </a:xfrm>
          <a:prstGeom prst="round2Diag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</p:pic>
      <p:pic>
        <p:nvPicPr>
          <p:cNvPr id="6" name="Pilt 17">
            <a:extLst>
              <a:ext uri="{FF2B5EF4-FFF2-40B4-BE49-F238E27FC236}">
                <a16:creationId xmlns:a16="http://schemas.microsoft.com/office/drawing/2014/main" id="{81419894-7963-4C09-AB0C-64F12B1AD520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400" y="4959204"/>
            <a:ext cx="1080000" cy="899999"/>
          </a:xfrm>
          <a:prstGeom prst="round2Diag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</p:pic>
      <p:pic>
        <p:nvPicPr>
          <p:cNvPr id="7" name="Pilt 23">
            <a:extLst>
              <a:ext uri="{FF2B5EF4-FFF2-40B4-BE49-F238E27FC236}">
                <a16:creationId xmlns:a16="http://schemas.microsoft.com/office/drawing/2014/main" id="{0B85D0CE-F5CF-4841-A21C-698922E0A11F}"/>
              </a:ext>
            </a:extLst>
          </p:cNvPr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372" y="3412202"/>
            <a:ext cx="1080000" cy="900000"/>
          </a:xfrm>
          <a:prstGeom prst="round2Diag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778A63AE-F554-47F1-9CD2-3F38D509BF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1800" y="368300"/>
            <a:ext cx="11428413" cy="715963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en-US" sz="3000" dirty="0">
                <a:cs typeface="Times New Roman" panose="02020603050405020304" pitchFamily="18" charset="0"/>
              </a:rPr>
              <a:t>Police departments in Tallinn</a:t>
            </a:r>
          </a:p>
        </p:txBody>
      </p:sp>
      <p:sp>
        <p:nvSpPr>
          <p:cNvPr id="17411" name="Text Box 12">
            <a:extLst>
              <a:ext uri="{FF2B5EF4-FFF2-40B4-BE49-F238E27FC236}">
                <a16:creationId xmlns:a16="http://schemas.microsoft.com/office/drawing/2014/main" id="{BE7D8978-2716-53B6-B721-3AB15B4556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484313"/>
            <a:ext cx="184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t-EE" altLang="et-EE" sz="40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412" name="Text Box 11">
            <a:extLst>
              <a:ext uri="{FF2B5EF4-FFF2-40B4-BE49-F238E27FC236}">
                <a16:creationId xmlns:a16="http://schemas.microsoft.com/office/drawing/2014/main" id="{1811ADB6-FC99-9AB0-DEBF-5D28B459D0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484313"/>
            <a:ext cx="184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t-EE" altLang="et-EE" sz="40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7413" name="Picture 23">
            <a:extLst>
              <a:ext uri="{FF2B5EF4-FFF2-40B4-BE49-F238E27FC236}">
                <a16:creationId xmlns:a16="http://schemas.microsoft.com/office/drawing/2014/main" id="{288E81D3-CD8C-0C14-339D-793050319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69"/>
          <a:stretch>
            <a:fillRect/>
          </a:stretch>
        </p:blipFill>
        <p:spPr bwMode="auto">
          <a:xfrm>
            <a:off x="0" y="811213"/>
            <a:ext cx="6227763" cy="427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Rectangle 24">
            <a:extLst>
              <a:ext uri="{FF2B5EF4-FFF2-40B4-BE49-F238E27FC236}">
                <a16:creationId xmlns:a16="http://schemas.microsoft.com/office/drawing/2014/main" id="{AF2BF0C1-212B-E26F-8E7F-F9F5977111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8400" y="4141788"/>
            <a:ext cx="18081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t-EE" sz="2000" b="1">
                <a:latin typeface="Calibri" panose="020F0502020204030204" pitchFamily="34" charset="0"/>
                <a:cs typeface="Arial" panose="020B0604020202020204" pitchFamily="34" charset="0"/>
              </a:rPr>
              <a:t>South Police </a:t>
            </a:r>
            <a:endParaRPr lang="et-EE" altLang="et-EE" sz="2000" b="1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et-EE" sz="2000" b="1">
                <a:latin typeface="Calibri" panose="020F0502020204030204" pitchFamily="34" charset="0"/>
                <a:cs typeface="Arial" panose="020B0604020202020204" pitchFamily="34" charset="0"/>
              </a:rPr>
              <a:t>Department</a:t>
            </a:r>
          </a:p>
        </p:txBody>
      </p:sp>
      <p:sp>
        <p:nvSpPr>
          <p:cNvPr id="17415" name="Rectangle 25">
            <a:extLst>
              <a:ext uri="{FF2B5EF4-FFF2-40B4-BE49-F238E27FC236}">
                <a16:creationId xmlns:a16="http://schemas.microsoft.com/office/drawing/2014/main" id="{2C8DE1E7-1510-44E0-F7CC-21287D69F6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4650" y="2859088"/>
            <a:ext cx="18303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t-EE" altLang="et-EE" sz="2000" b="1">
                <a:latin typeface="Calibri" panose="020F0502020204030204" pitchFamily="34" charset="0"/>
                <a:cs typeface="Arial" panose="020B0604020202020204" pitchFamily="34" charset="0"/>
              </a:rPr>
              <a:t>         East Police</a:t>
            </a:r>
          </a:p>
          <a:p>
            <a:pPr eaLnBrk="1" hangingPunct="1"/>
            <a:r>
              <a:rPr lang="et-EE" altLang="et-EE" sz="2000" b="1">
                <a:latin typeface="Calibri" panose="020F0502020204030204" pitchFamily="34" charset="0"/>
                <a:cs typeface="Arial" panose="020B0604020202020204" pitchFamily="34" charset="0"/>
              </a:rPr>
              <a:t>     Department </a:t>
            </a:r>
            <a:endParaRPr lang="en-GB" altLang="et-EE" sz="2000" b="1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416" name="TextBox 1">
            <a:extLst>
              <a:ext uri="{FF2B5EF4-FFF2-40B4-BE49-F238E27FC236}">
                <a16:creationId xmlns:a16="http://schemas.microsoft.com/office/drawing/2014/main" id="{85F02075-0EEF-550D-8696-0397BF863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8713" y="1658938"/>
            <a:ext cx="2609850" cy="2062162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t-EE" sz="1600">
                <a:latin typeface="Arial" panose="020B0604020202020204" pitchFamily="34" charset="0"/>
                <a:cs typeface="Arial" panose="020B0604020202020204" pitchFamily="34" charset="0"/>
              </a:rPr>
              <a:t>East Police Department – </a:t>
            </a:r>
            <a:r>
              <a:rPr lang="en-US" altLang="et-EE" sz="1600" b="1">
                <a:latin typeface="Arial" panose="020B0604020202020204" pitchFamily="34" charset="0"/>
                <a:cs typeface="Arial" panose="020B0604020202020204" pitchFamily="34" charset="0"/>
              </a:rPr>
              <a:t>P.</a:t>
            </a:r>
            <a:r>
              <a:rPr lang="et-EE" altLang="et-EE" sz="16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t-EE" sz="1600" b="1">
                <a:latin typeface="Arial" panose="020B0604020202020204" pitchFamily="34" charset="0"/>
                <a:cs typeface="Arial" panose="020B0604020202020204" pitchFamily="34" charset="0"/>
              </a:rPr>
              <a:t>Pinna 4</a:t>
            </a:r>
          </a:p>
          <a:p>
            <a:pPr eaLnBrk="1" hangingPunct="1"/>
            <a:endParaRPr lang="en-US" altLang="et-EE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t-EE" sz="1600">
                <a:latin typeface="Arial" panose="020B0604020202020204" pitchFamily="34" charset="0"/>
                <a:cs typeface="Arial" panose="020B0604020202020204" pitchFamily="34" charset="0"/>
              </a:rPr>
              <a:t>South Police Department – </a:t>
            </a:r>
            <a:r>
              <a:rPr lang="en-US" altLang="et-EE" sz="1600" b="1">
                <a:latin typeface="Arial" panose="020B0604020202020204" pitchFamily="34" charset="0"/>
                <a:cs typeface="Arial" panose="020B0604020202020204" pitchFamily="34" charset="0"/>
              </a:rPr>
              <a:t>Rahumäe tee - 6/1</a:t>
            </a:r>
          </a:p>
          <a:p>
            <a:pPr eaLnBrk="1" hangingPunct="1"/>
            <a:endParaRPr lang="et-EE" altLang="et-EE" sz="16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t-EE" sz="1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et-EE" altLang="et-EE" sz="1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altLang="et-EE" sz="1600" b="1">
                <a:latin typeface="Arial" panose="020B0604020202020204" pitchFamily="34" charset="0"/>
                <a:cs typeface="Arial" panose="020B0604020202020204" pitchFamily="34" charset="0"/>
              </a:rPr>
              <a:t>– 1247 (24/7)</a:t>
            </a:r>
          </a:p>
          <a:p>
            <a:pPr eaLnBrk="1" hangingPunct="1"/>
            <a:endParaRPr lang="en-US" altLang="et-EE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17" name="Picture 9">
            <a:extLst>
              <a:ext uri="{FF2B5EF4-FFF2-40B4-BE49-F238E27FC236}">
                <a16:creationId xmlns:a16="http://schemas.microsoft.com/office/drawing/2014/main" id="{70C7C61D-F4C8-5BEA-D26C-E7409DEEB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141788"/>
            <a:ext cx="4356100" cy="271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122E2653-8142-F54B-6C63-EC30DED38C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403225"/>
            <a:ext cx="8250238" cy="620713"/>
          </a:xfrm>
        </p:spPr>
        <p:txBody>
          <a:bodyPr/>
          <a:lstStyle/>
          <a:p>
            <a:pPr algn="l"/>
            <a:r>
              <a:rPr lang="en-US" altLang="et-EE">
                <a:latin typeface="55 Helvetica Roman" charset="0"/>
                <a:cs typeface="Times New Roman" panose="02020603050405020304" pitchFamily="18" charset="0"/>
              </a:rPr>
              <a:t>Not allowed</a:t>
            </a:r>
            <a:endParaRPr lang="en-US" altLang="et-EE">
              <a:latin typeface="55 Helvetica Roman" charset="0"/>
              <a:cs typeface="55 Helvetica Roman" charset="0"/>
            </a:endParaRPr>
          </a:p>
        </p:txBody>
      </p:sp>
      <p:sp>
        <p:nvSpPr>
          <p:cNvPr id="18435" name="Slide Number Placeholder 2">
            <a:extLst>
              <a:ext uri="{FF2B5EF4-FFF2-40B4-BE49-F238E27FC236}">
                <a16:creationId xmlns:a16="http://schemas.microsoft.com/office/drawing/2014/main" id="{82EC14EF-AE87-0A0E-AF8A-FD4CC107C1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C7479E6B-89D2-2A44-A6C0-37B61E690C83}" type="slidenum">
              <a:rPr lang="et-EE" altLang="et-EE">
                <a:solidFill>
                  <a:srgbClr val="000000"/>
                </a:solidFill>
                <a:latin typeface="Arial" panose="020B0604020202020204" pitchFamily="34" charset="0"/>
              </a:rPr>
              <a:pPr/>
              <a:t>3</a:t>
            </a:fld>
            <a:endParaRPr lang="et-EE" altLang="et-EE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2735BB-29E8-4AD0-839A-D992FE4A2613}"/>
              </a:ext>
            </a:extLst>
          </p:cNvPr>
          <p:cNvSpPr txBox="1"/>
          <p:nvPr/>
        </p:nvSpPr>
        <p:spPr>
          <a:xfrm>
            <a:off x="468313" y="1233488"/>
            <a:ext cx="8032750" cy="4216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et-EE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ALCOHOL</a:t>
            </a:r>
          </a:p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et-EE" dirty="0">
                <a:latin typeface="+mj-lt"/>
                <a:cs typeface="Times New Roman" panose="02020603050405020304" pitchFamily="18" charset="0"/>
              </a:rPr>
              <a:t> to drink alcohol in public places (like: parks, bus station and so on) – </a:t>
            </a:r>
            <a:r>
              <a:rPr lang="et-EE" dirty="0" err="1">
                <a:latin typeface="+mj-lt"/>
                <a:cs typeface="Times New Roman" panose="02020603050405020304" pitchFamily="18" charset="0"/>
              </a:rPr>
              <a:t>i’ts</a:t>
            </a:r>
            <a:r>
              <a:rPr lang="et-EE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t-EE" dirty="0" err="1">
                <a:latin typeface="+mj-lt"/>
                <a:cs typeface="Times New Roman" panose="02020603050405020304" pitchFamily="18" charset="0"/>
              </a:rPr>
              <a:t>not</a:t>
            </a:r>
            <a:r>
              <a:rPr lang="et-EE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t-EE" dirty="0" err="1">
                <a:latin typeface="+mj-lt"/>
                <a:cs typeface="Times New Roman" panose="02020603050405020304" pitchFamily="18" charset="0"/>
              </a:rPr>
              <a:t>nice</a:t>
            </a:r>
            <a:r>
              <a:rPr lang="et-EE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t-EE" dirty="0" err="1">
                <a:latin typeface="+mj-lt"/>
                <a:cs typeface="Times New Roman" panose="02020603050405020304" pitchFamily="18" charset="0"/>
              </a:rPr>
              <a:t>to</a:t>
            </a:r>
            <a:r>
              <a:rPr lang="et-EE" dirty="0">
                <a:latin typeface="+mj-lt"/>
                <a:cs typeface="Times New Roman" panose="02020603050405020304" pitchFamily="18" charset="0"/>
              </a:rPr>
              <a:t> see, </a:t>
            </a:r>
            <a:r>
              <a:rPr lang="et-EE" dirty="0" err="1">
                <a:latin typeface="+mj-lt"/>
                <a:cs typeface="Times New Roman" panose="02020603050405020304" pitchFamily="18" charset="0"/>
              </a:rPr>
              <a:t>but</a:t>
            </a:r>
            <a:r>
              <a:rPr lang="et-EE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t-EE" dirty="0" err="1">
                <a:latin typeface="+mj-lt"/>
                <a:cs typeface="Times New Roman" panose="02020603050405020304" pitchFamily="18" charset="0"/>
              </a:rPr>
              <a:t>not</a:t>
            </a:r>
            <a:r>
              <a:rPr lang="et-EE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t-EE" dirty="0" err="1">
                <a:latin typeface="+mj-lt"/>
                <a:cs typeface="Times New Roman" panose="02020603050405020304" pitchFamily="18" charset="0"/>
              </a:rPr>
              <a:t>agaist</a:t>
            </a:r>
            <a:r>
              <a:rPr lang="et-EE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t-EE" dirty="0" err="1">
                <a:latin typeface="+mj-lt"/>
                <a:cs typeface="Times New Roman" panose="02020603050405020304" pitchFamily="18" charset="0"/>
              </a:rPr>
              <a:t>the</a:t>
            </a:r>
            <a:r>
              <a:rPr lang="et-EE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t-EE" dirty="0" err="1">
                <a:latin typeface="+mj-lt"/>
                <a:cs typeface="Times New Roman" panose="02020603050405020304" pitchFamily="18" charset="0"/>
              </a:rPr>
              <a:t>law</a:t>
            </a:r>
            <a:endParaRPr lang="et-EE" dirty="0">
              <a:latin typeface="+mj-lt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et-EE" dirty="0">
                <a:latin typeface="+mj-lt"/>
                <a:cs typeface="Times New Roman" panose="02020603050405020304" pitchFamily="18" charset="0"/>
              </a:rPr>
              <a:t> to yell, to urinate, to spit, to throw around garbage, to lie on the ground, to sleep in public places</a:t>
            </a:r>
          </a:p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et-EE" dirty="0">
                <a:latin typeface="+mj-lt"/>
                <a:cs typeface="Times New Roman" panose="02020603050405020304" pitchFamily="18" charset="0"/>
              </a:rPr>
              <a:t>________________________________________________</a:t>
            </a:r>
          </a:p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et-EE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NIGHT PEACE</a:t>
            </a:r>
          </a:p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et-EE" dirty="0">
                <a:latin typeface="+mj-lt"/>
                <a:cs typeface="Times New Roman" panose="02020603050405020304" pitchFamily="18" charset="0"/>
              </a:rPr>
              <a:t> to disturb others peace at night with loud </a:t>
            </a:r>
            <a:r>
              <a:rPr lang="en-GB" dirty="0">
                <a:latin typeface="+mj-lt"/>
                <a:cs typeface="Times New Roman" panose="02020603050405020304" pitchFamily="18" charset="0"/>
              </a:rPr>
              <a:t>music </a:t>
            </a:r>
          </a:p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et-EE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+mj-lt"/>
                <a:cs typeface="Times New Roman" panose="02020603050405020304" pitchFamily="18" charset="0"/>
              </a:rPr>
              <a:t>Sunday to Thursday – 22-06</a:t>
            </a:r>
          </a:p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et-EE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+mj-lt"/>
                <a:cs typeface="Times New Roman" panose="02020603050405020304" pitchFamily="18" charset="0"/>
              </a:rPr>
              <a:t>Friday to Saturday – 00-07</a:t>
            </a:r>
          </a:p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en-GB" dirty="0">
                <a:latin typeface="+mj-lt"/>
                <a:cs typeface="Times New Roman" panose="02020603050405020304" pitchFamily="18" charset="0"/>
              </a:rPr>
              <a:t>________________________________________________</a:t>
            </a:r>
          </a:p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et-EE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TRAFFIC</a:t>
            </a:r>
          </a:p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et-EE" dirty="0">
                <a:latin typeface="+mj-lt"/>
                <a:cs typeface="Times New Roman" panose="02020603050405020304" pitchFamily="18" charset="0"/>
              </a:rPr>
              <a:t> to cross a roadway in places not suitable 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for</a:t>
            </a:r>
            <a:r>
              <a:rPr lang="et-EE" dirty="0">
                <a:latin typeface="+mj-lt"/>
                <a:cs typeface="Times New Roman" panose="02020603050405020304" pitchFamily="18" charset="0"/>
              </a:rPr>
              <a:t> crossing  </a:t>
            </a:r>
            <a:r>
              <a:rPr lang="et-EE" i="1" dirty="0">
                <a:latin typeface="+mj-lt"/>
                <a:cs typeface="Times New Roman" panose="02020603050405020304" pitchFamily="18" charset="0"/>
              </a:rPr>
              <a:t>(cross the roadway by traffic lights or crosswalk - “zebra”)</a:t>
            </a:r>
          </a:p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None/>
              <a:defRPr/>
            </a:pPr>
            <a:endParaRPr lang="et-EE" sz="1600" b="1" dirty="0">
              <a:solidFill>
                <a:schemeClr val="accent1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8437" name="Picture 2">
            <a:extLst>
              <a:ext uri="{FF2B5EF4-FFF2-40B4-BE49-F238E27FC236}">
                <a16:creationId xmlns:a16="http://schemas.microsoft.com/office/drawing/2014/main" id="{20A241EB-A71C-16FD-34C6-F2F65F586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8" t="8551" r="3246" b="36018"/>
          <a:stretch>
            <a:fillRect/>
          </a:stretch>
        </p:blipFill>
        <p:spPr bwMode="auto">
          <a:xfrm>
            <a:off x="6999288" y="2952750"/>
            <a:ext cx="1927225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9" descr="http://g2.nh.ee/images/pix/900x585/5ea14a01/file62999380_c77ede95.jpg">
            <a:extLst>
              <a:ext uri="{FF2B5EF4-FFF2-40B4-BE49-F238E27FC236}">
                <a16:creationId xmlns:a16="http://schemas.microsoft.com/office/drawing/2014/main" id="{8C34FC3A-380A-A8B0-B8F6-10BB6B7D8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85" t="13522" r="28166" b="35089"/>
          <a:stretch>
            <a:fillRect/>
          </a:stretch>
        </p:blipFill>
        <p:spPr bwMode="auto">
          <a:xfrm>
            <a:off x="7043738" y="5492750"/>
            <a:ext cx="85725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 descr="http://g1.nh.ee/images/pix/900x585/6PwQxkotBhY/file61316446_52eda900.jpg">
            <a:extLst>
              <a:ext uri="{FF2B5EF4-FFF2-40B4-BE49-F238E27FC236}">
                <a16:creationId xmlns:a16="http://schemas.microsoft.com/office/drawing/2014/main" id="{28984D55-BB13-8535-08C2-47C0188BB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2" t="12944" r="14851" b="22980"/>
          <a:stretch>
            <a:fillRect/>
          </a:stretch>
        </p:blipFill>
        <p:spPr bwMode="auto">
          <a:xfrm>
            <a:off x="6999288" y="3987800"/>
            <a:ext cx="1927225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Content Placeholder 4" descr="22138-tn.jpg">
            <a:extLst>
              <a:ext uri="{FF2B5EF4-FFF2-40B4-BE49-F238E27FC236}">
                <a16:creationId xmlns:a16="http://schemas.microsoft.com/office/drawing/2014/main" id="{369ECF34-CCC4-27A8-29AB-1B6FF7C0B07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5263" y="2301875"/>
            <a:ext cx="1404937" cy="2106613"/>
          </a:xfrm>
        </p:spPr>
      </p:pic>
      <p:sp>
        <p:nvSpPr>
          <p:cNvPr id="19459" name="Slide Number Placeholder 3">
            <a:extLst>
              <a:ext uri="{FF2B5EF4-FFF2-40B4-BE49-F238E27FC236}">
                <a16:creationId xmlns:a16="http://schemas.microsoft.com/office/drawing/2014/main" id="{17CE969B-5759-E9A2-38AD-DAC4D0EDB0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567"/>
              </a:buClr>
              <a:buFont typeface="Wingdings" pitchFamily="2" charset="2"/>
              <a:buChar char="w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7A7B7D"/>
              </a:buClr>
              <a:buSzPct val="75000"/>
              <a:buFont typeface="Wingdings" pitchFamily="2" charset="2"/>
              <a:buChar char="w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3567"/>
              </a:buClr>
              <a:buSzPct val="65000"/>
              <a:buFont typeface="Wingdings" pitchFamily="2" charset="2"/>
              <a:buChar char="w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7A7B7D"/>
              </a:buClr>
              <a:buSzPct val="7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7A7B7D"/>
              </a:buClr>
              <a:buSzPct val="25000"/>
              <a:buFont typeface="Wingdings" pitchFamily="2" charset="2"/>
              <a:buChar char="o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A7B7D"/>
              </a:buClr>
              <a:buSzPct val="25000"/>
              <a:buFont typeface="Wingdings" pitchFamily="2" charset="2"/>
              <a:buChar char="o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A7B7D"/>
              </a:buClr>
              <a:buSzPct val="25000"/>
              <a:buFont typeface="Wingdings" pitchFamily="2" charset="2"/>
              <a:buChar char="o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A7B7D"/>
              </a:buClr>
              <a:buSzPct val="25000"/>
              <a:buFont typeface="Wingdings" pitchFamily="2" charset="2"/>
              <a:buChar char="o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A7B7D"/>
              </a:buClr>
              <a:buSzPct val="25000"/>
              <a:buFont typeface="Wingdings" pitchFamily="2" charset="2"/>
              <a:buChar char="o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045708E-D89D-9049-8B68-7D50764CA35D}" type="slidenum">
              <a:rPr lang="et-EE" altLang="et-EE" sz="100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t-EE" altLang="et-EE" sz="1000">
              <a:solidFill>
                <a:srgbClr val="000000"/>
              </a:solidFill>
            </a:endParaRPr>
          </a:p>
        </p:txBody>
      </p:sp>
      <p:pic>
        <p:nvPicPr>
          <p:cNvPr id="20486" name="Picture 2" descr="Pildiotsingu helkur tulemus">
            <a:extLst>
              <a:ext uri="{FF2B5EF4-FFF2-40B4-BE49-F238E27FC236}">
                <a16:creationId xmlns:a16="http://schemas.microsoft.com/office/drawing/2014/main" id="{30CC70F3-2E56-F670-6B8B-8EF237872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88" y="4837113"/>
            <a:ext cx="1987550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4" descr="Pildiotsingu joobes juht tulemus">
            <a:extLst>
              <a:ext uri="{FF2B5EF4-FFF2-40B4-BE49-F238E27FC236}">
                <a16:creationId xmlns:a16="http://schemas.microsoft.com/office/drawing/2014/main" id="{7C6A4187-097E-08B5-3F13-92986726C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4837113"/>
            <a:ext cx="4108450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6" descr="Pildiotsingu thumbs up tulemus">
            <a:extLst>
              <a:ext uri="{FF2B5EF4-FFF2-40B4-BE49-F238E27FC236}">
                <a16:creationId xmlns:a16="http://schemas.microsoft.com/office/drawing/2014/main" id="{2C46C64B-CACE-A73B-B9F0-14873B56D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350" y="5937250"/>
            <a:ext cx="792163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AutoShape 8" descr="Pildiotsingu thumbs down tulemus">
            <a:extLst>
              <a:ext uri="{FF2B5EF4-FFF2-40B4-BE49-F238E27FC236}">
                <a16:creationId xmlns:a16="http://schemas.microsoft.com/office/drawing/2014/main" id="{5B1FFC39-A892-5DE5-159A-BCC1B202FFF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2795588"/>
            <a:ext cx="5857875" cy="5838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3567"/>
              </a:buClr>
              <a:buFont typeface="Wingdings" pitchFamily="2" charset="2"/>
              <a:buChar char="w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7A7B7D"/>
              </a:buClr>
              <a:buSzPct val="75000"/>
              <a:buFont typeface="Wingdings" pitchFamily="2" charset="2"/>
              <a:buChar char="w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3567"/>
              </a:buClr>
              <a:buSzPct val="65000"/>
              <a:buFont typeface="Wingdings" pitchFamily="2" charset="2"/>
              <a:buChar char="w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7A7B7D"/>
              </a:buClr>
              <a:buSzPct val="7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7A7B7D"/>
              </a:buClr>
              <a:buSzPct val="25000"/>
              <a:buFont typeface="Wingdings" pitchFamily="2" charset="2"/>
              <a:buChar char="o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A7B7D"/>
              </a:buClr>
              <a:buSzPct val="25000"/>
              <a:buFont typeface="Wingdings" pitchFamily="2" charset="2"/>
              <a:buChar char="o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A7B7D"/>
              </a:buClr>
              <a:buSzPct val="25000"/>
              <a:buFont typeface="Wingdings" pitchFamily="2" charset="2"/>
              <a:buChar char="o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A7B7D"/>
              </a:buClr>
              <a:buSzPct val="25000"/>
              <a:buFont typeface="Wingdings" pitchFamily="2" charset="2"/>
              <a:buChar char="o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A7B7D"/>
              </a:buClr>
              <a:buSzPct val="25000"/>
              <a:buFont typeface="Wingdings" pitchFamily="2" charset="2"/>
              <a:buChar char="o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t-EE" altLang="et-EE" sz="1800">
              <a:solidFill>
                <a:srgbClr val="000000"/>
              </a:solidFill>
            </a:endParaRPr>
          </a:p>
        </p:txBody>
      </p:sp>
      <p:pic>
        <p:nvPicPr>
          <p:cNvPr id="20490" name="Picture 14" descr="Pildiotsingu thumbs down tulemus">
            <a:extLst>
              <a:ext uri="{FF2B5EF4-FFF2-40B4-BE49-F238E27FC236}">
                <a16:creationId xmlns:a16="http://schemas.microsoft.com/office/drawing/2014/main" id="{0EB1AF26-AD47-719F-1201-45A9DBF60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4476750"/>
            <a:ext cx="808037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14" descr="Pildiotsingu thumbs down tulemus">
            <a:extLst>
              <a:ext uri="{FF2B5EF4-FFF2-40B4-BE49-F238E27FC236}">
                <a16:creationId xmlns:a16="http://schemas.microsoft.com/office/drawing/2014/main" id="{F08F8E4D-4496-E6C5-4AF7-59FBC7579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1633538"/>
            <a:ext cx="808038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C:\Users\48810030254\Desktop\713245f02bc8cf992_2.jpg">
            <a:extLst>
              <a:ext uri="{FF2B5EF4-FFF2-40B4-BE49-F238E27FC236}">
                <a16:creationId xmlns:a16="http://schemas.microsoft.com/office/drawing/2014/main" id="{535C9500-974F-2355-D23D-F02174977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4664075"/>
            <a:ext cx="1747838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12">
            <a:extLst>
              <a:ext uri="{FF2B5EF4-FFF2-40B4-BE49-F238E27FC236}">
                <a16:creationId xmlns:a16="http://schemas.microsoft.com/office/drawing/2014/main" id="{F88558D9-9483-F126-C6B9-B05AF5568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25" y="4629150"/>
            <a:ext cx="792163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descr="http://www.rul.by/thumb/474x356x90x1x0x496/data/images/articles/2008-2009/29-09/1204231014_pesh.jpg">
            <a:extLst>
              <a:ext uri="{FF2B5EF4-FFF2-40B4-BE49-F238E27FC236}">
                <a16:creationId xmlns:a16="http://schemas.microsoft.com/office/drawing/2014/main" id="{FC6B617C-44BC-3345-8CB7-DB652BEEB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275" y="258763"/>
            <a:ext cx="2235200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Picture 13">
            <a:extLst>
              <a:ext uri="{FF2B5EF4-FFF2-40B4-BE49-F238E27FC236}">
                <a16:creationId xmlns:a16="http://schemas.microsoft.com/office/drawing/2014/main" id="{BCAAD1E5-8BC2-1657-AD15-28D9B98D6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013" y="333375"/>
            <a:ext cx="811212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8" name="Picture 1">
            <a:extLst>
              <a:ext uri="{FF2B5EF4-FFF2-40B4-BE49-F238E27FC236}">
                <a16:creationId xmlns:a16="http://schemas.microsoft.com/office/drawing/2014/main" id="{4AD05A4D-C9D3-798C-5D61-85E21A6E138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825" y="2819400"/>
            <a:ext cx="178117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5" name="Picture 15">
            <a:extLst>
              <a:ext uri="{FF2B5EF4-FFF2-40B4-BE49-F238E27FC236}">
                <a16:creationId xmlns:a16="http://schemas.microsoft.com/office/drawing/2014/main" id="{C81759EF-AC3F-AD42-A059-1A25ED057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25" y="2687638"/>
            <a:ext cx="720725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72" name="Picture 2">
            <a:extLst>
              <a:ext uri="{FF2B5EF4-FFF2-40B4-BE49-F238E27FC236}">
                <a16:creationId xmlns:a16="http://schemas.microsoft.com/office/drawing/2014/main" id="{F99F12D8-9246-AC98-DA28-AEAC2F13056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540000"/>
            <a:ext cx="4648200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0" name="Picture 3">
            <a:extLst>
              <a:ext uri="{FF2B5EF4-FFF2-40B4-BE49-F238E27FC236}">
                <a16:creationId xmlns:a16="http://schemas.microsoft.com/office/drawing/2014/main" id="{9BD7B548-87AF-9BF1-7E2F-4A072B7791B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063" y="882650"/>
            <a:ext cx="2074862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5">
            <a:extLst>
              <a:ext uri="{FF2B5EF4-FFF2-40B4-BE49-F238E27FC236}">
                <a16:creationId xmlns:a16="http://schemas.microsoft.com/office/drawing/2014/main" id="{17AC4275-8A39-45EC-AC23-F5B0948A0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575" y="258763"/>
            <a:ext cx="817563" cy="80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4">
            <a:extLst>
              <a:ext uri="{FF2B5EF4-FFF2-40B4-BE49-F238E27FC236}">
                <a16:creationId xmlns:a16="http://schemas.microsoft.com/office/drawing/2014/main" id="{2EA8F2E4-7CF2-BA7B-FCE8-72E0CFF48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45" t="-139" r="3294"/>
          <a:stretch>
            <a:fillRect/>
          </a:stretch>
        </p:blipFill>
        <p:spPr bwMode="auto">
          <a:xfrm>
            <a:off x="6403975" y="504825"/>
            <a:ext cx="155575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5">
            <a:extLst>
              <a:ext uri="{FF2B5EF4-FFF2-40B4-BE49-F238E27FC236}">
                <a16:creationId xmlns:a16="http://schemas.microsoft.com/office/drawing/2014/main" id="{499718D0-B8FA-7822-FE34-4A39BF787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050" y="1563688"/>
            <a:ext cx="715963" cy="70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1746EAFF-6246-4348-A0C1-999C1FB5E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260350"/>
            <a:ext cx="8615362" cy="1143000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et-EE" sz="3600" dirty="0">
                <a:cs typeface="Times New Roman" panose="02020603050405020304" pitchFamily="18" charset="0"/>
              </a:rPr>
              <a:t>Safety at </a:t>
            </a:r>
            <a:r>
              <a:rPr lang="et-EE" sz="3600" dirty="0" err="1">
                <a:cs typeface="Times New Roman" panose="02020603050405020304" pitchFamily="18" charset="0"/>
              </a:rPr>
              <a:t>home</a:t>
            </a:r>
            <a:endParaRPr lang="en-US" sz="3600" dirty="0">
              <a:cs typeface="Times New Roman" panose="02020603050405020304" pitchFamily="18" charset="0"/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986DE088-8DB9-42FE-B364-B15FB3CFAA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844675"/>
            <a:ext cx="769620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t-EE" altLang="et-EE" sz="2000" dirty="0">
                <a:latin typeface="+mj-lt"/>
              </a:rPr>
              <a:t> </a:t>
            </a:r>
            <a:r>
              <a:rPr lang="en-GB" altLang="et-EE" sz="2000" dirty="0">
                <a:latin typeface="+mj-lt"/>
              </a:rPr>
              <a:t>Do not give your keys to other p</a:t>
            </a:r>
            <a:r>
              <a:rPr lang="et-EE" altLang="et-EE" sz="2000" dirty="0" err="1">
                <a:latin typeface="+mj-lt"/>
              </a:rPr>
              <a:t>eople</a:t>
            </a:r>
            <a:r>
              <a:rPr lang="et-EE" altLang="et-EE" sz="2000" dirty="0">
                <a:latin typeface="+mj-lt"/>
              </a:rPr>
              <a:t>.</a:t>
            </a:r>
            <a:endParaRPr lang="en-GB" altLang="et-EE" sz="2000" dirty="0">
              <a:latin typeface="+mj-lt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GB" altLang="et-EE" sz="2000" dirty="0">
                <a:latin typeface="+mj-lt"/>
              </a:rPr>
              <a:t> Close curtains when you leave home</a:t>
            </a:r>
            <a:r>
              <a:rPr lang="et-EE" altLang="et-EE" sz="2000" dirty="0">
                <a:latin typeface="+mj-lt"/>
              </a:rPr>
              <a:t>.</a:t>
            </a:r>
            <a:endParaRPr lang="en-GB" altLang="et-EE" sz="2000" dirty="0">
              <a:latin typeface="+mj-lt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GB" altLang="et-EE" sz="2000" dirty="0">
                <a:latin typeface="+mj-lt"/>
              </a:rPr>
              <a:t> Do not let strangers enter your home.</a:t>
            </a:r>
            <a:endParaRPr lang="et-EE" altLang="et-EE" sz="2000" dirty="0">
              <a:latin typeface="+mj-lt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t-EE" altLang="et-EE" sz="2000" dirty="0">
                <a:latin typeface="+mj-lt"/>
              </a:rPr>
              <a:t> </a:t>
            </a:r>
            <a:r>
              <a:rPr lang="en-US" altLang="et-EE" sz="2000" dirty="0">
                <a:latin typeface="+mj-lt"/>
              </a:rPr>
              <a:t>Take your property (e.g. scooter, bicycle) home.</a:t>
            </a:r>
            <a:endParaRPr lang="et-EE" altLang="et-EE" sz="2000" dirty="0">
              <a:latin typeface="+mj-lt"/>
            </a:endParaRPr>
          </a:p>
          <a:p>
            <a:pPr eaLnBrk="1" hangingPunct="1">
              <a:lnSpc>
                <a:spcPct val="150000"/>
              </a:lnSpc>
              <a:buFont typeface="Georgia" panose="02040502050405020303" pitchFamily="18" charset="0"/>
              <a:buNone/>
              <a:defRPr/>
            </a:pPr>
            <a:endParaRPr lang="et-EE" altLang="et-EE" sz="2000" dirty="0">
              <a:latin typeface="+mj-lt"/>
            </a:endParaRPr>
          </a:p>
          <a:p>
            <a:pPr algn="ctr" eaLnBrk="1" hangingPunct="1">
              <a:lnSpc>
                <a:spcPct val="150000"/>
              </a:lnSpc>
              <a:buFont typeface="Georgia" panose="02040502050405020303" pitchFamily="18" charset="0"/>
              <a:buNone/>
              <a:defRPr/>
            </a:pPr>
            <a:r>
              <a:rPr lang="en-GB" altLang="et-EE" sz="2000" dirty="0">
                <a:latin typeface="+mj-lt"/>
              </a:rPr>
              <a:t>Police, Emergency, Fire department workers wear uniform and introduce themselves</a:t>
            </a:r>
            <a:r>
              <a:rPr lang="et-EE" altLang="et-EE" sz="2000" dirty="0">
                <a:latin typeface="+mj-lt"/>
              </a:rPr>
              <a:t> </a:t>
            </a:r>
            <a:r>
              <a:rPr lang="et-EE" altLang="et-EE" sz="2000" dirty="0" err="1">
                <a:latin typeface="+mj-lt"/>
              </a:rPr>
              <a:t>by</a:t>
            </a:r>
            <a:r>
              <a:rPr lang="en-GB" altLang="et-EE" sz="2000" dirty="0">
                <a:latin typeface="+mj-lt"/>
              </a:rPr>
              <a:t> showing official ID</a:t>
            </a:r>
            <a:r>
              <a:rPr lang="et-EE" altLang="et-EE" sz="2000" dirty="0">
                <a:latin typeface="+mj-lt"/>
              </a:rPr>
              <a:t>.</a:t>
            </a:r>
            <a:endParaRPr lang="en-GB" altLang="et-EE" sz="2000" dirty="0">
              <a:latin typeface="+mj-lt"/>
            </a:endParaRPr>
          </a:p>
        </p:txBody>
      </p:sp>
      <p:pic>
        <p:nvPicPr>
          <p:cNvPr id="20484" name="Picture 5" descr="C:\Program Files (x86)\Microsoft Office\MEDIA\CAGCAT10\j0185604.wmf">
            <a:extLst>
              <a:ext uri="{FF2B5EF4-FFF2-40B4-BE49-F238E27FC236}">
                <a16:creationId xmlns:a16="http://schemas.microsoft.com/office/drawing/2014/main" id="{AF9A6541-7210-D032-A71A-2AED4C36A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263" y="4941888"/>
            <a:ext cx="1282700" cy="128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7" descr="http://howtoprotectyourhome.com/images/670px-Prevent-a-Robbery-Step-11.png">
            <a:extLst>
              <a:ext uri="{FF2B5EF4-FFF2-40B4-BE49-F238E27FC236}">
                <a16:creationId xmlns:a16="http://schemas.microsoft.com/office/drawing/2014/main" id="{8A5F6743-7633-FE3F-2FC9-2F65206C1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7" t="4256" r="21698" b="8498"/>
          <a:stretch>
            <a:fillRect/>
          </a:stretch>
        </p:blipFill>
        <p:spPr bwMode="auto">
          <a:xfrm>
            <a:off x="5562600" y="1738313"/>
            <a:ext cx="1658938" cy="199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BF6C40E4-78F1-42C9-ADEA-21C9CCCA6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25" y="274638"/>
            <a:ext cx="8524875" cy="1143000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et-EE" sz="3600" dirty="0" err="1">
                <a:cs typeface="Times New Roman" panose="02020603050405020304" pitchFamily="18" charset="0"/>
              </a:rPr>
              <a:t>Taking</a:t>
            </a:r>
            <a:r>
              <a:rPr lang="et-EE" sz="3600" dirty="0">
                <a:cs typeface="Times New Roman" panose="02020603050405020304" pitchFamily="18" charset="0"/>
              </a:rPr>
              <a:t> a </a:t>
            </a:r>
            <a:r>
              <a:rPr lang="et-EE" sz="3600" dirty="0" err="1">
                <a:cs typeface="Times New Roman" panose="02020603050405020304" pitchFamily="18" charset="0"/>
              </a:rPr>
              <a:t>taxi</a:t>
            </a:r>
            <a:endParaRPr lang="en-US" sz="3600" dirty="0">
              <a:cs typeface="Times New Roman" panose="02020603050405020304" pitchFamily="18" charset="0"/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EBDDE069-9ED6-4F85-A11D-63D884A3E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438" y="1501775"/>
            <a:ext cx="796607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GB" altLang="et-EE" sz="2000" dirty="0">
                <a:latin typeface="+mj-lt"/>
              </a:rPr>
              <a:t>There are many respectful taxi companies, use them</a:t>
            </a:r>
            <a:r>
              <a:rPr lang="et-EE" altLang="et-EE" sz="2000" dirty="0">
                <a:latin typeface="+mj-lt"/>
              </a:rPr>
              <a:t>.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t-EE" altLang="et-EE" sz="2000" dirty="0">
                <a:latin typeface="+mj-lt"/>
              </a:rPr>
              <a:t> </a:t>
            </a:r>
            <a:r>
              <a:rPr lang="en-GB" altLang="et-EE" sz="2000" dirty="0">
                <a:latin typeface="+mj-lt"/>
              </a:rPr>
              <a:t>Avoid taxis that stop and offer their services</a:t>
            </a:r>
            <a:r>
              <a:rPr lang="et-EE" altLang="et-EE" sz="2000" dirty="0">
                <a:latin typeface="+mj-lt"/>
              </a:rPr>
              <a:t>.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t-EE" altLang="et-EE" sz="2000" dirty="0">
                <a:latin typeface="+mj-lt"/>
              </a:rPr>
              <a:t> </a:t>
            </a:r>
            <a:r>
              <a:rPr lang="en-GB" altLang="et-EE" sz="2000" dirty="0">
                <a:latin typeface="+mj-lt"/>
              </a:rPr>
              <a:t>Before taking a seat, verify the tariff schedule!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t-EE" altLang="et-EE" sz="2000" dirty="0">
                <a:latin typeface="+mj-lt"/>
              </a:rPr>
              <a:t> </a:t>
            </a:r>
            <a:r>
              <a:rPr lang="en-GB" altLang="et-EE" sz="2000" dirty="0">
                <a:latin typeface="+mj-lt"/>
              </a:rPr>
              <a:t>In suspicious cases do not enter</a:t>
            </a:r>
            <a:r>
              <a:rPr lang="et-EE" altLang="et-EE" sz="2000" dirty="0">
                <a:latin typeface="+mj-lt"/>
              </a:rPr>
              <a:t>.</a:t>
            </a:r>
            <a:endParaRPr lang="en-GB" altLang="et-EE" sz="2000" dirty="0">
              <a:latin typeface="+mj-lt"/>
            </a:endParaRPr>
          </a:p>
        </p:txBody>
      </p:sp>
      <p:pic>
        <p:nvPicPr>
          <p:cNvPr id="21508" name="Picture 7" descr="http://g2.nh.ee/images/pix/900x585/5H1zOJzsqYs/takso-hinnakiri-65460292.jpg">
            <a:extLst>
              <a:ext uri="{FF2B5EF4-FFF2-40B4-BE49-F238E27FC236}">
                <a16:creationId xmlns:a16="http://schemas.microsoft.com/office/drawing/2014/main" id="{A060D3FF-0C63-2305-1677-7B14727B3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33" b="9276"/>
          <a:stretch>
            <a:fillRect/>
          </a:stretch>
        </p:blipFill>
        <p:spPr bwMode="auto">
          <a:xfrm>
            <a:off x="257175" y="3394075"/>
            <a:ext cx="3178175" cy="247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8" descr="Pildiotsingu takso tariif tulemus">
            <a:extLst>
              <a:ext uri="{FF2B5EF4-FFF2-40B4-BE49-F238E27FC236}">
                <a16:creationId xmlns:a16="http://schemas.microsoft.com/office/drawing/2014/main" id="{F4F5F673-3D23-5CF6-B47F-9106E478D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0" t="8131" r="29694" b="6825"/>
          <a:stretch>
            <a:fillRect/>
          </a:stretch>
        </p:blipFill>
        <p:spPr bwMode="auto">
          <a:xfrm>
            <a:off x="7164388" y="1876425"/>
            <a:ext cx="1582737" cy="184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0" descr="Pildiotsingu piraat takso tulemus">
            <a:extLst>
              <a:ext uri="{FF2B5EF4-FFF2-40B4-BE49-F238E27FC236}">
                <a16:creationId xmlns:a16="http://schemas.microsoft.com/office/drawing/2014/main" id="{C87252BC-73D5-3E19-6306-E6FB69929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0" t="12869" r="53244" b="52094"/>
          <a:stretch>
            <a:fillRect/>
          </a:stretch>
        </p:blipFill>
        <p:spPr bwMode="auto">
          <a:xfrm>
            <a:off x="3683000" y="3860800"/>
            <a:ext cx="2952750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416FE1C-C602-48E7-AD6A-B372151C4C8D}"/>
              </a:ext>
            </a:extLst>
          </p:cNvPr>
          <p:cNvCxnSpPr/>
          <p:nvPr/>
        </p:nvCxnSpPr>
        <p:spPr>
          <a:xfrm flipH="1" flipV="1">
            <a:off x="2068513" y="4054475"/>
            <a:ext cx="3833812" cy="55721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C6939BA9-FDB3-42DD-85F9-A958A5BAE892}"/>
              </a:ext>
            </a:extLst>
          </p:cNvPr>
          <p:cNvSpPr/>
          <p:nvPr/>
        </p:nvSpPr>
        <p:spPr>
          <a:xfrm>
            <a:off x="5835650" y="4429125"/>
            <a:ext cx="487363" cy="40798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t-EE"/>
          </a:p>
        </p:txBody>
      </p:sp>
      <p:pic>
        <p:nvPicPr>
          <p:cNvPr id="21513" name="Picture 3">
            <a:extLst>
              <a:ext uri="{FF2B5EF4-FFF2-40B4-BE49-F238E27FC236}">
                <a16:creationId xmlns:a16="http://schemas.microsoft.com/office/drawing/2014/main" id="{819153AF-A3C6-9DF3-80DC-15358BDD8A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213" y="0"/>
            <a:ext cx="2422525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4">
            <a:extLst>
              <a:ext uri="{FF2B5EF4-FFF2-40B4-BE49-F238E27FC236}">
                <a16:creationId xmlns:a16="http://schemas.microsoft.com/office/drawing/2014/main" id="{15EBC993-990E-E6AC-7A23-B25C0D5586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650" y="153988"/>
            <a:ext cx="1687513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87A0596-877E-4557-A990-184E6E93B670}"/>
              </a:ext>
            </a:extLst>
          </p:cNvPr>
          <p:cNvCxnSpPr/>
          <p:nvPr/>
        </p:nvCxnSpPr>
        <p:spPr>
          <a:xfrm flipH="1" flipV="1">
            <a:off x="1981200" y="4425950"/>
            <a:ext cx="3716338" cy="8969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26EE8EFB-9004-4B06-9600-01E466C1852B}"/>
              </a:ext>
            </a:extLst>
          </p:cNvPr>
          <p:cNvSpPr/>
          <p:nvPr/>
        </p:nvSpPr>
        <p:spPr>
          <a:xfrm>
            <a:off x="5640388" y="5203825"/>
            <a:ext cx="423862" cy="49688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t-EE"/>
          </a:p>
        </p:txBody>
      </p:sp>
      <p:sp>
        <p:nvSpPr>
          <p:cNvPr id="21517" name="Rectangle 4">
            <a:extLst>
              <a:ext uri="{FF2B5EF4-FFF2-40B4-BE49-F238E27FC236}">
                <a16:creationId xmlns:a16="http://schemas.microsoft.com/office/drawing/2014/main" id="{7F89368B-1E91-E697-2F3A-9C8C8247F3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1625" y="4208463"/>
            <a:ext cx="2482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t-EE" altLang="et-EE" b="1">
                <a:hlinkClick r:id="rId8"/>
              </a:rPr>
              <a:t>FORUS +372 612 0000 </a:t>
            </a:r>
            <a:endParaRPr lang="et-EE" altLang="et-EE" b="1"/>
          </a:p>
        </p:txBody>
      </p:sp>
      <p:sp>
        <p:nvSpPr>
          <p:cNvPr id="21518" name="Rectangle 6">
            <a:extLst>
              <a:ext uri="{FF2B5EF4-FFF2-40B4-BE49-F238E27FC236}">
                <a16:creationId xmlns:a16="http://schemas.microsoft.com/office/drawing/2014/main" id="{89E9C3BA-3720-2776-EEAA-CF54590080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1363" y="4654550"/>
            <a:ext cx="18605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t-EE" altLang="et-EE" b="1"/>
              <a:t>Tallink Takso  </a:t>
            </a:r>
            <a:r>
              <a:rPr lang="fi-FI" altLang="et-EE" b="1"/>
              <a:t>+372 640 8921</a:t>
            </a:r>
          </a:p>
          <a:p>
            <a:endParaRPr lang="et-EE" altLang="et-EE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C5DABCA6-74C3-4102-87D7-5D14683FB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25" y="274638"/>
            <a:ext cx="8524875" cy="1143000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en-US" sz="3600" dirty="0">
                <a:cs typeface="Times New Roman" panose="02020603050405020304" pitchFamily="18" charset="0"/>
              </a:rPr>
              <a:t>Public transport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20B3F9DD-333B-4C5F-973A-A8FE5B794B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844675"/>
            <a:ext cx="7696200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GB" altLang="et-EE" sz="2000" dirty="0">
                <a:latin typeface="+mj-lt"/>
              </a:rPr>
              <a:t> Avoid bus stops that are not well lit</a:t>
            </a:r>
            <a:r>
              <a:rPr lang="et-EE" altLang="et-EE" sz="2000" dirty="0">
                <a:latin typeface="+mj-lt"/>
              </a:rPr>
              <a:t>.</a:t>
            </a:r>
            <a:endParaRPr lang="en-GB" altLang="et-EE" sz="2000" dirty="0">
              <a:latin typeface="+mj-lt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GB" altLang="et-EE" sz="2000" dirty="0">
                <a:latin typeface="+mj-lt"/>
              </a:rPr>
              <a:t> Make sure that your valuables are safe, use inside pockets</a:t>
            </a:r>
            <a:r>
              <a:rPr lang="et-EE" altLang="et-EE" sz="2000" dirty="0">
                <a:latin typeface="+mj-lt"/>
              </a:rPr>
              <a:t>.</a:t>
            </a:r>
            <a:endParaRPr lang="en-GB" altLang="et-EE" sz="2000" dirty="0">
              <a:latin typeface="+mj-lt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GB" altLang="et-EE" sz="2000" dirty="0">
                <a:latin typeface="+mj-lt"/>
              </a:rPr>
              <a:t> In empty bus, sit near the driver</a:t>
            </a:r>
            <a:r>
              <a:rPr lang="et-EE" altLang="et-EE" sz="2000" dirty="0">
                <a:latin typeface="+mj-lt"/>
              </a:rPr>
              <a:t>.</a:t>
            </a:r>
            <a:endParaRPr lang="en-GB" altLang="et-EE" sz="2000" dirty="0">
              <a:latin typeface="+mj-lt"/>
            </a:endParaRPr>
          </a:p>
        </p:txBody>
      </p:sp>
      <p:pic>
        <p:nvPicPr>
          <p:cNvPr id="23556" name="Picture 6" descr="http://www.emor.ee/public/images/Peatus.png">
            <a:extLst>
              <a:ext uri="{FF2B5EF4-FFF2-40B4-BE49-F238E27FC236}">
                <a16:creationId xmlns:a16="http://schemas.microsoft.com/office/drawing/2014/main" id="{523C51FF-9E9D-83ED-C1AE-F109FADA4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6" b="13054"/>
          <a:stretch>
            <a:fillRect/>
          </a:stretch>
        </p:blipFill>
        <p:spPr bwMode="auto">
          <a:xfrm>
            <a:off x="5580063" y="684213"/>
            <a:ext cx="1271587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C:\Users\48810030254\Desktop\102_MNF__seest_.jpg">
            <a:extLst>
              <a:ext uri="{FF2B5EF4-FFF2-40B4-BE49-F238E27FC236}">
                <a16:creationId xmlns:a16="http://schemas.microsoft.com/office/drawing/2014/main" id="{F1282773-DDDF-1FE7-B37C-38AB7111B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357563"/>
            <a:ext cx="3913187" cy="290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8DFF16D4-54F1-4983-90FC-7504994CD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25" y="274638"/>
            <a:ext cx="8524875" cy="1143000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en-US" sz="3600" dirty="0">
                <a:cs typeface="Times New Roman" panose="02020603050405020304" pitchFamily="18" charset="0"/>
              </a:rPr>
              <a:t>Public places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A62E3D89-F7B3-4FDD-B2BC-07F6B37355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" y="1660525"/>
            <a:ext cx="76962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Char char="Ø"/>
              <a:defRPr/>
            </a:pPr>
            <a:r>
              <a:rPr lang="et-EE" altLang="et-EE" sz="2000" dirty="0">
                <a:latin typeface="+mj-lt"/>
              </a:rPr>
              <a:t> </a:t>
            </a:r>
            <a:r>
              <a:rPr lang="en-US" altLang="et-EE" sz="2000" dirty="0">
                <a:latin typeface="+mj-lt"/>
              </a:rPr>
              <a:t>Avoid being alone at nighttime. Especially when you are under the influence of alcohol.</a:t>
            </a:r>
          </a:p>
          <a:p>
            <a:pPr algn="just" eaLnBrk="1" hangingPunct="1">
              <a:buFont typeface="Wingdings" panose="05000000000000000000" pitchFamily="2" charset="2"/>
              <a:buChar char="Ø"/>
              <a:defRPr/>
            </a:pPr>
            <a:r>
              <a:rPr lang="et-EE" altLang="et-EE" sz="2000" dirty="0">
                <a:latin typeface="+mj-lt"/>
              </a:rPr>
              <a:t> </a:t>
            </a:r>
            <a:r>
              <a:rPr lang="en-GB" altLang="et-EE" sz="2000" dirty="0">
                <a:latin typeface="+mj-lt"/>
              </a:rPr>
              <a:t>If somebody grabs your bag, let it go. Your safety is more important</a:t>
            </a:r>
            <a:r>
              <a:rPr lang="et-EE" altLang="et-EE" sz="2000" dirty="0">
                <a:latin typeface="+mj-lt"/>
              </a:rPr>
              <a:t>.</a:t>
            </a:r>
          </a:p>
          <a:p>
            <a:pPr algn="just" eaLnBrk="1" hangingPunct="1">
              <a:buFont typeface="Wingdings" panose="05000000000000000000" pitchFamily="2" charset="2"/>
              <a:buChar char="Ø"/>
              <a:defRPr/>
            </a:pPr>
            <a:r>
              <a:rPr lang="et-EE" altLang="et-EE" sz="2000" dirty="0">
                <a:latin typeface="+mj-lt"/>
              </a:rPr>
              <a:t> </a:t>
            </a:r>
            <a:r>
              <a:rPr lang="en-US" altLang="et-EE" sz="2000" dirty="0">
                <a:latin typeface="+mj-lt"/>
              </a:rPr>
              <a:t>Pay attention to your surroundings</a:t>
            </a:r>
            <a:r>
              <a:rPr lang="et-EE" altLang="et-EE" sz="2000" dirty="0">
                <a:latin typeface="+mj-lt"/>
              </a:rPr>
              <a:t>.</a:t>
            </a:r>
          </a:p>
          <a:p>
            <a:pPr algn="just" eaLnBrk="1" hangingPunct="1">
              <a:buFont typeface="Wingdings" panose="05000000000000000000" pitchFamily="2" charset="2"/>
              <a:buChar char="Ø"/>
              <a:defRPr/>
            </a:pPr>
            <a:r>
              <a:rPr lang="et-EE" altLang="et-EE" sz="2000" dirty="0">
                <a:latin typeface="+mj-lt"/>
              </a:rPr>
              <a:t> </a:t>
            </a:r>
            <a:r>
              <a:rPr lang="en-GB" altLang="et-EE" sz="2000" dirty="0">
                <a:latin typeface="+mj-lt"/>
              </a:rPr>
              <a:t>Always choose well lit routes</a:t>
            </a:r>
            <a:r>
              <a:rPr lang="et-EE" altLang="et-EE" sz="2000" dirty="0">
                <a:latin typeface="+mj-lt"/>
              </a:rPr>
              <a:t>.</a:t>
            </a:r>
            <a:endParaRPr lang="en-GB" altLang="et-EE" sz="2000" dirty="0">
              <a:latin typeface="+mj-lt"/>
            </a:endParaRPr>
          </a:p>
          <a:p>
            <a:pPr algn="just" eaLnBrk="1" hangingPunct="1">
              <a:buFont typeface="Wingdings" panose="05000000000000000000" pitchFamily="2" charset="2"/>
              <a:buChar char="Ø"/>
              <a:defRPr/>
            </a:pPr>
            <a:r>
              <a:rPr lang="et-EE" altLang="et-EE" sz="2000" dirty="0">
                <a:latin typeface="+mj-lt"/>
              </a:rPr>
              <a:t> </a:t>
            </a:r>
            <a:r>
              <a:rPr lang="en-US" altLang="et-EE" sz="2000" dirty="0">
                <a:latin typeface="+mj-lt"/>
              </a:rPr>
              <a:t>Do not leave Your things in Your car</a:t>
            </a:r>
            <a:r>
              <a:rPr lang="et-EE" altLang="et-EE" sz="2000" dirty="0">
                <a:latin typeface="+mj-lt"/>
              </a:rPr>
              <a:t>.</a:t>
            </a:r>
            <a:endParaRPr lang="en-US" altLang="et-EE" sz="2000" dirty="0">
              <a:latin typeface="+mj-lt"/>
            </a:endParaRPr>
          </a:p>
          <a:p>
            <a:pPr algn="just" eaLnBrk="1" hangingPunct="1">
              <a:buFont typeface="Wingdings" panose="05000000000000000000" pitchFamily="2" charset="2"/>
              <a:buChar char="Ø"/>
              <a:defRPr/>
            </a:pPr>
            <a:r>
              <a:rPr lang="et-EE" altLang="et-EE" sz="2000" dirty="0">
                <a:latin typeface="+mj-lt"/>
              </a:rPr>
              <a:t> </a:t>
            </a:r>
            <a:r>
              <a:rPr lang="en-GB" altLang="et-EE" sz="2000" dirty="0">
                <a:latin typeface="+mj-lt"/>
              </a:rPr>
              <a:t>Hide your valuables</a:t>
            </a:r>
            <a:r>
              <a:rPr lang="et-EE" altLang="et-EE" sz="2000" dirty="0">
                <a:latin typeface="+mj-lt"/>
              </a:rPr>
              <a:t>.</a:t>
            </a:r>
            <a:endParaRPr lang="en-US" altLang="et-EE" sz="2000" dirty="0">
              <a:latin typeface="+mj-lt"/>
            </a:endParaRP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t-EE" altLang="et-EE" sz="2000" dirty="0">
                <a:latin typeface="+mj-lt"/>
              </a:rPr>
              <a:t> </a:t>
            </a:r>
            <a:r>
              <a:rPr lang="en-US" altLang="et-EE" sz="2000" dirty="0">
                <a:latin typeface="+mj-lt"/>
              </a:rPr>
              <a:t>Lock </a:t>
            </a:r>
            <a:r>
              <a:rPr lang="et-EE" altLang="et-EE" sz="2000" dirty="0">
                <a:latin typeface="+mj-lt"/>
              </a:rPr>
              <a:t>y</a:t>
            </a:r>
            <a:r>
              <a:rPr lang="en-US" altLang="et-EE" sz="2000" dirty="0">
                <a:latin typeface="+mj-lt"/>
              </a:rPr>
              <a:t>our bicycle and car</a:t>
            </a:r>
            <a:r>
              <a:rPr lang="et-EE" altLang="et-EE" sz="2000" dirty="0">
                <a:latin typeface="+mj-lt"/>
              </a:rPr>
              <a:t>.</a:t>
            </a:r>
            <a:endParaRPr lang="en-US" altLang="et-EE" sz="2000" dirty="0">
              <a:latin typeface="+mj-lt"/>
            </a:endParaRPr>
          </a:p>
        </p:txBody>
      </p:sp>
      <p:pic>
        <p:nvPicPr>
          <p:cNvPr id="24580" name="Picture 8" descr="Pildiotsingu packbag stealing tulemus">
            <a:extLst>
              <a:ext uri="{FF2B5EF4-FFF2-40B4-BE49-F238E27FC236}">
                <a16:creationId xmlns:a16="http://schemas.microsoft.com/office/drawing/2014/main" id="{C4D193A0-9220-4605-D993-F6C249AA3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5" r="24141" b="10127"/>
          <a:stretch>
            <a:fillRect/>
          </a:stretch>
        </p:blipFill>
        <p:spPr bwMode="auto">
          <a:xfrm>
            <a:off x="6248400" y="4572000"/>
            <a:ext cx="2438400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9">
            <a:extLst>
              <a:ext uri="{FF2B5EF4-FFF2-40B4-BE49-F238E27FC236}">
                <a16:creationId xmlns:a16="http://schemas.microsoft.com/office/drawing/2014/main" id="{09F45AFF-612C-0DA2-F421-912954470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572000"/>
            <a:ext cx="2789238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10">
            <a:extLst>
              <a:ext uri="{FF2B5EF4-FFF2-40B4-BE49-F238E27FC236}">
                <a16:creationId xmlns:a16="http://schemas.microsoft.com/office/drawing/2014/main" id="{9077F7E0-FA55-1548-976B-5F456E18C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988" y="2843213"/>
            <a:ext cx="2955925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5">
            <a:extLst>
              <a:ext uri="{FF2B5EF4-FFF2-40B4-BE49-F238E27FC236}">
                <a16:creationId xmlns:a16="http://schemas.microsoft.com/office/drawing/2014/main" id="{6B8F2272-33DB-F895-D72B-E4816CA3B3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t-EE">
                <a:latin typeface="55 Helvetica Roman" charset="0"/>
                <a:cs typeface="55 Helvetica Roman" charset="0"/>
              </a:rPr>
              <a:t>Cards</a:t>
            </a:r>
          </a:p>
        </p:txBody>
      </p:sp>
      <p:sp>
        <p:nvSpPr>
          <p:cNvPr id="23555" name="Content Placeholder 6">
            <a:extLst>
              <a:ext uri="{FF2B5EF4-FFF2-40B4-BE49-F238E27FC236}">
                <a16:creationId xmlns:a16="http://schemas.microsoft.com/office/drawing/2014/main" id="{299F398F-AC9D-4341-968B-15162CADF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785938"/>
            <a:ext cx="8461375" cy="3875087"/>
          </a:xfrm>
        </p:spPr>
        <p:txBody>
          <a:bodyPr/>
          <a:lstStyle/>
          <a:p>
            <a:pPr algn="just">
              <a:defRPr/>
            </a:pPr>
            <a:r>
              <a:rPr lang="en-US" altLang="et-EE" dirty="0">
                <a:latin typeface="+mj-lt"/>
                <a:cs typeface="Times New Roman" panose="02020603050405020304" pitchFamily="18" charset="0"/>
              </a:rPr>
              <a:t>Keep your debit and credit cards near you, don´t tell others your PIN codes. (cases have taken place in night clubs, where young guys while</a:t>
            </a:r>
            <a:r>
              <a:rPr lang="et-EE" altLang="et-EE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t-EE" dirty="0">
                <a:latin typeface="+mj-lt"/>
                <a:cs typeface="Times New Roman" panose="02020603050405020304" pitchFamily="18" charset="0"/>
              </a:rPr>
              <a:t>being drunk give their card to someone else to use and in the morning find out the</a:t>
            </a:r>
            <a:r>
              <a:rPr lang="et-EE" altLang="et-EE" dirty="0" err="1">
                <a:latin typeface="+mj-lt"/>
                <a:cs typeface="Times New Roman" panose="02020603050405020304" pitchFamily="18" charset="0"/>
              </a:rPr>
              <a:t>ir</a:t>
            </a:r>
            <a:r>
              <a:rPr lang="en-US" altLang="et-EE" dirty="0">
                <a:latin typeface="+mj-lt"/>
                <a:cs typeface="Times New Roman" panose="02020603050405020304" pitchFamily="18" charset="0"/>
              </a:rPr>
              <a:t> bank card is missing)</a:t>
            </a:r>
            <a:r>
              <a:rPr lang="et-EE" altLang="et-EE" dirty="0">
                <a:latin typeface="+mj-lt"/>
                <a:cs typeface="Times New Roman" panose="02020603050405020304" pitchFamily="18" charset="0"/>
              </a:rPr>
              <a:t>.</a:t>
            </a:r>
          </a:p>
          <a:p>
            <a:pPr algn="just">
              <a:defRPr/>
            </a:pPr>
            <a:endParaRPr lang="et-EE" altLang="et-EE" dirty="0">
              <a:latin typeface="+mj-lt"/>
            </a:endParaRPr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5D25446E-4DCE-B9AC-8148-C99D3942F2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9E5AA23-BD4C-F849-91C5-672402A32B02}" type="slidenum">
              <a:rPr lang="lt-LT" altLang="et-EE">
                <a:solidFill>
                  <a:srgbClr val="000000"/>
                </a:solidFill>
                <a:latin typeface="Arial" panose="020B0604020202020204" pitchFamily="34" charset="0"/>
              </a:rPr>
              <a:pPr/>
              <a:t>9</a:t>
            </a:fld>
            <a:endParaRPr lang="lt-LT" altLang="et-EE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5605" name="Picture 7" descr="http://f.pmo.ee/f/2008/09/08/72275t81h7ce8.jpg">
            <a:extLst>
              <a:ext uri="{FF2B5EF4-FFF2-40B4-BE49-F238E27FC236}">
                <a16:creationId xmlns:a16="http://schemas.microsoft.com/office/drawing/2014/main" id="{7A7D2998-B712-981C-43FA-66E31419A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2" t="-3883" r="7048"/>
          <a:stretch>
            <a:fillRect/>
          </a:stretch>
        </p:blipFill>
        <p:spPr bwMode="auto">
          <a:xfrm>
            <a:off x="857250" y="3916363"/>
            <a:ext cx="2874963" cy="200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9" descr="http://f3.pmo.ee/f/2013/07/24/1917164t89h4a3f.jpg">
            <a:extLst>
              <a:ext uri="{FF2B5EF4-FFF2-40B4-BE49-F238E27FC236}">
                <a16:creationId xmlns:a16="http://schemas.microsoft.com/office/drawing/2014/main" id="{E8FE3990-61A9-6F59-70C5-3E8DCE219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38" y="3976688"/>
            <a:ext cx="3127375" cy="194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Bar dir="vert"/>
  </p:transition>
</p:sld>
</file>

<file path=ppt/theme/theme1.xml><?xml version="1.0" encoding="utf-8"?>
<a:theme xmlns:a="http://schemas.openxmlformats.org/drawingml/2006/main" name="Nõukoda 200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iseministeeriu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iseministeerium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seministeerium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seministeerium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seministeerium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seministeerium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seministeerium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seministeerium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seministeerium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seministeerium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seministeerium 10">
        <a:dk1>
          <a:srgbClr val="000033"/>
        </a:dk1>
        <a:lt1>
          <a:srgbClr val="FFFFFF"/>
        </a:lt1>
        <a:dk2>
          <a:srgbClr val="003567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seministeerium 11">
        <a:dk1>
          <a:srgbClr val="003567"/>
        </a:dk1>
        <a:lt1>
          <a:srgbClr val="FFFFFF"/>
        </a:lt1>
        <a:dk2>
          <a:srgbClr val="003567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2C57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7865</TotalTime>
  <Words>880</Words>
  <Application>Microsoft Macintosh PowerPoint</Application>
  <PresentationFormat>On-screen Show (4:3)</PresentationFormat>
  <Paragraphs>108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 Unicode MS</vt:lpstr>
      <vt:lpstr>55 Helvetica Roman</vt:lpstr>
      <vt:lpstr>Arial</vt:lpstr>
      <vt:lpstr>Calibri</vt:lpstr>
      <vt:lpstr>Georgia</vt:lpstr>
      <vt:lpstr>Times New Roman</vt:lpstr>
      <vt:lpstr>Wingdings</vt:lpstr>
      <vt:lpstr>Nõukoda 2008</vt:lpstr>
      <vt:lpstr>PowerPoint Presentation</vt:lpstr>
      <vt:lpstr>Police departments in Tallinn</vt:lpstr>
      <vt:lpstr>Not allowed</vt:lpstr>
      <vt:lpstr>PowerPoint Presentation</vt:lpstr>
      <vt:lpstr>Safety at home</vt:lpstr>
      <vt:lpstr>Taking a taxi</vt:lpstr>
      <vt:lpstr>Public transport</vt:lpstr>
      <vt:lpstr>Public places</vt:lpstr>
      <vt:lpstr>Cards</vt:lpstr>
      <vt:lpstr>Internet</vt:lpstr>
      <vt:lpstr>Offences against Equality  </vt:lpstr>
      <vt:lpstr>PowerPoint Presentation</vt:lpstr>
      <vt:lpstr>PUNISHMENTS</vt:lpstr>
      <vt:lpstr>PowerPoint Presentation</vt:lpstr>
      <vt:lpstr>PowerPoint Presentation</vt:lpstr>
    </vt:vector>
  </TitlesOfParts>
  <Company>Siseministeerium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Slaid 1</dc:title>
  <dc:creator>veiko kaasik</dc:creator>
  <cp:lastModifiedBy>Ingrid Hinojosa</cp:lastModifiedBy>
  <cp:revision>615</cp:revision>
  <cp:lastPrinted>2021-08-13T05:27:37Z</cp:lastPrinted>
  <dcterms:created xsi:type="dcterms:W3CDTF">2008-05-06T07:14:44Z</dcterms:created>
  <dcterms:modified xsi:type="dcterms:W3CDTF">2024-01-26T13:17:19Z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ärkmed">
    <vt:lpwstr/>
  </property>
  <property fmtid="{D5CDD505-2E9C-101B-9397-08002B2CF9AE}" pid="3" name="Osakond">
    <vt:lpwstr/>
  </property>
  <property fmtid="{D5CDD505-2E9C-101B-9397-08002B2CF9AE}" pid="4" name="Näita lehel">
    <vt:lpwstr/>
  </property>
  <property fmtid="{D5CDD505-2E9C-101B-9397-08002B2CF9AE}" pid="5" name="Liik">
    <vt:lpwstr/>
  </property>
</Properties>
</file>