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61" r:id="rId3"/>
    <p:sldId id="273" r:id="rId4"/>
    <p:sldId id="258" r:id="rId5"/>
    <p:sldId id="259" r:id="rId6"/>
    <p:sldId id="260" r:id="rId7"/>
    <p:sldId id="270" r:id="rId8"/>
    <p:sldId id="271" r:id="rId9"/>
    <p:sldId id="272" r:id="rId10"/>
    <p:sldId id="262" r:id="rId11"/>
    <p:sldId id="263" r:id="rId12"/>
    <p:sldId id="264" r:id="rId13"/>
    <p:sldId id="267" r:id="rId14"/>
    <p:sldId id="268" r:id="rId15"/>
    <p:sldId id="26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2603"/>
  </p:normalViewPr>
  <p:slideViewPr>
    <p:cSldViewPr snapToGrid="0" snapToObjects="1">
      <p:cViewPr varScale="1">
        <p:scale>
          <a:sx n="55" d="100"/>
          <a:sy n="55" d="100"/>
        </p:scale>
        <p:origin x="1616"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43C399-287D-0149-8D35-4E8704B7AEED}" type="datetimeFigureOut">
              <a:rPr lang="en-US" smtClean="0"/>
              <a:t>1/29/24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94A16-2E30-1147-B9EA-5C1C1011EC11}" type="slidenum">
              <a:rPr lang="en-US" smtClean="0"/>
              <a:t>‹#›</a:t>
            </a:fld>
            <a:endParaRPr lang="en-US"/>
          </a:p>
        </p:txBody>
      </p:sp>
    </p:spTree>
    <p:extLst>
      <p:ext uri="{BB962C8B-B14F-4D97-AF65-F5344CB8AC3E}">
        <p14:creationId xmlns:p14="http://schemas.microsoft.com/office/powerpoint/2010/main" val="29847378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94A16-2E30-1147-B9EA-5C1C1011EC11}" type="slidenum">
              <a:rPr lang="en-US" smtClean="0"/>
              <a:t>4</a:t>
            </a:fld>
            <a:endParaRPr lang="en-US"/>
          </a:p>
        </p:txBody>
      </p:sp>
    </p:spTree>
    <p:extLst>
      <p:ext uri="{BB962C8B-B14F-4D97-AF65-F5344CB8AC3E}">
        <p14:creationId xmlns:p14="http://schemas.microsoft.com/office/powerpoint/2010/main" val="365837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just one time low and high – waves.</a:t>
            </a:r>
          </a:p>
        </p:txBody>
      </p:sp>
      <p:sp>
        <p:nvSpPr>
          <p:cNvPr id="4" name="Slide Number Placeholder 3"/>
          <p:cNvSpPr>
            <a:spLocks noGrp="1"/>
          </p:cNvSpPr>
          <p:nvPr>
            <p:ph type="sldNum" sz="quarter" idx="10"/>
          </p:nvPr>
        </p:nvSpPr>
        <p:spPr/>
        <p:txBody>
          <a:bodyPr/>
          <a:lstStyle/>
          <a:p>
            <a:fld id="{082AC2DA-5A26-4C9A-B2C5-2D9428E44EC5}" type="slidenum">
              <a:rPr lang="et-EE" smtClean="0"/>
              <a:pPr/>
              <a:t>7</a:t>
            </a:fld>
            <a:endParaRPr lang="et-EE"/>
          </a:p>
        </p:txBody>
      </p:sp>
    </p:spTree>
    <p:extLst>
      <p:ext uri="{BB962C8B-B14F-4D97-AF65-F5344CB8AC3E}">
        <p14:creationId xmlns:p14="http://schemas.microsoft.com/office/powerpoint/2010/main" val="241053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a:t>
            </a:r>
            <a:r>
              <a:rPr lang="en-US" baseline="0" dirty="0"/>
              <a:t> you noticed any symptoms when tutoring?</a:t>
            </a:r>
            <a:endParaRPr lang="en-US" dirty="0"/>
          </a:p>
        </p:txBody>
      </p:sp>
      <p:sp>
        <p:nvSpPr>
          <p:cNvPr id="4" name="Slide Number Placeholder 3"/>
          <p:cNvSpPr>
            <a:spLocks noGrp="1"/>
          </p:cNvSpPr>
          <p:nvPr>
            <p:ph type="sldNum" sz="quarter" idx="10"/>
          </p:nvPr>
        </p:nvSpPr>
        <p:spPr/>
        <p:txBody>
          <a:bodyPr/>
          <a:lstStyle/>
          <a:p>
            <a:fld id="{082AC2DA-5A26-4C9A-B2C5-2D9428E44EC5}" type="slidenum">
              <a:rPr lang="et-EE" smtClean="0"/>
              <a:pPr/>
              <a:t>8</a:t>
            </a:fld>
            <a:endParaRPr lang="et-EE"/>
          </a:p>
        </p:txBody>
      </p:sp>
    </p:spTree>
    <p:extLst>
      <p:ext uri="{BB962C8B-B14F-4D97-AF65-F5344CB8AC3E}">
        <p14:creationId xmlns:p14="http://schemas.microsoft.com/office/powerpoint/2010/main" val="235650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a:t>
            </a:r>
            <a:r>
              <a:rPr lang="en-US" dirty="0" err="1"/>
              <a:t>nuditiy</a:t>
            </a:r>
            <a:r>
              <a:rPr lang="en-US" dirty="0"/>
              <a:t> and sauna, going to </a:t>
            </a:r>
            <a:r>
              <a:rPr lang="en-US"/>
              <a:t>the doctor</a:t>
            </a:r>
          </a:p>
        </p:txBody>
      </p:sp>
      <p:sp>
        <p:nvSpPr>
          <p:cNvPr id="4" name="Slide Number Placeholder 3"/>
          <p:cNvSpPr>
            <a:spLocks noGrp="1"/>
          </p:cNvSpPr>
          <p:nvPr>
            <p:ph type="sldNum" sz="quarter" idx="10"/>
          </p:nvPr>
        </p:nvSpPr>
        <p:spPr/>
        <p:txBody>
          <a:bodyPr/>
          <a:lstStyle/>
          <a:p>
            <a:fld id="{03694A16-2E30-1147-B9EA-5C1C1011EC11}" type="slidenum">
              <a:rPr lang="en-US" smtClean="0"/>
              <a:t>11</a:t>
            </a:fld>
            <a:endParaRPr lang="en-US"/>
          </a:p>
        </p:txBody>
      </p:sp>
    </p:spTree>
    <p:extLst>
      <p:ext uri="{BB962C8B-B14F-4D97-AF65-F5344CB8AC3E}">
        <p14:creationId xmlns:p14="http://schemas.microsoft.com/office/powerpoint/2010/main" val="155528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t-E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Click to edit Master subtitle style</a:t>
            </a:r>
            <a:endParaRPr lang="en-US"/>
          </a:p>
        </p:txBody>
      </p:sp>
      <p:sp>
        <p:nvSpPr>
          <p:cNvPr id="4" name="Date Placeholder 3"/>
          <p:cNvSpPr>
            <a:spLocks noGrp="1"/>
          </p:cNvSpPr>
          <p:nvPr>
            <p:ph type="dt" sz="half" idx="10"/>
          </p:nvPr>
        </p:nvSpPr>
        <p:spPr/>
        <p:txBody>
          <a:bodyPr/>
          <a:lstStyle/>
          <a:p>
            <a:fld id="{FD2BE7C6-7512-A845-A0FC-F996FE165BD8}"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B9007-079E-814A-B114-CD93D85C804D}" type="slidenum">
              <a:rPr lang="en-US" smtClean="0"/>
              <a:t>‹#›</a:t>
            </a:fld>
            <a:endParaRPr lang="en-US"/>
          </a:p>
        </p:txBody>
      </p:sp>
    </p:spTree>
    <p:extLst>
      <p:ext uri="{BB962C8B-B14F-4D97-AF65-F5344CB8AC3E}">
        <p14:creationId xmlns:p14="http://schemas.microsoft.com/office/powerpoint/2010/main" val="358740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4" name="Date Placeholder 3"/>
          <p:cNvSpPr>
            <a:spLocks noGrp="1"/>
          </p:cNvSpPr>
          <p:nvPr>
            <p:ph type="dt" sz="half" idx="10"/>
          </p:nvPr>
        </p:nvSpPr>
        <p:spPr/>
        <p:txBody>
          <a:bodyPr/>
          <a:lstStyle/>
          <a:p>
            <a:fld id="{FD2BE7C6-7512-A845-A0FC-F996FE165BD8}"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B9007-079E-814A-B114-CD93D85C804D}" type="slidenum">
              <a:rPr lang="en-US" smtClean="0"/>
              <a:t>‹#›</a:t>
            </a:fld>
            <a:endParaRPr lang="en-US"/>
          </a:p>
        </p:txBody>
      </p:sp>
    </p:spTree>
    <p:extLst>
      <p:ext uri="{BB962C8B-B14F-4D97-AF65-F5344CB8AC3E}">
        <p14:creationId xmlns:p14="http://schemas.microsoft.com/office/powerpoint/2010/main" val="269293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t-E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4" name="Date Placeholder 3"/>
          <p:cNvSpPr>
            <a:spLocks noGrp="1"/>
          </p:cNvSpPr>
          <p:nvPr>
            <p:ph type="dt" sz="half" idx="10"/>
          </p:nvPr>
        </p:nvSpPr>
        <p:spPr/>
        <p:txBody>
          <a:bodyPr/>
          <a:lstStyle/>
          <a:p>
            <a:fld id="{FD2BE7C6-7512-A845-A0FC-F996FE165BD8}"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B9007-079E-814A-B114-CD93D85C804D}" type="slidenum">
              <a:rPr lang="en-US" smtClean="0"/>
              <a:t>‹#›</a:t>
            </a:fld>
            <a:endParaRPr lang="en-US"/>
          </a:p>
        </p:txBody>
      </p:sp>
    </p:spTree>
    <p:extLst>
      <p:ext uri="{BB962C8B-B14F-4D97-AF65-F5344CB8AC3E}">
        <p14:creationId xmlns:p14="http://schemas.microsoft.com/office/powerpoint/2010/main" val="2138484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ealkiri ja alapealkiri">
    <p:spTree>
      <p:nvGrpSpPr>
        <p:cNvPr id="1" name=""/>
        <p:cNvGrpSpPr/>
        <p:nvPr/>
      </p:nvGrpSpPr>
      <p:grpSpPr>
        <a:xfrm>
          <a:off x="0" y="0"/>
          <a:ext cx="0" cy="0"/>
          <a:chOff x="0" y="0"/>
          <a:chExt cx="0" cy="0"/>
        </a:xfrm>
      </p:grpSpPr>
      <p:cxnSp>
        <p:nvCxnSpPr>
          <p:cNvPr id="5" name="Straight Connector 4"/>
          <p:cNvCxnSpPr/>
          <p:nvPr/>
        </p:nvCxnSpPr>
        <p:spPr>
          <a:xfrm>
            <a:off x="619125" y="3630613"/>
            <a:ext cx="7896225" cy="0"/>
          </a:xfrm>
          <a:prstGeom prst="line">
            <a:avLst/>
          </a:prstGeom>
          <a:ln w="25400">
            <a:solidFill>
              <a:srgbClr val="B91319"/>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p:cNvPicPr>
          <p:nvPr/>
        </p:nvPicPr>
        <p:blipFill>
          <a:blip r:embed="rId2" cstate="print"/>
          <a:srcRect/>
          <a:stretch>
            <a:fillRect/>
          </a:stretch>
        </p:blipFill>
        <p:spPr bwMode="auto">
          <a:xfrm>
            <a:off x="6480175" y="6119813"/>
            <a:ext cx="2103438" cy="438150"/>
          </a:xfrm>
          <a:prstGeom prst="rect">
            <a:avLst/>
          </a:prstGeom>
          <a:noFill/>
          <a:ln w="9525">
            <a:noFill/>
            <a:miter lim="800000"/>
            <a:headEnd/>
            <a:tailEnd/>
          </a:ln>
        </p:spPr>
      </p:pic>
      <p:sp>
        <p:nvSpPr>
          <p:cNvPr id="11" name="Title 10"/>
          <p:cNvSpPr>
            <a:spLocks noGrp="1"/>
          </p:cNvSpPr>
          <p:nvPr>
            <p:ph type="title"/>
          </p:nvPr>
        </p:nvSpPr>
        <p:spPr>
          <a:xfrm>
            <a:off x="628650" y="796925"/>
            <a:ext cx="7886700" cy="1922917"/>
          </a:xfrm>
          <a:prstGeom prst="rect">
            <a:avLst/>
          </a:prstGeom>
          <a:ln>
            <a:noFill/>
          </a:ln>
        </p:spPr>
        <p:txBody>
          <a:bodyPr tIns="360000" anchor="t">
            <a:spAutoFit/>
          </a:bodyPr>
          <a:lstStyle>
            <a:lvl1pPr>
              <a:lnSpc>
                <a:spcPts val="5900"/>
              </a:lnSpc>
              <a:defRPr sz="9000" b="1" i="1" spc="-300" baseline="0">
                <a:solidFill>
                  <a:schemeClr val="tx1"/>
                </a:solidFill>
              </a:defRPr>
            </a:lvl1pPr>
          </a:lstStyle>
          <a:p>
            <a:r>
              <a:rPr lang="et-EE"/>
              <a:t>Click to edit Master title style</a:t>
            </a:r>
            <a:endParaRPr lang="et-EE" dirty="0"/>
          </a:p>
        </p:txBody>
      </p:sp>
      <p:sp>
        <p:nvSpPr>
          <p:cNvPr id="4" name="Text Placeholder 3"/>
          <p:cNvSpPr>
            <a:spLocks noGrp="1"/>
          </p:cNvSpPr>
          <p:nvPr>
            <p:ph type="body" sz="quarter" idx="10"/>
          </p:nvPr>
        </p:nvSpPr>
        <p:spPr>
          <a:xfrm>
            <a:off x="619125" y="2556398"/>
            <a:ext cx="7896225" cy="802738"/>
          </a:xfrm>
          <a:prstGeom prst="rect">
            <a:avLst/>
          </a:prstGeom>
        </p:spPr>
        <p:txBody>
          <a:bodyPr>
            <a:noAutofit/>
          </a:bodyPr>
          <a:lstStyle>
            <a:lvl1pPr marL="0" indent="0">
              <a:lnSpc>
                <a:spcPts val="4000"/>
              </a:lnSpc>
              <a:spcBef>
                <a:spcPts val="0"/>
              </a:spcBef>
              <a:buNone/>
              <a:defRPr sz="6000" b="0" i="1" spc="-300" baseline="0"/>
            </a:lvl1pPr>
          </a:lstStyle>
          <a:p>
            <a:pPr lvl="0"/>
            <a:r>
              <a:rPr lang="et-EE"/>
              <a:t>Click to edit Master text styles</a:t>
            </a:r>
          </a:p>
        </p:txBody>
      </p:sp>
      <p:sp>
        <p:nvSpPr>
          <p:cNvPr id="14" name="Text Placeholder 13"/>
          <p:cNvSpPr>
            <a:spLocks noGrp="1"/>
          </p:cNvSpPr>
          <p:nvPr>
            <p:ph type="body" sz="quarter" idx="11"/>
          </p:nvPr>
        </p:nvSpPr>
        <p:spPr>
          <a:xfrm>
            <a:off x="619124" y="3799147"/>
            <a:ext cx="7896226" cy="959121"/>
          </a:xfrm>
          <a:prstGeom prst="rect">
            <a:avLst/>
          </a:prstGeom>
        </p:spPr>
        <p:txBody>
          <a:bodyPr/>
          <a:lstStyle>
            <a:lvl1pPr marL="0" indent="0">
              <a:buNone/>
              <a:defRPr baseline="0"/>
            </a:lvl1pPr>
            <a:lvl5pPr>
              <a:defRPr/>
            </a:lvl5pPr>
          </a:lstStyle>
          <a:p>
            <a:pPr lvl="0"/>
            <a:r>
              <a:rPr lang="et-EE"/>
              <a:t>Click to edit Master text styles</a:t>
            </a:r>
          </a:p>
        </p:txBody>
      </p:sp>
    </p:spTree>
    <p:extLst>
      <p:ext uri="{BB962C8B-B14F-4D97-AF65-F5344CB8AC3E}">
        <p14:creationId xmlns:p14="http://schemas.microsoft.com/office/powerpoint/2010/main" val="155375994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itel">
    <p:bg>
      <p:bgPr>
        <a:solidFill>
          <a:srgbClr val="B91319"/>
        </a:solid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2" cstate="print"/>
          <a:srcRect/>
          <a:stretch>
            <a:fillRect/>
          </a:stretch>
        </p:blipFill>
        <p:spPr bwMode="auto">
          <a:xfrm>
            <a:off x="6480175" y="6119813"/>
            <a:ext cx="2103438" cy="438150"/>
          </a:xfrm>
          <a:prstGeom prst="rect">
            <a:avLst/>
          </a:prstGeom>
          <a:noFill/>
          <a:ln w="9525">
            <a:noFill/>
            <a:miter lim="800000"/>
            <a:headEnd/>
            <a:tailEnd/>
          </a:ln>
        </p:spPr>
      </p:pic>
      <p:sp>
        <p:nvSpPr>
          <p:cNvPr id="3" name="Subtitle 2"/>
          <p:cNvSpPr>
            <a:spLocks noGrp="1"/>
          </p:cNvSpPr>
          <p:nvPr>
            <p:ph type="subTitle" idx="1"/>
          </p:nvPr>
        </p:nvSpPr>
        <p:spPr>
          <a:xfrm>
            <a:off x="628650" y="3175000"/>
            <a:ext cx="4346062" cy="430887"/>
          </a:xfrm>
          <a:prstGeom prst="rect">
            <a:avLst/>
          </a:prstGeom>
        </p:spPr>
        <p:txBody>
          <a:bodyPr wrap="square">
            <a:spAutoFit/>
          </a:bodyPr>
          <a:lstStyle>
            <a:lvl1pPr marL="0" indent="0" algn="l">
              <a:lnSpc>
                <a:spcPct val="100000"/>
              </a:lnSpc>
              <a:spcBef>
                <a:spcPts val="0"/>
              </a:spcBef>
              <a:buNone/>
              <a:defRPr sz="2200" kern="0" cap="all" spc="600" baseline="0">
                <a:solidFill>
                  <a:schemeClr val="bg1"/>
                </a:solidFill>
                <a:latin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t-EE"/>
              <a:t>Click to edit Master subtitle style</a:t>
            </a:r>
            <a:endParaRPr lang="et-EE" dirty="0"/>
          </a:p>
        </p:txBody>
      </p:sp>
      <p:sp>
        <p:nvSpPr>
          <p:cNvPr id="11" name="Title 10"/>
          <p:cNvSpPr>
            <a:spLocks noGrp="1"/>
          </p:cNvSpPr>
          <p:nvPr>
            <p:ph type="title"/>
          </p:nvPr>
        </p:nvSpPr>
        <p:spPr>
          <a:xfrm>
            <a:off x="628650" y="365126"/>
            <a:ext cx="7886700" cy="2641062"/>
          </a:xfrm>
          <a:prstGeom prst="rect">
            <a:avLst/>
          </a:prstGeom>
        </p:spPr>
        <p:txBody>
          <a:bodyPr tIns="360000" anchor="t">
            <a:spAutoFit/>
          </a:bodyPr>
          <a:lstStyle>
            <a:lvl1pPr>
              <a:lnSpc>
                <a:spcPts val="8500"/>
              </a:lnSpc>
              <a:defRPr sz="13000" i="1" spc="-300" baseline="0">
                <a:solidFill>
                  <a:schemeClr val="bg1"/>
                </a:solidFill>
              </a:defRPr>
            </a:lvl1pPr>
          </a:lstStyle>
          <a:p>
            <a:r>
              <a:rPr lang="et-EE"/>
              <a:t>Click to edit Master title style</a:t>
            </a:r>
            <a:endParaRPr lang="et-EE" dirty="0"/>
          </a:p>
        </p:txBody>
      </p:sp>
      <p:sp>
        <p:nvSpPr>
          <p:cNvPr id="23" name="Text Placeholder 22"/>
          <p:cNvSpPr>
            <a:spLocks noGrp="1"/>
          </p:cNvSpPr>
          <p:nvPr>
            <p:ph type="body" sz="quarter" idx="10"/>
          </p:nvPr>
        </p:nvSpPr>
        <p:spPr>
          <a:xfrm>
            <a:off x="628650" y="6124321"/>
            <a:ext cx="1990725" cy="352425"/>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bg1">
                    <a:lumMod val="95000"/>
                  </a:schemeClr>
                </a:solidFill>
              </a:defRPr>
            </a:lvl1pPr>
          </a:lstStyle>
          <a:p>
            <a:pPr lvl="0"/>
            <a:r>
              <a:rPr lang="et-EE"/>
              <a:t>Click to edit Master text styles</a:t>
            </a:r>
          </a:p>
        </p:txBody>
      </p:sp>
    </p:spTree>
    <p:extLst>
      <p:ext uri="{BB962C8B-B14F-4D97-AF65-F5344CB8AC3E}">
        <p14:creationId xmlns:p14="http://schemas.microsoft.com/office/powerpoint/2010/main" val="40054635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islai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srcRect/>
          <a:stretch>
            <a:fillRect/>
          </a:stretch>
        </p:blipFill>
        <p:spPr bwMode="auto">
          <a:xfrm>
            <a:off x="6480175" y="6119813"/>
            <a:ext cx="2103438" cy="438150"/>
          </a:xfrm>
          <a:prstGeom prst="rect">
            <a:avLst/>
          </a:prstGeom>
          <a:noFill/>
          <a:ln w="9525">
            <a:noFill/>
            <a:miter lim="800000"/>
            <a:headEnd/>
            <a:tailEnd/>
          </a:ln>
        </p:spPr>
      </p:pic>
      <p:sp>
        <p:nvSpPr>
          <p:cNvPr id="6" name="Content Placeholder 2"/>
          <p:cNvSpPr>
            <a:spLocks noGrp="1"/>
          </p:cNvSpPr>
          <p:nvPr>
            <p:ph idx="1"/>
          </p:nvPr>
        </p:nvSpPr>
        <p:spPr>
          <a:xfrm>
            <a:off x="628650" y="1364190"/>
            <a:ext cx="7886700" cy="4355573"/>
          </a:xfrm>
          <a:prstGeom prst="rect">
            <a:avLst/>
          </a:prstGeom>
        </p:spPr>
        <p:txBody>
          <a:bodyPr/>
          <a:lstStyle>
            <a:lvl1pPr marL="171450" indent="-171450">
              <a:buClr>
                <a:srgbClr val="B91319"/>
              </a:buClr>
              <a:buFont typeface="Times New Roman" panose="02020603050405020304" pitchFamily="18" charset="0"/>
              <a:buChar char="̶"/>
              <a:defRPr baseline="0"/>
            </a:lvl1pPr>
            <a:lvl2pPr marL="514350" indent="-171450">
              <a:buClr>
                <a:srgbClr val="B91319"/>
              </a:buClr>
              <a:buFont typeface="Times New Roman" panose="02020603050405020304" pitchFamily="18" charset="0"/>
              <a:buChar char="̶"/>
              <a:defRPr/>
            </a:lvl2pPr>
            <a:lvl3pPr marL="857250" indent="-171450">
              <a:buClr>
                <a:srgbClr val="B91319"/>
              </a:buClr>
              <a:buFont typeface="Times New Roman" panose="02020603050405020304" pitchFamily="18" charset="0"/>
              <a:buChar char="̶"/>
              <a:defRPr/>
            </a:lvl3pPr>
            <a:lvl4pPr marL="1200150" indent="-171450">
              <a:buClr>
                <a:srgbClr val="B91319"/>
              </a:buClr>
              <a:buFont typeface="Times New Roman" panose="02020603050405020304" pitchFamily="18" charset="0"/>
              <a:buChar char="̶"/>
              <a:defRPr/>
            </a:lvl4pPr>
            <a:lvl5pPr marL="1543050" indent="-171450">
              <a:buClr>
                <a:srgbClr val="B91319"/>
              </a:buClr>
              <a:buFont typeface="Times New Roman" panose="02020603050405020304" pitchFamily="18" charset="0"/>
              <a:buChar char="̶"/>
              <a:defRPr/>
            </a:lvl5p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t-EE" dirty="0"/>
          </a:p>
        </p:txBody>
      </p:sp>
      <p:sp>
        <p:nvSpPr>
          <p:cNvPr id="5" name="Text Placeholder 5"/>
          <p:cNvSpPr>
            <a:spLocks noGrp="1"/>
          </p:cNvSpPr>
          <p:nvPr>
            <p:ph type="body" sz="quarter" idx="11"/>
          </p:nvPr>
        </p:nvSpPr>
        <p:spPr>
          <a:xfrm>
            <a:off x="628650" y="405447"/>
            <a:ext cx="7886700" cy="830997"/>
          </a:xfrm>
          <a:prstGeom prst="rect">
            <a:avLst/>
          </a:prstGeom>
        </p:spPr>
        <p:txBody>
          <a:bodyPr wrap="square">
            <a:spAutoFit/>
          </a:bodyPr>
          <a:lstStyle>
            <a:lvl1pPr marL="0" indent="0">
              <a:lnSpc>
                <a:spcPct val="100000"/>
              </a:lnSpc>
              <a:spcBef>
                <a:spcPts val="0"/>
              </a:spcBef>
              <a:buNone/>
              <a:defRPr sz="2400" b="1" baseline="0">
                <a:latin typeface="+mj-lt"/>
              </a:defRPr>
            </a:lvl1pPr>
          </a:lstStyle>
          <a:p>
            <a:pPr lvl="0"/>
            <a:r>
              <a:rPr lang="et-EE"/>
              <a:t>Click to edit Master text styles</a:t>
            </a:r>
          </a:p>
          <a:p>
            <a:pPr lvl="1"/>
            <a:r>
              <a:rPr lang="et-EE"/>
              <a:t>Second level</a:t>
            </a:r>
          </a:p>
        </p:txBody>
      </p:sp>
    </p:spTree>
    <p:extLst>
      <p:ext uri="{BB962C8B-B14F-4D97-AF65-F5344CB8AC3E}">
        <p14:creationId xmlns:p14="http://schemas.microsoft.com/office/powerpoint/2010/main" val="15754950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Click to edit Master title style</a:t>
            </a:r>
            <a:endParaRPr lang="en-US"/>
          </a:p>
        </p:txBody>
      </p:sp>
      <p:sp>
        <p:nvSpPr>
          <p:cNvPr id="3" name="Content Placeholder 2"/>
          <p:cNvSpPr>
            <a:spLocks noGrp="1"/>
          </p:cNvSpPr>
          <p:nvPr>
            <p:ph idx="1"/>
          </p:nvPr>
        </p:nvSpPr>
        <p:spPr/>
        <p:txBody>
          <a:body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4" name="Date Placeholder 3"/>
          <p:cNvSpPr>
            <a:spLocks noGrp="1"/>
          </p:cNvSpPr>
          <p:nvPr>
            <p:ph type="dt" sz="half" idx="10"/>
          </p:nvPr>
        </p:nvSpPr>
        <p:spPr/>
        <p:txBody>
          <a:bodyPr/>
          <a:lstStyle/>
          <a:p>
            <a:fld id="{FD2BE7C6-7512-A845-A0FC-F996FE165BD8}"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B9007-079E-814A-B114-CD93D85C804D}" type="slidenum">
              <a:rPr lang="en-US" smtClean="0"/>
              <a:t>‹#›</a:t>
            </a:fld>
            <a:endParaRPr lang="en-US"/>
          </a:p>
        </p:txBody>
      </p:sp>
    </p:spTree>
    <p:extLst>
      <p:ext uri="{BB962C8B-B14F-4D97-AF65-F5344CB8AC3E}">
        <p14:creationId xmlns:p14="http://schemas.microsoft.com/office/powerpoint/2010/main" val="267601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t-E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Click to edit Master text styles</a:t>
            </a:r>
          </a:p>
        </p:txBody>
      </p:sp>
      <p:sp>
        <p:nvSpPr>
          <p:cNvPr id="4" name="Date Placeholder 3"/>
          <p:cNvSpPr>
            <a:spLocks noGrp="1"/>
          </p:cNvSpPr>
          <p:nvPr>
            <p:ph type="dt" sz="half" idx="10"/>
          </p:nvPr>
        </p:nvSpPr>
        <p:spPr/>
        <p:txBody>
          <a:bodyPr/>
          <a:lstStyle/>
          <a:p>
            <a:fld id="{FD2BE7C6-7512-A845-A0FC-F996FE165BD8}"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B9007-079E-814A-B114-CD93D85C804D}" type="slidenum">
              <a:rPr lang="en-US" smtClean="0"/>
              <a:t>‹#›</a:t>
            </a:fld>
            <a:endParaRPr lang="en-US"/>
          </a:p>
        </p:txBody>
      </p:sp>
    </p:spTree>
    <p:extLst>
      <p:ext uri="{BB962C8B-B14F-4D97-AF65-F5344CB8AC3E}">
        <p14:creationId xmlns:p14="http://schemas.microsoft.com/office/powerpoint/2010/main" val="381558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5" name="Date Placeholder 4"/>
          <p:cNvSpPr>
            <a:spLocks noGrp="1"/>
          </p:cNvSpPr>
          <p:nvPr>
            <p:ph type="dt" sz="half" idx="10"/>
          </p:nvPr>
        </p:nvSpPr>
        <p:spPr/>
        <p:txBody>
          <a:bodyPr/>
          <a:lstStyle/>
          <a:p>
            <a:fld id="{FD2BE7C6-7512-A845-A0FC-F996FE165BD8}" type="datetimeFigureOut">
              <a:rPr lang="en-US" smtClean="0"/>
              <a:t>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B9007-079E-814A-B114-CD93D85C804D}" type="slidenum">
              <a:rPr lang="en-US" smtClean="0"/>
              <a:t>‹#›</a:t>
            </a:fld>
            <a:endParaRPr lang="en-US"/>
          </a:p>
        </p:txBody>
      </p:sp>
    </p:spTree>
    <p:extLst>
      <p:ext uri="{BB962C8B-B14F-4D97-AF65-F5344CB8AC3E}">
        <p14:creationId xmlns:p14="http://schemas.microsoft.com/office/powerpoint/2010/main" val="231569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7" name="Date Placeholder 6"/>
          <p:cNvSpPr>
            <a:spLocks noGrp="1"/>
          </p:cNvSpPr>
          <p:nvPr>
            <p:ph type="dt" sz="half" idx="10"/>
          </p:nvPr>
        </p:nvSpPr>
        <p:spPr/>
        <p:txBody>
          <a:bodyPr/>
          <a:lstStyle/>
          <a:p>
            <a:fld id="{FD2BE7C6-7512-A845-A0FC-F996FE165BD8}" type="datetimeFigureOut">
              <a:rPr lang="en-US" smtClean="0"/>
              <a:t>1/29/24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B9007-079E-814A-B114-CD93D85C804D}" type="slidenum">
              <a:rPr lang="en-US" smtClean="0"/>
              <a:t>‹#›</a:t>
            </a:fld>
            <a:endParaRPr lang="en-US"/>
          </a:p>
        </p:txBody>
      </p:sp>
    </p:spTree>
    <p:extLst>
      <p:ext uri="{BB962C8B-B14F-4D97-AF65-F5344CB8AC3E}">
        <p14:creationId xmlns:p14="http://schemas.microsoft.com/office/powerpoint/2010/main" val="207510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Click to edit Master title style</a:t>
            </a:r>
            <a:endParaRPr lang="en-US"/>
          </a:p>
        </p:txBody>
      </p:sp>
      <p:sp>
        <p:nvSpPr>
          <p:cNvPr id="3" name="Date Placeholder 2"/>
          <p:cNvSpPr>
            <a:spLocks noGrp="1"/>
          </p:cNvSpPr>
          <p:nvPr>
            <p:ph type="dt" sz="half" idx="10"/>
          </p:nvPr>
        </p:nvSpPr>
        <p:spPr/>
        <p:txBody>
          <a:bodyPr/>
          <a:lstStyle/>
          <a:p>
            <a:fld id="{FD2BE7C6-7512-A845-A0FC-F996FE165BD8}" type="datetimeFigureOut">
              <a:rPr lang="en-US" smtClean="0"/>
              <a:t>1/29/24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B9007-079E-814A-B114-CD93D85C804D}" type="slidenum">
              <a:rPr lang="en-US" smtClean="0"/>
              <a:t>‹#›</a:t>
            </a:fld>
            <a:endParaRPr lang="en-US"/>
          </a:p>
        </p:txBody>
      </p:sp>
    </p:spTree>
    <p:extLst>
      <p:ext uri="{BB962C8B-B14F-4D97-AF65-F5344CB8AC3E}">
        <p14:creationId xmlns:p14="http://schemas.microsoft.com/office/powerpoint/2010/main" val="36094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BE7C6-7512-A845-A0FC-F996FE165BD8}" type="datetimeFigureOut">
              <a:rPr lang="en-US" smtClean="0"/>
              <a:t>1/29/24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B9007-079E-814A-B114-CD93D85C804D}" type="slidenum">
              <a:rPr lang="en-US" smtClean="0"/>
              <a:t>‹#›</a:t>
            </a:fld>
            <a:endParaRPr lang="en-US"/>
          </a:p>
        </p:txBody>
      </p:sp>
    </p:spTree>
    <p:extLst>
      <p:ext uri="{BB962C8B-B14F-4D97-AF65-F5344CB8AC3E}">
        <p14:creationId xmlns:p14="http://schemas.microsoft.com/office/powerpoint/2010/main" val="355862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t-E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Click to edit Master text styles</a:t>
            </a:r>
          </a:p>
        </p:txBody>
      </p:sp>
      <p:sp>
        <p:nvSpPr>
          <p:cNvPr id="5" name="Date Placeholder 4"/>
          <p:cNvSpPr>
            <a:spLocks noGrp="1"/>
          </p:cNvSpPr>
          <p:nvPr>
            <p:ph type="dt" sz="half" idx="10"/>
          </p:nvPr>
        </p:nvSpPr>
        <p:spPr/>
        <p:txBody>
          <a:bodyPr/>
          <a:lstStyle/>
          <a:p>
            <a:fld id="{FD2BE7C6-7512-A845-A0FC-F996FE165BD8}" type="datetimeFigureOut">
              <a:rPr lang="en-US" smtClean="0"/>
              <a:t>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B9007-079E-814A-B114-CD93D85C804D}" type="slidenum">
              <a:rPr lang="en-US" smtClean="0"/>
              <a:t>‹#›</a:t>
            </a:fld>
            <a:endParaRPr lang="en-US"/>
          </a:p>
        </p:txBody>
      </p:sp>
    </p:spTree>
    <p:extLst>
      <p:ext uri="{BB962C8B-B14F-4D97-AF65-F5344CB8AC3E}">
        <p14:creationId xmlns:p14="http://schemas.microsoft.com/office/powerpoint/2010/main" val="4201245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t-E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Click to edit Master text styles</a:t>
            </a:r>
          </a:p>
        </p:txBody>
      </p:sp>
      <p:sp>
        <p:nvSpPr>
          <p:cNvPr id="5" name="Date Placeholder 4"/>
          <p:cNvSpPr>
            <a:spLocks noGrp="1"/>
          </p:cNvSpPr>
          <p:nvPr>
            <p:ph type="dt" sz="half" idx="10"/>
          </p:nvPr>
        </p:nvSpPr>
        <p:spPr/>
        <p:txBody>
          <a:bodyPr/>
          <a:lstStyle/>
          <a:p>
            <a:fld id="{FD2BE7C6-7512-A845-A0FC-F996FE165BD8}" type="datetimeFigureOut">
              <a:rPr lang="en-US" smtClean="0"/>
              <a:t>1/29/24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B9007-079E-814A-B114-CD93D85C804D}" type="slidenum">
              <a:rPr lang="en-US" smtClean="0"/>
              <a:t>‹#›</a:t>
            </a:fld>
            <a:endParaRPr lang="en-US"/>
          </a:p>
        </p:txBody>
      </p:sp>
    </p:spTree>
    <p:extLst>
      <p:ext uri="{BB962C8B-B14F-4D97-AF65-F5344CB8AC3E}">
        <p14:creationId xmlns:p14="http://schemas.microsoft.com/office/powerpoint/2010/main" val="286985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t-E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BE7C6-7512-A845-A0FC-F996FE165BD8}" type="datetimeFigureOut">
              <a:rPr lang="en-US" smtClean="0"/>
              <a:t>1/29/24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B9007-079E-814A-B114-CD93D85C804D}" type="slidenum">
              <a:rPr lang="en-US" smtClean="0"/>
              <a:t>‹#›</a:t>
            </a:fld>
            <a:endParaRPr lang="en-US"/>
          </a:p>
        </p:txBody>
      </p:sp>
    </p:spTree>
    <p:extLst>
      <p:ext uri="{BB962C8B-B14F-4D97-AF65-F5344CB8AC3E}">
        <p14:creationId xmlns:p14="http://schemas.microsoft.com/office/powerpoint/2010/main" val="2504542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lu.ee/en/application-good-academic-practice-studies" TargetMode="External"/><Relationship Id="rId2" Type="http://schemas.openxmlformats.org/officeDocument/2006/relationships/hyperlink" Target="https://www.tlu.ee/en/students-about-ethics-and-plagiaris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36" y="796925"/>
            <a:ext cx="7886700" cy="2738097"/>
          </a:xfrm>
        </p:spPr>
        <p:txBody>
          <a:bodyPr/>
          <a:lstStyle/>
          <a:p>
            <a:r>
              <a:rPr lang="en-US" sz="7200" dirty="0">
                <a:latin typeface="Times New Roman"/>
                <a:cs typeface="Times New Roman"/>
              </a:rPr>
              <a:t>Tips about Academic Communication and  Conduct </a:t>
            </a:r>
          </a:p>
        </p:txBody>
      </p:sp>
      <p:sp>
        <p:nvSpPr>
          <p:cNvPr id="3" name="Text Placeholder 2"/>
          <p:cNvSpPr>
            <a:spLocks noGrp="1"/>
          </p:cNvSpPr>
          <p:nvPr>
            <p:ph type="body" sz="quarter" idx="10"/>
          </p:nvPr>
        </p:nvSpPr>
        <p:spPr>
          <a:xfrm>
            <a:off x="628650" y="3567416"/>
            <a:ext cx="7886700" cy="45719"/>
          </a:xfrm>
        </p:spPr>
        <p:txBody>
          <a:bodyPr/>
          <a:lstStyle/>
          <a:p>
            <a:r>
              <a:rPr lang="en-US" dirty="0">
                <a:latin typeface="Times New Roman"/>
                <a:cs typeface="Times New Roman"/>
              </a:rPr>
              <a:t>Ingrid Hinojosa</a:t>
            </a:r>
          </a:p>
        </p:txBody>
      </p:sp>
      <p:sp>
        <p:nvSpPr>
          <p:cNvPr id="4" name="Text Placeholder 3"/>
          <p:cNvSpPr>
            <a:spLocks noGrp="1"/>
          </p:cNvSpPr>
          <p:nvPr>
            <p:ph type="body" sz="quarter" idx="11"/>
          </p:nvPr>
        </p:nvSpPr>
        <p:spPr/>
        <p:txBody>
          <a:bodyPr/>
          <a:lstStyle/>
          <a:p>
            <a:endParaRPr lang="en-US" dirty="0"/>
          </a:p>
        </p:txBody>
      </p:sp>
      <p:pic>
        <p:nvPicPr>
          <p:cNvPr id="5" name="Picture 4"/>
          <p:cNvPicPr>
            <a:picLocks noChangeAspect="1"/>
          </p:cNvPicPr>
          <p:nvPr/>
        </p:nvPicPr>
        <p:blipFill>
          <a:blip r:embed="rId2"/>
          <a:stretch>
            <a:fillRect/>
          </a:stretch>
        </p:blipFill>
        <p:spPr>
          <a:xfrm>
            <a:off x="2238479" y="4304805"/>
            <a:ext cx="3657600" cy="2426208"/>
          </a:xfrm>
          <a:prstGeom prst="rect">
            <a:avLst/>
          </a:prstGeom>
        </p:spPr>
      </p:pic>
    </p:spTree>
    <p:extLst>
      <p:ext uri="{BB962C8B-B14F-4D97-AF65-F5344CB8AC3E}">
        <p14:creationId xmlns:p14="http://schemas.microsoft.com/office/powerpoint/2010/main" val="204094601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78098"/>
          </a:xfrm>
        </p:spPr>
        <p:txBody>
          <a:bodyPr/>
          <a:lstStyle/>
          <a:p>
            <a:pPr algn="ctr"/>
            <a:r>
              <a:rPr lang="et-EE" sz="3200" dirty="0">
                <a:latin typeface="Times New Roman"/>
                <a:cs typeface="Times New Roman"/>
              </a:rPr>
              <a:t>General things to keep in mind</a:t>
            </a:r>
          </a:p>
        </p:txBody>
      </p:sp>
      <p:sp>
        <p:nvSpPr>
          <p:cNvPr id="3075" name="Rectangle 3"/>
          <p:cNvSpPr>
            <a:spLocks noGrp="1" noChangeArrowheads="1"/>
          </p:cNvSpPr>
          <p:nvPr>
            <p:ph type="body" idx="1"/>
          </p:nvPr>
        </p:nvSpPr>
        <p:spPr>
          <a:xfrm>
            <a:off x="467544" y="775494"/>
            <a:ext cx="8229600" cy="4752528"/>
          </a:xfrm>
        </p:spPr>
        <p:txBody>
          <a:bodyPr/>
          <a:lstStyle/>
          <a:p>
            <a:pPr marL="0" indent="0" eaLnBrk="1" fontAlgn="auto" hangingPunct="1">
              <a:spcAft>
                <a:spcPts val="0"/>
              </a:spcAft>
              <a:buNone/>
              <a:defRPr/>
            </a:pPr>
            <a:endParaRPr lang="et-EE" sz="2400" b="1" dirty="0">
              <a:latin typeface="Times New Roman"/>
              <a:cs typeface="Times New Roman"/>
            </a:endParaRPr>
          </a:p>
          <a:p>
            <a:pPr eaLnBrk="1" fontAlgn="auto" hangingPunct="1">
              <a:spcAft>
                <a:spcPts val="0"/>
              </a:spcAft>
              <a:defRPr/>
            </a:pPr>
            <a:r>
              <a:rPr lang="et-EE" sz="2800" dirty="0">
                <a:latin typeface="Times New Roman"/>
                <a:cs typeface="Times New Roman"/>
              </a:rPr>
              <a:t>Being late is considered rude</a:t>
            </a:r>
          </a:p>
          <a:p>
            <a:pPr eaLnBrk="1" fontAlgn="auto" hangingPunct="1">
              <a:spcAft>
                <a:spcPts val="0"/>
              </a:spcAft>
              <a:defRPr/>
            </a:pPr>
            <a:r>
              <a:rPr lang="en-US" sz="2800" dirty="0">
                <a:latin typeface="Times New Roman"/>
                <a:cs typeface="Times New Roman"/>
              </a:rPr>
              <a:t>W</a:t>
            </a:r>
            <a:r>
              <a:rPr lang="et-EE" sz="2800" dirty="0">
                <a:latin typeface="Times New Roman"/>
                <a:cs typeface="Times New Roman"/>
              </a:rPr>
              <a:t>e don’t normally eat at lectures</a:t>
            </a:r>
          </a:p>
          <a:p>
            <a:pPr eaLnBrk="1" fontAlgn="auto" hangingPunct="1">
              <a:spcAft>
                <a:spcPts val="0"/>
              </a:spcAft>
              <a:defRPr/>
            </a:pPr>
            <a:r>
              <a:rPr lang="et-EE" sz="2800" dirty="0">
                <a:latin typeface="Times New Roman"/>
                <a:cs typeface="Times New Roman"/>
              </a:rPr>
              <a:t>People are treated equal </a:t>
            </a:r>
            <a:r>
              <a:rPr lang="mr-IN" sz="2800" dirty="0">
                <a:latin typeface="Times New Roman"/>
                <a:cs typeface="Times New Roman"/>
              </a:rPr>
              <a:t>–</a:t>
            </a:r>
            <a:r>
              <a:rPr lang="et-EE" sz="2800" dirty="0">
                <a:latin typeface="Times New Roman"/>
                <a:cs typeface="Times New Roman"/>
              </a:rPr>
              <a:t> no matter what their gender or age is</a:t>
            </a:r>
          </a:p>
          <a:p>
            <a:pPr eaLnBrk="1" fontAlgn="auto" hangingPunct="1">
              <a:spcAft>
                <a:spcPts val="0"/>
              </a:spcAft>
              <a:defRPr/>
            </a:pPr>
            <a:r>
              <a:rPr lang="et-EE" sz="2800" dirty="0">
                <a:latin typeface="Times New Roman"/>
                <a:cs typeface="Times New Roman"/>
              </a:rPr>
              <a:t>Respect agreements. Let the other person know if there has been a change of plans</a:t>
            </a:r>
          </a:p>
          <a:p>
            <a:pPr eaLnBrk="1" fontAlgn="auto" hangingPunct="1">
              <a:spcAft>
                <a:spcPts val="0"/>
              </a:spcAft>
              <a:defRPr/>
            </a:pPr>
            <a:r>
              <a:rPr lang="et-EE" sz="2800" dirty="0">
                <a:latin typeface="Times New Roman"/>
                <a:cs typeface="Times New Roman"/>
              </a:rPr>
              <a:t>Students are expected to be independent. University staff normally communicates directly with students, not with their parents or friends</a:t>
            </a:r>
          </a:p>
          <a:p>
            <a:pPr eaLnBrk="1" fontAlgn="auto" hangingPunct="1">
              <a:spcAft>
                <a:spcPts val="0"/>
              </a:spcAft>
              <a:defRPr/>
            </a:pPr>
            <a:endParaRPr lang="et-EE" sz="2800" dirty="0"/>
          </a:p>
          <a:p>
            <a:pPr eaLnBrk="1" fontAlgn="auto" hangingPunct="1">
              <a:spcAft>
                <a:spcPts val="0"/>
              </a:spcAft>
              <a:defRPr/>
            </a:pPr>
            <a:endParaRPr lang="et-EE" sz="2800" dirty="0"/>
          </a:p>
          <a:p>
            <a:pPr eaLnBrk="1" fontAlgn="auto" hangingPunct="1">
              <a:spcAft>
                <a:spcPts val="0"/>
              </a:spcAft>
              <a:defRPr/>
            </a:pPr>
            <a:endParaRPr lang="et-EE" sz="2800" dirty="0"/>
          </a:p>
          <a:p>
            <a:pPr eaLnBrk="1" fontAlgn="auto" hangingPunct="1">
              <a:spcAft>
                <a:spcPts val="0"/>
              </a:spcAft>
              <a:defRPr/>
            </a:pPr>
            <a:endParaRPr lang="et-EE" sz="2800" dirty="0"/>
          </a:p>
          <a:p>
            <a:pPr eaLnBrk="1" fontAlgn="auto" hangingPunct="1">
              <a:spcAft>
                <a:spcPts val="0"/>
              </a:spcAft>
              <a:defRPr/>
            </a:pPr>
            <a:endParaRPr lang="et-EE" altLang="ja-JP" sz="2000" dirty="0">
              <a:ea typeface="+mn-ea"/>
              <a:cs typeface="+mn-cs"/>
            </a:endParaRPr>
          </a:p>
        </p:txBody>
      </p:sp>
    </p:spTree>
    <p:extLst>
      <p:ext uri="{BB962C8B-B14F-4D97-AF65-F5344CB8AC3E}">
        <p14:creationId xmlns:p14="http://schemas.microsoft.com/office/powerpoint/2010/main" val="283780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78098"/>
          </a:xfrm>
        </p:spPr>
        <p:txBody>
          <a:bodyPr/>
          <a:lstStyle/>
          <a:p>
            <a:pPr algn="ctr"/>
            <a:r>
              <a:rPr lang="et-EE" sz="3200" dirty="0">
                <a:latin typeface="Times New Roman"/>
                <a:cs typeface="Times New Roman"/>
              </a:rPr>
              <a:t>Cultural tips</a:t>
            </a:r>
          </a:p>
        </p:txBody>
      </p:sp>
      <p:sp>
        <p:nvSpPr>
          <p:cNvPr id="3075" name="Rectangle 3"/>
          <p:cNvSpPr>
            <a:spLocks noGrp="1" noChangeArrowheads="1"/>
          </p:cNvSpPr>
          <p:nvPr>
            <p:ph type="body" idx="1"/>
          </p:nvPr>
        </p:nvSpPr>
        <p:spPr>
          <a:xfrm>
            <a:off x="467544" y="775494"/>
            <a:ext cx="8229600" cy="4752528"/>
          </a:xfrm>
        </p:spPr>
        <p:txBody>
          <a:bodyPr/>
          <a:lstStyle/>
          <a:p>
            <a:pPr marL="0" indent="0" eaLnBrk="1" fontAlgn="auto" hangingPunct="1">
              <a:spcAft>
                <a:spcPts val="0"/>
              </a:spcAft>
              <a:buNone/>
              <a:defRPr/>
            </a:pPr>
            <a:endParaRPr lang="et-EE" sz="2400" b="1" dirty="0"/>
          </a:p>
          <a:p>
            <a:pPr eaLnBrk="1" fontAlgn="auto" hangingPunct="1">
              <a:spcAft>
                <a:spcPts val="0"/>
              </a:spcAft>
              <a:defRPr/>
            </a:pPr>
            <a:r>
              <a:rPr lang="et-EE" sz="2800" dirty="0">
                <a:latin typeface="Times New Roman"/>
                <a:cs typeface="Times New Roman"/>
              </a:rPr>
              <a:t>Remove your shoes when visiting someones’s home</a:t>
            </a:r>
          </a:p>
          <a:p>
            <a:pPr eaLnBrk="1" fontAlgn="auto" hangingPunct="1">
              <a:spcAft>
                <a:spcPts val="0"/>
              </a:spcAft>
              <a:defRPr/>
            </a:pPr>
            <a:r>
              <a:rPr lang="et-EE" sz="2800" dirty="0">
                <a:latin typeface="Times New Roman"/>
                <a:cs typeface="Times New Roman"/>
              </a:rPr>
              <a:t>Don’t take it personally when people seem too serious to you </a:t>
            </a:r>
            <a:r>
              <a:rPr lang="mr-IN" sz="2800" dirty="0">
                <a:latin typeface="Times New Roman"/>
                <a:cs typeface="Times New Roman"/>
              </a:rPr>
              <a:t>–</a:t>
            </a:r>
            <a:r>
              <a:rPr lang="et-EE" sz="2800" dirty="0">
                <a:latin typeface="Times New Roman"/>
                <a:cs typeface="Times New Roman"/>
              </a:rPr>
              <a:t> this is just the nature of people here</a:t>
            </a:r>
          </a:p>
          <a:p>
            <a:pPr eaLnBrk="1" fontAlgn="auto" hangingPunct="1">
              <a:spcAft>
                <a:spcPts val="0"/>
              </a:spcAft>
              <a:defRPr/>
            </a:pPr>
            <a:r>
              <a:rPr lang="et-EE" sz="2800" dirty="0">
                <a:latin typeface="Times New Roman"/>
                <a:cs typeface="Times New Roman"/>
              </a:rPr>
              <a:t>Estonians can get very sensitive when someone makes a critical remark about their culture</a:t>
            </a:r>
          </a:p>
          <a:p>
            <a:pPr eaLnBrk="1" fontAlgn="auto" hangingPunct="1">
              <a:spcAft>
                <a:spcPts val="0"/>
              </a:spcAft>
              <a:defRPr/>
            </a:pPr>
            <a:r>
              <a:rPr lang="et-EE" sz="2800" dirty="0">
                <a:latin typeface="Times New Roman"/>
                <a:cs typeface="Times New Roman"/>
              </a:rPr>
              <a:t>Greetings are rather formal (handshake)</a:t>
            </a:r>
          </a:p>
          <a:p>
            <a:pPr marL="0" indent="0" eaLnBrk="1" fontAlgn="auto" hangingPunct="1">
              <a:spcAft>
                <a:spcPts val="0"/>
              </a:spcAft>
              <a:buNone/>
              <a:defRPr/>
            </a:pPr>
            <a:endParaRPr lang="et-EE" sz="2800" dirty="0">
              <a:latin typeface="Times New Roman"/>
              <a:cs typeface="Times New Roman"/>
            </a:endParaRPr>
          </a:p>
          <a:p>
            <a:pPr eaLnBrk="1" fontAlgn="auto" hangingPunct="1">
              <a:spcAft>
                <a:spcPts val="0"/>
              </a:spcAft>
              <a:defRPr/>
            </a:pPr>
            <a:endParaRPr lang="et-EE" sz="2800" dirty="0"/>
          </a:p>
          <a:p>
            <a:pPr eaLnBrk="1" fontAlgn="auto" hangingPunct="1">
              <a:spcAft>
                <a:spcPts val="0"/>
              </a:spcAft>
              <a:defRPr/>
            </a:pPr>
            <a:endParaRPr lang="et-EE" sz="2800" dirty="0"/>
          </a:p>
          <a:p>
            <a:pPr eaLnBrk="1" fontAlgn="auto" hangingPunct="1">
              <a:spcAft>
                <a:spcPts val="0"/>
              </a:spcAft>
              <a:defRPr/>
            </a:pPr>
            <a:endParaRPr lang="et-EE" sz="2800" dirty="0"/>
          </a:p>
          <a:p>
            <a:pPr eaLnBrk="1" fontAlgn="auto" hangingPunct="1">
              <a:spcAft>
                <a:spcPts val="0"/>
              </a:spcAft>
              <a:defRPr/>
            </a:pPr>
            <a:endParaRPr lang="et-EE" sz="2800" dirty="0"/>
          </a:p>
          <a:p>
            <a:pPr eaLnBrk="1" fontAlgn="auto" hangingPunct="1">
              <a:spcAft>
                <a:spcPts val="0"/>
              </a:spcAft>
              <a:defRPr/>
            </a:pPr>
            <a:endParaRPr lang="et-EE" sz="2800" dirty="0"/>
          </a:p>
          <a:p>
            <a:pPr eaLnBrk="1" fontAlgn="auto" hangingPunct="1">
              <a:spcAft>
                <a:spcPts val="0"/>
              </a:spcAft>
              <a:defRPr/>
            </a:pPr>
            <a:endParaRPr lang="et-EE" altLang="ja-JP" sz="2000" dirty="0">
              <a:ea typeface="+mn-ea"/>
              <a:cs typeface="+mn-cs"/>
            </a:endParaRPr>
          </a:p>
        </p:txBody>
      </p:sp>
    </p:spTree>
    <p:extLst>
      <p:ext uri="{BB962C8B-B14F-4D97-AF65-F5344CB8AC3E}">
        <p14:creationId xmlns:p14="http://schemas.microsoft.com/office/powerpoint/2010/main" val="362928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78098"/>
          </a:xfrm>
        </p:spPr>
        <p:txBody>
          <a:bodyPr/>
          <a:lstStyle/>
          <a:p>
            <a:pPr algn="ctr"/>
            <a:r>
              <a:rPr lang="et-EE" sz="3200" dirty="0">
                <a:latin typeface="Times New Roman"/>
                <a:cs typeface="Times New Roman"/>
              </a:rPr>
              <a:t>Legal considerations</a:t>
            </a:r>
          </a:p>
        </p:txBody>
      </p:sp>
      <p:sp>
        <p:nvSpPr>
          <p:cNvPr id="3075" name="Rectangle 3"/>
          <p:cNvSpPr>
            <a:spLocks noGrp="1" noChangeArrowheads="1"/>
          </p:cNvSpPr>
          <p:nvPr>
            <p:ph type="body" idx="1"/>
          </p:nvPr>
        </p:nvSpPr>
        <p:spPr>
          <a:xfrm>
            <a:off x="467544" y="648494"/>
            <a:ext cx="8229600" cy="4752528"/>
          </a:xfrm>
        </p:spPr>
        <p:txBody>
          <a:bodyPr>
            <a:normAutofit/>
          </a:bodyPr>
          <a:lstStyle/>
          <a:p>
            <a:pPr marL="0" indent="0" eaLnBrk="1" fontAlgn="auto" hangingPunct="1">
              <a:spcAft>
                <a:spcPts val="0"/>
              </a:spcAft>
              <a:buNone/>
              <a:defRPr/>
            </a:pPr>
            <a:endParaRPr lang="et-EE" sz="2400" b="1" dirty="0"/>
          </a:p>
          <a:p>
            <a:pPr eaLnBrk="1" fontAlgn="auto" hangingPunct="1">
              <a:spcAft>
                <a:spcPts val="0"/>
              </a:spcAft>
              <a:defRPr/>
            </a:pPr>
            <a:r>
              <a:rPr lang="et-EE" sz="2800" dirty="0">
                <a:latin typeface="Times New Roman"/>
                <a:cs typeface="Times New Roman"/>
              </a:rPr>
              <a:t>Drinking and smoking are illegal if you are under 18</a:t>
            </a:r>
          </a:p>
          <a:p>
            <a:pPr eaLnBrk="1" fontAlgn="auto" hangingPunct="1">
              <a:spcAft>
                <a:spcPts val="0"/>
              </a:spcAft>
              <a:defRPr/>
            </a:pPr>
            <a:r>
              <a:rPr lang="et-EE" sz="2800" dirty="0">
                <a:latin typeface="Times New Roman"/>
                <a:cs typeface="Times New Roman"/>
              </a:rPr>
              <a:t>All drugs are illegal!</a:t>
            </a:r>
          </a:p>
          <a:p>
            <a:pPr eaLnBrk="1" fontAlgn="auto" hangingPunct="1">
              <a:spcAft>
                <a:spcPts val="0"/>
              </a:spcAft>
              <a:defRPr/>
            </a:pPr>
            <a:r>
              <a:rPr lang="et-EE" sz="2800" dirty="0">
                <a:latin typeface="Times New Roman"/>
                <a:cs typeface="Times New Roman"/>
              </a:rPr>
              <a:t>Drinking and smoking are not allowed in public places</a:t>
            </a:r>
          </a:p>
          <a:p>
            <a:pPr eaLnBrk="1" fontAlgn="auto" hangingPunct="1">
              <a:spcAft>
                <a:spcPts val="0"/>
              </a:spcAft>
              <a:defRPr/>
            </a:pPr>
            <a:r>
              <a:rPr lang="et-EE" sz="2800" dirty="0">
                <a:latin typeface="Times New Roman"/>
                <a:cs typeface="Times New Roman"/>
              </a:rPr>
              <a:t>Wearing a reflector in the dark is required by law</a:t>
            </a:r>
          </a:p>
          <a:p>
            <a:pPr eaLnBrk="1" fontAlgn="auto" hangingPunct="1">
              <a:spcAft>
                <a:spcPts val="0"/>
              </a:spcAft>
              <a:defRPr/>
            </a:pPr>
            <a:endParaRPr lang="et-EE" sz="2800" dirty="0">
              <a:latin typeface="Times New Roman"/>
              <a:cs typeface="Times New Roman"/>
            </a:endParaRPr>
          </a:p>
          <a:p>
            <a:pPr eaLnBrk="1" fontAlgn="auto" hangingPunct="1">
              <a:spcAft>
                <a:spcPts val="0"/>
              </a:spcAft>
              <a:defRPr/>
            </a:pPr>
            <a:r>
              <a:rPr lang="et-EE" sz="2800" dirty="0">
                <a:latin typeface="Times New Roman"/>
                <a:cs typeface="Times New Roman"/>
              </a:rPr>
              <a:t>HELKUR</a:t>
            </a:r>
          </a:p>
          <a:p>
            <a:pPr marL="0" indent="0" eaLnBrk="1" fontAlgn="auto" hangingPunct="1">
              <a:spcAft>
                <a:spcPts val="0"/>
              </a:spcAft>
              <a:buNone/>
              <a:defRPr/>
            </a:pPr>
            <a:endParaRPr lang="et-EE" sz="2800" dirty="0">
              <a:latin typeface="Times New Roman"/>
              <a:cs typeface="Times New Roman"/>
            </a:endParaRPr>
          </a:p>
          <a:p>
            <a:pPr eaLnBrk="1" fontAlgn="auto" hangingPunct="1">
              <a:spcAft>
                <a:spcPts val="0"/>
              </a:spcAft>
              <a:defRPr/>
            </a:pPr>
            <a:endParaRPr lang="et-EE" sz="2800" dirty="0">
              <a:latin typeface="Times New Roman"/>
              <a:cs typeface="Times New Roman"/>
            </a:endParaRPr>
          </a:p>
          <a:p>
            <a:pPr eaLnBrk="1" fontAlgn="auto" hangingPunct="1">
              <a:spcAft>
                <a:spcPts val="0"/>
              </a:spcAft>
              <a:defRPr/>
            </a:pPr>
            <a:endParaRPr lang="et-EE" sz="2800" dirty="0"/>
          </a:p>
          <a:p>
            <a:pPr eaLnBrk="1" fontAlgn="auto" hangingPunct="1">
              <a:spcAft>
                <a:spcPts val="0"/>
              </a:spcAft>
              <a:defRPr/>
            </a:pPr>
            <a:endParaRPr lang="et-EE" sz="2800" dirty="0"/>
          </a:p>
          <a:p>
            <a:pPr eaLnBrk="1" fontAlgn="auto" hangingPunct="1">
              <a:spcAft>
                <a:spcPts val="0"/>
              </a:spcAft>
              <a:defRPr/>
            </a:pPr>
            <a:endParaRPr lang="et-EE" sz="2800" dirty="0"/>
          </a:p>
          <a:p>
            <a:pPr eaLnBrk="1" fontAlgn="auto" hangingPunct="1">
              <a:spcAft>
                <a:spcPts val="0"/>
              </a:spcAft>
              <a:defRPr/>
            </a:pPr>
            <a:endParaRPr lang="et-EE" sz="2800" dirty="0"/>
          </a:p>
          <a:p>
            <a:pPr eaLnBrk="1" fontAlgn="auto" hangingPunct="1">
              <a:spcAft>
                <a:spcPts val="0"/>
              </a:spcAft>
              <a:defRPr/>
            </a:pPr>
            <a:endParaRPr lang="et-EE" sz="2800" dirty="0"/>
          </a:p>
          <a:p>
            <a:pPr eaLnBrk="1" fontAlgn="auto" hangingPunct="1">
              <a:spcAft>
                <a:spcPts val="0"/>
              </a:spcAft>
              <a:defRPr/>
            </a:pPr>
            <a:endParaRPr lang="et-EE" altLang="ja-JP" sz="2000" dirty="0">
              <a:ea typeface="+mn-ea"/>
              <a:cs typeface="+mn-cs"/>
            </a:endParaRPr>
          </a:p>
        </p:txBody>
      </p:sp>
    </p:spTree>
    <p:extLst>
      <p:ext uri="{BB962C8B-B14F-4D97-AF65-F5344CB8AC3E}">
        <p14:creationId xmlns:p14="http://schemas.microsoft.com/office/powerpoint/2010/main" val="223734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24659" b="24659"/>
          <a:stretch>
            <a:fillRect/>
          </a:stretch>
        </p:blipFill>
        <p:spPr>
          <a:xfrm>
            <a:off x="0" y="0"/>
            <a:ext cx="3416439" cy="1878910"/>
          </a:xfrm>
        </p:spPr>
      </p:pic>
      <p:sp>
        <p:nvSpPr>
          <p:cNvPr id="2" name="Title 1"/>
          <p:cNvSpPr>
            <a:spLocks noGrp="1"/>
          </p:cNvSpPr>
          <p:nvPr>
            <p:ph type="title"/>
          </p:nvPr>
        </p:nvSpPr>
        <p:spPr/>
        <p:txBody>
          <a:bodyPr/>
          <a:lstStyle/>
          <a:p>
            <a:r>
              <a:rPr lang="en-US" dirty="0"/>
              <a:t>Case study</a:t>
            </a:r>
          </a:p>
        </p:txBody>
      </p:sp>
      <p:sp>
        <p:nvSpPr>
          <p:cNvPr id="6" name="Rectangle 5"/>
          <p:cNvSpPr/>
          <p:nvPr/>
        </p:nvSpPr>
        <p:spPr>
          <a:xfrm>
            <a:off x="218951" y="2163520"/>
            <a:ext cx="8708695" cy="4524315"/>
          </a:xfrm>
          <a:prstGeom prst="rect">
            <a:avLst/>
          </a:prstGeom>
        </p:spPr>
        <p:txBody>
          <a:bodyPr wrap="square">
            <a:spAutoFit/>
          </a:bodyPr>
          <a:lstStyle/>
          <a:p>
            <a:r>
              <a:rPr lang="en-US" sz="2400" b="1" dirty="0"/>
              <a:t>An exchange student from Southern Europe came to Estonia and he was very happy with his choice – everything was very well-organized and he felt welcomed. After some time he started to realize that people aren’t very friendly– they didn’t greet him in the corridor and turned the head away.</a:t>
            </a:r>
          </a:p>
          <a:p>
            <a:r>
              <a:rPr lang="en-US" sz="2400" b="1" dirty="0"/>
              <a:t>Once he was invited to an Estonian wedding. He learned Estonian songs and dances and got to know many Estonian students. Next week his new friends acted as nothing had happened, they only said ‘Hi!’ in the corridor and walked on. The exchange student felt guilty and was wondering what he was doing wrong.</a:t>
            </a:r>
          </a:p>
          <a:p>
            <a:r>
              <a:rPr lang="en-US" sz="2400" b="1" dirty="0"/>
              <a:t> </a:t>
            </a:r>
          </a:p>
          <a:p>
            <a:r>
              <a:rPr lang="en-US" sz="2400" b="1" dirty="0"/>
              <a:t>Why did this situation occur?</a:t>
            </a:r>
          </a:p>
        </p:txBody>
      </p:sp>
    </p:spTree>
    <p:extLst>
      <p:ext uri="{BB962C8B-B14F-4D97-AF65-F5344CB8AC3E}">
        <p14:creationId xmlns:p14="http://schemas.microsoft.com/office/powerpoint/2010/main" val="91757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120"/>
            <a:ext cx="8229600" cy="1143000"/>
          </a:xfrm>
        </p:spPr>
        <p:txBody>
          <a:bodyPr>
            <a:normAutofit fontScale="90000"/>
          </a:bodyPr>
          <a:lstStyle/>
          <a:p>
            <a:r>
              <a:rPr lang="en-US" dirty="0"/>
              <a:t>Case study </a:t>
            </a:r>
            <a:br>
              <a:rPr lang="en-US" dirty="0"/>
            </a:br>
            <a:endParaRPr lang="en-US" dirty="0"/>
          </a:p>
        </p:txBody>
      </p:sp>
      <p:sp>
        <p:nvSpPr>
          <p:cNvPr id="6" name="TextBox 5"/>
          <p:cNvSpPr txBox="1"/>
          <p:nvPr/>
        </p:nvSpPr>
        <p:spPr>
          <a:xfrm>
            <a:off x="5648972" y="1028974"/>
            <a:ext cx="359828"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2">
            <a:alphaModFix amt="43000"/>
          </a:blip>
          <a:stretch>
            <a:fillRect/>
          </a:stretch>
        </p:blipFill>
        <p:spPr>
          <a:xfrm>
            <a:off x="-1" y="-1"/>
            <a:ext cx="9144001" cy="6858001"/>
          </a:xfrm>
          <a:prstGeom prst="rect">
            <a:avLst/>
          </a:prstGeom>
        </p:spPr>
      </p:pic>
      <p:sp>
        <p:nvSpPr>
          <p:cNvPr id="7" name="Content Placeholder 6"/>
          <p:cNvSpPr>
            <a:spLocks noGrp="1"/>
          </p:cNvSpPr>
          <p:nvPr>
            <p:ph idx="1"/>
          </p:nvPr>
        </p:nvSpPr>
        <p:spPr/>
        <p:txBody>
          <a:bodyPr>
            <a:normAutofit fontScale="85000" lnSpcReduction="20000"/>
          </a:bodyPr>
          <a:lstStyle/>
          <a:p>
            <a:pPr marL="0" indent="0">
              <a:buNone/>
            </a:pPr>
            <a:r>
              <a:rPr lang="en-US" b="1" dirty="0"/>
              <a:t>An exchange student from Asia went shopping in Estonia and was very surprised. She wanted to buy boots and it took time before she got the attention from the shop assistants. The assistants helped her but were quiet and reserved, didn’t smile nor asked her if she needed extra assistance. It seemed to the student that the assistants were impolite and blamed herself for not acting ‘correctly.’</a:t>
            </a:r>
          </a:p>
          <a:p>
            <a:pPr marL="0" indent="0">
              <a:buNone/>
            </a:pPr>
            <a:r>
              <a:rPr lang="en-US" b="1" dirty="0"/>
              <a:t>The exchange student went to the adviser and asked what she had done wrong. What could she do differently next time when she goes shopping.  </a:t>
            </a:r>
          </a:p>
          <a:p>
            <a:r>
              <a:rPr lang="en-US" b="1" dirty="0"/>
              <a:t>Why did this situation occur?</a:t>
            </a:r>
          </a:p>
          <a:p>
            <a:endParaRPr lang="en-US" dirty="0"/>
          </a:p>
        </p:txBody>
      </p:sp>
    </p:spTree>
    <p:extLst>
      <p:ext uri="{BB962C8B-B14F-4D97-AF65-F5344CB8AC3E}">
        <p14:creationId xmlns:p14="http://schemas.microsoft.com/office/powerpoint/2010/main" val="335809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a:xfrm>
            <a:off x="285751" y="365126"/>
            <a:ext cx="8651874" cy="3744356"/>
          </a:xfrm>
        </p:spPr>
        <p:txBody>
          <a:bodyPr/>
          <a:lstStyle/>
          <a:p>
            <a:pPr algn="ctr"/>
            <a:r>
              <a:rPr lang="en-US" sz="9600" dirty="0">
                <a:latin typeface="Times New Roman"/>
                <a:cs typeface="Times New Roman"/>
              </a:rPr>
              <a:t>Have a safe and enjoyable stay here!</a:t>
            </a:r>
          </a:p>
        </p:txBody>
      </p:sp>
      <p:sp>
        <p:nvSpPr>
          <p:cNvPr id="4" name="Text Placeholder 3"/>
          <p:cNvSpPr>
            <a:spLocks noGrp="1"/>
          </p:cNvSpPr>
          <p:nvPr>
            <p:ph type="body" sz="quarter" idx="10"/>
          </p:nvPr>
        </p:nvSpPr>
        <p:spPr/>
        <p:txBody>
          <a:bodyPr>
            <a:normAutofit fontScale="62500" lnSpcReduction="20000"/>
          </a:bodyPr>
          <a:lstStyle/>
          <a:p>
            <a:r>
              <a:rPr lang="en-US" dirty="0" err="1"/>
              <a:t>Visitestonia.com</a:t>
            </a:r>
            <a:endParaRPr lang="en-US" dirty="0"/>
          </a:p>
        </p:txBody>
      </p:sp>
    </p:spTree>
    <p:extLst>
      <p:ext uri="{BB962C8B-B14F-4D97-AF65-F5344CB8AC3E}">
        <p14:creationId xmlns:p14="http://schemas.microsoft.com/office/powerpoint/2010/main" val="35318021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85763"/>
            <a:ext cx="8229600" cy="778098"/>
          </a:xfrm>
        </p:spPr>
        <p:txBody>
          <a:bodyPr/>
          <a:lstStyle/>
          <a:p>
            <a:pPr algn="ctr"/>
            <a:r>
              <a:rPr lang="et-EE" sz="3200" dirty="0">
                <a:latin typeface="Times New Roman"/>
                <a:cs typeface="Times New Roman"/>
              </a:rPr>
              <a:t>Cheating and plagiarism (Study Regulations)</a:t>
            </a:r>
          </a:p>
        </p:txBody>
      </p:sp>
      <p:sp>
        <p:nvSpPr>
          <p:cNvPr id="3075" name="Rectangle 3"/>
          <p:cNvSpPr>
            <a:spLocks noGrp="1" noChangeArrowheads="1"/>
          </p:cNvSpPr>
          <p:nvPr>
            <p:ph type="body" idx="1"/>
          </p:nvPr>
        </p:nvSpPr>
        <p:spPr>
          <a:xfrm>
            <a:off x="467544" y="1410407"/>
            <a:ext cx="8229600" cy="4752528"/>
          </a:xfrm>
        </p:spPr>
        <p:txBody>
          <a:bodyPr/>
          <a:lstStyle/>
          <a:p>
            <a:pPr marL="0" indent="0" eaLnBrk="1" fontAlgn="auto" hangingPunct="1">
              <a:spcAft>
                <a:spcPts val="0"/>
              </a:spcAft>
              <a:buNone/>
              <a:defRPr/>
            </a:pPr>
            <a:endParaRPr lang="et-EE" sz="2400" b="1" dirty="0"/>
          </a:p>
          <a:p>
            <a:pPr marL="0" indent="0" eaLnBrk="1" fontAlgn="auto" hangingPunct="1">
              <a:spcAft>
                <a:spcPts val="0"/>
              </a:spcAft>
              <a:buNone/>
              <a:defRPr/>
            </a:pPr>
            <a:endParaRPr lang="et-EE" sz="2400" b="1" dirty="0"/>
          </a:p>
          <a:p>
            <a:pPr eaLnBrk="1" fontAlgn="auto" hangingPunct="1">
              <a:spcAft>
                <a:spcPts val="0"/>
              </a:spcAft>
              <a:defRPr/>
            </a:pPr>
            <a:endParaRPr lang="et-EE" altLang="ja-JP" sz="2000" dirty="0">
              <a:ea typeface="+mn-ea"/>
              <a:cs typeface="+mn-cs"/>
            </a:endParaRPr>
          </a:p>
        </p:txBody>
      </p:sp>
      <p:sp>
        <p:nvSpPr>
          <p:cNvPr id="2" name="Rectangle 1"/>
          <p:cNvSpPr/>
          <p:nvPr/>
        </p:nvSpPr>
        <p:spPr>
          <a:xfrm>
            <a:off x="682625" y="1410407"/>
            <a:ext cx="7778749" cy="5262979"/>
          </a:xfrm>
          <a:prstGeom prst="rect">
            <a:avLst/>
          </a:prstGeom>
        </p:spPr>
        <p:txBody>
          <a:bodyPr wrap="square">
            <a:spAutoFit/>
          </a:bodyPr>
          <a:lstStyle/>
          <a:p>
            <a:r>
              <a:rPr lang="en-US" sz="2400" baseline="30000" dirty="0">
                <a:latin typeface="Times New Roman"/>
                <a:cs typeface="Times New Roman"/>
              </a:rPr>
              <a:t>In a case of disregard for academic practice, depending on the seriousness of the violation, the Director of the academic unit has the right to issue a letter of reprimand to the student or make a proposal to delete the student from the matriculation register. The following is considered a violation of academic practice:</a:t>
            </a:r>
            <a:r>
              <a:rPr lang="en-US" sz="2400" dirty="0">
                <a:latin typeface="Times New Roman"/>
                <a:cs typeface="Times New Roman"/>
              </a:rPr>
              <a:t> </a:t>
            </a:r>
          </a:p>
          <a:p>
            <a:r>
              <a:rPr lang="en-US" sz="2400" dirty="0">
                <a:latin typeface="Times New Roman"/>
                <a:cs typeface="Times New Roman"/>
              </a:rPr>
              <a:t>1) Using additional materials;</a:t>
            </a:r>
            <a:br>
              <a:rPr lang="en-US" sz="2400" dirty="0">
                <a:latin typeface="Times New Roman"/>
                <a:cs typeface="Times New Roman"/>
              </a:rPr>
            </a:br>
            <a:r>
              <a:rPr lang="en-US" sz="2400" dirty="0">
                <a:latin typeface="Times New Roman"/>
                <a:cs typeface="Times New Roman"/>
              </a:rPr>
              <a:t>2) Unauthorized exchange of knowledge during an examination </a:t>
            </a:r>
          </a:p>
          <a:p>
            <a:r>
              <a:rPr lang="en-US" sz="2400" dirty="0">
                <a:latin typeface="Times New Roman"/>
                <a:cs typeface="Times New Roman"/>
              </a:rPr>
              <a:t>3) Participating in an examination or pass-fail assessment on behalf of another student or enabling it;</a:t>
            </a:r>
            <a:br>
              <a:rPr lang="en-US" sz="2400" dirty="0">
                <a:latin typeface="Times New Roman"/>
                <a:cs typeface="Times New Roman"/>
              </a:rPr>
            </a:br>
            <a:r>
              <a:rPr lang="en-US" sz="2400" dirty="0">
                <a:latin typeface="Times New Roman"/>
                <a:cs typeface="Times New Roman"/>
              </a:rPr>
              <a:t>4) Submission of someone else ́s written work under one ́s own name or submitting previously submitted work; </a:t>
            </a:r>
          </a:p>
          <a:p>
            <a:r>
              <a:rPr lang="en-US" sz="2400" dirty="0">
                <a:latin typeface="Times New Roman"/>
                <a:cs typeface="Times New Roman"/>
              </a:rPr>
              <a:t>5) Plagiarism, i.e. using somebody else ́s written work or ideas (also your own previous work) without providing proper academic reference;</a:t>
            </a:r>
            <a:br>
              <a:rPr lang="en-US" sz="2400" dirty="0">
                <a:latin typeface="Times New Roman"/>
                <a:cs typeface="Times New Roman"/>
              </a:rPr>
            </a:br>
            <a:r>
              <a:rPr lang="en-US" sz="2400" dirty="0">
                <a:latin typeface="Times New Roman"/>
                <a:cs typeface="Times New Roman"/>
              </a:rPr>
              <a:t>6) Knowingly giving untrue data in papers and applications.</a:t>
            </a:r>
          </a:p>
        </p:txBody>
      </p:sp>
    </p:spTree>
    <p:extLst>
      <p:ext uri="{BB962C8B-B14F-4D97-AF65-F5344CB8AC3E}">
        <p14:creationId xmlns:p14="http://schemas.microsoft.com/office/powerpoint/2010/main" val="428598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will happen?</a:t>
            </a:r>
          </a:p>
        </p:txBody>
      </p:sp>
      <p:sp>
        <p:nvSpPr>
          <p:cNvPr id="3" name="Content Placeholder 2"/>
          <p:cNvSpPr>
            <a:spLocks noGrp="1"/>
          </p:cNvSpPr>
          <p:nvPr>
            <p:ph idx="1"/>
          </p:nvPr>
        </p:nvSpPr>
        <p:spPr/>
        <p:txBody>
          <a:bodyPr>
            <a:normAutofit fontScale="85000" lnSpcReduction="10000"/>
          </a:bodyPr>
          <a:lstStyle/>
          <a:p>
            <a:r>
              <a:rPr lang="en-US" dirty="0"/>
              <a:t>If the student is detected as having violated good academic practice, a note will be added to the Transcript of Records and the course is marked as F.</a:t>
            </a:r>
          </a:p>
          <a:p>
            <a:pPr marL="0" indent="0">
              <a:buNone/>
            </a:pPr>
            <a:endParaRPr lang="en-US" dirty="0"/>
          </a:p>
          <a:p>
            <a:pPr marL="0" indent="0">
              <a:buNone/>
            </a:pPr>
            <a:r>
              <a:rPr lang="en-US" dirty="0"/>
              <a:t>Read more about plagiarism at </a:t>
            </a:r>
            <a:r>
              <a:rPr lang="en-US" dirty="0">
                <a:hlinkClick r:id="rId2"/>
              </a:rPr>
              <a:t>https://www.tlu.ee/en/students-about-ethics-and-plagiarism</a:t>
            </a:r>
            <a:endParaRPr lang="en-US" dirty="0"/>
          </a:p>
          <a:p>
            <a:pPr marL="0" indent="0">
              <a:buNone/>
            </a:pPr>
            <a:endParaRPr lang="en-US" dirty="0"/>
          </a:p>
          <a:p>
            <a:pPr marL="0" indent="0">
              <a:buNone/>
            </a:pPr>
            <a:r>
              <a:rPr lang="en-US" dirty="0"/>
              <a:t>Good Practice in Learning: </a:t>
            </a:r>
            <a:r>
              <a:rPr lang="en-US" dirty="0">
                <a:hlinkClick r:id="rId3"/>
              </a:rPr>
              <a:t>https://www.tlu.ee/en/application-good-academic-practice-studies</a:t>
            </a:r>
            <a:r>
              <a:rPr lang="en-US" dirty="0"/>
              <a:t> </a:t>
            </a:r>
          </a:p>
        </p:txBody>
      </p:sp>
    </p:spTree>
    <p:extLst>
      <p:ext uri="{BB962C8B-B14F-4D97-AF65-F5344CB8AC3E}">
        <p14:creationId xmlns:p14="http://schemas.microsoft.com/office/powerpoint/2010/main" val="303819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78098"/>
          </a:xfrm>
        </p:spPr>
        <p:txBody>
          <a:bodyPr/>
          <a:lstStyle/>
          <a:p>
            <a:pPr algn="ctr"/>
            <a:r>
              <a:rPr lang="et-EE" sz="3200" b="1" dirty="0">
                <a:latin typeface="Times New Roman"/>
                <a:cs typeface="Times New Roman"/>
              </a:rPr>
              <a:t>Emails</a:t>
            </a:r>
            <a:endParaRPr lang="et-EE" sz="3200" dirty="0">
              <a:latin typeface="Times New Roman"/>
              <a:cs typeface="Times New Roman"/>
            </a:endParaRPr>
          </a:p>
        </p:txBody>
      </p:sp>
      <p:pic>
        <p:nvPicPr>
          <p:cNvPr id="2" name="Picture 1" descr="j030927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733191"/>
            <a:ext cx="3657600" cy="2414016"/>
          </a:xfrm>
          <a:prstGeom prst="rect">
            <a:avLst/>
          </a:prstGeom>
        </p:spPr>
      </p:pic>
      <p:sp>
        <p:nvSpPr>
          <p:cNvPr id="3075" name="Rectangle 3"/>
          <p:cNvSpPr>
            <a:spLocks noGrp="1" noChangeArrowheads="1"/>
          </p:cNvSpPr>
          <p:nvPr>
            <p:ph type="body" idx="1"/>
          </p:nvPr>
        </p:nvSpPr>
        <p:spPr>
          <a:xfrm>
            <a:off x="467544" y="775494"/>
            <a:ext cx="8229600" cy="4752528"/>
          </a:xfrm>
        </p:spPr>
        <p:txBody>
          <a:bodyPr>
            <a:normAutofit fontScale="92500" lnSpcReduction="20000"/>
          </a:bodyPr>
          <a:lstStyle/>
          <a:p>
            <a:pPr marL="0" indent="0" eaLnBrk="1" fontAlgn="auto" hangingPunct="1">
              <a:spcAft>
                <a:spcPts val="0"/>
              </a:spcAft>
              <a:buNone/>
              <a:defRPr/>
            </a:pPr>
            <a:endParaRPr lang="et-EE" sz="2400" b="1" dirty="0"/>
          </a:p>
          <a:p>
            <a:pPr eaLnBrk="1" fontAlgn="auto" hangingPunct="1">
              <a:spcAft>
                <a:spcPts val="0"/>
              </a:spcAft>
              <a:defRPr/>
            </a:pPr>
            <a:r>
              <a:rPr lang="et-EE" sz="2800" dirty="0">
                <a:latin typeface="Times New Roman"/>
                <a:cs typeface="Times New Roman"/>
              </a:rPr>
              <a:t>Be polite</a:t>
            </a:r>
          </a:p>
          <a:p>
            <a:pPr eaLnBrk="1" fontAlgn="auto" hangingPunct="1">
              <a:spcAft>
                <a:spcPts val="0"/>
              </a:spcAft>
              <a:defRPr/>
            </a:pPr>
            <a:r>
              <a:rPr lang="en-US" sz="2800" dirty="0">
                <a:latin typeface="Times New Roman"/>
                <a:cs typeface="Times New Roman"/>
              </a:rPr>
              <a:t>I</a:t>
            </a:r>
            <a:r>
              <a:rPr lang="et-EE" sz="2800" dirty="0">
                <a:latin typeface="Times New Roman"/>
                <a:cs typeface="Times New Roman"/>
              </a:rPr>
              <a:t>nclude as much relevant information as possible (field of studies)</a:t>
            </a:r>
          </a:p>
          <a:p>
            <a:pPr eaLnBrk="1" fontAlgn="auto" hangingPunct="1">
              <a:spcAft>
                <a:spcPts val="0"/>
              </a:spcAft>
              <a:defRPr/>
            </a:pPr>
            <a:r>
              <a:rPr lang="en-US" sz="2800" dirty="0">
                <a:latin typeface="Times New Roman"/>
                <a:cs typeface="Times New Roman"/>
              </a:rPr>
              <a:t>S</a:t>
            </a:r>
            <a:r>
              <a:rPr lang="et-EE" sz="2800" dirty="0">
                <a:latin typeface="Times New Roman"/>
                <a:cs typeface="Times New Roman"/>
              </a:rPr>
              <a:t>ave the email conversation</a:t>
            </a:r>
          </a:p>
          <a:p>
            <a:pPr eaLnBrk="1" fontAlgn="auto" hangingPunct="1">
              <a:spcAft>
                <a:spcPts val="0"/>
              </a:spcAft>
              <a:defRPr/>
            </a:pPr>
            <a:r>
              <a:rPr lang="et-EE" sz="2800" dirty="0">
                <a:latin typeface="Times New Roman"/>
                <a:cs typeface="Times New Roman"/>
              </a:rPr>
              <a:t>Don’t forget your name</a:t>
            </a:r>
          </a:p>
          <a:p>
            <a:pPr eaLnBrk="1" fontAlgn="auto" hangingPunct="1">
              <a:spcAft>
                <a:spcPts val="0"/>
              </a:spcAft>
              <a:defRPr/>
            </a:pPr>
            <a:r>
              <a:rPr lang="et-EE" sz="2800" b="1" dirty="0">
                <a:latin typeface="Times New Roman"/>
                <a:cs typeface="Times New Roman"/>
              </a:rPr>
              <a:t>Read and reply to emails</a:t>
            </a:r>
          </a:p>
          <a:p>
            <a:pPr marL="0" indent="0" eaLnBrk="1" fontAlgn="auto" hangingPunct="1">
              <a:spcAft>
                <a:spcPts val="0"/>
              </a:spcAft>
              <a:buNone/>
              <a:defRPr/>
            </a:pPr>
            <a:endParaRPr lang="et-EE" altLang="ja-JP" sz="2000" dirty="0">
              <a:ea typeface="+mn-ea"/>
              <a:cs typeface="+mn-cs"/>
            </a:endParaRPr>
          </a:p>
          <a:p>
            <a:pPr marL="0" indent="0" eaLnBrk="1" fontAlgn="auto" hangingPunct="1">
              <a:spcAft>
                <a:spcPts val="0"/>
              </a:spcAft>
              <a:buNone/>
              <a:defRPr/>
            </a:pPr>
            <a:endParaRPr lang="et-EE" altLang="ja-JP" sz="2800" dirty="0">
              <a:latin typeface="Times New Roman"/>
              <a:ea typeface="+mn-ea"/>
              <a:cs typeface="Times New Roman"/>
            </a:endParaRPr>
          </a:p>
          <a:p>
            <a:pPr marL="0" indent="0" eaLnBrk="1" fontAlgn="auto" hangingPunct="1">
              <a:spcAft>
                <a:spcPts val="0"/>
              </a:spcAft>
              <a:buNone/>
              <a:defRPr/>
            </a:pPr>
            <a:r>
              <a:rPr lang="et-EE" altLang="ja-JP" sz="2800" dirty="0">
                <a:latin typeface="Times New Roman"/>
                <a:cs typeface="Times New Roman"/>
              </a:rPr>
              <a:t>University staff does not have to respond instantly to your emails. Response time is three (at busy times five) working days. So, please be patient </a:t>
            </a:r>
            <a:r>
              <a:rPr lang="mr-IN" altLang="ja-JP" sz="2800" dirty="0">
                <a:latin typeface="Times New Roman"/>
                <a:cs typeface="Times New Roman"/>
              </a:rPr>
              <a:t>–</a:t>
            </a:r>
            <a:r>
              <a:rPr lang="et-EE" altLang="ja-JP" sz="2800" dirty="0">
                <a:latin typeface="Times New Roman"/>
                <a:cs typeface="Times New Roman"/>
              </a:rPr>
              <a:t> it does not make it faster if you send an email every hour.</a:t>
            </a:r>
          </a:p>
          <a:p>
            <a:pPr marL="0" indent="0" eaLnBrk="1" fontAlgn="auto" hangingPunct="1">
              <a:spcAft>
                <a:spcPts val="0"/>
              </a:spcAft>
              <a:buNone/>
              <a:defRPr/>
            </a:pPr>
            <a:endParaRPr lang="et-EE" altLang="ja-JP" sz="2800" dirty="0">
              <a:latin typeface="Times New Roman"/>
              <a:cs typeface="Times New Roman"/>
            </a:endParaRPr>
          </a:p>
          <a:p>
            <a:pPr marL="0" indent="0" eaLnBrk="1" fontAlgn="auto" hangingPunct="1">
              <a:spcAft>
                <a:spcPts val="0"/>
              </a:spcAft>
              <a:buNone/>
              <a:defRPr/>
            </a:pPr>
            <a:endParaRPr lang="et-EE" altLang="ja-JP" sz="2800" dirty="0">
              <a:latin typeface="Times New Roman"/>
              <a:cs typeface="Times New Roman"/>
            </a:endParaRPr>
          </a:p>
        </p:txBody>
      </p:sp>
    </p:spTree>
    <p:extLst>
      <p:ext uri="{BB962C8B-B14F-4D97-AF65-F5344CB8AC3E}">
        <p14:creationId xmlns:p14="http://schemas.microsoft.com/office/powerpoint/2010/main" val="95002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78098"/>
          </a:xfrm>
        </p:spPr>
        <p:txBody>
          <a:bodyPr/>
          <a:lstStyle/>
          <a:p>
            <a:pPr algn="ctr"/>
            <a:r>
              <a:rPr lang="et-EE" sz="3200" dirty="0">
                <a:latin typeface="Times New Roman"/>
                <a:cs typeface="Times New Roman"/>
              </a:rPr>
              <a:t>Going to the office</a:t>
            </a:r>
          </a:p>
        </p:txBody>
      </p:sp>
      <p:sp>
        <p:nvSpPr>
          <p:cNvPr id="3075" name="Rectangle 3"/>
          <p:cNvSpPr>
            <a:spLocks noGrp="1" noChangeArrowheads="1"/>
          </p:cNvSpPr>
          <p:nvPr>
            <p:ph type="body" idx="1"/>
          </p:nvPr>
        </p:nvSpPr>
        <p:spPr>
          <a:xfrm>
            <a:off x="457200" y="775494"/>
            <a:ext cx="8229600" cy="4752528"/>
          </a:xfrm>
        </p:spPr>
        <p:txBody>
          <a:bodyPr/>
          <a:lstStyle/>
          <a:p>
            <a:pPr marL="0" indent="0" eaLnBrk="1" fontAlgn="auto" hangingPunct="1">
              <a:spcAft>
                <a:spcPts val="0"/>
              </a:spcAft>
              <a:buNone/>
              <a:defRPr/>
            </a:pPr>
            <a:endParaRPr lang="et-EE" sz="2400" b="1" dirty="0"/>
          </a:p>
          <a:p>
            <a:pPr eaLnBrk="1" fontAlgn="auto" hangingPunct="1">
              <a:spcAft>
                <a:spcPts val="0"/>
              </a:spcAft>
              <a:defRPr/>
            </a:pPr>
            <a:r>
              <a:rPr lang="et-EE" altLang="ja-JP" sz="2800" dirty="0">
                <a:latin typeface="Times New Roman"/>
                <a:cs typeface="Times New Roman"/>
              </a:rPr>
              <a:t>Respect the office hours</a:t>
            </a:r>
          </a:p>
          <a:p>
            <a:pPr eaLnBrk="1" fontAlgn="auto" hangingPunct="1">
              <a:spcAft>
                <a:spcPts val="0"/>
              </a:spcAft>
              <a:defRPr/>
            </a:pPr>
            <a:r>
              <a:rPr lang="et-EE" altLang="ja-JP" sz="2800" dirty="0">
                <a:latin typeface="Times New Roman"/>
                <a:cs typeface="Times New Roman"/>
              </a:rPr>
              <a:t>If necessary, make an appointment</a:t>
            </a:r>
          </a:p>
          <a:p>
            <a:pPr eaLnBrk="1" fontAlgn="auto" hangingPunct="1">
              <a:spcAft>
                <a:spcPts val="0"/>
              </a:spcAft>
              <a:defRPr/>
            </a:pPr>
            <a:r>
              <a:rPr lang="et-EE" altLang="ja-JP" sz="2800" dirty="0">
                <a:latin typeface="Times New Roman"/>
                <a:cs typeface="Times New Roman"/>
              </a:rPr>
              <a:t>Prefill your documents</a:t>
            </a:r>
          </a:p>
          <a:p>
            <a:pPr>
              <a:defRPr/>
            </a:pPr>
            <a:r>
              <a:rPr lang="et-EE" altLang="ja-JP" sz="2800" dirty="0">
                <a:latin typeface="Times New Roman"/>
                <a:cs typeface="Times New Roman"/>
              </a:rPr>
              <a:t>Introduce yourself</a:t>
            </a:r>
          </a:p>
          <a:p>
            <a:pPr eaLnBrk="1" fontAlgn="auto" hangingPunct="1">
              <a:spcAft>
                <a:spcPts val="0"/>
              </a:spcAft>
              <a:defRPr/>
            </a:pPr>
            <a:r>
              <a:rPr lang="et-EE" altLang="ja-JP" sz="2800" dirty="0">
                <a:latin typeface="Times New Roman"/>
                <a:cs typeface="Times New Roman"/>
              </a:rPr>
              <a:t>Keep the volume down...</a:t>
            </a:r>
          </a:p>
          <a:p>
            <a:pPr eaLnBrk="1" fontAlgn="auto" hangingPunct="1">
              <a:spcAft>
                <a:spcPts val="0"/>
              </a:spcAft>
              <a:defRPr/>
            </a:pPr>
            <a:r>
              <a:rPr lang="et-EE" altLang="ja-JP" sz="2800" dirty="0">
                <a:latin typeface="Times New Roman"/>
                <a:cs typeface="Times New Roman"/>
              </a:rPr>
              <a:t>One student at a time</a:t>
            </a:r>
          </a:p>
          <a:p>
            <a:pPr eaLnBrk="1" fontAlgn="auto" hangingPunct="1">
              <a:spcAft>
                <a:spcPts val="0"/>
              </a:spcAft>
              <a:defRPr/>
            </a:pPr>
            <a:r>
              <a:rPr lang="et-EE" altLang="ja-JP" sz="2800" dirty="0">
                <a:latin typeface="Times New Roman"/>
                <a:cs typeface="Times New Roman"/>
              </a:rPr>
              <a:t>Please see the webpage first, usually all the information you need is there.</a:t>
            </a:r>
          </a:p>
        </p:txBody>
      </p:sp>
      <p:pic>
        <p:nvPicPr>
          <p:cNvPr id="2" name="Picture 1"/>
          <p:cNvPicPr>
            <a:picLocks noChangeAspect="1"/>
          </p:cNvPicPr>
          <p:nvPr/>
        </p:nvPicPr>
        <p:blipFill>
          <a:blip r:embed="rId2"/>
          <a:stretch>
            <a:fillRect/>
          </a:stretch>
        </p:blipFill>
        <p:spPr>
          <a:xfrm>
            <a:off x="4857750" y="2301874"/>
            <a:ext cx="2730500" cy="2047875"/>
          </a:xfrm>
          <a:prstGeom prst="rect">
            <a:avLst/>
          </a:prstGeom>
        </p:spPr>
      </p:pic>
    </p:spTree>
    <p:extLst>
      <p:ext uri="{BB962C8B-B14F-4D97-AF65-F5344CB8AC3E}">
        <p14:creationId xmlns:p14="http://schemas.microsoft.com/office/powerpoint/2010/main" val="136320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78098"/>
          </a:xfrm>
        </p:spPr>
        <p:txBody>
          <a:bodyPr/>
          <a:lstStyle/>
          <a:p>
            <a:pPr algn="ctr"/>
            <a:r>
              <a:rPr lang="et-EE" sz="3200" dirty="0" err="1">
                <a:latin typeface="Times New Roman"/>
                <a:cs typeface="Times New Roman"/>
              </a:rPr>
              <a:t>What</a:t>
            </a:r>
            <a:r>
              <a:rPr lang="et-EE" sz="3200" dirty="0">
                <a:latin typeface="Times New Roman"/>
                <a:cs typeface="Times New Roman"/>
              </a:rPr>
              <a:t> </a:t>
            </a:r>
            <a:r>
              <a:rPr lang="et-EE" sz="3200" dirty="0" err="1">
                <a:latin typeface="Times New Roman"/>
                <a:cs typeface="Times New Roman"/>
              </a:rPr>
              <a:t>to</a:t>
            </a:r>
            <a:r>
              <a:rPr lang="et-EE" sz="3200" dirty="0">
                <a:latin typeface="Times New Roman"/>
                <a:cs typeface="Times New Roman"/>
              </a:rPr>
              <a:t> </a:t>
            </a:r>
            <a:r>
              <a:rPr lang="et-EE" sz="3200" dirty="0" err="1">
                <a:latin typeface="Times New Roman"/>
                <a:cs typeface="Times New Roman"/>
              </a:rPr>
              <a:t>wear</a:t>
            </a:r>
            <a:r>
              <a:rPr lang="et-EE" sz="3200" dirty="0">
                <a:latin typeface="Times New Roman"/>
                <a:cs typeface="Times New Roman"/>
              </a:rPr>
              <a:t>?</a:t>
            </a:r>
          </a:p>
        </p:txBody>
      </p:sp>
      <p:sp>
        <p:nvSpPr>
          <p:cNvPr id="3075" name="Rectangle 3"/>
          <p:cNvSpPr>
            <a:spLocks noGrp="1" noChangeArrowheads="1"/>
          </p:cNvSpPr>
          <p:nvPr>
            <p:ph type="body" idx="1"/>
          </p:nvPr>
        </p:nvSpPr>
        <p:spPr>
          <a:xfrm>
            <a:off x="467544" y="775494"/>
            <a:ext cx="8229600" cy="4752528"/>
          </a:xfrm>
        </p:spPr>
        <p:txBody>
          <a:bodyPr/>
          <a:lstStyle/>
          <a:p>
            <a:pPr marL="0" indent="0" eaLnBrk="1" fontAlgn="auto" hangingPunct="1">
              <a:spcAft>
                <a:spcPts val="0"/>
              </a:spcAft>
              <a:buNone/>
              <a:defRPr/>
            </a:pPr>
            <a:endParaRPr lang="et-EE" sz="2400" b="1" dirty="0"/>
          </a:p>
          <a:p>
            <a:pPr eaLnBrk="1" fontAlgn="auto" hangingPunct="1">
              <a:spcAft>
                <a:spcPts val="0"/>
              </a:spcAft>
              <a:defRPr/>
            </a:pPr>
            <a:r>
              <a:rPr lang="et-EE" sz="2800" dirty="0">
                <a:latin typeface="Times New Roman"/>
                <a:cs typeface="Times New Roman"/>
              </a:rPr>
              <a:t>Ceremonies – to be on the safe side wear black and white</a:t>
            </a:r>
          </a:p>
          <a:p>
            <a:pPr eaLnBrk="1" fontAlgn="auto" hangingPunct="1">
              <a:spcAft>
                <a:spcPts val="0"/>
              </a:spcAft>
              <a:defRPr/>
            </a:pPr>
            <a:r>
              <a:rPr lang="et-EE" sz="2800" dirty="0">
                <a:latin typeface="Times New Roman"/>
                <a:cs typeface="Times New Roman"/>
              </a:rPr>
              <a:t>Appropriate attire for the occasion</a:t>
            </a:r>
          </a:p>
          <a:p>
            <a:pPr eaLnBrk="1" fontAlgn="auto" hangingPunct="1">
              <a:spcAft>
                <a:spcPts val="0"/>
              </a:spcAft>
              <a:defRPr/>
            </a:pPr>
            <a:r>
              <a:rPr lang="en-US" sz="2800" dirty="0">
                <a:latin typeface="Times New Roman"/>
                <a:cs typeface="Times New Roman"/>
              </a:rPr>
              <a:t>A</a:t>
            </a:r>
            <a:r>
              <a:rPr lang="et-EE" sz="2800" dirty="0">
                <a:latin typeface="Times New Roman"/>
                <a:cs typeface="Times New Roman"/>
              </a:rPr>
              <a:t>ppropriate to weather conditions</a:t>
            </a:r>
          </a:p>
          <a:p>
            <a:pPr eaLnBrk="1" fontAlgn="auto" hangingPunct="1">
              <a:spcAft>
                <a:spcPts val="0"/>
              </a:spcAft>
              <a:defRPr/>
            </a:pPr>
            <a:endParaRPr lang="et-EE" altLang="ja-JP" sz="2000" dirty="0">
              <a:ea typeface="+mn-ea"/>
              <a:cs typeface="+mn-cs"/>
            </a:endParaRPr>
          </a:p>
        </p:txBody>
      </p:sp>
      <p:pic>
        <p:nvPicPr>
          <p:cNvPr id="8" name="Picture 7" descr="clothes-for-winter-trav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322" y="3702866"/>
            <a:ext cx="4185226" cy="2792330"/>
          </a:xfrm>
          <a:prstGeom prst="rect">
            <a:avLst/>
          </a:prstGeom>
        </p:spPr>
      </p:pic>
    </p:spTree>
    <p:extLst>
      <p:ext uri="{BB962C8B-B14F-4D97-AF65-F5344CB8AC3E}">
        <p14:creationId xmlns:p14="http://schemas.microsoft.com/office/powerpoint/2010/main" val="67783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3"/>
          <p:cNvSpPr>
            <a:spLocks noGrp="1"/>
          </p:cNvSpPr>
          <p:nvPr>
            <p:ph idx="1"/>
          </p:nvPr>
        </p:nvSpPr>
        <p:spPr bwMode="auto">
          <a:xfrm>
            <a:off x="639536" y="1580243"/>
            <a:ext cx="7886700" cy="4259263"/>
          </a:xfrm>
          <a:noFill/>
          <a:ln>
            <a:miter lim="800000"/>
            <a:headEnd/>
            <a:tailEnd/>
          </a:ln>
        </p:spPr>
        <p:txBody>
          <a:bodyPr vert="horz" wrap="square" lIns="91440" tIns="45720" rIns="91440" bIns="45720" numCol="1" anchor="t" anchorCtr="0" compatLnSpc="1">
            <a:prstTxWarp prst="textNoShape">
              <a:avLst/>
            </a:prstTxWarp>
          </a:bodyPr>
          <a:lstStyle/>
          <a:p>
            <a:endParaRPr lang="et-EE" sz="2400" dirty="0"/>
          </a:p>
          <a:p>
            <a:pPr lvl="1" eaLnBrk="1" hangingPunct="1">
              <a:buNone/>
            </a:pPr>
            <a:endParaRPr lang="et-EE" dirty="0">
              <a:ea typeface="ＭＳ Ｐゴシック" charset="-128"/>
            </a:endParaRPr>
          </a:p>
        </p:txBody>
      </p:sp>
      <p:sp>
        <p:nvSpPr>
          <p:cNvPr id="5" name="Text Placeholder 4"/>
          <p:cNvSpPr>
            <a:spLocks noGrp="1"/>
          </p:cNvSpPr>
          <p:nvPr>
            <p:ph type="body" sz="quarter" idx="4294967295"/>
          </p:nvPr>
        </p:nvSpPr>
        <p:spPr>
          <a:xfrm>
            <a:off x="628650" y="398463"/>
            <a:ext cx="7886700" cy="757237"/>
          </a:xfrm>
          <a:prstGeom prst="rect">
            <a:avLst/>
          </a:prstGeom>
        </p:spPr>
        <p:txBody>
          <a:bodyPr/>
          <a:lstStyle/>
          <a:p>
            <a:pPr marL="0" indent="0" eaLnBrk="1" hangingPunct="1">
              <a:lnSpc>
                <a:spcPct val="100000"/>
              </a:lnSpc>
              <a:spcBef>
                <a:spcPct val="0"/>
              </a:spcBef>
              <a:buNone/>
            </a:pPr>
            <a:r>
              <a:rPr lang="en-US" sz="2500" b="1" dirty="0"/>
              <a:t>The W-curve of culture shock</a:t>
            </a:r>
            <a:endParaRPr lang="et-EE" sz="2400" b="1" dirty="0">
              <a:ea typeface="ＭＳ Ｐゴシック" charset="-128"/>
            </a:endParaRPr>
          </a:p>
        </p:txBody>
      </p:sp>
      <p:pic>
        <p:nvPicPr>
          <p:cNvPr id="2" name="Picture 1"/>
          <p:cNvPicPr>
            <a:picLocks noChangeAspect="1"/>
          </p:cNvPicPr>
          <p:nvPr/>
        </p:nvPicPr>
        <p:blipFill>
          <a:blip r:embed="rId3"/>
          <a:stretch>
            <a:fillRect/>
          </a:stretch>
        </p:blipFill>
        <p:spPr>
          <a:xfrm>
            <a:off x="762000" y="952500"/>
            <a:ext cx="7620000" cy="4953000"/>
          </a:xfrm>
          <a:prstGeom prst="rect">
            <a:avLst/>
          </a:prstGeom>
        </p:spPr>
      </p:pic>
    </p:spTree>
    <p:extLst>
      <p:ext uri="{BB962C8B-B14F-4D97-AF65-F5344CB8AC3E}">
        <p14:creationId xmlns:p14="http://schemas.microsoft.com/office/powerpoint/2010/main" val="19057345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3"/>
          <p:cNvSpPr>
            <a:spLocks noGrp="1"/>
          </p:cNvSpPr>
          <p:nvPr>
            <p:ph idx="1"/>
          </p:nvPr>
        </p:nvSpPr>
        <p:spPr bwMode="auto">
          <a:xfrm>
            <a:off x="663053" y="1227496"/>
            <a:ext cx="7886700" cy="4259263"/>
          </a:xfrm>
          <a:noFill/>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r>
              <a:rPr lang="en-US" sz="2300" dirty="0"/>
              <a:t>Boredom, loneliness </a:t>
            </a:r>
          </a:p>
          <a:p>
            <a:r>
              <a:rPr lang="en-US" sz="2300" dirty="0"/>
              <a:t>Allergies, pain </a:t>
            </a:r>
          </a:p>
          <a:p>
            <a:r>
              <a:rPr lang="en-US" sz="2300" dirty="0"/>
              <a:t>Obsession with own health </a:t>
            </a:r>
          </a:p>
          <a:p>
            <a:r>
              <a:rPr lang="en-US" sz="2300" dirty="0"/>
              <a:t>Sleeplessness, excessive need of sleep </a:t>
            </a:r>
          </a:p>
          <a:p>
            <a:r>
              <a:rPr lang="en-US" sz="2300" dirty="0"/>
              <a:t>Mood changes, depression, powerlessness </a:t>
            </a:r>
          </a:p>
          <a:p>
            <a:r>
              <a:rPr lang="en-US" sz="2300" dirty="0"/>
              <a:t>Anger, animosity against other people </a:t>
            </a:r>
          </a:p>
          <a:p>
            <a:r>
              <a:rPr lang="en-US" sz="2300" dirty="0"/>
              <a:t>Identification and </a:t>
            </a:r>
            <a:r>
              <a:rPr lang="en-US" sz="2300" dirty="0" err="1"/>
              <a:t>idealisation</a:t>
            </a:r>
            <a:r>
              <a:rPr lang="en-US" sz="2300" dirty="0"/>
              <a:t> of home culture </a:t>
            </a:r>
          </a:p>
          <a:p>
            <a:r>
              <a:rPr lang="en-US" sz="2300" dirty="0"/>
              <a:t>Trying to absorb everything within the new culture too fast </a:t>
            </a:r>
          </a:p>
          <a:p>
            <a:r>
              <a:rPr lang="en-US" sz="2300" dirty="0"/>
              <a:t>Not capable of solving even the most simple problems </a:t>
            </a:r>
          </a:p>
          <a:p>
            <a:r>
              <a:rPr lang="en-US" sz="2300" dirty="0"/>
              <a:t>Loss of self confidence and insecurity </a:t>
            </a:r>
          </a:p>
          <a:p>
            <a:r>
              <a:rPr lang="en-US" sz="2300" dirty="0"/>
              <a:t>Development of stereotypes in the new culture </a:t>
            </a:r>
          </a:p>
          <a:p>
            <a:r>
              <a:rPr lang="en-US" sz="2300" dirty="0"/>
              <a:t>Strong longing for family and friends back home </a:t>
            </a:r>
          </a:p>
          <a:p>
            <a:r>
              <a:rPr lang="en-US" sz="2300" dirty="0"/>
              <a:t>Feeling overlooked </a:t>
            </a:r>
          </a:p>
          <a:p>
            <a:endParaRPr lang="et-EE" sz="2400" dirty="0"/>
          </a:p>
          <a:p>
            <a:pPr lvl="1" eaLnBrk="1" hangingPunct="1">
              <a:buNone/>
            </a:pPr>
            <a:endParaRPr lang="et-EE" dirty="0">
              <a:ea typeface="ＭＳ Ｐゴシック" charset="-128"/>
            </a:endParaRPr>
          </a:p>
        </p:txBody>
      </p:sp>
      <p:sp>
        <p:nvSpPr>
          <p:cNvPr id="5" name="Text Placeholder 4"/>
          <p:cNvSpPr>
            <a:spLocks noGrp="1"/>
          </p:cNvSpPr>
          <p:nvPr>
            <p:ph type="body" sz="quarter" idx="4294967295"/>
          </p:nvPr>
        </p:nvSpPr>
        <p:spPr>
          <a:xfrm>
            <a:off x="628650" y="398463"/>
            <a:ext cx="7886700" cy="757237"/>
          </a:xfrm>
          <a:prstGeom prst="rect">
            <a:avLst/>
          </a:prstGeom>
        </p:spPr>
        <p:txBody>
          <a:bodyPr/>
          <a:lstStyle/>
          <a:p>
            <a:pPr marL="0" indent="0" eaLnBrk="1" hangingPunct="1">
              <a:lnSpc>
                <a:spcPct val="100000"/>
              </a:lnSpc>
              <a:spcBef>
                <a:spcPct val="0"/>
              </a:spcBef>
              <a:buNone/>
            </a:pPr>
            <a:r>
              <a:rPr lang="et-EE" sz="4000" b="1" dirty="0"/>
              <a:t>Symptoms of culture shock</a:t>
            </a:r>
            <a:endParaRPr lang="et-EE" sz="4000" b="1" dirty="0">
              <a:ea typeface="ＭＳ Ｐゴシック" charset="-128"/>
            </a:endParaRPr>
          </a:p>
        </p:txBody>
      </p:sp>
    </p:spTree>
    <p:extLst>
      <p:ext uri="{BB962C8B-B14F-4D97-AF65-F5344CB8AC3E}">
        <p14:creationId xmlns:p14="http://schemas.microsoft.com/office/powerpoint/2010/main" val="2984631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3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3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33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33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33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33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3"/>
          <p:cNvSpPr>
            <a:spLocks noGrp="1"/>
          </p:cNvSpPr>
          <p:nvPr>
            <p:ph idx="1"/>
          </p:nvPr>
        </p:nvSpPr>
        <p:spPr bwMode="auto">
          <a:xfrm>
            <a:off x="650421" y="1373414"/>
            <a:ext cx="7886700" cy="4259263"/>
          </a:xfrm>
          <a:noFill/>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r>
              <a:rPr lang="en-US" sz="2400" dirty="0"/>
              <a:t>Accept that you cannot know everything </a:t>
            </a:r>
          </a:p>
          <a:p>
            <a:r>
              <a:rPr lang="en-US" sz="2400" dirty="0"/>
              <a:t>Keep an open mind </a:t>
            </a:r>
          </a:p>
          <a:p>
            <a:r>
              <a:rPr lang="en-US" sz="2400" dirty="0"/>
              <a:t>Try to do things that you did at home </a:t>
            </a:r>
          </a:p>
          <a:p>
            <a:r>
              <a:rPr lang="en-US" sz="2400" dirty="0"/>
              <a:t>Stay in touch with family and friends at home – it is OK to miss them </a:t>
            </a:r>
          </a:p>
          <a:p>
            <a:r>
              <a:rPr lang="en-US" sz="2400" dirty="0"/>
              <a:t>Get to know someone from the new culture </a:t>
            </a:r>
          </a:p>
          <a:p>
            <a:r>
              <a:rPr lang="en-US" sz="2400" dirty="0"/>
              <a:t>Talk to a friend or somebody else </a:t>
            </a:r>
          </a:p>
          <a:p>
            <a:r>
              <a:rPr lang="en-US" sz="2400" dirty="0"/>
              <a:t>Stay active – physical activity often helps</a:t>
            </a:r>
          </a:p>
          <a:p>
            <a:r>
              <a:rPr lang="en-US" sz="2400" dirty="0"/>
              <a:t>Learn from experience – but be patient, learning new things takes time</a:t>
            </a:r>
          </a:p>
          <a:p>
            <a:r>
              <a:rPr lang="en-US" sz="2400" dirty="0"/>
              <a:t>Remember the good things as well</a:t>
            </a:r>
          </a:p>
          <a:p>
            <a:r>
              <a:rPr lang="en-US" sz="2400" dirty="0"/>
              <a:t>Knowing about culture shock helps </a:t>
            </a:r>
          </a:p>
          <a:p>
            <a:endParaRPr lang="et-EE" sz="2400" dirty="0"/>
          </a:p>
          <a:p>
            <a:pPr lvl="1" eaLnBrk="1" hangingPunct="1">
              <a:buNone/>
            </a:pPr>
            <a:endParaRPr lang="et-EE" dirty="0">
              <a:ea typeface="ＭＳ Ｐゴシック" charset="-128"/>
            </a:endParaRPr>
          </a:p>
        </p:txBody>
      </p:sp>
      <p:sp>
        <p:nvSpPr>
          <p:cNvPr id="5" name="Text Placeholder 4"/>
          <p:cNvSpPr>
            <a:spLocks noGrp="1"/>
          </p:cNvSpPr>
          <p:nvPr>
            <p:ph type="body" sz="quarter" idx="4294967295"/>
          </p:nvPr>
        </p:nvSpPr>
        <p:spPr>
          <a:xfrm>
            <a:off x="628650" y="398463"/>
            <a:ext cx="7886700" cy="757237"/>
          </a:xfrm>
          <a:prstGeom prst="rect">
            <a:avLst/>
          </a:prstGeom>
        </p:spPr>
        <p:txBody>
          <a:bodyPr/>
          <a:lstStyle/>
          <a:p>
            <a:pPr marL="0" indent="0" eaLnBrk="1" hangingPunct="1">
              <a:lnSpc>
                <a:spcPct val="100000"/>
              </a:lnSpc>
              <a:spcBef>
                <a:spcPct val="0"/>
              </a:spcBef>
              <a:buNone/>
            </a:pPr>
            <a:r>
              <a:rPr lang="et-EE" sz="4000" b="1" dirty="0"/>
              <a:t>Ideas for coping</a:t>
            </a:r>
            <a:endParaRPr lang="et-EE" sz="4000" b="1" dirty="0">
              <a:ea typeface="ＭＳ Ｐゴシック" charset="-128"/>
            </a:endParaRPr>
          </a:p>
        </p:txBody>
      </p:sp>
    </p:spTree>
    <p:extLst>
      <p:ext uri="{BB962C8B-B14F-4D97-AF65-F5344CB8AC3E}">
        <p14:creationId xmlns:p14="http://schemas.microsoft.com/office/powerpoint/2010/main" val="635714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3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3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33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1897</TotalTime>
  <Words>979</Words>
  <Application>Microsoft Macintosh PowerPoint</Application>
  <PresentationFormat>On-screen Show (4:3)</PresentationFormat>
  <Paragraphs>117</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Times New Roman</vt:lpstr>
      <vt:lpstr>Office Theme</vt:lpstr>
      <vt:lpstr>Tips about Academic Communication and  Conduct </vt:lpstr>
      <vt:lpstr>Cheating and plagiarism (Study Regulations)</vt:lpstr>
      <vt:lpstr>What will happen?</vt:lpstr>
      <vt:lpstr>Emails</vt:lpstr>
      <vt:lpstr>Going to the office</vt:lpstr>
      <vt:lpstr>What to wear?</vt:lpstr>
      <vt:lpstr>PowerPoint Presentation</vt:lpstr>
      <vt:lpstr>PowerPoint Presentation</vt:lpstr>
      <vt:lpstr>PowerPoint Presentation</vt:lpstr>
      <vt:lpstr>General things to keep in mind</vt:lpstr>
      <vt:lpstr>Cultural tips</vt:lpstr>
      <vt:lpstr>Legal considerations</vt:lpstr>
      <vt:lpstr>Case study</vt:lpstr>
      <vt:lpstr>Case study  </vt:lpstr>
      <vt:lpstr>Have a safe and enjoyable stay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on Academic Communication and  Conduct </dc:title>
  <dc:creator>Silva</dc:creator>
  <cp:lastModifiedBy>Ingrid Hinojosa</cp:lastModifiedBy>
  <cp:revision>43</cp:revision>
  <dcterms:created xsi:type="dcterms:W3CDTF">2017-08-26T16:24:19Z</dcterms:created>
  <dcterms:modified xsi:type="dcterms:W3CDTF">2024-01-29T21:42:49Z</dcterms:modified>
</cp:coreProperties>
</file>