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670675" cy="992822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C256C72-EAF2-408B-B9D3-D1C63AD2FFB0}">
  <a:tblStyle styleId="{FC256C72-EAF2-408B-B9D3-D1C63AD2FFB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34" y="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p:nvPr/>
        </p:nvSpPr>
        <p:spPr>
          <a:xfrm>
            <a:off x="0" y="0"/>
            <a:ext cx="6670800" cy="9928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4;n"/>
          <p:cNvSpPr txBox="1">
            <a:spLocks noGrp="1"/>
          </p:cNvSpPr>
          <p:nvPr>
            <p:ph type="hdr" idx="2"/>
          </p:nvPr>
        </p:nvSpPr>
        <p:spPr>
          <a:xfrm>
            <a:off x="0" y="0"/>
            <a:ext cx="2889360" cy="496800"/>
          </a:xfrm>
          <a:prstGeom prst="rect">
            <a:avLst/>
          </a:prstGeom>
          <a:noFill/>
          <a:ln>
            <a:noFill/>
          </a:ln>
        </p:spPr>
        <p:txBody>
          <a:bodyPr spcFirstLastPara="1" wrap="square" lIns="90000" tIns="46800" rIns="90000" bIns="46800" anchor="t"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5" name="Google Shape;5;n"/>
          <p:cNvSpPr txBox="1">
            <a:spLocks noGrp="1"/>
          </p:cNvSpPr>
          <p:nvPr>
            <p:ph type="dt" idx="10"/>
          </p:nvPr>
        </p:nvSpPr>
        <p:spPr>
          <a:xfrm>
            <a:off x="3779640" y="0"/>
            <a:ext cx="2889000" cy="496800"/>
          </a:xfrm>
          <a:prstGeom prst="rect">
            <a:avLst/>
          </a:prstGeom>
          <a:noFill/>
          <a:ln>
            <a:noFill/>
          </a:ln>
        </p:spPr>
        <p:txBody>
          <a:bodyPr spcFirstLastPara="1" wrap="square" lIns="90000" tIns="46800" rIns="90000" bIns="46800" anchor="t"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6" name="Google Shape;6;n"/>
          <p:cNvSpPr>
            <a:spLocks noGrp="1" noRot="1" noChangeAspect="1"/>
          </p:cNvSpPr>
          <p:nvPr>
            <p:ph type="sldImg" idx="3"/>
          </p:nvPr>
        </p:nvSpPr>
        <p:spPr>
          <a:xfrm>
            <a:off x="853560" y="744120"/>
            <a:ext cx="4961160" cy="372276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 name="Google Shape;7;n"/>
          <p:cNvSpPr txBox="1">
            <a:spLocks noGrp="1"/>
          </p:cNvSpPr>
          <p:nvPr>
            <p:ph type="body" idx="1"/>
          </p:nvPr>
        </p:nvSpPr>
        <p:spPr>
          <a:xfrm>
            <a:off x="888480" y="4716000"/>
            <a:ext cx="4891320" cy="4467240"/>
          </a:xfrm>
          <a:prstGeom prst="rect">
            <a:avLst/>
          </a:prstGeom>
          <a:noFill/>
          <a:ln>
            <a:noFill/>
          </a:ln>
        </p:spPr>
        <p:txBody>
          <a:bodyPr spcFirstLastPara="1" wrap="square" lIns="90000" tIns="46800" rIns="90000" bIns="468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8" name="Google Shape;8;n"/>
          <p:cNvSpPr txBox="1">
            <a:spLocks noGrp="1"/>
          </p:cNvSpPr>
          <p:nvPr>
            <p:ph type="ftr" idx="11"/>
          </p:nvPr>
        </p:nvSpPr>
        <p:spPr>
          <a:xfrm>
            <a:off x="0" y="9431280"/>
            <a:ext cx="2889360" cy="496800"/>
          </a:xfrm>
          <a:prstGeom prst="rect">
            <a:avLst/>
          </a:prstGeom>
          <a:noFill/>
          <a:ln>
            <a:noFill/>
          </a:ln>
        </p:spPr>
        <p:txBody>
          <a:bodyPr spcFirstLastPara="1" wrap="square" lIns="90000" tIns="46800" rIns="90000" bIns="46800" anchor="b"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9" name="Google Shape;9;n"/>
          <p:cNvSpPr txBox="1">
            <a:spLocks noGrp="1"/>
          </p:cNvSpPr>
          <p:nvPr>
            <p:ph type="sldNum" idx="12"/>
          </p:nvPr>
        </p:nvSpPr>
        <p:spPr>
          <a:xfrm>
            <a:off x="3779640" y="9431280"/>
            <a:ext cx="2889000" cy="496800"/>
          </a:xfrm>
          <a:prstGeom prst="rect">
            <a:avLst/>
          </a:prstGeom>
          <a:noFill/>
          <a:ln>
            <a:noFill/>
          </a:ln>
        </p:spPr>
        <p:txBody>
          <a:bodyPr spcFirstLastPara="1" wrap="square" lIns="90000" tIns="46800" rIns="90000" bIns="46800" anchor="b" anchorCtr="0">
            <a:noAutofit/>
          </a:bodyPr>
          <a:lstStyle/>
          <a:p>
            <a:pPr marL="0" marR="0" lvl="0" indent="0" algn="r" rtl="0">
              <a:spcBef>
                <a:spcPts val="0"/>
              </a:spcBef>
              <a:spcAft>
                <a:spcPts val="0"/>
              </a:spcAft>
              <a:buNone/>
            </a:pPr>
            <a:fld id="{00000000-1234-1234-1234-123412341234}" type="slidenum">
              <a:rPr lang="et-EE" sz="1200" b="0" i="0" u="none" strike="noStrike" cap="none">
                <a:solidFill>
                  <a:srgbClr val="000000"/>
                </a:solidFill>
                <a:latin typeface="Arial"/>
                <a:ea typeface="Arial"/>
                <a:cs typeface="Arial"/>
                <a:sym typeface="Arial"/>
              </a:rPr>
              <a:t>‹#›</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409221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 name="Google Shape;64;p1:notes"/>
          <p:cNvSpPr txBox="1">
            <a:spLocks noGrp="1"/>
          </p:cNvSpPr>
          <p:nvPr>
            <p:ph type="body" idx="1"/>
          </p:nvPr>
        </p:nvSpPr>
        <p:spPr>
          <a:xfrm>
            <a:off x="888480" y="4716000"/>
            <a:ext cx="4891320" cy="446724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endParaRPr sz="1200" b="0" strike="noStrike">
              <a:solidFill>
                <a:srgbClr val="000000"/>
              </a:solidFill>
              <a:latin typeface="Times New Roman"/>
              <a:ea typeface="Times New Roman"/>
              <a:cs typeface="Times New Roman"/>
              <a:sym typeface="Times New Roman"/>
            </a:endParaRPr>
          </a:p>
        </p:txBody>
      </p:sp>
      <p:sp>
        <p:nvSpPr>
          <p:cNvPr id="65" name="Google Shape;65;p1:notes"/>
          <p:cNvSpPr/>
          <p:nvPr/>
        </p:nvSpPr>
        <p:spPr>
          <a:xfrm>
            <a:off x="3780000" y="9431280"/>
            <a:ext cx="2889000" cy="4968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b" anchorCtr="0">
            <a:noAutofit/>
          </a:bodyPr>
          <a:lstStyle/>
          <a:p>
            <a:pPr marL="0" marR="0" lvl="0" indent="0" algn="r" rtl="0">
              <a:lnSpc>
                <a:spcPct val="100000"/>
              </a:lnSpc>
              <a:spcBef>
                <a:spcPts val="0"/>
              </a:spcBef>
              <a:spcAft>
                <a:spcPts val="0"/>
              </a:spcAft>
              <a:buNone/>
            </a:pPr>
            <a:fld id="{00000000-1234-1234-1234-123412341234}" type="slidenum">
              <a:rPr lang="et-EE"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0:notes"/>
          <p:cNvSpPr txBox="1">
            <a:spLocks noGrp="1"/>
          </p:cNvSpPr>
          <p:nvPr>
            <p:ph type="body" idx="1"/>
          </p:nvPr>
        </p:nvSpPr>
        <p:spPr>
          <a:xfrm>
            <a:off x="888480" y="4716000"/>
            <a:ext cx="4891320" cy="4467240"/>
          </a:xfrm>
          <a:prstGeom prst="rect">
            <a:avLst/>
          </a:prstGeom>
        </p:spPr>
        <p:txBody>
          <a:bodyPr spcFirstLastPara="1" wrap="square" lIns="90000" tIns="46800" rIns="90000" bIns="46800" anchor="t" anchorCtr="0">
            <a:noAutofit/>
          </a:bodyPr>
          <a:lstStyle/>
          <a:p>
            <a:pPr marL="0" lvl="0" indent="0" algn="l" rtl="0">
              <a:spcBef>
                <a:spcPts val="0"/>
              </a:spcBef>
              <a:spcAft>
                <a:spcPts val="0"/>
              </a:spcAft>
              <a:buNone/>
            </a:pPr>
            <a:endParaRPr/>
          </a:p>
        </p:txBody>
      </p:sp>
      <p:sp>
        <p:nvSpPr>
          <p:cNvPr id="119" name="Google Shape;119;p10: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11:notes"/>
          <p:cNvSpPr txBox="1">
            <a:spLocks noGrp="1"/>
          </p:cNvSpPr>
          <p:nvPr>
            <p:ph type="body" idx="1"/>
          </p:nvPr>
        </p:nvSpPr>
        <p:spPr>
          <a:xfrm>
            <a:off x="888480" y="4716000"/>
            <a:ext cx="4891320" cy="4467240"/>
          </a:xfrm>
          <a:prstGeom prst="rect">
            <a:avLst/>
          </a:prstGeom>
        </p:spPr>
        <p:txBody>
          <a:bodyPr spcFirstLastPara="1" wrap="square" lIns="90000" tIns="46800" rIns="90000" bIns="46800" anchor="t" anchorCtr="0">
            <a:noAutofit/>
          </a:bodyPr>
          <a:lstStyle/>
          <a:p>
            <a:pPr marL="0" lvl="0" indent="0" algn="l" rtl="0">
              <a:spcBef>
                <a:spcPts val="0"/>
              </a:spcBef>
              <a:spcAft>
                <a:spcPts val="0"/>
              </a:spcAft>
              <a:buNone/>
            </a:pPr>
            <a:endParaRPr/>
          </a:p>
        </p:txBody>
      </p:sp>
      <p:sp>
        <p:nvSpPr>
          <p:cNvPr id="125" name="Google Shape;125;p11: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2:notes"/>
          <p:cNvSpPr txBox="1">
            <a:spLocks noGrp="1"/>
          </p:cNvSpPr>
          <p:nvPr>
            <p:ph type="body" idx="1"/>
          </p:nvPr>
        </p:nvSpPr>
        <p:spPr>
          <a:xfrm>
            <a:off x="888480" y="4716000"/>
            <a:ext cx="4891320" cy="4467240"/>
          </a:xfrm>
          <a:prstGeom prst="rect">
            <a:avLst/>
          </a:prstGeom>
        </p:spPr>
        <p:txBody>
          <a:bodyPr spcFirstLastPara="1" wrap="square" lIns="90000" tIns="46800" rIns="90000" bIns="46800" anchor="t" anchorCtr="0">
            <a:noAutofit/>
          </a:bodyPr>
          <a:lstStyle/>
          <a:p>
            <a:pPr marL="0" lvl="0" indent="0" algn="l" rtl="0">
              <a:spcBef>
                <a:spcPts val="0"/>
              </a:spcBef>
              <a:spcAft>
                <a:spcPts val="0"/>
              </a:spcAft>
              <a:buNone/>
            </a:pPr>
            <a:endParaRPr/>
          </a:p>
        </p:txBody>
      </p:sp>
      <p:sp>
        <p:nvSpPr>
          <p:cNvPr id="131" name="Google Shape;131;p12: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3:notes"/>
          <p:cNvSpPr txBox="1">
            <a:spLocks noGrp="1"/>
          </p:cNvSpPr>
          <p:nvPr>
            <p:ph type="body" idx="1"/>
          </p:nvPr>
        </p:nvSpPr>
        <p:spPr>
          <a:xfrm>
            <a:off x="888480" y="4716000"/>
            <a:ext cx="4891320" cy="4467240"/>
          </a:xfrm>
          <a:prstGeom prst="rect">
            <a:avLst/>
          </a:prstGeom>
        </p:spPr>
        <p:txBody>
          <a:bodyPr spcFirstLastPara="1" wrap="square" lIns="90000" tIns="46800" rIns="90000" bIns="46800" anchor="t" anchorCtr="0">
            <a:noAutofit/>
          </a:bodyPr>
          <a:lstStyle/>
          <a:p>
            <a:pPr marL="0" lvl="0" indent="0" algn="l" rtl="0">
              <a:spcBef>
                <a:spcPts val="0"/>
              </a:spcBef>
              <a:spcAft>
                <a:spcPts val="0"/>
              </a:spcAft>
              <a:buNone/>
            </a:pPr>
            <a:endParaRPr/>
          </a:p>
        </p:txBody>
      </p:sp>
      <p:sp>
        <p:nvSpPr>
          <p:cNvPr id="137" name="Google Shape;137;p13: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4:notes"/>
          <p:cNvSpPr txBox="1">
            <a:spLocks noGrp="1"/>
          </p:cNvSpPr>
          <p:nvPr>
            <p:ph type="body" idx="1"/>
          </p:nvPr>
        </p:nvSpPr>
        <p:spPr>
          <a:xfrm>
            <a:off x="888480" y="4716000"/>
            <a:ext cx="4891320" cy="4467240"/>
          </a:xfrm>
          <a:prstGeom prst="rect">
            <a:avLst/>
          </a:prstGeom>
        </p:spPr>
        <p:txBody>
          <a:bodyPr spcFirstLastPara="1" wrap="square" lIns="90000" tIns="46800" rIns="90000" bIns="46800" anchor="t" anchorCtr="0">
            <a:noAutofit/>
          </a:bodyPr>
          <a:lstStyle/>
          <a:p>
            <a:pPr marL="0" lvl="0" indent="0" algn="l" rtl="0">
              <a:spcBef>
                <a:spcPts val="0"/>
              </a:spcBef>
              <a:spcAft>
                <a:spcPts val="0"/>
              </a:spcAft>
              <a:buNone/>
            </a:pPr>
            <a:endParaRPr/>
          </a:p>
        </p:txBody>
      </p:sp>
      <p:sp>
        <p:nvSpPr>
          <p:cNvPr id="143" name="Google Shape;143;p14: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5:notes"/>
          <p:cNvSpPr txBox="1">
            <a:spLocks noGrp="1"/>
          </p:cNvSpPr>
          <p:nvPr>
            <p:ph type="body" idx="1"/>
          </p:nvPr>
        </p:nvSpPr>
        <p:spPr>
          <a:xfrm>
            <a:off x="888480" y="4716000"/>
            <a:ext cx="4891320" cy="4467240"/>
          </a:xfrm>
          <a:prstGeom prst="rect">
            <a:avLst/>
          </a:prstGeom>
        </p:spPr>
        <p:txBody>
          <a:bodyPr spcFirstLastPara="1" wrap="square" lIns="90000" tIns="46800" rIns="90000" bIns="46800" anchor="t" anchorCtr="0">
            <a:noAutofit/>
          </a:bodyPr>
          <a:lstStyle/>
          <a:p>
            <a:pPr marL="0" lvl="0" indent="0" algn="l" rtl="0">
              <a:spcBef>
                <a:spcPts val="0"/>
              </a:spcBef>
              <a:spcAft>
                <a:spcPts val="0"/>
              </a:spcAft>
              <a:buNone/>
            </a:pPr>
            <a:endParaRPr/>
          </a:p>
        </p:txBody>
      </p:sp>
      <p:sp>
        <p:nvSpPr>
          <p:cNvPr id="150" name="Google Shape;150;p15: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6:notes"/>
          <p:cNvSpPr txBox="1">
            <a:spLocks noGrp="1"/>
          </p:cNvSpPr>
          <p:nvPr>
            <p:ph type="body" idx="1"/>
          </p:nvPr>
        </p:nvSpPr>
        <p:spPr>
          <a:xfrm>
            <a:off x="888480" y="4716000"/>
            <a:ext cx="4891320" cy="4467240"/>
          </a:xfrm>
          <a:prstGeom prst="rect">
            <a:avLst/>
          </a:prstGeom>
        </p:spPr>
        <p:txBody>
          <a:bodyPr spcFirstLastPara="1" wrap="square" lIns="90000" tIns="46800" rIns="90000" bIns="46800" anchor="t" anchorCtr="0">
            <a:noAutofit/>
          </a:bodyPr>
          <a:lstStyle/>
          <a:p>
            <a:pPr marL="0" lvl="0" indent="0" algn="l" rtl="0">
              <a:spcBef>
                <a:spcPts val="0"/>
              </a:spcBef>
              <a:spcAft>
                <a:spcPts val="0"/>
              </a:spcAft>
              <a:buNone/>
            </a:pPr>
            <a:endParaRPr/>
          </a:p>
        </p:txBody>
      </p:sp>
      <p:sp>
        <p:nvSpPr>
          <p:cNvPr id="156" name="Google Shape;156;p16: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7:notes"/>
          <p:cNvSpPr txBox="1">
            <a:spLocks noGrp="1"/>
          </p:cNvSpPr>
          <p:nvPr>
            <p:ph type="body" idx="1"/>
          </p:nvPr>
        </p:nvSpPr>
        <p:spPr>
          <a:xfrm>
            <a:off x="888480" y="4716000"/>
            <a:ext cx="4891320" cy="4467240"/>
          </a:xfrm>
          <a:prstGeom prst="rect">
            <a:avLst/>
          </a:prstGeom>
        </p:spPr>
        <p:txBody>
          <a:bodyPr spcFirstLastPara="1" wrap="square" lIns="90000" tIns="46800" rIns="90000" bIns="46800" anchor="t" anchorCtr="0">
            <a:noAutofit/>
          </a:bodyPr>
          <a:lstStyle/>
          <a:p>
            <a:pPr marL="0" lvl="0" indent="0" algn="l" rtl="0">
              <a:spcBef>
                <a:spcPts val="0"/>
              </a:spcBef>
              <a:spcAft>
                <a:spcPts val="0"/>
              </a:spcAft>
              <a:buNone/>
            </a:pPr>
            <a:endParaRPr/>
          </a:p>
        </p:txBody>
      </p:sp>
      <p:sp>
        <p:nvSpPr>
          <p:cNvPr id="163" name="Google Shape;163;p17: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8:notes"/>
          <p:cNvSpPr txBox="1">
            <a:spLocks noGrp="1"/>
          </p:cNvSpPr>
          <p:nvPr>
            <p:ph type="body" idx="1"/>
          </p:nvPr>
        </p:nvSpPr>
        <p:spPr>
          <a:xfrm>
            <a:off x="888480" y="4716000"/>
            <a:ext cx="4891320" cy="4467240"/>
          </a:xfrm>
          <a:prstGeom prst="rect">
            <a:avLst/>
          </a:prstGeom>
        </p:spPr>
        <p:txBody>
          <a:bodyPr spcFirstLastPara="1" wrap="square" lIns="90000" tIns="46800" rIns="90000" bIns="46800" anchor="t" anchorCtr="0">
            <a:noAutofit/>
          </a:bodyPr>
          <a:lstStyle/>
          <a:p>
            <a:pPr marL="0" lvl="0" indent="0" algn="l" rtl="0">
              <a:spcBef>
                <a:spcPts val="0"/>
              </a:spcBef>
              <a:spcAft>
                <a:spcPts val="0"/>
              </a:spcAft>
              <a:buNone/>
            </a:pPr>
            <a:endParaRPr/>
          </a:p>
        </p:txBody>
      </p:sp>
      <p:sp>
        <p:nvSpPr>
          <p:cNvPr id="171" name="Google Shape;171;p18: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9:notes"/>
          <p:cNvSpPr txBox="1">
            <a:spLocks noGrp="1"/>
          </p:cNvSpPr>
          <p:nvPr>
            <p:ph type="body" idx="1"/>
          </p:nvPr>
        </p:nvSpPr>
        <p:spPr>
          <a:xfrm>
            <a:off x="888480" y="4716000"/>
            <a:ext cx="4891320" cy="4467240"/>
          </a:xfrm>
          <a:prstGeom prst="rect">
            <a:avLst/>
          </a:prstGeom>
        </p:spPr>
        <p:txBody>
          <a:bodyPr spcFirstLastPara="1" wrap="square" lIns="90000" tIns="46800" rIns="90000" bIns="46800" anchor="t" anchorCtr="0">
            <a:noAutofit/>
          </a:bodyPr>
          <a:lstStyle/>
          <a:p>
            <a:pPr marL="0" lvl="0" indent="0" algn="l" rtl="0">
              <a:spcBef>
                <a:spcPts val="0"/>
              </a:spcBef>
              <a:spcAft>
                <a:spcPts val="0"/>
              </a:spcAft>
              <a:buNone/>
            </a:pPr>
            <a:endParaRPr/>
          </a:p>
        </p:txBody>
      </p:sp>
      <p:sp>
        <p:nvSpPr>
          <p:cNvPr id="178" name="Google Shape;178;p19: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888480" y="4716000"/>
            <a:ext cx="4891320" cy="4467240"/>
          </a:xfrm>
          <a:prstGeom prst="rect">
            <a:avLst/>
          </a:prstGeom>
        </p:spPr>
        <p:txBody>
          <a:bodyPr spcFirstLastPara="1" wrap="square" lIns="90000" tIns="46800" rIns="90000" bIns="46800" anchor="t" anchorCtr="0">
            <a:noAutofit/>
          </a:bodyPr>
          <a:lstStyle/>
          <a:p>
            <a:pPr marL="0" lvl="0" indent="0" algn="l" rtl="0">
              <a:spcBef>
                <a:spcPts val="0"/>
              </a:spcBef>
              <a:spcAft>
                <a:spcPts val="0"/>
              </a:spcAft>
              <a:buNone/>
            </a:pPr>
            <a:endParaRPr/>
          </a:p>
        </p:txBody>
      </p:sp>
      <p:sp>
        <p:nvSpPr>
          <p:cNvPr id="71" name="Google Shape;71;p2: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0:notes"/>
          <p:cNvSpPr txBox="1">
            <a:spLocks noGrp="1"/>
          </p:cNvSpPr>
          <p:nvPr>
            <p:ph type="body" idx="1"/>
          </p:nvPr>
        </p:nvSpPr>
        <p:spPr>
          <a:xfrm>
            <a:off x="888480" y="4716000"/>
            <a:ext cx="4891320" cy="4467240"/>
          </a:xfrm>
          <a:prstGeom prst="rect">
            <a:avLst/>
          </a:prstGeom>
        </p:spPr>
        <p:txBody>
          <a:bodyPr spcFirstLastPara="1" wrap="square" lIns="90000" tIns="46800" rIns="90000" bIns="46800" anchor="t" anchorCtr="0">
            <a:noAutofit/>
          </a:bodyPr>
          <a:lstStyle/>
          <a:p>
            <a:pPr marL="0" lvl="0" indent="0" algn="l" rtl="0">
              <a:spcBef>
                <a:spcPts val="0"/>
              </a:spcBef>
              <a:spcAft>
                <a:spcPts val="0"/>
              </a:spcAft>
              <a:buNone/>
            </a:pPr>
            <a:endParaRPr/>
          </a:p>
        </p:txBody>
      </p:sp>
      <p:sp>
        <p:nvSpPr>
          <p:cNvPr id="185" name="Google Shape;185;p20: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1:notes"/>
          <p:cNvSpPr txBox="1">
            <a:spLocks noGrp="1"/>
          </p:cNvSpPr>
          <p:nvPr>
            <p:ph type="body" idx="1"/>
          </p:nvPr>
        </p:nvSpPr>
        <p:spPr>
          <a:xfrm>
            <a:off x="888480" y="4716000"/>
            <a:ext cx="4891320" cy="4467240"/>
          </a:xfrm>
          <a:prstGeom prst="rect">
            <a:avLst/>
          </a:prstGeom>
        </p:spPr>
        <p:txBody>
          <a:bodyPr spcFirstLastPara="1" wrap="square" lIns="90000" tIns="46800" rIns="90000" bIns="46800" anchor="t" anchorCtr="0">
            <a:noAutofit/>
          </a:bodyPr>
          <a:lstStyle/>
          <a:p>
            <a:pPr marL="0" lvl="0" indent="0" algn="l" rtl="0">
              <a:spcBef>
                <a:spcPts val="0"/>
              </a:spcBef>
              <a:spcAft>
                <a:spcPts val="0"/>
              </a:spcAft>
              <a:buNone/>
            </a:pPr>
            <a:endParaRPr/>
          </a:p>
        </p:txBody>
      </p:sp>
      <p:sp>
        <p:nvSpPr>
          <p:cNvPr id="192" name="Google Shape;192;p21: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2:notes"/>
          <p:cNvSpPr txBox="1">
            <a:spLocks noGrp="1"/>
          </p:cNvSpPr>
          <p:nvPr>
            <p:ph type="body" idx="1"/>
          </p:nvPr>
        </p:nvSpPr>
        <p:spPr>
          <a:xfrm>
            <a:off x="888480" y="4716000"/>
            <a:ext cx="4891320" cy="4467240"/>
          </a:xfrm>
          <a:prstGeom prst="rect">
            <a:avLst/>
          </a:prstGeom>
        </p:spPr>
        <p:txBody>
          <a:bodyPr spcFirstLastPara="1" wrap="square" lIns="90000" tIns="46800" rIns="90000" bIns="46800" anchor="t" anchorCtr="0">
            <a:noAutofit/>
          </a:bodyPr>
          <a:lstStyle/>
          <a:p>
            <a:pPr marL="0" lvl="0" indent="0" algn="l" rtl="0">
              <a:spcBef>
                <a:spcPts val="0"/>
              </a:spcBef>
              <a:spcAft>
                <a:spcPts val="0"/>
              </a:spcAft>
              <a:buNone/>
            </a:pPr>
            <a:endParaRPr/>
          </a:p>
        </p:txBody>
      </p:sp>
      <p:sp>
        <p:nvSpPr>
          <p:cNvPr id="198" name="Google Shape;198;p22: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3:notes"/>
          <p:cNvSpPr txBox="1">
            <a:spLocks noGrp="1"/>
          </p:cNvSpPr>
          <p:nvPr>
            <p:ph type="body" idx="1"/>
          </p:nvPr>
        </p:nvSpPr>
        <p:spPr>
          <a:xfrm>
            <a:off x="888480" y="4716000"/>
            <a:ext cx="4891320" cy="4467240"/>
          </a:xfrm>
          <a:prstGeom prst="rect">
            <a:avLst/>
          </a:prstGeom>
        </p:spPr>
        <p:txBody>
          <a:bodyPr spcFirstLastPara="1" wrap="square" lIns="90000" tIns="46800" rIns="90000" bIns="46800" anchor="t" anchorCtr="0">
            <a:noAutofit/>
          </a:bodyPr>
          <a:lstStyle/>
          <a:p>
            <a:pPr marL="0" lvl="0" indent="0" algn="l" rtl="0">
              <a:spcBef>
                <a:spcPts val="0"/>
              </a:spcBef>
              <a:spcAft>
                <a:spcPts val="0"/>
              </a:spcAft>
              <a:buNone/>
            </a:pPr>
            <a:endParaRPr/>
          </a:p>
        </p:txBody>
      </p:sp>
      <p:sp>
        <p:nvSpPr>
          <p:cNvPr id="205" name="Google Shape;205;p23: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4:notes"/>
          <p:cNvSpPr txBox="1">
            <a:spLocks noGrp="1"/>
          </p:cNvSpPr>
          <p:nvPr>
            <p:ph type="body" idx="1"/>
          </p:nvPr>
        </p:nvSpPr>
        <p:spPr>
          <a:xfrm>
            <a:off x="888480" y="4716000"/>
            <a:ext cx="4891320" cy="4467240"/>
          </a:xfrm>
          <a:prstGeom prst="rect">
            <a:avLst/>
          </a:prstGeom>
        </p:spPr>
        <p:txBody>
          <a:bodyPr spcFirstLastPara="1" wrap="square" lIns="90000" tIns="46800" rIns="90000" bIns="46800" anchor="t" anchorCtr="0">
            <a:noAutofit/>
          </a:bodyPr>
          <a:lstStyle/>
          <a:p>
            <a:pPr marL="0" lvl="0" indent="0" algn="l" rtl="0">
              <a:spcBef>
                <a:spcPts val="0"/>
              </a:spcBef>
              <a:spcAft>
                <a:spcPts val="0"/>
              </a:spcAft>
              <a:buNone/>
            </a:pPr>
            <a:endParaRPr/>
          </a:p>
        </p:txBody>
      </p:sp>
      <p:sp>
        <p:nvSpPr>
          <p:cNvPr id="212" name="Google Shape;212;p24: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5:notes"/>
          <p:cNvSpPr txBox="1">
            <a:spLocks noGrp="1"/>
          </p:cNvSpPr>
          <p:nvPr>
            <p:ph type="body" idx="1"/>
          </p:nvPr>
        </p:nvSpPr>
        <p:spPr>
          <a:xfrm>
            <a:off x="888480" y="4716000"/>
            <a:ext cx="4891320" cy="4467240"/>
          </a:xfrm>
          <a:prstGeom prst="rect">
            <a:avLst/>
          </a:prstGeom>
        </p:spPr>
        <p:txBody>
          <a:bodyPr spcFirstLastPara="1" wrap="square" lIns="90000" tIns="46800" rIns="90000" bIns="46800" anchor="t" anchorCtr="0">
            <a:noAutofit/>
          </a:bodyPr>
          <a:lstStyle/>
          <a:p>
            <a:pPr marL="0" lvl="0" indent="0" algn="l" rtl="0">
              <a:spcBef>
                <a:spcPts val="0"/>
              </a:spcBef>
              <a:spcAft>
                <a:spcPts val="0"/>
              </a:spcAft>
              <a:buNone/>
            </a:pPr>
            <a:endParaRPr/>
          </a:p>
        </p:txBody>
      </p:sp>
      <p:sp>
        <p:nvSpPr>
          <p:cNvPr id="218" name="Google Shape;218;p25: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6:notes"/>
          <p:cNvSpPr txBox="1">
            <a:spLocks noGrp="1"/>
          </p:cNvSpPr>
          <p:nvPr>
            <p:ph type="body" idx="1"/>
          </p:nvPr>
        </p:nvSpPr>
        <p:spPr>
          <a:xfrm>
            <a:off x="888480" y="4716000"/>
            <a:ext cx="4891320" cy="4467240"/>
          </a:xfrm>
          <a:prstGeom prst="rect">
            <a:avLst/>
          </a:prstGeom>
        </p:spPr>
        <p:txBody>
          <a:bodyPr spcFirstLastPara="1" wrap="square" lIns="90000" tIns="46800" rIns="90000" bIns="46800" anchor="t" anchorCtr="0">
            <a:noAutofit/>
          </a:bodyPr>
          <a:lstStyle/>
          <a:p>
            <a:pPr marL="0" lvl="0" indent="0" algn="l" rtl="0">
              <a:spcBef>
                <a:spcPts val="0"/>
              </a:spcBef>
              <a:spcAft>
                <a:spcPts val="0"/>
              </a:spcAft>
              <a:buNone/>
            </a:pPr>
            <a:endParaRPr/>
          </a:p>
        </p:txBody>
      </p:sp>
      <p:sp>
        <p:nvSpPr>
          <p:cNvPr id="225" name="Google Shape;225;p26: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7:notes"/>
          <p:cNvSpPr txBox="1">
            <a:spLocks noGrp="1"/>
          </p:cNvSpPr>
          <p:nvPr>
            <p:ph type="body" idx="1"/>
          </p:nvPr>
        </p:nvSpPr>
        <p:spPr>
          <a:xfrm>
            <a:off x="888480" y="4716000"/>
            <a:ext cx="4891320" cy="4467240"/>
          </a:xfrm>
          <a:prstGeom prst="rect">
            <a:avLst/>
          </a:prstGeom>
        </p:spPr>
        <p:txBody>
          <a:bodyPr spcFirstLastPara="1" wrap="square" lIns="90000" tIns="46800" rIns="90000" bIns="46800" anchor="t" anchorCtr="0">
            <a:noAutofit/>
          </a:bodyPr>
          <a:lstStyle/>
          <a:p>
            <a:pPr marL="0" lvl="0" indent="0" algn="l" rtl="0">
              <a:spcBef>
                <a:spcPts val="0"/>
              </a:spcBef>
              <a:spcAft>
                <a:spcPts val="0"/>
              </a:spcAft>
              <a:buNone/>
            </a:pPr>
            <a:endParaRPr/>
          </a:p>
        </p:txBody>
      </p:sp>
      <p:sp>
        <p:nvSpPr>
          <p:cNvPr id="231" name="Google Shape;231;p27: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8:notes"/>
          <p:cNvSpPr txBox="1">
            <a:spLocks noGrp="1"/>
          </p:cNvSpPr>
          <p:nvPr>
            <p:ph type="body" idx="1"/>
          </p:nvPr>
        </p:nvSpPr>
        <p:spPr>
          <a:xfrm>
            <a:off x="888480" y="4716000"/>
            <a:ext cx="4891320" cy="4467240"/>
          </a:xfrm>
          <a:prstGeom prst="rect">
            <a:avLst/>
          </a:prstGeom>
        </p:spPr>
        <p:txBody>
          <a:bodyPr spcFirstLastPara="1" wrap="square" lIns="90000" tIns="46800" rIns="90000" bIns="46800" anchor="t" anchorCtr="0">
            <a:noAutofit/>
          </a:bodyPr>
          <a:lstStyle/>
          <a:p>
            <a:pPr marL="0" lvl="0" indent="0" algn="l" rtl="0">
              <a:spcBef>
                <a:spcPts val="0"/>
              </a:spcBef>
              <a:spcAft>
                <a:spcPts val="0"/>
              </a:spcAft>
              <a:buNone/>
            </a:pPr>
            <a:endParaRPr/>
          </a:p>
        </p:txBody>
      </p:sp>
      <p:sp>
        <p:nvSpPr>
          <p:cNvPr id="237" name="Google Shape;237;p28: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9:notes"/>
          <p:cNvSpPr txBox="1">
            <a:spLocks noGrp="1"/>
          </p:cNvSpPr>
          <p:nvPr>
            <p:ph type="body" idx="1"/>
          </p:nvPr>
        </p:nvSpPr>
        <p:spPr>
          <a:xfrm>
            <a:off x="888480" y="4716000"/>
            <a:ext cx="4891320" cy="4467240"/>
          </a:xfrm>
          <a:prstGeom prst="rect">
            <a:avLst/>
          </a:prstGeom>
        </p:spPr>
        <p:txBody>
          <a:bodyPr spcFirstLastPara="1" wrap="square" lIns="90000" tIns="46800" rIns="90000" bIns="46800" anchor="t" anchorCtr="0">
            <a:noAutofit/>
          </a:bodyPr>
          <a:lstStyle/>
          <a:p>
            <a:pPr marL="0" lvl="0" indent="0" algn="l" rtl="0">
              <a:spcBef>
                <a:spcPts val="0"/>
              </a:spcBef>
              <a:spcAft>
                <a:spcPts val="0"/>
              </a:spcAft>
              <a:buNone/>
            </a:pPr>
            <a:endParaRPr/>
          </a:p>
        </p:txBody>
      </p:sp>
      <p:sp>
        <p:nvSpPr>
          <p:cNvPr id="243" name="Google Shape;243;p29: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3:notes"/>
          <p:cNvSpPr txBox="1">
            <a:spLocks noGrp="1"/>
          </p:cNvSpPr>
          <p:nvPr>
            <p:ph type="body" idx="1"/>
          </p:nvPr>
        </p:nvSpPr>
        <p:spPr>
          <a:xfrm>
            <a:off x="888480" y="4716000"/>
            <a:ext cx="4891320" cy="4467240"/>
          </a:xfrm>
          <a:prstGeom prst="rect">
            <a:avLst/>
          </a:prstGeom>
        </p:spPr>
        <p:txBody>
          <a:bodyPr spcFirstLastPara="1" wrap="square" lIns="90000" tIns="46800" rIns="90000" bIns="46800" anchor="t" anchorCtr="0">
            <a:noAutofit/>
          </a:bodyPr>
          <a:lstStyle/>
          <a:p>
            <a:pPr marL="0" lvl="0" indent="0" algn="l" rtl="0">
              <a:spcBef>
                <a:spcPts val="0"/>
              </a:spcBef>
              <a:spcAft>
                <a:spcPts val="0"/>
              </a:spcAft>
              <a:buNone/>
            </a:pPr>
            <a:endParaRPr/>
          </a:p>
        </p:txBody>
      </p:sp>
      <p:sp>
        <p:nvSpPr>
          <p:cNvPr id="77" name="Google Shape;77;p3: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0:notes"/>
          <p:cNvSpPr txBox="1">
            <a:spLocks noGrp="1"/>
          </p:cNvSpPr>
          <p:nvPr>
            <p:ph type="body" idx="1"/>
          </p:nvPr>
        </p:nvSpPr>
        <p:spPr>
          <a:xfrm>
            <a:off x="888480" y="4716000"/>
            <a:ext cx="4891320" cy="4467240"/>
          </a:xfrm>
          <a:prstGeom prst="rect">
            <a:avLst/>
          </a:prstGeom>
        </p:spPr>
        <p:txBody>
          <a:bodyPr spcFirstLastPara="1" wrap="square" lIns="90000" tIns="46800" rIns="90000" bIns="46800" anchor="t" anchorCtr="0">
            <a:noAutofit/>
          </a:bodyPr>
          <a:lstStyle/>
          <a:p>
            <a:pPr marL="0" lvl="0" indent="0" algn="l" rtl="0">
              <a:spcBef>
                <a:spcPts val="0"/>
              </a:spcBef>
              <a:spcAft>
                <a:spcPts val="0"/>
              </a:spcAft>
              <a:buNone/>
            </a:pPr>
            <a:endParaRPr/>
          </a:p>
        </p:txBody>
      </p:sp>
      <p:sp>
        <p:nvSpPr>
          <p:cNvPr id="249" name="Google Shape;249;p30: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txBox="1">
            <a:spLocks noGrp="1"/>
          </p:cNvSpPr>
          <p:nvPr>
            <p:ph type="body" idx="1"/>
          </p:nvPr>
        </p:nvSpPr>
        <p:spPr>
          <a:xfrm>
            <a:off x="888480" y="4716000"/>
            <a:ext cx="4891320" cy="4467240"/>
          </a:xfrm>
          <a:prstGeom prst="rect">
            <a:avLst/>
          </a:prstGeom>
        </p:spPr>
        <p:txBody>
          <a:bodyPr spcFirstLastPara="1" wrap="square" lIns="90000" tIns="46800" rIns="90000" bIns="46800" anchor="t" anchorCtr="0">
            <a:noAutofit/>
          </a:bodyPr>
          <a:lstStyle/>
          <a:p>
            <a:pPr marL="0" lvl="0" indent="0" algn="l" rtl="0">
              <a:spcBef>
                <a:spcPts val="0"/>
              </a:spcBef>
              <a:spcAft>
                <a:spcPts val="0"/>
              </a:spcAft>
              <a:buNone/>
            </a:pPr>
            <a:endParaRPr/>
          </a:p>
        </p:txBody>
      </p:sp>
      <p:sp>
        <p:nvSpPr>
          <p:cNvPr id="83" name="Google Shape;83;p4: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txBox="1">
            <a:spLocks noGrp="1"/>
          </p:cNvSpPr>
          <p:nvPr>
            <p:ph type="body" idx="1"/>
          </p:nvPr>
        </p:nvSpPr>
        <p:spPr>
          <a:xfrm>
            <a:off x="888480" y="4716000"/>
            <a:ext cx="4891320" cy="4467240"/>
          </a:xfrm>
          <a:prstGeom prst="rect">
            <a:avLst/>
          </a:prstGeom>
        </p:spPr>
        <p:txBody>
          <a:bodyPr spcFirstLastPara="1" wrap="square" lIns="90000" tIns="46800" rIns="90000" bIns="46800" anchor="t" anchorCtr="0">
            <a:noAutofit/>
          </a:bodyPr>
          <a:lstStyle/>
          <a:p>
            <a:pPr marL="0" lvl="0" indent="0" algn="l" rtl="0">
              <a:spcBef>
                <a:spcPts val="0"/>
              </a:spcBef>
              <a:spcAft>
                <a:spcPts val="0"/>
              </a:spcAft>
              <a:buNone/>
            </a:pPr>
            <a:endParaRPr/>
          </a:p>
        </p:txBody>
      </p:sp>
      <p:sp>
        <p:nvSpPr>
          <p:cNvPr id="89" name="Google Shape;89;p5: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6:notes"/>
          <p:cNvSpPr txBox="1">
            <a:spLocks noGrp="1"/>
          </p:cNvSpPr>
          <p:nvPr>
            <p:ph type="body" idx="1"/>
          </p:nvPr>
        </p:nvSpPr>
        <p:spPr>
          <a:xfrm>
            <a:off x="888480" y="4716000"/>
            <a:ext cx="4891320" cy="4467240"/>
          </a:xfrm>
          <a:prstGeom prst="rect">
            <a:avLst/>
          </a:prstGeom>
        </p:spPr>
        <p:txBody>
          <a:bodyPr spcFirstLastPara="1" wrap="square" lIns="90000" tIns="46800" rIns="90000" bIns="46800" anchor="t" anchorCtr="0">
            <a:noAutofit/>
          </a:bodyPr>
          <a:lstStyle/>
          <a:p>
            <a:pPr marL="0" lvl="0" indent="0" algn="l" rtl="0">
              <a:spcBef>
                <a:spcPts val="0"/>
              </a:spcBef>
              <a:spcAft>
                <a:spcPts val="0"/>
              </a:spcAft>
              <a:buNone/>
            </a:pPr>
            <a:endParaRPr/>
          </a:p>
        </p:txBody>
      </p:sp>
      <p:sp>
        <p:nvSpPr>
          <p:cNvPr id="95" name="Google Shape;95;p6: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txBox="1">
            <a:spLocks noGrp="1"/>
          </p:cNvSpPr>
          <p:nvPr>
            <p:ph type="body" idx="1"/>
          </p:nvPr>
        </p:nvSpPr>
        <p:spPr>
          <a:xfrm>
            <a:off x="888480" y="4716000"/>
            <a:ext cx="4891320" cy="4467240"/>
          </a:xfrm>
          <a:prstGeom prst="rect">
            <a:avLst/>
          </a:prstGeom>
        </p:spPr>
        <p:txBody>
          <a:bodyPr spcFirstLastPara="1" wrap="square" lIns="90000" tIns="46800" rIns="90000" bIns="46800" anchor="t" anchorCtr="0">
            <a:noAutofit/>
          </a:bodyPr>
          <a:lstStyle/>
          <a:p>
            <a:pPr marL="0" lvl="0" indent="0" algn="l" rtl="0">
              <a:spcBef>
                <a:spcPts val="0"/>
              </a:spcBef>
              <a:spcAft>
                <a:spcPts val="0"/>
              </a:spcAft>
              <a:buNone/>
            </a:pPr>
            <a:endParaRPr/>
          </a:p>
        </p:txBody>
      </p:sp>
      <p:sp>
        <p:nvSpPr>
          <p:cNvPr id="101" name="Google Shape;101;p7: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8:notes"/>
          <p:cNvSpPr txBox="1">
            <a:spLocks noGrp="1"/>
          </p:cNvSpPr>
          <p:nvPr>
            <p:ph type="body" idx="1"/>
          </p:nvPr>
        </p:nvSpPr>
        <p:spPr>
          <a:xfrm>
            <a:off x="888480" y="4716000"/>
            <a:ext cx="4891320" cy="4467240"/>
          </a:xfrm>
          <a:prstGeom prst="rect">
            <a:avLst/>
          </a:prstGeom>
        </p:spPr>
        <p:txBody>
          <a:bodyPr spcFirstLastPara="1" wrap="square" lIns="90000" tIns="46800" rIns="90000" bIns="46800" anchor="t" anchorCtr="0">
            <a:noAutofit/>
          </a:bodyPr>
          <a:lstStyle/>
          <a:p>
            <a:pPr marL="0" lvl="0" indent="0" algn="l" rtl="0">
              <a:spcBef>
                <a:spcPts val="0"/>
              </a:spcBef>
              <a:spcAft>
                <a:spcPts val="0"/>
              </a:spcAft>
              <a:buNone/>
            </a:pPr>
            <a:endParaRPr/>
          </a:p>
        </p:txBody>
      </p:sp>
      <p:sp>
        <p:nvSpPr>
          <p:cNvPr id="107" name="Google Shape;107;p8: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9:notes"/>
          <p:cNvSpPr txBox="1">
            <a:spLocks noGrp="1"/>
          </p:cNvSpPr>
          <p:nvPr>
            <p:ph type="body" idx="1"/>
          </p:nvPr>
        </p:nvSpPr>
        <p:spPr>
          <a:xfrm>
            <a:off x="888480" y="4716000"/>
            <a:ext cx="4891320" cy="4467240"/>
          </a:xfrm>
          <a:prstGeom prst="rect">
            <a:avLst/>
          </a:prstGeom>
        </p:spPr>
        <p:txBody>
          <a:bodyPr spcFirstLastPara="1" wrap="square" lIns="90000" tIns="46800" rIns="90000" bIns="46800" anchor="t" anchorCtr="0">
            <a:noAutofit/>
          </a:bodyPr>
          <a:lstStyle/>
          <a:p>
            <a:pPr marL="0" lvl="0" indent="0" algn="l" rtl="0">
              <a:spcBef>
                <a:spcPts val="0"/>
              </a:spcBef>
              <a:spcAft>
                <a:spcPts val="0"/>
              </a:spcAft>
              <a:buNone/>
            </a:pPr>
            <a:endParaRPr/>
          </a:p>
        </p:txBody>
      </p:sp>
      <p:sp>
        <p:nvSpPr>
          <p:cNvPr id="113" name="Google Shape;113;p9:notes"/>
          <p:cNvSpPr>
            <a:spLocks noGrp="1" noRot="1" noChangeAspect="1"/>
          </p:cNvSpPr>
          <p:nvPr>
            <p:ph type="sldImg" idx="2"/>
          </p:nvPr>
        </p:nvSpPr>
        <p:spPr>
          <a:xfrm>
            <a:off x="854075" y="744538"/>
            <a:ext cx="4960938"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4"/>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457200" y="274320"/>
            <a:ext cx="8229600" cy="1143000"/>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1"/>
          <p:cNvSpPr txBox="1">
            <a:spLocks noGrp="1"/>
          </p:cNvSpPr>
          <p:nvPr>
            <p:ph type="body" idx="1"/>
          </p:nvPr>
        </p:nvSpPr>
        <p:spPr>
          <a:xfrm>
            <a:off x="457200" y="1599840"/>
            <a:ext cx="8229600" cy="1868040"/>
          </a:xfrm>
          <a:prstGeom prst="rect">
            <a:avLst/>
          </a:prstGeom>
          <a:noFill/>
          <a:ln>
            <a:noFill/>
          </a:ln>
        </p:spPr>
        <p:txBody>
          <a:bodyPr spcFirstLastPara="1" wrap="square" lIns="90000" tIns="46800" rIns="90000" bIns="46800"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7" name="Google Shape;47;p11"/>
          <p:cNvSpPr txBox="1">
            <a:spLocks noGrp="1"/>
          </p:cNvSpPr>
          <p:nvPr>
            <p:ph type="body" idx="2"/>
          </p:nvPr>
        </p:nvSpPr>
        <p:spPr>
          <a:xfrm>
            <a:off x="457200" y="3645720"/>
            <a:ext cx="8229600" cy="1868040"/>
          </a:xfrm>
          <a:prstGeom prst="rect">
            <a:avLst/>
          </a:prstGeom>
          <a:noFill/>
          <a:ln>
            <a:noFill/>
          </a:ln>
        </p:spPr>
        <p:txBody>
          <a:bodyPr spcFirstLastPara="1" wrap="square" lIns="90000" tIns="46800" rIns="90000" bIns="46800"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8"/>
        <p:cNvGrpSpPr/>
        <p:nvPr/>
      </p:nvGrpSpPr>
      <p:grpSpPr>
        <a:xfrm>
          <a:off x="0" y="0"/>
          <a:ext cx="0" cy="0"/>
          <a:chOff x="0" y="0"/>
          <a:chExt cx="0" cy="0"/>
        </a:xfrm>
      </p:grpSpPr>
      <p:sp>
        <p:nvSpPr>
          <p:cNvPr id="49" name="Google Shape;49;p12"/>
          <p:cNvSpPr txBox="1">
            <a:spLocks noGrp="1"/>
          </p:cNvSpPr>
          <p:nvPr>
            <p:ph type="title"/>
          </p:nvPr>
        </p:nvSpPr>
        <p:spPr>
          <a:xfrm>
            <a:off x="457200" y="274320"/>
            <a:ext cx="8229600" cy="1143000"/>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2"/>
          <p:cNvSpPr txBox="1">
            <a:spLocks noGrp="1"/>
          </p:cNvSpPr>
          <p:nvPr>
            <p:ph type="body" idx="1"/>
          </p:nvPr>
        </p:nvSpPr>
        <p:spPr>
          <a:xfrm>
            <a:off x="457200" y="1599840"/>
            <a:ext cx="4015800" cy="1868040"/>
          </a:xfrm>
          <a:prstGeom prst="rect">
            <a:avLst/>
          </a:prstGeom>
          <a:noFill/>
          <a:ln>
            <a:noFill/>
          </a:ln>
        </p:spPr>
        <p:txBody>
          <a:bodyPr spcFirstLastPara="1" wrap="square" lIns="90000" tIns="46800" rIns="90000" bIns="46800"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1" name="Google Shape;51;p12"/>
          <p:cNvSpPr txBox="1">
            <a:spLocks noGrp="1"/>
          </p:cNvSpPr>
          <p:nvPr>
            <p:ph type="body" idx="2"/>
          </p:nvPr>
        </p:nvSpPr>
        <p:spPr>
          <a:xfrm>
            <a:off x="4674240" y="1599840"/>
            <a:ext cx="4015800" cy="1868040"/>
          </a:xfrm>
          <a:prstGeom prst="rect">
            <a:avLst/>
          </a:prstGeom>
          <a:noFill/>
          <a:ln>
            <a:noFill/>
          </a:ln>
        </p:spPr>
        <p:txBody>
          <a:bodyPr spcFirstLastPara="1" wrap="square" lIns="90000" tIns="46800" rIns="90000" bIns="46800"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2" name="Google Shape;52;p12"/>
          <p:cNvSpPr txBox="1">
            <a:spLocks noGrp="1"/>
          </p:cNvSpPr>
          <p:nvPr>
            <p:ph type="body" idx="3"/>
          </p:nvPr>
        </p:nvSpPr>
        <p:spPr>
          <a:xfrm>
            <a:off x="457200" y="3645720"/>
            <a:ext cx="4015800" cy="1868040"/>
          </a:xfrm>
          <a:prstGeom prst="rect">
            <a:avLst/>
          </a:prstGeom>
          <a:noFill/>
          <a:ln>
            <a:noFill/>
          </a:ln>
        </p:spPr>
        <p:txBody>
          <a:bodyPr spcFirstLastPara="1" wrap="square" lIns="90000" tIns="46800" rIns="90000" bIns="46800"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3" name="Google Shape;53;p12"/>
          <p:cNvSpPr txBox="1">
            <a:spLocks noGrp="1"/>
          </p:cNvSpPr>
          <p:nvPr>
            <p:ph type="body" idx="4"/>
          </p:nvPr>
        </p:nvSpPr>
        <p:spPr>
          <a:xfrm>
            <a:off x="4674240" y="3645720"/>
            <a:ext cx="4015800" cy="1868040"/>
          </a:xfrm>
          <a:prstGeom prst="rect">
            <a:avLst/>
          </a:prstGeom>
          <a:noFill/>
          <a:ln>
            <a:noFill/>
          </a:ln>
        </p:spPr>
        <p:txBody>
          <a:bodyPr spcFirstLastPara="1" wrap="square" lIns="90000" tIns="46800" rIns="90000" bIns="46800"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457200" y="274320"/>
            <a:ext cx="8229600" cy="1143000"/>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457200" y="1599840"/>
            <a:ext cx="2649600" cy="1868040"/>
          </a:xfrm>
          <a:prstGeom prst="rect">
            <a:avLst/>
          </a:prstGeom>
          <a:noFill/>
          <a:ln>
            <a:noFill/>
          </a:ln>
        </p:spPr>
        <p:txBody>
          <a:bodyPr spcFirstLastPara="1" wrap="square" lIns="90000" tIns="46800" rIns="90000" bIns="46800"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7" name="Google Shape;57;p13"/>
          <p:cNvSpPr txBox="1">
            <a:spLocks noGrp="1"/>
          </p:cNvSpPr>
          <p:nvPr>
            <p:ph type="body" idx="2"/>
          </p:nvPr>
        </p:nvSpPr>
        <p:spPr>
          <a:xfrm>
            <a:off x="3239640" y="1599840"/>
            <a:ext cx="2649600" cy="1868040"/>
          </a:xfrm>
          <a:prstGeom prst="rect">
            <a:avLst/>
          </a:prstGeom>
          <a:noFill/>
          <a:ln>
            <a:noFill/>
          </a:ln>
        </p:spPr>
        <p:txBody>
          <a:bodyPr spcFirstLastPara="1" wrap="square" lIns="90000" tIns="46800" rIns="90000" bIns="46800"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8" name="Google Shape;58;p13"/>
          <p:cNvSpPr txBox="1">
            <a:spLocks noGrp="1"/>
          </p:cNvSpPr>
          <p:nvPr>
            <p:ph type="body" idx="3"/>
          </p:nvPr>
        </p:nvSpPr>
        <p:spPr>
          <a:xfrm>
            <a:off x="6022080" y="1599840"/>
            <a:ext cx="2649600" cy="1868040"/>
          </a:xfrm>
          <a:prstGeom prst="rect">
            <a:avLst/>
          </a:prstGeom>
          <a:noFill/>
          <a:ln>
            <a:noFill/>
          </a:ln>
        </p:spPr>
        <p:txBody>
          <a:bodyPr spcFirstLastPara="1" wrap="square" lIns="90000" tIns="46800" rIns="90000" bIns="46800"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59" name="Google Shape;59;p13"/>
          <p:cNvSpPr txBox="1">
            <a:spLocks noGrp="1"/>
          </p:cNvSpPr>
          <p:nvPr>
            <p:ph type="body" idx="4"/>
          </p:nvPr>
        </p:nvSpPr>
        <p:spPr>
          <a:xfrm>
            <a:off x="457200" y="3645720"/>
            <a:ext cx="2649600" cy="1868040"/>
          </a:xfrm>
          <a:prstGeom prst="rect">
            <a:avLst/>
          </a:prstGeom>
          <a:noFill/>
          <a:ln>
            <a:noFill/>
          </a:ln>
        </p:spPr>
        <p:txBody>
          <a:bodyPr spcFirstLastPara="1" wrap="square" lIns="90000" tIns="46800" rIns="90000" bIns="46800"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0" name="Google Shape;60;p13"/>
          <p:cNvSpPr txBox="1">
            <a:spLocks noGrp="1"/>
          </p:cNvSpPr>
          <p:nvPr>
            <p:ph type="body" idx="5"/>
          </p:nvPr>
        </p:nvSpPr>
        <p:spPr>
          <a:xfrm>
            <a:off x="3239640" y="3645720"/>
            <a:ext cx="2649600" cy="1868040"/>
          </a:xfrm>
          <a:prstGeom prst="rect">
            <a:avLst/>
          </a:prstGeom>
          <a:noFill/>
          <a:ln>
            <a:noFill/>
          </a:ln>
        </p:spPr>
        <p:txBody>
          <a:bodyPr spcFirstLastPara="1" wrap="square" lIns="90000" tIns="46800" rIns="90000" bIns="46800"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61" name="Google Shape;61;p13"/>
          <p:cNvSpPr txBox="1">
            <a:spLocks noGrp="1"/>
          </p:cNvSpPr>
          <p:nvPr>
            <p:ph type="body" idx="6"/>
          </p:nvPr>
        </p:nvSpPr>
        <p:spPr>
          <a:xfrm>
            <a:off x="6022080" y="3645720"/>
            <a:ext cx="2649600" cy="1868040"/>
          </a:xfrm>
          <a:prstGeom prst="rect">
            <a:avLst/>
          </a:prstGeom>
          <a:noFill/>
          <a:ln>
            <a:noFill/>
          </a:ln>
        </p:spPr>
        <p:txBody>
          <a:bodyPr spcFirstLastPara="1" wrap="square" lIns="90000" tIns="46800" rIns="90000" bIns="46800"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57200" y="274320"/>
            <a:ext cx="8229600" cy="1143000"/>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457200" y="1599840"/>
            <a:ext cx="8229600" cy="3916440"/>
          </a:xfrm>
          <a:prstGeom prst="rect">
            <a:avLst/>
          </a:prstGeom>
          <a:noFill/>
          <a:ln>
            <a:noFill/>
          </a:ln>
        </p:spPr>
        <p:txBody>
          <a:bodyPr spcFirstLastPara="1" wrap="square" lIns="0" tIns="0" rIns="0" bIns="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457200" y="274320"/>
            <a:ext cx="8229600" cy="1143000"/>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
          <p:cNvSpPr txBox="1">
            <a:spLocks noGrp="1"/>
          </p:cNvSpPr>
          <p:nvPr>
            <p:ph type="body" idx="1"/>
          </p:nvPr>
        </p:nvSpPr>
        <p:spPr>
          <a:xfrm>
            <a:off x="457200" y="1599840"/>
            <a:ext cx="8229600" cy="3916440"/>
          </a:xfrm>
          <a:prstGeom prst="rect">
            <a:avLst/>
          </a:prstGeom>
          <a:noFill/>
          <a:ln>
            <a:noFill/>
          </a:ln>
        </p:spPr>
        <p:txBody>
          <a:bodyPr spcFirstLastPara="1" wrap="square" lIns="90000" tIns="46800" rIns="90000" bIns="46800"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57200" y="274320"/>
            <a:ext cx="8229600" cy="1143000"/>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457200" y="1599840"/>
            <a:ext cx="4015800" cy="3916440"/>
          </a:xfrm>
          <a:prstGeom prst="rect">
            <a:avLst/>
          </a:prstGeom>
          <a:noFill/>
          <a:ln>
            <a:noFill/>
          </a:ln>
        </p:spPr>
        <p:txBody>
          <a:bodyPr spcFirstLastPara="1" wrap="square" lIns="90000" tIns="46800" rIns="90000" bIns="46800"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4" name="Google Shape;24;p5"/>
          <p:cNvSpPr txBox="1">
            <a:spLocks noGrp="1"/>
          </p:cNvSpPr>
          <p:nvPr>
            <p:ph type="body" idx="2"/>
          </p:nvPr>
        </p:nvSpPr>
        <p:spPr>
          <a:xfrm>
            <a:off x="4674240" y="1599840"/>
            <a:ext cx="4015800" cy="3916440"/>
          </a:xfrm>
          <a:prstGeom prst="rect">
            <a:avLst/>
          </a:prstGeom>
          <a:noFill/>
          <a:ln>
            <a:noFill/>
          </a:ln>
        </p:spPr>
        <p:txBody>
          <a:bodyPr spcFirstLastPara="1" wrap="square" lIns="90000" tIns="46800" rIns="90000" bIns="46800"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57200" y="274320"/>
            <a:ext cx="8229600" cy="1143000"/>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7"/>
        <p:cNvGrpSpPr/>
        <p:nvPr/>
      </p:nvGrpSpPr>
      <p:grpSpPr>
        <a:xfrm>
          <a:off x="0" y="0"/>
          <a:ext cx="0" cy="0"/>
          <a:chOff x="0" y="0"/>
          <a:chExt cx="0" cy="0"/>
        </a:xfrm>
      </p:grpSpPr>
      <p:sp>
        <p:nvSpPr>
          <p:cNvPr id="28" name="Google Shape;28;p7"/>
          <p:cNvSpPr txBox="1">
            <a:spLocks noGrp="1"/>
          </p:cNvSpPr>
          <p:nvPr>
            <p:ph type="subTitle" idx="1"/>
          </p:nvPr>
        </p:nvSpPr>
        <p:spPr>
          <a:xfrm>
            <a:off x="457200" y="274320"/>
            <a:ext cx="8229600" cy="5299560"/>
          </a:xfrm>
          <a:prstGeom prst="rect">
            <a:avLst/>
          </a:prstGeom>
          <a:noFill/>
          <a:ln>
            <a:noFill/>
          </a:ln>
        </p:spPr>
        <p:txBody>
          <a:bodyPr spcFirstLastPara="1" wrap="square" lIns="0" tIns="0" rIns="0" bIns="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57200" y="274320"/>
            <a:ext cx="8229600" cy="1143000"/>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457200" y="1599840"/>
            <a:ext cx="4015800" cy="1868040"/>
          </a:xfrm>
          <a:prstGeom prst="rect">
            <a:avLst/>
          </a:prstGeom>
          <a:noFill/>
          <a:ln>
            <a:noFill/>
          </a:ln>
        </p:spPr>
        <p:txBody>
          <a:bodyPr spcFirstLastPara="1" wrap="square" lIns="90000" tIns="46800" rIns="90000" bIns="46800"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2" name="Google Shape;32;p8"/>
          <p:cNvSpPr txBox="1">
            <a:spLocks noGrp="1"/>
          </p:cNvSpPr>
          <p:nvPr>
            <p:ph type="body" idx="2"/>
          </p:nvPr>
        </p:nvSpPr>
        <p:spPr>
          <a:xfrm>
            <a:off x="4674240" y="1599840"/>
            <a:ext cx="4015800" cy="3916440"/>
          </a:xfrm>
          <a:prstGeom prst="rect">
            <a:avLst/>
          </a:prstGeom>
          <a:noFill/>
          <a:ln>
            <a:noFill/>
          </a:ln>
        </p:spPr>
        <p:txBody>
          <a:bodyPr spcFirstLastPara="1" wrap="square" lIns="90000" tIns="46800" rIns="90000" bIns="46800"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3" name="Google Shape;33;p8"/>
          <p:cNvSpPr txBox="1">
            <a:spLocks noGrp="1"/>
          </p:cNvSpPr>
          <p:nvPr>
            <p:ph type="body" idx="3"/>
          </p:nvPr>
        </p:nvSpPr>
        <p:spPr>
          <a:xfrm>
            <a:off x="457200" y="3645720"/>
            <a:ext cx="4015800" cy="1868040"/>
          </a:xfrm>
          <a:prstGeom prst="rect">
            <a:avLst/>
          </a:prstGeom>
          <a:noFill/>
          <a:ln>
            <a:noFill/>
          </a:ln>
        </p:spPr>
        <p:txBody>
          <a:bodyPr spcFirstLastPara="1" wrap="square" lIns="90000" tIns="46800" rIns="90000" bIns="46800"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457200" y="274320"/>
            <a:ext cx="8229600" cy="1143000"/>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9"/>
          <p:cNvSpPr txBox="1">
            <a:spLocks noGrp="1"/>
          </p:cNvSpPr>
          <p:nvPr>
            <p:ph type="body" idx="1"/>
          </p:nvPr>
        </p:nvSpPr>
        <p:spPr>
          <a:xfrm>
            <a:off x="457200" y="1599840"/>
            <a:ext cx="4015800" cy="3916440"/>
          </a:xfrm>
          <a:prstGeom prst="rect">
            <a:avLst/>
          </a:prstGeom>
          <a:noFill/>
          <a:ln>
            <a:noFill/>
          </a:ln>
        </p:spPr>
        <p:txBody>
          <a:bodyPr spcFirstLastPara="1" wrap="square" lIns="90000" tIns="46800" rIns="90000" bIns="46800"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7" name="Google Shape;37;p9"/>
          <p:cNvSpPr txBox="1">
            <a:spLocks noGrp="1"/>
          </p:cNvSpPr>
          <p:nvPr>
            <p:ph type="body" idx="2"/>
          </p:nvPr>
        </p:nvSpPr>
        <p:spPr>
          <a:xfrm>
            <a:off x="4674240" y="1599840"/>
            <a:ext cx="4015800" cy="1868040"/>
          </a:xfrm>
          <a:prstGeom prst="rect">
            <a:avLst/>
          </a:prstGeom>
          <a:noFill/>
          <a:ln>
            <a:noFill/>
          </a:ln>
        </p:spPr>
        <p:txBody>
          <a:bodyPr spcFirstLastPara="1" wrap="square" lIns="90000" tIns="46800" rIns="90000" bIns="46800"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8" name="Google Shape;38;p9"/>
          <p:cNvSpPr txBox="1">
            <a:spLocks noGrp="1"/>
          </p:cNvSpPr>
          <p:nvPr>
            <p:ph type="body" idx="3"/>
          </p:nvPr>
        </p:nvSpPr>
        <p:spPr>
          <a:xfrm>
            <a:off x="4674240" y="3645720"/>
            <a:ext cx="4015800" cy="1868040"/>
          </a:xfrm>
          <a:prstGeom prst="rect">
            <a:avLst/>
          </a:prstGeom>
          <a:noFill/>
          <a:ln>
            <a:noFill/>
          </a:ln>
        </p:spPr>
        <p:txBody>
          <a:bodyPr spcFirstLastPara="1" wrap="square" lIns="90000" tIns="46800" rIns="90000" bIns="46800"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9"/>
        <p:cNvGrpSpPr/>
        <p:nvPr/>
      </p:nvGrpSpPr>
      <p:grpSpPr>
        <a:xfrm>
          <a:off x="0" y="0"/>
          <a:ext cx="0" cy="0"/>
          <a:chOff x="0" y="0"/>
          <a:chExt cx="0" cy="0"/>
        </a:xfrm>
      </p:grpSpPr>
      <p:sp>
        <p:nvSpPr>
          <p:cNvPr id="40" name="Google Shape;40;p10"/>
          <p:cNvSpPr txBox="1">
            <a:spLocks noGrp="1"/>
          </p:cNvSpPr>
          <p:nvPr>
            <p:ph type="title"/>
          </p:nvPr>
        </p:nvSpPr>
        <p:spPr>
          <a:xfrm>
            <a:off x="457200" y="274320"/>
            <a:ext cx="8229600" cy="1143000"/>
          </a:xfrm>
          <a:prstGeom prst="rect">
            <a:avLst/>
          </a:prstGeom>
          <a:noFill/>
          <a:ln>
            <a:noFill/>
          </a:ln>
        </p:spPr>
        <p:txBody>
          <a:bodyPr spcFirstLastPara="1" wrap="square" lIns="90000" tIns="46800" rIns="90000" bIns="468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0"/>
          <p:cNvSpPr txBox="1">
            <a:spLocks noGrp="1"/>
          </p:cNvSpPr>
          <p:nvPr>
            <p:ph type="body" idx="1"/>
          </p:nvPr>
        </p:nvSpPr>
        <p:spPr>
          <a:xfrm>
            <a:off x="457200" y="1599840"/>
            <a:ext cx="4015800" cy="1868040"/>
          </a:xfrm>
          <a:prstGeom prst="rect">
            <a:avLst/>
          </a:prstGeom>
          <a:noFill/>
          <a:ln>
            <a:noFill/>
          </a:ln>
        </p:spPr>
        <p:txBody>
          <a:bodyPr spcFirstLastPara="1" wrap="square" lIns="90000" tIns="46800" rIns="90000" bIns="46800"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2" name="Google Shape;42;p10"/>
          <p:cNvSpPr txBox="1">
            <a:spLocks noGrp="1"/>
          </p:cNvSpPr>
          <p:nvPr>
            <p:ph type="body" idx="2"/>
          </p:nvPr>
        </p:nvSpPr>
        <p:spPr>
          <a:xfrm>
            <a:off x="4674240" y="1599840"/>
            <a:ext cx="4015800" cy="1868040"/>
          </a:xfrm>
          <a:prstGeom prst="rect">
            <a:avLst/>
          </a:prstGeom>
          <a:noFill/>
          <a:ln>
            <a:noFill/>
          </a:ln>
        </p:spPr>
        <p:txBody>
          <a:bodyPr spcFirstLastPara="1" wrap="square" lIns="90000" tIns="46800" rIns="90000" bIns="46800"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43" name="Google Shape;43;p10"/>
          <p:cNvSpPr txBox="1">
            <a:spLocks noGrp="1"/>
          </p:cNvSpPr>
          <p:nvPr>
            <p:ph type="body" idx="3"/>
          </p:nvPr>
        </p:nvSpPr>
        <p:spPr>
          <a:xfrm>
            <a:off x="457200" y="3645720"/>
            <a:ext cx="8229600" cy="1868040"/>
          </a:xfrm>
          <a:prstGeom prst="rect">
            <a:avLst/>
          </a:prstGeom>
          <a:noFill/>
          <a:ln>
            <a:noFill/>
          </a:ln>
        </p:spPr>
        <p:txBody>
          <a:bodyPr spcFirstLastPara="1" wrap="square" lIns="90000" tIns="46800" rIns="90000" bIns="46800" anchor="t" anchorCtr="0"/>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mt="0"/>
          </a:blip>
          <a:stretch>
            <a:fillRect/>
          </a:stretch>
        </a:blipFill>
        <a:effectLst/>
      </p:bgPr>
    </p:bg>
    <p:spTree>
      <p:nvGrpSpPr>
        <p:cNvPr id="1" name="Shape 10"/>
        <p:cNvGrpSpPr/>
        <p:nvPr/>
      </p:nvGrpSpPr>
      <p:grpSpPr>
        <a:xfrm>
          <a:off x="0" y="0"/>
          <a:ext cx="0" cy="0"/>
          <a:chOff x="0" y="0"/>
          <a:chExt cx="0" cy="0"/>
        </a:xfrm>
      </p:grpSpPr>
      <p:sp>
        <p:nvSpPr>
          <p:cNvPr id="11" name="Google Shape;11;p1"/>
          <p:cNvSpPr txBox="1">
            <a:spLocks noGrp="1"/>
          </p:cNvSpPr>
          <p:nvPr>
            <p:ph type="title"/>
          </p:nvPr>
        </p:nvSpPr>
        <p:spPr>
          <a:xfrm>
            <a:off x="457200" y="274320"/>
            <a:ext cx="8229600" cy="1143000"/>
          </a:xfrm>
          <a:prstGeom prst="rect">
            <a:avLst/>
          </a:prstGeom>
          <a:noFill/>
          <a:ln>
            <a:noFill/>
          </a:ln>
        </p:spPr>
        <p:txBody>
          <a:bodyPr spcFirstLastPara="1" wrap="square" lIns="90000" tIns="46800" rIns="90000" bIns="46800" anchor="ctr" anchorCtr="0"/>
          <a:lstStyle>
            <a:lvl1pPr marR="0" lvl="0" algn="l" rtl="0">
              <a:spcBef>
                <a:spcPts val="0"/>
              </a:spcBef>
              <a:spcAft>
                <a:spcPts val="0"/>
              </a:spcAft>
              <a:buSzPts val="1400"/>
              <a:buNone/>
              <a:defRPr sz="1800" b="0" i="0" u="none" strike="noStrike" cap="none"/>
            </a:lvl1pPr>
            <a:lvl2pPr marR="0" lvl="1" algn="l" rtl="0">
              <a:spcBef>
                <a:spcPts val="0"/>
              </a:spcBef>
              <a:spcAft>
                <a:spcPts val="0"/>
              </a:spcAft>
              <a:buSzPts val="1400"/>
              <a:buNone/>
              <a:defRPr sz="1800" b="0" i="0" u="none" strike="noStrike" cap="none"/>
            </a:lvl2pPr>
            <a:lvl3pPr marR="0" lvl="2" algn="l" rtl="0">
              <a:spcBef>
                <a:spcPts val="0"/>
              </a:spcBef>
              <a:spcAft>
                <a:spcPts val="0"/>
              </a:spcAft>
              <a:buSzPts val="1400"/>
              <a:buNone/>
              <a:defRPr sz="1800" b="0" i="0" u="none" strike="noStrike" cap="none"/>
            </a:lvl3pPr>
            <a:lvl4pPr marR="0" lvl="3" algn="l" rtl="0">
              <a:spcBef>
                <a:spcPts val="0"/>
              </a:spcBef>
              <a:spcAft>
                <a:spcPts val="0"/>
              </a:spcAft>
              <a:buSzPts val="1400"/>
              <a:buNone/>
              <a:defRPr sz="1800" b="0" i="0" u="none" strike="noStrike" cap="none"/>
            </a:lvl4pPr>
            <a:lvl5pPr marR="0" lvl="4" algn="l" rtl="0">
              <a:spcBef>
                <a:spcPts val="0"/>
              </a:spcBef>
              <a:spcAft>
                <a:spcPts val="0"/>
              </a:spcAft>
              <a:buSzPts val="1400"/>
              <a:buNone/>
              <a:defRPr sz="1800" b="0" i="0" u="none" strike="noStrike" cap="none"/>
            </a:lvl5pPr>
            <a:lvl6pPr marR="0" lvl="5" algn="l" rtl="0">
              <a:spcBef>
                <a:spcPts val="0"/>
              </a:spcBef>
              <a:spcAft>
                <a:spcPts val="0"/>
              </a:spcAft>
              <a:buSzPts val="1400"/>
              <a:buNone/>
              <a:defRPr sz="1800" b="0" i="0" u="none" strike="noStrike" cap="none"/>
            </a:lvl6pPr>
            <a:lvl7pPr marR="0" lvl="6" algn="l" rtl="0">
              <a:spcBef>
                <a:spcPts val="0"/>
              </a:spcBef>
              <a:spcAft>
                <a:spcPts val="0"/>
              </a:spcAft>
              <a:buSzPts val="1400"/>
              <a:buNone/>
              <a:defRPr sz="1800" b="0" i="0" u="none" strike="noStrike" cap="none"/>
            </a:lvl7pPr>
            <a:lvl8pPr marR="0" lvl="7" algn="l" rtl="0">
              <a:spcBef>
                <a:spcPts val="0"/>
              </a:spcBef>
              <a:spcAft>
                <a:spcPts val="0"/>
              </a:spcAft>
              <a:buSzPts val="1400"/>
              <a:buNone/>
              <a:defRPr sz="1800" b="0" i="0" u="none" strike="noStrike" cap="none"/>
            </a:lvl8pPr>
            <a:lvl9pPr marR="0" lvl="8" algn="l" rtl="0">
              <a:spcBef>
                <a:spcPts val="0"/>
              </a:spcBef>
              <a:spcAft>
                <a:spcPts val="0"/>
              </a:spcAft>
              <a:buSzPts val="1400"/>
              <a:buNone/>
              <a:defRPr sz="1800" b="0" i="0" u="none" strike="noStrike" cap="none"/>
            </a:lvl9pPr>
          </a:lstStyle>
          <a:p>
            <a:endParaRPr/>
          </a:p>
        </p:txBody>
      </p:sp>
      <p:sp>
        <p:nvSpPr>
          <p:cNvPr id="12" name="Google Shape;12;p1"/>
          <p:cNvSpPr txBox="1">
            <a:spLocks noGrp="1"/>
          </p:cNvSpPr>
          <p:nvPr>
            <p:ph type="body" idx="1"/>
          </p:nvPr>
        </p:nvSpPr>
        <p:spPr>
          <a:xfrm>
            <a:off x="457200" y="1599840"/>
            <a:ext cx="8229600" cy="3916440"/>
          </a:xfrm>
          <a:prstGeom prst="rect">
            <a:avLst/>
          </a:prstGeom>
          <a:noFill/>
          <a:ln>
            <a:noFill/>
          </a:ln>
        </p:spPr>
        <p:txBody>
          <a:bodyPr spcFirstLastPara="1" wrap="square" lIns="90000" tIns="46800" rIns="90000" bIns="468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pic>
        <p:nvPicPr>
          <p:cNvPr id="13" name="Google Shape;13;p1" descr="ENG-alumine-allyksuselogoga-originaalcolor.jpg"/>
          <p:cNvPicPr preferRelativeResize="0"/>
          <p:nvPr/>
        </p:nvPicPr>
        <p:blipFill rotWithShape="1">
          <a:blip r:embed="rId15">
            <a:alphaModFix/>
          </a:blip>
          <a:srcRect/>
          <a:stretch/>
        </p:blipFill>
        <p:spPr>
          <a:xfrm>
            <a:off x="0" y="4830840"/>
            <a:ext cx="9144000" cy="202716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4"/>
          <p:cNvSpPr txBox="1"/>
          <p:nvPr/>
        </p:nvSpPr>
        <p:spPr>
          <a:xfrm>
            <a:off x="910175" y="2256365"/>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t-EE" sz="4400" b="0" i="0" u="none" strike="noStrike" cap="none">
                <a:solidFill>
                  <a:srgbClr val="990000"/>
                </a:solidFill>
                <a:latin typeface="Arial"/>
                <a:ea typeface="Arial"/>
                <a:cs typeface="Arial"/>
                <a:sym typeface="Arial"/>
              </a:rPr>
              <a:t>Migration from the population development perspective</a:t>
            </a:r>
            <a:endParaRPr sz="4400" b="0" i="0" u="none" strike="noStrike" cap="none">
              <a:solidFill>
                <a:srgbClr val="990000"/>
              </a:solidFill>
              <a:latin typeface="Arial"/>
              <a:ea typeface="Arial"/>
              <a:cs typeface="Arial"/>
              <a:sym typeface="Arial"/>
            </a:endParaRPr>
          </a:p>
        </p:txBody>
      </p:sp>
      <p:sp>
        <p:nvSpPr>
          <p:cNvPr id="68" name="Google Shape;68;p14"/>
          <p:cNvSpPr txBox="1"/>
          <p:nvPr/>
        </p:nvSpPr>
        <p:spPr>
          <a:xfrm>
            <a:off x="1371600" y="3886200"/>
            <a:ext cx="6400800" cy="175248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t-EE" sz="2000" b="0" i="1" u="none" strike="noStrike" cap="none">
                <a:solidFill>
                  <a:srgbClr val="000000"/>
                </a:solidFill>
                <a:latin typeface="Arial"/>
                <a:ea typeface="Arial"/>
                <a:cs typeface="Arial"/>
                <a:sym typeface="Arial"/>
              </a:rPr>
              <a:t>Population on the Move. Migrants, Refugees and Citizenship Rights</a:t>
            </a:r>
            <a:endParaRPr sz="2000" b="0" i="0" u="none" strike="noStrike" cap="none">
              <a:solidFill>
                <a:srgbClr val="000000"/>
              </a:solidFill>
              <a:latin typeface="Arial"/>
              <a:ea typeface="Arial"/>
              <a:cs typeface="Arial"/>
              <a:sym typeface="Arial"/>
            </a:endParaRPr>
          </a:p>
          <a:p>
            <a:pPr marL="0" marR="0" lvl="0" indent="0" algn="r" rtl="0">
              <a:spcBef>
                <a:spcPts val="499"/>
              </a:spcBef>
              <a:spcAft>
                <a:spcPts val="0"/>
              </a:spcAft>
              <a:buNone/>
            </a:pPr>
            <a:r>
              <a:rPr lang="et-EE" sz="2000" b="0" i="1" u="none" strike="noStrike" cap="none">
                <a:solidFill>
                  <a:srgbClr val="000000"/>
                </a:solidFill>
                <a:latin typeface="Arial"/>
                <a:ea typeface="Arial"/>
                <a:cs typeface="Arial"/>
                <a:sym typeface="Arial"/>
              </a:rPr>
              <a:t>Conference  in Tallinn University, February 7-8, 2019 , Tallinn</a:t>
            </a:r>
            <a:endParaRPr sz="2000" b="0" i="0" u="none" strike="noStrike" cap="none">
              <a:solidFill>
                <a:srgbClr val="000000"/>
              </a:solidFill>
              <a:latin typeface="Arial"/>
              <a:ea typeface="Arial"/>
              <a:cs typeface="Arial"/>
              <a:sym typeface="Arial"/>
            </a:endParaRPr>
          </a:p>
          <a:p>
            <a:pPr marL="0" marR="0" lvl="0" indent="0" algn="r" rtl="0">
              <a:spcBef>
                <a:spcPts val="499"/>
              </a:spcBef>
              <a:spcAft>
                <a:spcPts val="0"/>
              </a:spcAft>
              <a:buNone/>
            </a:pPr>
            <a:r>
              <a:rPr lang="et-EE" sz="2000" b="0" i="0" u="none" strike="noStrike" cap="none">
                <a:solidFill>
                  <a:srgbClr val="000000"/>
                </a:solidFill>
                <a:latin typeface="Arial"/>
                <a:ea typeface="Arial"/>
                <a:cs typeface="Arial"/>
                <a:sym typeface="Arial"/>
              </a:rPr>
              <a:t>Luule Sakkeus</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p:nvPr/>
        </p:nvSpPr>
        <p:spPr>
          <a:xfrm>
            <a:off x="457200" y="27432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t-EE" sz="4400" b="0" i="0" u="none" strike="noStrike" cap="none">
                <a:solidFill>
                  <a:srgbClr val="990000"/>
                </a:solidFill>
                <a:latin typeface="Arial"/>
                <a:ea typeface="Arial"/>
                <a:cs typeface="Arial"/>
                <a:sym typeface="Arial"/>
              </a:rPr>
              <a:t>Revisiting mobility transition theory – what have we missed?</a:t>
            </a:r>
            <a:endParaRPr sz="4400" b="0" i="0" u="none" strike="noStrike" cap="none">
              <a:solidFill>
                <a:srgbClr val="990000"/>
              </a:solidFill>
              <a:latin typeface="Arial"/>
              <a:ea typeface="Arial"/>
              <a:cs typeface="Arial"/>
              <a:sym typeface="Arial"/>
            </a:endParaRPr>
          </a:p>
        </p:txBody>
      </p:sp>
      <p:sp>
        <p:nvSpPr>
          <p:cNvPr id="122" name="Google Shape;122;p23"/>
          <p:cNvSpPr txBox="1"/>
          <p:nvPr/>
        </p:nvSpPr>
        <p:spPr>
          <a:xfrm>
            <a:off x="457200" y="1599840"/>
            <a:ext cx="8229600" cy="3916440"/>
          </a:xfrm>
          <a:prstGeom prst="rect">
            <a:avLst/>
          </a:prstGeom>
          <a:noFill/>
          <a:ln>
            <a:noFill/>
          </a:ln>
        </p:spPr>
        <p:txBody>
          <a:bodyPr spcFirstLastPara="1" wrap="square" lIns="91425" tIns="45700" rIns="91425" bIns="45700" anchor="t" anchorCtr="0">
            <a:noAutofit/>
          </a:bodyPr>
          <a:lstStyle/>
          <a:p>
            <a:pPr marL="342720" marR="0" lvl="0" indent="-342720" algn="l" rtl="0">
              <a:spcBef>
                <a:spcPts val="0"/>
              </a:spcBef>
              <a:spcAft>
                <a:spcPts val="0"/>
              </a:spcAft>
              <a:buClr>
                <a:srgbClr val="990000"/>
              </a:buClr>
              <a:buSzPts val="3000"/>
              <a:buFont typeface="Arimo"/>
              <a:buChar char=""/>
            </a:pPr>
            <a:r>
              <a:rPr lang="et-EE" sz="3000" b="0" i="0" u="none" strike="noStrike" cap="none">
                <a:solidFill>
                  <a:srgbClr val="000000"/>
                </a:solidFill>
                <a:latin typeface="Arial"/>
                <a:ea typeface="Arial"/>
                <a:cs typeface="Arial"/>
                <a:sym typeface="Arial"/>
              </a:rPr>
              <a:t>But also that modernization process</a:t>
            </a:r>
            <a:endParaRPr sz="3000" b="0" i="0" u="none" strike="noStrike" cap="none">
              <a:solidFill>
                <a:srgbClr val="000000"/>
              </a:solidFill>
              <a:latin typeface="Arial"/>
              <a:ea typeface="Arial"/>
              <a:cs typeface="Arial"/>
              <a:sym typeface="Arial"/>
            </a:endParaRPr>
          </a:p>
          <a:p>
            <a:pPr marL="742680" marR="0" lvl="1" indent="-285480" algn="l" rtl="0">
              <a:spcBef>
                <a:spcPts val="598"/>
              </a:spcBef>
              <a:spcAft>
                <a:spcPts val="0"/>
              </a:spcAft>
              <a:buClr>
                <a:srgbClr val="990000"/>
              </a:buClr>
              <a:buSzPts val="2400"/>
              <a:buFont typeface="Arimo"/>
              <a:buChar char=""/>
            </a:pPr>
            <a:r>
              <a:rPr lang="et-EE" sz="2400" b="0" i="0" u="none" strike="noStrike" cap="none">
                <a:solidFill>
                  <a:srgbClr val="000000"/>
                </a:solidFill>
                <a:latin typeface="Arial"/>
                <a:ea typeface="Arial"/>
                <a:cs typeface="Arial"/>
                <a:sym typeface="Arial"/>
              </a:rPr>
              <a:t> brings about widening range of options for locating and patterning one’s life</a:t>
            </a:r>
            <a:endParaRPr sz="2400" b="0" i="0" u="none" strike="noStrike" cap="none">
              <a:solidFill>
                <a:srgbClr val="000000"/>
              </a:solidFill>
              <a:latin typeface="Arial"/>
              <a:ea typeface="Arial"/>
              <a:cs typeface="Arial"/>
              <a:sym typeface="Arial"/>
            </a:endParaRPr>
          </a:p>
          <a:p>
            <a:pPr marL="742680" marR="0" lvl="1" indent="-285480" algn="l" rtl="0">
              <a:spcBef>
                <a:spcPts val="598"/>
              </a:spcBef>
              <a:spcAft>
                <a:spcPts val="0"/>
              </a:spcAft>
              <a:buClr>
                <a:srgbClr val="990000"/>
              </a:buClr>
              <a:buSzPts val="2400"/>
              <a:buFont typeface="Arimo"/>
              <a:buChar char=""/>
            </a:pPr>
            <a:r>
              <a:rPr lang="et-EE" sz="2400" b="0" i="0" u="none" strike="noStrike" cap="none">
                <a:solidFill>
                  <a:srgbClr val="000000"/>
                </a:solidFill>
                <a:latin typeface="Arial"/>
                <a:ea typeface="Arial"/>
                <a:cs typeface="Arial"/>
                <a:sym typeface="Arial"/>
              </a:rPr>
              <a:t> genuine migration means usually shift both in spatial and SOCIAL locus (i.e occupations, social class, religious affiliation, variety of political affiliations (including citizenship)</a:t>
            </a:r>
            <a:r>
              <a:rPr lang="et-EE" sz="2400" b="0" i="0" u="none" strike="noStrike" cap="none">
                <a:solidFill>
                  <a:srgbClr val="000000"/>
                </a:solidFill>
                <a:latin typeface="Times New Roman"/>
                <a:ea typeface="Times New Roman"/>
                <a:cs typeface="Times New Roman"/>
                <a:sym typeface="Times New Roman"/>
              </a:rPr>
              <a:t>)</a:t>
            </a:r>
            <a:endParaRPr sz="2400" b="0" i="0" u="none" strike="noStrike" cap="none">
              <a:solidFill>
                <a:srgbClr val="000000"/>
              </a:solidFill>
              <a:latin typeface="Arial"/>
              <a:ea typeface="Arial"/>
              <a:cs typeface="Arial"/>
              <a:sym typeface="Arial"/>
            </a:endParaRPr>
          </a:p>
          <a:p>
            <a:pPr marL="742680" marR="0" lvl="1" indent="-285480" algn="l" rtl="0">
              <a:spcBef>
                <a:spcPts val="598"/>
              </a:spcBef>
              <a:spcAft>
                <a:spcPts val="0"/>
              </a:spcAft>
              <a:buClr>
                <a:srgbClr val="990000"/>
              </a:buClr>
              <a:buSzPts val="2400"/>
              <a:buFont typeface="Arimo"/>
              <a:buChar char=""/>
            </a:pPr>
            <a:r>
              <a:rPr lang="et-EE" sz="2400" b="0" i="0" u="none" strike="noStrike" cap="none">
                <a:solidFill>
                  <a:srgbClr val="000000"/>
                </a:solidFill>
                <a:latin typeface="Arial"/>
                <a:ea typeface="Arial"/>
                <a:cs typeface="Arial"/>
                <a:sym typeface="Arial"/>
              </a:rPr>
              <a:t>Mobility of mind (access to information, spread of knowledge, educational transition)</a:t>
            </a:r>
            <a:endParaRPr sz="2400" b="0" i="0" u="none" strike="noStrike" cap="none">
              <a:solidFill>
                <a:srgbClr val="000000"/>
              </a:solidFill>
              <a:latin typeface="Arial"/>
              <a:ea typeface="Arial"/>
              <a:cs typeface="Arial"/>
              <a:sym typeface="Arial"/>
            </a:endParaRPr>
          </a:p>
          <a:p>
            <a:pPr marL="742680" marR="0" lvl="1" indent="-133080" algn="l" rtl="0">
              <a:spcBef>
                <a:spcPts val="598"/>
              </a:spcBef>
              <a:spcAft>
                <a:spcPts val="0"/>
              </a:spcAft>
              <a:buClr>
                <a:srgbClr val="990000"/>
              </a:buClr>
              <a:buSzPts val="2400"/>
              <a:buFont typeface="Arimo"/>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4"/>
          <p:cNvSpPr txBox="1"/>
          <p:nvPr/>
        </p:nvSpPr>
        <p:spPr>
          <a:xfrm>
            <a:off x="457200" y="27432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t-EE" sz="3200" b="0" i="0" u="none" strike="noStrike" cap="none">
                <a:solidFill>
                  <a:srgbClr val="990000"/>
                </a:solidFill>
                <a:latin typeface="Arial"/>
                <a:ea typeface="Arial"/>
                <a:cs typeface="Arial"/>
                <a:sym typeface="Arial"/>
              </a:rPr>
              <a:t>Revisiting mobility transition theory – what have we missed?</a:t>
            </a:r>
            <a:endParaRPr sz="3200" b="0" i="0" u="none" strike="noStrike" cap="none">
              <a:solidFill>
                <a:srgbClr val="990000"/>
              </a:solidFill>
              <a:latin typeface="Arial"/>
              <a:ea typeface="Arial"/>
              <a:cs typeface="Arial"/>
              <a:sym typeface="Arial"/>
            </a:endParaRPr>
          </a:p>
        </p:txBody>
      </p:sp>
      <p:sp>
        <p:nvSpPr>
          <p:cNvPr id="128" name="Google Shape;128;p24"/>
          <p:cNvSpPr txBox="1"/>
          <p:nvPr/>
        </p:nvSpPr>
        <p:spPr>
          <a:xfrm>
            <a:off x="457200" y="1219320"/>
            <a:ext cx="8229600" cy="3916080"/>
          </a:xfrm>
          <a:prstGeom prst="rect">
            <a:avLst/>
          </a:prstGeom>
          <a:noFill/>
          <a:ln>
            <a:noFill/>
          </a:ln>
        </p:spPr>
        <p:txBody>
          <a:bodyPr spcFirstLastPara="1" wrap="square" lIns="91425" tIns="45700" rIns="91425" bIns="45700" anchor="t" anchorCtr="0">
            <a:noAutofit/>
          </a:bodyPr>
          <a:lstStyle/>
          <a:p>
            <a:pPr marL="342720" marR="0" lvl="1" indent="-342720" algn="l" rtl="0">
              <a:spcBef>
                <a:spcPts val="0"/>
              </a:spcBef>
              <a:spcAft>
                <a:spcPts val="0"/>
              </a:spcAft>
              <a:buClr>
                <a:srgbClr val="990000"/>
              </a:buClr>
              <a:buSzPts val="2000"/>
              <a:buFont typeface="Arimo"/>
              <a:buChar char=""/>
            </a:pPr>
            <a:r>
              <a:rPr lang="et-EE" sz="2000" b="0" i="0" u="none" strike="noStrike" cap="none">
                <a:solidFill>
                  <a:srgbClr val="000000"/>
                </a:solidFill>
                <a:latin typeface="Arial"/>
                <a:ea typeface="Arial"/>
                <a:cs typeface="Arial"/>
                <a:sym typeface="Arial"/>
              </a:rPr>
              <a:t>But also ‘shallower local attachment’, ‘rootlessness’? Or from ‘increasing trend of formation of political, civic and community oriented networks’ (Lesthaeghe, Neels 2002) and ‘state-formation process’ (Skeldon 1997) to ‘weakening social cohesion and social capital shifts towards expressive and affective types’ (Lesthaeghe, Neels 2002)? Or rather ‘the short-run and long-run’ view on the issue of diversity (Putnam 2007) Or the Third Demographic Transition (Coleman 2006)? </a:t>
            </a:r>
            <a:endParaRPr sz="2000" b="0" i="0" u="none" strike="noStrike" cap="none">
              <a:solidFill>
                <a:srgbClr val="000000"/>
              </a:solidFill>
              <a:latin typeface="Arial"/>
              <a:ea typeface="Arial"/>
              <a:cs typeface="Arial"/>
              <a:sym typeface="Arial"/>
            </a:endParaRPr>
          </a:p>
          <a:p>
            <a:pPr marL="342720" marR="0" lvl="1" indent="-342720" algn="l" rtl="0">
              <a:spcBef>
                <a:spcPts val="598"/>
              </a:spcBef>
              <a:spcAft>
                <a:spcPts val="0"/>
              </a:spcAft>
              <a:buClr>
                <a:srgbClr val="990000"/>
              </a:buClr>
              <a:buSzPts val="2400"/>
              <a:buFont typeface="Arimo"/>
              <a:buChar char=""/>
            </a:pPr>
            <a:r>
              <a:rPr lang="et-EE" sz="2400" b="0" i="0" u="none" strike="noStrike" cap="none">
                <a:solidFill>
                  <a:srgbClr val="000000"/>
                </a:solidFill>
                <a:latin typeface="Arial"/>
                <a:ea typeface="Arial"/>
                <a:cs typeface="Arial"/>
                <a:sym typeface="Arial"/>
              </a:rPr>
              <a:t>Zelinsky(1971) warns that despite a lot of research related to migration</a:t>
            </a:r>
            <a:endParaRPr sz="2400" b="0" i="0" u="none" strike="noStrike" cap="none">
              <a:solidFill>
                <a:srgbClr val="000000"/>
              </a:solidFill>
              <a:latin typeface="Arial"/>
              <a:ea typeface="Arial"/>
              <a:cs typeface="Arial"/>
              <a:sym typeface="Arial"/>
            </a:endParaRPr>
          </a:p>
          <a:p>
            <a:pPr marL="742680" marR="0" lvl="2" indent="-342720" algn="l" rtl="0">
              <a:spcBef>
                <a:spcPts val="499"/>
              </a:spcBef>
              <a:spcAft>
                <a:spcPts val="0"/>
              </a:spcAft>
              <a:buClr>
                <a:srgbClr val="990000"/>
              </a:buClr>
              <a:buSzPts val="2000"/>
              <a:buFont typeface="Arimo"/>
              <a:buChar char=""/>
            </a:pPr>
            <a:r>
              <a:rPr lang="et-EE" sz="2000" b="0" i="0" u="none" strike="noStrike" cap="none">
                <a:solidFill>
                  <a:srgbClr val="000000"/>
                </a:solidFill>
                <a:latin typeface="Arial"/>
                <a:ea typeface="Arial"/>
                <a:cs typeface="Arial"/>
                <a:sym typeface="Arial"/>
              </a:rPr>
              <a:t>The intrinsic nature of the phenomenon might not have been captured due to definitional problems</a:t>
            </a:r>
            <a:endParaRPr sz="2000" b="0" i="0" u="none" strike="noStrike" cap="none">
              <a:solidFill>
                <a:srgbClr val="000000"/>
              </a:solidFill>
              <a:latin typeface="Arial"/>
              <a:ea typeface="Arial"/>
              <a:cs typeface="Arial"/>
              <a:sym typeface="Arial"/>
            </a:endParaRPr>
          </a:p>
          <a:p>
            <a:pPr marL="742680" marR="0" lvl="2" indent="-342720" algn="l" rtl="0">
              <a:spcBef>
                <a:spcPts val="499"/>
              </a:spcBef>
              <a:spcAft>
                <a:spcPts val="0"/>
              </a:spcAft>
              <a:buClr>
                <a:srgbClr val="990000"/>
              </a:buClr>
              <a:buSzPts val="2000"/>
              <a:buFont typeface="Arimo"/>
              <a:buChar char=""/>
            </a:pPr>
            <a:r>
              <a:rPr lang="et-EE" sz="2000" b="0" i="0" u="none" strike="noStrike" cap="none">
                <a:solidFill>
                  <a:srgbClr val="000000"/>
                </a:solidFill>
                <a:latin typeface="Arial"/>
                <a:ea typeface="Arial"/>
                <a:cs typeface="Arial"/>
                <a:sym typeface="Arial"/>
              </a:rPr>
              <a:t>and thus, availability of relevant data and analysis remains a problem</a:t>
            </a:r>
            <a:endParaRPr sz="2000" b="0" i="0" u="none" strike="noStrike" cap="none">
              <a:solidFill>
                <a:srgbClr val="000000"/>
              </a:solidFill>
              <a:latin typeface="Arial"/>
              <a:ea typeface="Arial"/>
              <a:cs typeface="Arial"/>
              <a:sym typeface="Arial"/>
            </a:endParaRPr>
          </a:p>
          <a:p>
            <a:pPr marL="742680" marR="0" lvl="2" indent="-342720" algn="l" rtl="0">
              <a:spcBef>
                <a:spcPts val="598"/>
              </a:spcBef>
              <a:spcAft>
                <a:spcPts val="0"/>
              </a:spcAft>
              <a:buNone/>
            </a:pPr>
            <a:r>
              <a:rPr lang="et-EE" sz="2400" b="0" i="0" u="none" strike="noStrike" cap="none">
                <a:solidFill>
                  <a:srgbClr val="000000"/>
                </a:solidFill>
                <a:latin typeface="Arial"/>
                <a:ea typeface="Arial"/>
                <a:cs typeface="Arial"/>
                <a:sym typeface="Arial"/>
              </a:rPr>
              <a:t>STILL TRUE TODAY!</a:t>
            </a:r>
            <a:endParaRPr sz="2400" b="0" i="0" u="none" strike="noStrike" cap="none">
              <a:solidFill>
                <a:srgbClr val="000000"/>
              </a:solidFill>
              <a:latin typeface="Arial"/>
              <a:ea typeface="Arial"/>
              <a:cs typeface="Arial"/>
              <a:sym typeface="Arial"/>
            </a:endParaRPr>
          </a:p>
          <a:p>
            <a:pPr marL="742680" marR="0" lvl="2" indent="-342720" algn="l" rtl="0">
              <a:spcBef>
                <a:spcPts val="598"/>
              </a:spcBef>
              <a:spcAft>
                <a:spcPts val="0"/>
              </a:spcAft>
              <a:buNone/>
            </a:pPr>
            <a:endParaRPr sz="2400" b="0" i="0" u="none" strike="noStrike" cap="none">
              <a:solidFill>
                <a:srgbClr val="000000"/>
              </a:solidFill>
              <a:latin typeface="Arial"/>
              <a:ea typeface="Arial"/>
              <a:cs typeface="Arial"/>
              <a:sym typeface="Arial"/>
            </a:endParaRPr>
          </a:p>
          <a:p>
            <a:pPr marL="742680" marR="0" lvl="2" indent="-342720" algn="l" rtl="0">
              <a:spcBef>
                <a:spcPts val="598"/>
              </a:spcBef>
              <a:spcAft>
                <a:spcPts val="0"/>
              </a:spcAft>
              <a:buNone/>
            </a:pPr>
            <a:endParaRPr sz="2400" b="0" i="0" u="none" strike="noStrike" cap="none">
              <a:solidFill>
                <a:srgbClr val="000000"/>
              </a:solidFill>
              <a:latin typeface="Arial"/>
              <a:ea typeface="Arial"/>
              <a:cs typeface="Arial"/>
              <a:sym typeface="Arial"/>
            </a:endParaRPr>
          </a:p>
          <a:p>
            <a:pPr marL="342720" marR="0" lvl="0" indent="-190320" algn="l" rtl="0">
              <a:spcBef>
                <a:spcPts val="748"/>
              </a:spcBef>
              <a:spcAft>
                <a:spcPts val="0"/>
              </a:spcAft>
              <a:buClr>
                <a:srgbClr val="990000"/>
              </a:buClr>
              <a:buSzPts val="2400"/>
              <a:buFont typeface="Arimo"/>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p:nvPr/>
        </p:nvSpPr>
        <p:spPr>
          <a:xfrm>
            <a:off x="457200" y="27432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t-EE" sz="4400" b="0" i="0" u="none" strike="noStrike" cap="none">
                <a:solidFill>
                  <a:srgbClr val="990000"/>
                </a:solidFill>
                <a:latin typeface="Arial"/>
                <a:ea typeface="Arial"/>
                <a:cs typeface="Arial"/>
                <a:sym typeface="Arial"/>
              </a:rPr>
              <a:t>Mobility transition theory – how to advance?</a:t>
            </a:r>
            <a:endParaRPr sz="4400" b="0" i="0" u="none" strike="noStrike" cap="none">
              <a:solidFill>
                <a:srgbClr val="990000"/>
              </a:solidFill>
              <a:latin typeface="Arial"/>
              <a:ea typeface="Arial"/>
              <a:cs typeface="Arial"/>
              <a:sym typeface="Arial"/>
            </a:endParaRPr>
          </a:p>
        </p:txBody>
      </p:sp>
      <p:pic>
        <p:nvPicPr>
          <p:cNvPr id="134" name="Google Shape;134;p25"/>
          <p:cNvPicPr preferRelativeResize="0"/>
          <p:nvPr/>
        </p:nvPicPr>
        <p:blipFill rotWithShape="1">
          <a:blip r:embed="rId3">
            <a:alphaModFix/>
          </a:blip>
          <a:srcRect/>
          <a:stretch/>
        </p:blipFill>
        <p:spPr>
          <a:xfrm>
            <a:off x="609480" y="1447920"/>
            <a:ext cx="8077320" cy="44719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p:nvPr/>
        </p:nvSpPr>
        <p:spPr>
          <a:xfrm>
            <a:off x="457200" y="27432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t-EE" sz="4400" b="0" i="0" u="none" strike="noStrike" cap="none">
                <a:solidFill>
                  <a:srgbClr val="990000"/>
                </a:solidFill>
                <a:latin typeface="Arial"/>
                <a:ea typeface="Arial"/>
                <a:cs typeface="Arial"/>
                <a:sym typeface="Arial"/>
              </a:rPr>
              <a:t>Definition setting</a:t>
            </a:r>
            <a:endParaRPr sz="4400" b="0" i="0" u="none" strike="noStrike" cap="none">
              <a:solidFill>
                <a:srgbClr val="990000"/>
              </a:solidFill>
              <a:latin typeface="Arial"/>
              <a:ea typeface="Arial"/>
              <a:cs typeface="Arial"/>
              <a:sym typeface="Arial"/>
            </a:endParaRPr>
          </a:p>
        </p:txBody>
      </p:sp>
      <p:sp>
        <p:nvSpPr>
          <p:cNvPr id="140" name="Google Shape;140;p26"/>
          <p:cNvSpPr txBox="1"/>
          <p:nvPr/>
        </p:nvSpPr>
        <p:spPr>
          <a:xfrm>
            <a:off x="457200" y="1599840"/>
            <a:ext cx="8229600" cy="3916440"/>
          </a:xfrm>
          <a:prstGeom prst="rect">
            <a:avLst/>
          </a:prstGeom>
          <a:noFill/>
          <a:ln>
            <a:noFill/>
          </a:ln>
        </p:spPr>
        <p:txBody>
          <a:bodyPr spcFirstLastPara="1" wrap="square" lIns="91425" tIns="45700" rIns="91425" bIns="45700" anchor="t" anchorCtr="0">
            <a:noAutofit/>
          </a:bodyPr>
          <a:lstStyle/>
          <a:p>
            <a:pPr marL="342720" marR="0" lvl="0" indent="-342720" algn="l" rtl="0">
              <a:spcBef>
                <a:spcPts val="0"/>
              </a:spcBef>
              <a:spcAft>
                <a:spcPts val="0"/>
              </a:spcAft>
              <a:buClr>
                <a:srgbClr val="990000"/>
              </a:buClr>
              <a:buSzPts val="3000"/>
              <a:buFont typeface="Arimo"/>
              <a:buChar char=""/>
            </a:pPr>
            <a:r>
              <a:rPr lang="et-EE" sz="3000" b="0" i="0" u="none" strike="noStrike" cap="none">
                <a:solidFill>
                  <a:srgbClr val="000000"/>
                </a:solidFill>
                <a:latin typeface="Arial"/>
                <a:ea typeface="Arial"/>
                <a:cs typeface="Arial"/>
                <a:sym typeface="Arial"/>
              </a:rPr>
              <a:t>Do not apply colonial thinking</a:t>
            </a:r>
            <a:endParaRPr sz="3000" b="0" i="0" u="none" strike="noStrike" cap="none">
              <a:solidFill>
                <a:srgbClr val="000000"/>
              </a:solidFill>
              <a:latin typeface="Arial"/>
              <a:ea typeface="Arial"/>
              <a:cs typeface="Arial"/>
              <a:sym typeface="Arial"/>
            </a:endParaRPr>
          </a:p>
          <a:p>
            <a:pPr marL="742680" marR="0" lvl="1" indent="-285480" algn="l" rtl="0">
              <a:spcBef>
                <a:spcPts val="400"/>
              </a:spcBef>
              <a:spcAft>
                <a:spcPts val="0"/>
              </a:spcAft>
              <a:buClr>
                <a:srgbClr val="990000"/>
              </a:buClr>
              <a:buSzPts val="1600"/>
              <a:buFont typeface="Arimo"/>
              <a:buChar char=""/>
            </a:pPr>
            <a:r>
              <a:rPr lang="et-EE" sz="1600" b="0" i="0" u="none" strike="noStrike" cap="none">
                <a:solidFill>
                  <a:srgbClr val="000000"/>
                </a:solidFill>
                <a:latin typeface="Arial"/>
                <a:ea typeface="Arial"/>
                <a:cs typeface="Arial"/>
                <a:sym typeface="Arial"/>
              </a:rPr>
              <a:t>With colonial thinking European marriage type and Hajnal line (1956) would have never come into existence, vice versa, explore the state formation process in relation to demographic development (Skeldon 1997), i.e. what is the definition of place of birth? (current problems in Kyrgyztan (Fergana is historical Uzbekistan territory), countries and regions in FSU, Yugoslav )</a:t>
            </a:r>
            <a:endParaRPr sz="1600" b="0" i="0" u="none" strike="noStrike" cap="none">
              <a:solidFill>
                <a:srgbClr val="000000"/>
              </a:solidFill>
              <a:latin typeface="Arial"/>
              <a:ea typeface="Arial"/>
              <a:cs typeface="Arial"/>
              <a:sym typeface="Arial"/>
            </a:endParaRPr>
          </a:p>
          <a:p>
            <a:pPr marL="342720" marR="0" lvl="0" indent="-342720" algn="l" rtl="0">
              <a:spcBef>
                <a:spcPts val="748"/>
              </a:spcBef>
              <a:spcAft>
                <a:spcPts val="0"/>
              </a:spcAft>
              <a:buClr>
                <a:srgbClr val="990000"/>
              </a:buClr>
              <a:buSzPts val="3000"/>
              <a:buFont typeface="Arimo"/>
              <a:buChar char=""/>
            </a:pPr>
            <a:r>
              <a:rPr lang="et-EE" sz="3000" b="0" i="0" u="none" strike="noStrike" cap="none">
                <a:solidFill>
                  <a:srgbClr val="000000"/>
                </a:solidFill>
                <a:latin typeface="Arial"/>
                <a:ea typeface="Arial"/>
                <a:cs typeface="Arial"/>
                <a:sym typeface="Arial"/>
              </a:rPr>
              <a:t> Construct valid population entities</a:t>
            </a:r>
            <a:endParaRPr sz="3000" b="0" i="0" u="none" strike="noStrike" cap="none">
              <a:solidFill>
                <a:srgbClr val="000000"/>
              </a:solidFill>
              <a:latin typeface="Arial"/>
              <a:ea typeface="Arial"/>
              <a:cs typeface="Arial"/>
              <a:sym typeface="Arial"/>
            </a:endParaRPr>
          </a:p>
          <a:p>
            <a:pPr marL="742680" marR="0" lvl="1" indent="-285480" algn="l" rtl="0">
              <a:spcBef>
                <a:spcPts val="400"/>
              </a:spcBef>
              <a:spcAft>
                <a:spcPts val="0"/>
              </a:spcAft>
              <a:buClr>
                <a:srgbClr val="990000"/>
              </a:buClr>
              <a:buSzPts val="1600"/>
              <a:buFont typeface="Arimo"/>
              <a:buChar char=""/>
            </a:pPr>
            <a:r>
              <a:rPr lang="et-EE" sz="1600" b="0" i="0" u="none" strike="noStrike" cap="none">
                <a:solidFill>
                  <a:srgbClr val="000000"/>
                </a:solidFill>
                <a:latin typeface="Arial"/>
                <a:ea typeface="Arial"/>
                <a:cs typeface="Arial"/>
                <a:sym typeface="Arial"/>
              </a:rPr>
              <a:t>It is for scientific community to influence their NSOs and administrative databases to serve the populations in their best interest – start collecting data on diversity aspects and to each populations apply what is relevant to them (not political constructs)(see Haug 2000, Haug, Compton, Courbage 2000, 2003),</a:t>
            </a:r>
            <a:endParaRPr sz="1600" b="0" i="0" u="none" strike="noStrike" cap="none">
              <a:solidFill>
                <a:srgbClr val="000000"/>
              </a:solidFill>
              <a:latin typeface="Arial"/>
              <a:ea typeface="Arial"/>
              <a:cs typeface="Arial"/>
              <a:sym typeface="Arial"/>
            </a:endParaRPr>
          </a:p>
          <a:p>
            <a:pPr marL="742680" marR="0" lvl="1" indent="-285480" algn="l" rtl="0">
              <a:spcBef>
                <a:spcPts val="400"/>
              </a:spcBef>
              <a:spcAft>
                <a:spcPts val="0"/>
              </a:spcAft>
              <a:buClr>
                <a:srgbClr val="990000"/>
              </a:buClr>
              <a:buSzPts val="1600"/>
              <a:buFont typeface="Arimo"/>
              <a:buChar char=""/>
            </a:pPr>
            <a:r>
              <a:rPr lang="et-EE" sz="1600" b="0" i="0" u="none" strike="noStrike" cap="none">
                <a:solidFill>
                  <a:srgbClr val="000000"/>
                </a:solidFill>
                <a:latin typeface="Arial"/>
                <a:ea typeface="Arial"/>
                <a:cs typeface="Arial"/>
                <a:sym typeface="Arial"/>
              </a:rPr>
              <a:t> i.e. self-identification, mother tongue, usual language, other languages, religious affiliation, place of birth of oneself (first generation), parents (second generation), grandparents (third generation, think of Paris, Tallinn, Malmö, Stockholm</a:t>
            </a:r>
            <a:r>
              <a:rPr lang="et-EE" sz="1800" b="0" i="0" u="none" strike="noStrike" cap="none">
                <a:solidFill>
                  <a:srgbClr val="000000"/>
                </a:solidFill>
                <a:latin typeface="Arial"/>
                <a:ea typeface="Arial"/>
                <a:cs typeface="Arial"/>
                <a:sym typeface="Arial"/>
              </a:rPr>
              <a:t>), </a:t>
            </a:r>
            <a:r>
              <a:rPr lang="et-EE" sz="1600" b="0" i="0" u="none" strike="noStrike" cap="none">
                <a:solidFill>
                  <a:srgbClr val="000000"/>
                </a:solidFill>
                <a:latin typeface="Arial"/>
                <a:ea typeface="Arial"/>
                <a:cs typeface="Arial"/>
                <a:sym typeface="Arial"/>
              </a:rPr>
              <a:t>new concept of citizenship because of its dual, triple or even quadraple nature </a:t>
            </a:r>
            <a:endParaRPr sz="1600" b="0" i="0" u="none" strike="noStrike" cap="none">
              <a:solidFill>
                <a:srgbClr val="000000"/>
              </a:solidFill>
              <a:latin typeface="Arial"/>
              <a:ea typeface="Arial"/>
              <a:cs typeface="Arial"/>
              <a:sym typeface="Arial"/>
            </a:endParaRPr>
          </a:p>
          <a:p>
            <a:pPr marL="742680" marR="0" lvl="1" indent="-183880" algn="l" rtl="0">
              <a:spcBef>
                <a:spcPts val="400"/>
              </a:spcBef>
              <a:spcAft>
                <a:spcPts val="0"/>
              </a:spcAft>
              <a:buClr>
                <a:srgbClr val="990000"/>
              </a:buClr>
              <a:buSzPts val="1600"/>
              <a:buFont typeface="Arimo"/>
              <a:buNone/>
            </a:pPr>
            <a:endParaRPr sz="16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p:nvPr/>
        </p:nvSpPr>
        <p:spPr>
          <a:xfrm>
            <a:off x="457200" y="27432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t-EE" sz="4400" b="0" i="0" u="none" strike="noStrike" cap="none">
                <a:solidFill>
                  <a:srgbClr val="990000"/>
                </a:solidFill>
                <a:latin typeface="Arial"/>
                <a:ea typeface="Arial"/>
                <a:cs typeface="Arial"/>
                <a:sym typeface="Arial"/>
              </a:rPr>
              <a:t>Examples on definition of who is foreign?</a:t>
            </a:r>
            <a:endParaRPr sz="4400" b="0" i="0" u="none" strike="noStrike" cap="none">
              <a:solidFill>
                <a:srgbClr val="990000"/>
              </a:solidFill>
              <a:latin typeface="Arial"/>
              <a:ea typeface="Arial"/>
              <a:cs typeface="Arial"/>
              <a:sym typeface="Arial"/>
            </a:endParaRPr>
          </a:p>
        </p:txBody>
      </p:sp>
      <p:sp>
        <p:nvSpPr>
          <p:cNvPr id="146" name="Google Shape;146;p27"/>
          <p:cNvSpPr/>
          <p:nvPr/>
        </p:nvSpPr>
        <p:spPr>
          <a:xfrm>
            <a:off x="714240" y="5786280"/>
            <a:ext cx="3143520" cy="459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None/>
            </a:pPr>
            <a:r>
              <a:rPr lang="et-EE" sz="1200" b="0" i="0" u="none" strike="noStrike" cap="none">
                <a:solidFill>
                  <a:srgbClr val="000000"/>
                </a:solidFill>
                <a:latin typeface="Arial"/>
                <a:ea typeface="Arial"/>
                <a:cs typeface="Arial"/>
                <a:sym typeface="Arial"/>
              </a:rPr>
              <a:t>Source: OECD, 2018, Statistics Estonia 2011</a:t>
            </a:r>
            <a:endParaRPr sz="1200" b="0" i="0" u="none" strike="noStrike" cap="none">
              <a:solidFill>
                <a:srgbClr val="000000"/>
              </a:solidFill>
              <a:latin typeface="Arial"/>
              <a:ea typeface="Arial"/>
              <a:cs typeface="Arial"/>
              <a:sym typeface="Arial"/>
            </a:endParaRPr>
          </a:p>
        </p:txBody>
      </p:sp>
      <p:pic>
        <p:nvPicPr>
          <p:cNvPr id="147" name="Google Shape;147;p27"/>
          <p:cNvPicPr preferRelativeResize="0"/>
          <p:nvPr/>
        </p:nvPicPr>
        <p:blipFill rotWithShape="1">
          <a:blip r:embed="rId3">
            <a:alphaModFix/>
          </a:blip>
          <a:srcRect/>
          <a:stretch/>
        </p:blipFill>
        <p:spPr>
          <a:xfrm>
            <a:off x="450720" y="1414440"/>
            <a:ext cx="8242560" cy="43704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p:nvPr/>
        </p:nvSpPr>
        <p:spPr>
          <a:xfrm>
            <a:off x="457200" y="27432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t-EE" sz="4400" b="0" i="0" u="none" strike="noStrike" cap="none">
                <a:solidFill>
                  <a:srgbClr val="990000"/>
                </a:solidFill>
                <a:latin typeface="Arial"/>
                <a:ea typeface="Arial"/>
                <a:cs typeface="Arial"/>
                <a:sym typeface="Arial"/>
              </a:rPr>
              <a:t>Definition setting</a:t>
            </a:r>
            <a:endParaRPr sz="4400" b="0" i="0" u="none" strike="noStrike" cap="none">
              <a:solidFill>
                <a:srgbClr val="990000"/>
              </a:solidFill>
              <a:latin typeface="Arial"/>
              <a:ea typeface="Arial"/>
              <a:cs typeface="Arial"/>
              <a:sym typeface="Arial"/>
            </a:endParaRPr>
          </a:p>
        </p:txBody>
      </p:sp>
      <p:sp>
        <p:nvSpPr>
          <p:cNvPr id="153" name="Google Shape;153;p28"/>
          <p:cNvSpPr txBox="1"/>
          <p:nvPr/>
        </p:nvSpPr>
        <p:spPr>
          <a:xfrm>
            <a:off x="457200" y="1599840"/>
            <a:ext cx="8229600" cy="3916440"/>
          </a:xfrm>
          <a:prstGeom prst="rect">
            <a:avLst/>
          </a:prstGeom>
          <a:noFill/>
          <a:ln>
            <a:noFill/>
          </a:ln>
        </p:spPr>
        <p:txBody>
          <a:bodyPr spcFirstLastPara="1" wrap="square" lIns="91425" tIns="45700" rIns="91425" bIns="45700" anchor="t" anchorCtr="0">
            <a:noAutofit/>
          </a:bodyPr>
          <a:lstStyle/>
          <a:p>
            <a:pPr marL="342720" marR="0" lvl="0" indent="-342720" algn="l" rtl="0">
              <a:spcBef>
                <a:spcPts val="0"/>
              </a:spcBef>
              <a:spcAft>
                <a:spcPts val="0"/>
              </a:spcAft>
              <a:buClr>
                <a:srgbClr val="990000"/>
              </a:buClr>
              <a:buSzPts val="3000"/>
              <a:buFont typeface="Arimo"/>
              <a:buChar char=""/>
            </a:pPr>
            <a:r>
              <a:rPr lang="et-EE" sz="3000" b="0" i="0" u="none" strike="noStrike" cap="none">
                <a:solidFill>
                  <a:srgbClr val="000000"/>
                </a:solidFill>
                <a:latin typeface="Arial"/>
                <a:ea typeface="Arial"/>
                <a:cs typeface="Arial"/>
                <a:sym typeface="Arial"/>
              </a:rPr>
              <a:t>Measure migrations to relevant population,</a:t>
            </a:r>
            <a:endParaRPr sz="3000" b="0" i="0" u="none" strike="noStrike" cap="none">
              <a:solidFill>
                <a:srgbClr val="000000"/>
              </a:solidFill>
              <a:latin typeface="Arial"/>
              <a:ea typeface="Arial"/>
              <a:cs typeface="Arial"/>
              <a:sym typeface="Arial"/>
            </a:endParaRPr>
          </a:p>
          <a:p>
            <a:pPr marL="742680" marR="0" lvl="1" indent="-285480" algn="l" rtl="0">
              <a:spcBef>
                <a:spcPts val="598"/>
              </a:spcBef>
              <a:spcAft>
                <a:spcPts val="0"/>
              </a:spcAft>
              <a:buClr>
                <a:srgbClr val="990000"/>
              </a:buClr>
              <a:buSzPts val="2400"/>
              <a:buFont typeface="Arimo"/>
              <a:buChar char=""/>
            </a:pPr>
            <a:r>
              <a:rPr lang="et-EE" sz="2400" b="0" i="0" u="none" strike="noStrike" cap="none">
                <a:solidFill>
                  <a:srgbClr val="000000"/>
                </a:solidFill>
                <a:latin typeface="Arial"/>
                <a:ea typeface="Arial"/>
                <a:cs typeface="Arial"/>
                <a:sym typeface="Arial"/>
              </a:rPr>
              <a:t>i.e. go to the beginning where it all started</a:t>
            </a:r>
            <a:endParaRPr sz="2400" b="0" i="0" u="none" strike="noStrike" cap="none">
              <a:solidFill>
                <a:srgbClr val="000000"/>
              </a:solidFill>
              <a:latin typeface="Arial"/>
              <a:ea typeface="Arial"/>
              <a:cs typeface="Arial"/>
              <a:sym typeface="Arial"/>
            </a:endParaRPr>
          </a:p>
          <a:p>
            <a:pPr marL="742680" marR="0" lvl="1" indent="-285480" algn="l" rtl="0">
              <a:spcBef>
                <a:spcPts val="598"/>
              </a:spcBef>
              <a:spcAft>
                <a:spcPts val="0"/>
              </a:spcAft>
              <a:buClr>
                <a:srgbClr val="990000"/>
              </a:buClr>
              <a:buSzPts val="2400"/>
              <a:buFont typeface="Arimo"/>
              <a:buChar char=""/>
            </a:pPr>
            <a:r>
              <a:rPr lang="et-EE" sz="2400" b="0" i="0" u="none" strike="noStrike" cap="none">
                <a:solidFill>
                  <a:srgbClr val="000000"/>
                </a:solidFill>
                <a:latin typeface="Arial"/>
                <a:ea typeface="Arial"/>
                <a:cs typeface="Arial"/>
                <a:sym typeface="Arial"/>
              </a:rPr>
              <a:t>Emigration is tied to the certain structure of population</a:t>
            </a:r>
            <a:endParaRPr sz="2400" b="0" i="0" u="none" strike="noStrike" cap="none">
              <a:solidFill>
                <a:srgbClr val="000000"/>
              </a:solidFill>
              <a:latin typeface="Arial"/>
              <a:ea typeface="Arial"/>
              <a:cs typeface="Arial"/>
              <a:sym typeface="Arial"/>
            </a:endParaRPr>
          </a:p>
          <a:p>
            <a:pPr marL="742680" marR="0" lvl="1" indent="-285480" algn="l" rtl="0">
              <a:spcBef>
                <a:spcPts val="598"/>
              </a:spcBef>
              <a:spcAft>
                <a:spcPts val="0"/>
              </a:spcAft>
              <a:buClr>
                <a:srgbClr val="990000"/>
              </a:buClr>
              <a:buSzPts val="2400"/>
              <a:buFont typeface="Arimo"/>
              <a:buChar char=""/>
            </a:pPr>
            <a:r>
              <a:rPr lang="et-EE" sz="2400" b="0" i="0" u="none" strike="noStrike" cap="none">
                <a:solidFill>
                  <a:srgbClr val="000000"/>
                </a:solidFill>
                <a:latin typeface="Arial"/>
                <a:ea typeface="Arial"/>
                <a:cs typeface="Arial"/>
                <a:sym typeface="Arial"/>
              </a:rPr>
              <a:t>Immigration a certain stage during population’s development</a:t>
            </a:r>
            <a:endParaRPr sz="2400" b="0" i="0" u="none" strike="noStrike" cap="none">
              <a:solidFill>
                <a:srgbClr val="000000"/>
              </a:solidFill>
              <a:latin typeface="Arial"/>
              <a:ea typeface="Arial"/>
              <a:cs typeface="Arial"/>
              <a:sym typeface="Arial"/>
            </a:endParaRPr>
          </a:p>
          <a:p>
            <a:pPr marL="742680" marR="0" lvl="1" indent="-285480" algn="l" rtl="0">
              <a:spcBef>
                <a:spcPts val="598"/>
              </a:spcBef>
              <a:spcAft>
                <a:spcPts val="0"/>
              </a:spcAft>
              <a:buClr>
                <a:srgbClr val="990000"/>
              </a:buClr>
              <a:buSzPts val="2400"/>
              <a:buFont typeface="Arimo"/>
              <a:buChar char=""/>
            </a:pPr>
            <a:r>
              <a:rPr lang="et-EE" sz="2400" b="0" i="0" u="none" strike="noStrike" cap="none">
                <a:solidFill>
                  <a:srgbClr val="000000"/>
                </a:solidFill>
                <a:latin typeface="Arial"/>
                <a:ea typeface="Arial"/>
                <a:cs typeface="Arial"/>
                <a:sym typeface="Arial"/>
              </a:rPr>
              <a:t>Consider pool of return migration</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p:nvPr/>
        </p:nvSpPr>
        <p:spPr>
          <a:xfrm>
            <a:off x="457200" y="27432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t-EE" sz="2800" b="0" i="0" u="none" strike="noStrike" cap="none">
                <a:solidFill>
                  <a:srgbClr val="990000"/>
                </a:solidFill>
                <a:latin typeface="Arial"/>
                <a:ea typeface="Arial"/>
                <a:cs typeface="Arial"/>
                <a:sym typeface="Arial"/>
              </a:rPr>
              <a:t>Start of mobility increase – at a certain point in each population’s development?</a:t>
            </a:r>
            <a:endParaRPr sz="2800" b="0" i="0" u="none" strike="noStrike" cap="none">
              <a:solidFill>
                <a:srgbClr val="990000"/>
              </a:solidFill>
              <a:latin typeface="Arial"/>
              <a:ea typeface="Arial"/>
              <a:cs typeface="Arial"/>
              <a:sym typeface="Arial"/>
            </a:endParaRPr>
          </a:p>
        </p:txBody>
      </p:sp>
      <p:pic>
        <p:nvPicPr>
          <p:cNvPr id="159" name="Google Shape;159;p29"/>
          <p:cNvPicPr preferRelativeResize="0"/>
          <p:nvPr/>
        </p:nvPicPr>
        <p:blipFill rotWithShape="1">
          <a:blip r:embed="rId3">
            <a:alphaModFix/>
          </a:blip>
          <a:srcRect/>
          <a:stretch/>
        </p:blipFill>
        <p:spPr>
          <a:xfrm>
            <a:off x="826920" y="1417680"/>
            <a:ext cx="7058160" cy="4511520"/>
          </a:xfrm>
          <a:prstGeom prst="rect">
            <a:avLst/>
          </a:prstGeom>
          <a:noFill/>
          <a:ln>
            <a:noFill/>
          </a:ln>
        </p:spPr>
      </p:pic>
      <p:sp>
        <p:nvSpPr>
          <p:cNvPr id="160" name="Google Shape;160;p29"/>
          <p:cNvSpPr/>
          <p:nvPr/>
        </p:nvSpPr>
        <p:spPr>
          <a:xfrm>
            <a:off x="1214280" y="5929200"/>
            <a:ext cx="2857680" cy="3682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None/>
            </a:pPr>
            <a:r>
              <a:rPr lang="et-EE" sz="1800" b="0" i="0" u="none" strike="noStrike" cap="none">
                <a:solidFill>
                  <a:srgbClr val="000000"/>
                </a:solidFill>
                <a:latin typeface="Arial"/>
                <a:ea typeface="Arial"/>
                <a:cs typeface="Arial"/>
                <a:sym typeface="Arial"/>
              </a:rPr>
              <a:t>Source: Rogers, 1982</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0"/>
          <p:cNvSpPr txBox="1"/>
          <p:nvPr/>
        </p:nvSpPr>
        <p:spPr>
          <a:xfrm>
            <a:off x="457200" y="27432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t-EE" sz="4400" b="0" i="0" u="none" strike="noStrike" cap="none">
                <a:solidFill>
                  <a:srgbClr val="990000"/>
                </a:solidFill>
                <a:latin typeface="Arial"/>
                <a:ea typeface="Arial"/>
                <a:cs typeface="Arial"/>
                <a:sym typeface="Arial"/>
              </a:rPr>
              <a:t>Out-migration into two main directions 2010s , Estonia</a:t>
            </a:r>
            <a:endParaRPr sz="4400" b="0" i="0" u="none" strike="noStrike" cap="none">
              <a:solidFill>
                <a:srgbClr val="990000"/>
              </a:solidFill>
              <a:latin typeface="Arial"/>
              <a:ea typeface="Arial"/>
              <a:cs typeface="Arial"/>
              <a:sym typeface="Arial"/>
            </a:endParaRPr>
          </a:p>
        </p:txBody>
      </p:sp>
      <p:sp>
        <p:nvSpPr>
          <p:cNvPr id="166" name="Google Shape;166;p30"/>
          <p:cNvSpPr/>
          <p:nvPr/>
        </p:nvSpPr>
        <p:spPr>
          <a:xfrm>
            <a:off x="785880" y="5857920"/>
            <a:ext cx="6837120" cy="2764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None/>
            </a:pPr>
            <a:r>
              <a:rPr lang="et-EE" sz="1200" b="0" i="0" u="none" strike="noStrike" cap="none">
                <a:solidFill>
                  <a:srgbClr val="000000"/>
                </a:solidFill>
                <a:latin typeface="Arial"/>
                <a:ea typeface="Arial"/>
                <a:cs typeface="Arial"/>
                <a:sym typeface="Arial"/>
              </a:rPr>
              <a:t>Source: Statistics Estonia 2011, 2018, EstPOPDatabank</a:t>
            </a:r>
            <a:endParaRPr sz="1200" b="0" i="0" u="none" strike="noStrike" cap="none">
              <a:solidFill>
                <a:srgbClr val="000000"/>
              </a:solidFill>
              <a:latin typeface="Arial"/>
              <a:ea typeface="Arial"/>
              <a:cs typeface="Arial"/>
              <a:sym typeface="Arial"/>
            </a:endParaRPr>
          </a:p>
        </p:txBody>
      </p:sp>
      <p:sp>
        <p:nvSpPr>
          <p:cNvPr id="167" name="Google Shape;167;p30"/>
          <p:cNvSpPr txBox="1"/>
          <p:nvPr/>
        </p:nvSpPr>
        <p:spPr>
          <a:xfrm>
            <a:off x="457200" y="1599840"/>
            <a:ext cx="8229600" cy="39164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8" name="Google Shape;168;p30"/>
          <p:cNvPicPr preferRelativeResize="0"/>
          <p:nvPr/>
        </p:nvPicPr>
        <p:blipFill rotWithShape="1">
          <a:blip r:embed="rId3">
            <a:alphaModFix/>
          </a:blip>
          <a:srcRect/>
          <a:stretch/>
        </p:blipFill>
        <p:spPr>
          <a:xfrm>
            <a:off x="-6480" y="1432080"/>
            <a:ext cx="9156960" cy="450504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p:nvPr/>
        </p:nvSpPr>
        <p:spPr>
          <a:xfrm>
            <a:off x="457200" y="274680"/>
            <a:ext cx="8229600" cy="94464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t-EE" sz="3200" b="0" i="0" u="none" strike="noStrike" cap="none">
                <a:solidFill>
                  <a:srgbClr val="990000"/>
                </a:solidFill>
                <a:latin typeface="Arial"/>
                <a:ea typeface="Arial"/>
                <a:cs typeface="Arial"/>
                <a:sym typeface="Arial"/>
              </a:rPr>
              <a:t>Age-specific emigration rates, Estonia, 1960s-2010s</a:t>
            </a:r>
            <a:endParaRPr sz="3200" b="0" i="0" u="none" strike="noStrike" cap="none">
              <a:solidFill>
                <a:srgbClr val="990000"/>
              </a:solidFill>
              <a:latin typeface="Arial"/>
              <a:ea typeface="Arial"/>
              <a:cs typeface="Arial"/>
              <a:sym typeface="Arial"/>
            </a:endParaRPr>
          </a:p>
        </p:txBody>
      </p:sp>
      <p:sp>
        <p:nvSpPr>
          <p:cNvPr id="174" name="Google Shape;174;p31"/>
          <p:cNvSpPr/>
          <p:nvPr/>
        </p:nvSpPr>
        <p:spPr>
          <a:xfrm>
            <a:off x="468000" y="5791320"/>
            <a:ext cx="5344200" cy="276480"/>
          </a:xfrm>
          <a:prstGeom prst="rect">
            <a:avLst/>
          </a:pr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None/>
            </a:pPr>
            <a:r>
              <a:rPr lang="et-EE" sz="1200" b="0" i="0" u="none" strike="noStrike" cap="none">
                <a:solidFill>
                  <a:srgbClr val="000000"/>
                </a:solidFill>
                <a:latin typeface="Arial"/>
                <a:ea typeface="Arial"/>
                <a:cs typeface="Arial"/>
                <a:sym typeface="Arial"/>
              </a:rPr>
              <a:t>Source: Statistics Estonia 2018, EstPOPDatabank, authors own calculations</a:t>
            </a:r>
            <a:endParaRPr sz="1200" b="0" i="0" u="none" strike="noStrike" cap="none">
              <a:solidFill>
                <a:srgbClr val="000000"/>
              </a:solidFill>
              <a:latin typeface="Arial"/>
              <a:ea typeface="Arial"/>
              <a:cs typeface="Arial"/>
              <a:sym typeface="Arial"/>
            </a:endParaRPr>
          </a:p>
        </p:txBody>
      </p:sp>
      <p:pic>
        <p:nvPicPr>
          <p:cNvPr id="175" name="Google Shape;175;p31"/>
          <p:cNvPicPr preferRelativeResize="0"/>
          <p:nvPr/>
        </p:nvPicPr>
        <p:blipFill rotWithShape="1">
          <a:blip r:embed="rId3">
            <a:alphaModFix/>
          </a:blip>
          <a:srcRect/>
          <a:stretch/>
        </p:blipFill>
        <p:spPr>
          <a:xfrm>
            <a:off x="244440" y="1212840"/>
            <a:ext cx="9015480" cy="4584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txBox="1"/>
          <p:nvPr/>
        </p:nvSpPr>
        <p:spPr>
          <a:xfrm>
            <a:off x="457200" y="274680"/>
            <a:ext cx="8229600" cy="792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t-EE" sz="3200" b="0" i="0" u="none" strike="noStrike" cap="none">
                <a:solidFill>
                  <a:srgbClr val="990000"/>
                </a:solidFill>
                <a:latin typeface="Arial"/>
                <a:ea typeface="Arial"/>
                <a:cs typeface="Arial"/>
                <a:sym typeface="Arial"/>
              </a:rPr>
              <a:t>Age-specific emigration rates, Sweden, 1969-2008</a:t>
            </a:r>
            <a:endParaRPr sz="3200" b="0" i="0" u="none" strike="noStrike" cap="none">
              <a:solidFill>
                <a:srgbClr val="990000"/>
              </a:solidFill>
              <a:latin typeface="Arial"/>
              <a:ea typeface="Arial"/>
              <a:cs typeface="Arial"/>
              <a:sym typeface="Arial"/>
            </a:endParaRPr>
          </a:p>
        </p:txBody>
      </p:sp>
      <p:pic>
        <p:nvPicPr>
          <p:cNvPr id="181" name="Google Shape;181;p32"/>
          <p:cNvPicPr preferRelativeResize="0"/>
          <p:nvPr/>
        </p:nvPicPr>
        <p:blipFill rotWithShape="1">
          <a:blip r:embed="rId3">
            <a:alphaModFix/>
          </a:blip>
          <a:srcRect/>
          <a:stretch/>
        </p:blipFill>
        <p:spPr>
          <a:xfrm>
            <a:off x="384120" y="1371600"/>
            <a:ext cx="8236080" cy="4334040"/>
          </a:xfrm>
          <a:prstGeom prst="rect">
            <a:avLst/>
          </a:prstGeom>
          <a:noFill/>
          <a:ln>
            <a:noFill/>
          </a:ln>
        </p:spPr>
      </p:pic>
      <p:sp>
        <p:nvSpPr>
          <p:cNvPr id="182" name="Google Shape;182;p32"/>
          <p:cNvSpPr/>
          <p:nvPr/>
        </p:nvSpPr>
        <p:spPr>
          <a:xfrm>
            <a:off x="500040" y="5715000"/>
            <a:ext cx="2857680" cy="30708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None/>
            </a:pPr>
            <a:r>
              <a:rPr lang="et-EE" sz="1400" b="0" i="0" u="none" strike="noStrike" cap="none">
                <a:solidFill>
                  <a:srgbClr val="000000"/>
                </a:solidFill>
                <a:latin typeface="Arial"/>
                <a:ea typeface="Arial"/>
                <a:cs typeface="Arial"/>
                <a:sym typeface="Arial"/>
              </a:rPr>
              <a:t>Source: Statistics Sweden, 2010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p:nvPr/>
        </p:nvSpPr>
        <p:spPr>
          <a:xfrm>
            <a:off x="457200" y="27432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t-EE" sz="4400" b="0" i="0" u="none" strike="noStrike" cap="none">
                <a:solidFill>
                  <a:srgbClr val="990000"/>
                </a:solidFill>
                <a:latin typeface="Arial"/>
                <a:ea typeface="Arial"/>
                <a:cs typeface="Arial"/>
                <a:sym typeface="Arial"/>
              </a:rPr>
              <a:t>Outline </a:t>
            </a:r>
            <a:endParaRPr sz="4400" b="0" i="0" u="none" strike="noStrike" cap="none">
              <a:solidFill>
                <a:srgbClr val="990000"/>
              </a:solidFill>
              <a:latin typeface="Arial"/>
              <a:ea typeface="Arial"/>
              <a:cs typeface="Arial"/>
              <a:sym typeface="Arial"/>
            </a:endParaRPr>
          </a:p>
        </p:txBody>
      </p:sp>
      <p:sp>
        <p:nvSpPr>
          <p:cNvPr id="74" name="Google Shape;74;p15"/>
          <p:cNvSpPr txBox="1"/>
          <p:nvPr/>
        </p:nvSpPr>
        <p:spPr>
          <a:xfrm>
            <a:off x="457200" y="1599840"/>
            <a:ext cx="8229600" cy="3916440"/>
          </a:xfrm>
          <a:prstGeom prst="rect">
            <a:avLst/>
          </a:prstGeom>
          <a:noFill/>
          <a:ln>
            <a:noFill/>
          </a:ln>
        </p:spPr>
        <p:txBody>
          <a:bodyPr spcFirstLastPara="1" wrap="square" lIns="91425" tIns="45700" rIns="91425" bIns="45700" anchor="t" anchorCtr="0">
            <a:noAutofit/>
          </a:bodyPr>
          <a:lstStyle/>
          <a:p>
            <a:pPr marL="342720" marR="0" lvl="0" indent="-342720" algn="l" rtl="0">
              <a:lnSpc>
                <a:spcPct val="90000"/>
              </a:lnSpc>
              <a:spcBef>
                <a:spcPts val="0"/>
              </a:spcBef>
              <a:spcAft>
                <a:spcPts val="0"/>
              </a:spcAft>
              <a:buClr>
                <a:srgbClr val="990000"/>
              </a:buClr>
              <a:buSzPts val="2800"/>
              <a:buFont typeface="Arimo"/>
              <a:buChar char=""/>
            </a:pPr>
            <a:r>
              <a:rPr lang="et-EE" sz="2800" b="0" i="0" u="none" strike="noStrike" cap="none">
                <a:solidFill>
                  <a:srgbClr val="000000"/>
                </a:solidFill>
                <a:latin typeface="Arial"/>
                <a:ea typeface="Arial"/>
                <a:cs typeface="Arial"/>
                <a:sym typeface="Arial"/>
              </a:rPr>
              <a:t>Definition. What do we study when we study migration?</a:t>
            </a:r>
            <a:endParaRPr sz="2800" b="0" i="0" u="none" strike="noStrike" cap="none">
              <a:solidFill>
                <a:srgbClr val="000000"/>
              </a:solidFill>
              <a:latin typeface="Arial"/>
              <a:ea typeface="Arial"/>
              <a:cs typeface="Arial"/>
              <a:sym typeface="Arial"/>
            </a:endParaRPr>
          </a:p>
          <a:p>
            <a:pPr marL="342720" marR="0" lvl="0" indent="-342720" algn="l" rtl="0">
              <a:lnSpc>
                <a:spcPct val="90000"/>
              </a:lnSpc>
              <a:spcBef>
                <a:spcPts val="697"/>
              </a:spcBef>
              <a:spcAft>
                <a:spcPts val="0"/>
              </a:spcAft>
              <a:buClr>
                <a:srgbClr val="990000"/>
              </a:buClr>
              <a:buSzPts val="2800"/>
              <a:buFont typeface="Arimo"/>
              <a:buChar char=""/>
            </a:pPr>
            <a:r>
              <a:rPr lang="et-EE" sz="2800" b="0" i="0" u="none" strike="noStrike" cap="none">
                <a:solidFill>
                  <a:srgbClr val="000000"/>
                </a:solidFill>
                <a:latin typeface="Arial"/>
                <a:ea typeface="Arial"/>
                <a:cs typeface="Arial"/>
                <a:sym typeface="Arial"/>
              </a:rPr>
              <a:t>What can demographic theories offer?</a:t>
            </a:r>
            <a:endParaRPr sz="2800" b="0" i="0" u="none" strike="noStrike" cap="none">
              <a:solidFill>
                <a:srgbClr val="000000"/>
              </a:solidFill>
              <a:latin typeface="Arial"/>
              <a:ea typeface="Arial"/>
              <a:cs typeface="Arial"/>
              <a:sym typeface="Arial"/>
            </a:endParaRPr>
          </a:p>
          <a:p>
            <a:pPr marL="342720" marR="0" lvl="0" indent="-342720" algn="l" rtl="0">
              <a:lnSpc>
                <a:spcPct val="90000"/>
              </a:lnSpc>
              <a:spcBef>
                <a:spcPts val="697"/>
              </a:spcBef>
              <a:spcAft>
                <a:spcPts val="0"/>
              </a:spcAft>
              <a:buClr>
                <a:srgbClr val="990000"/>
              </a:buClr>
              <a:buSzPts val="2800"/>
              <a:buFont typeface="Arimo"/>
              <a:buChar char=""/>
            </a:pPr>
            <a:r>
              <a:rPr lang="et-EE" sz="2800" b="0" i="0" u="none" strike="noStrike" cap="none">
                <a:solidFill>
                  <a:srgbClr val="000000"/>
                </a:solidFill>
                <a:latin typeface="Arial"/>
                <a:ea typeface="Arial"/>
                <a:cs typeface="Arial"/>
                <a:sym typeface="Arial"/>
              </a:rPr>
              <a:t>Revisiting mobility transition theory –what have we missed?</a:t>
            </a:r>
            <a:endParaRPr sz="2800" b="0" i="0" u="none" strike="noStrike" cap="none">
              <a:solidFill>
                <a:srgbClr val="000000"/>
              </a:solidFill>
              <a:latin typeface="Arial"/>
              <a:ea typeface="Arial"/>
              <a:cs typeface="Arial"/>
              <a:sym typeface="Arial"/>
            </a:endParaRPr>
          </a:p>
          <a:p>
            <a:pPr marL="342720" marR="0" lvl="0" indent="-342720" algn="l" rtl="0">
              <a:lnSpc>
                <a:spcPct val="90000"/>
              </a:lnSpc>
              <a:spcBef>
                <a:spcPts val="697"/>
              </a:spcBef>
              <a:spcAft>
                <a:spcPts val="0"/>
              </a:spcAft>
              <a:buClr>
                <a:srgbClr val="990000"/>
              </a:buClr>
              <a:buSzPts val="2800"/>
              <a:buFont typeface="Arimo"/>
              <a:buChar char=""/>
            </a:pPr>
            <a:r>
              <a:rPr lang="et-EE" sz="2800" b="0" i="0" u="none" strike="noStrike" cap="none">
                <a:solidFill>
                  <a:srgbClr val="000000"/>
                </a:solidFill>
                <a:latin typeface="Arial"/>
                <a:ea typeface="Arial"/>
                <a:cs typeface="Arial"/>
                <a:sym typeface="Arial"/>
              </a:rPr>
              <a:t>Mobility transition theory – how to advance?</a:t>
            </a:r>
            <a:endParaRPr sz="2800" b="0" i="0" u="none" strike="noStrike" cap="none">
              <a:solidFill>
                <a:srgbClr val="000000"/>
              </a:solidFill>
              <a:latin typeface="Arial"/>
              <a:ea typeface="Arial"/>
              <a:cs typeface="Arial"/>
              <a:sym typeface="Arial"/>
            </a:endParaRPr>
          </a:p>
          <a:p>
            <a:pPr marL="342720" marR="0" lvl="0" indent="-342720" algn="l" rtl="0">
              <a:lnSpc>
                <a:spcPct val="90000"/>
              </a:lnSpc>
              <a:spcBef>
                <a:spcPts val="697"/>
              </a:spcBef>
              <a:spcAft>
                <a:spcPts val="0"/>
              </a:spcAft>
              <a:buClr>
                <a:srgbClr val="990000"/>
              </a:buClr>
              <a:buSzPts val="2800"/>
              <a:buFont typeface="Arimo"/>
              <a:buChar char=""/>
            </a:pPr>
            <a:r>
              <a:rPr lang="et-EE" sz="2800" b="0" i="0" u="none" strike="noStrike" cap="none">
                <a:solidFill>
                  <a:srgbClr val="000000"/>
                </a:solidFill>
                <a:latin typeface="Arial"/>
                <a:ea typeface="Arial"/>
                <a:cs typeface="Arial"/>
                <a:sym typeface="Arial"/>
              </a:rPr>
              <a:t>Critique of mobility transition theory and possible answers</a:t>
            </a:r>
            <a:endParaRPr sz="2800" b="0" i="0" u="none" strike="noStrike" cap="none">
              <a:solidFill>
                <a:srgbClr val="000000"/>
              </a:solidFill>
              <a:latin typeface="Arial"/>
              <a:ea typeface="Arial"/>
              <a:cs typeface="Arial"/>
              <a:sym typeface="Arial"/>
            </a:endParaRPr>
          </a:p>
          <a:p>
            <a:pPr marL="342720" marR="0" lvl="0" indent="-342720" algn="l" rtl="0">
              <a:lnSpc>
                <a:spcPct val="90000"/>
              </a:lnSpc>
              <a:spcBef>
                <a:spcPts val="697"/>
              </a:spcBef>
              <a:spcAft>
                <a:spcPts val="0"/>
              </a:spcAft>
              <a:buClr>
                <a:srgbClr val="990000"/>
              </a:buClr>
              <a:buSzPts val="2800"/>
              <a:buFont typeface="Arimo"/>
              <a:buChar char=""/>
            </a:pPr>
            <a:r>
              <a:rPr lang="et-EE" sz="2800" b="0" i="0" u="none" strike="noStrike" cap="none">
                <a:solidFill>
                  <a:srgbClr val="000000"/>
                </a:solidFill>
                <a:latin typeface="Arial"/>
                <a:ea typeface="Arial"/>
                <a:cs typeface="Arial"/>
                <a:sym typeface="Arial"/>
              </a:rPr>
              <a:t>Setting of the definitions and some examples</a:t>
            </a:r>
            <a:endParaRPr sz="2800" b="0" i="0" u="none" strike="noStrike" cap="none">
              <a:solidFill>
                <a:srgbClr val="000000"/>
              </a:solidFill>
              <a:latin typeface="Arial"/>
              <a:ea typeface="Arial"/>
              <a:cs typeface="Arial"/>
              <a:sym typeface="Arial"/>
            </a:endParaRPr>
          </a:p>
          <a:p>
            <a:pPr marL="742680" marR="0" lvl="1" indent="-285480" algn="l" rtl="0">
              <a:lnSpc>
                <a:spcPct val="90000"/>
              </a:lnSpc>
              <a:spcBef>
                <a:spcPts val="298"/>
              </a:spcBef>
              <a:spcAft>
                <a:spcPts val="0"/>
              </a:spcAft>
              <a:buNone/>
            </a:pPr>
            <a:endParaRPr sz="2800" b="0" i="0" u="none" strike="noStrike" cap="none">
              <a:solidFill>
                <a:srgbClr val="000000"/>
              </a:solidFill>
              <a:latin typeface="Arial"/>
              <a:ea typeface="Arial"/>
              <a:cs typeface="Arial"/>
              <a:sym typeface="Arial"/>
            </a:endParaRPr>
          </a:p>
          <a:p>
            <a:pPr marL="742680" marR="0" lvl="1" indent="-285480" algn="l" rtl="0">
              <a:lnSpc>
                <a:spcPct val="90000"/>
              </a:lnSpc>
              <a:spcBef>
                <a:spcPts val="298"/>
              </a:spcBef>
              <a:spcAft>
                <a:spcPts val="0"/>
              </a:spcAft>
              <a:buNone/>
            </a:pPr>
            <a:endParaRPr sz="28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3"/>
          <p:cNvSpPr txBox="1"/>
          <p:nvPr/>
        </p:nvSpPr>
        <p:spPr>
          <a:xfrm>
            <a:off x="457200" y="27432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t-EE" sz="3200" b="0" i="0" u="none" strike="noStrike" cap="none">
                <a:solidFill>
                  <a:srgbClr val="990000"/>
                </a:solidFill>
                <a:latin typeface="Arial"/>
                <a:ea typeface="Arial"/>
                <a:cs typeface="Arial"/>
                <a:sym typeface="Arial"/>
              </a:rPr>
              <a:t>Net migration rates, regions of Europe, 1950-2050</a:t>
            </a:r>
            <a:endParaRPr sz="3200" b="0" i="0" u="none" strike="noStrike" cap="none">
              <a:solidFill>
                <a:srgbClr val="990000"/>
              </a:solidFill>
              <a:latin typeface="Arial"/>
              <a:ea typeface="Arial"/>
              <a:cs typeface="Arial"/>
              <a:sym typeface="Arial"/>
            </a:endParaRPr>
          </a:p>
        </p:txBody>
      </p:sp>
      <p:pic>
        <p:nvPicPr>
          <p:cNvPr id="188" name="Google Shape;188;p33"/>
          <p:cNvPicPr preferRelativeResize="0"/>
          <p:nvPr/>
        </p:nvPicPr>
        <p:blipFill rotWithShape="1">
          <a:blip r:embed="rId3">
            <a:alphaModFix/>
          </a:blip>
          <a:srcRect/>
          <a:stretch/>
        </p:blipFill>
        <p:spPr>
          <a:xfrm>
            <a:off x="228600" y="1459080"/>
            <a:ext cx="8381880" cy="4495680"/>
          </a:xfrm>
          <a:prstGeom prst="rect">
            <a:avLst/>
          </a:prstGeom>
          <a:noFill/>
          <a:ln>
            <a:noFill/>
          </a:ln>
        </p:spPr>
      </p:pic>
      <p:sp>
        <p:nvSpPr>
          <p:cNvPr id="189" name="Google Shape;189;p33"/>
          <p:cNvSpPr/>
          <p:nvPr/>
        </p:nvSpPr>
        <p:spPr>
          <a:xfrm>
            <a:off x="1000080" y="5929200"/>
            <a:ext cx="2214720" cy="459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None/>
            </a:pPr>
            <a:r>
              <a:rPr lang="et-EE" sz="1200" b="0" i="0" u="none" strike="noStrike" cap="none">
                <a:solidFill>
                  <a:srgbClr val="000000"/>
                </a:solidFill>
                <a:latin typeface="Arial"/>
                <a:ea typeface="Arial"/>
                <a:cs typeface="Arial"/>
                <a:sym typeface="Arial"/>
              </a:rPr>
              <a:t>Source: UN Population Prospects database, rel.2008</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4"/>
          <p:cNvSpPr txBox="1"/>
          <p:nvPr/>
        </p:nvSpPr>
        <p:spPr>
          <a:xfrm>
            <a:off x="457200" y="27432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t-EE" sz="4400" b="0" i="0" u="none" strike="noStrike" cap="none">
                <a:solidFill>
                  <a:srgbClr val="990000"/>
                </a:solidFill>
                <a:latin typeface="Arial"/>
                <a:ea typeface="Arial"/>
                <a:cs typeface="Arial"/>
                <a:sym typeface="Arial"/>
              </a:rPr>
              <a:t>Definition setting</a:t>
            </a:r>
            <a:endParaRPr sz="4400" b="0" i="0" u="none" strike="noStrike" cap="none">
              <a:solidFill>
                <a:srgbClr val="990000"/>
              </a:solidFill>
              <a:latin typeface="Arial"/>
              <a:ea typeface="Arial"/>
              <a:cs typeface="Arial"/>
              <a:sym typeface="Arial"/>
            </a:endParaRPr>
          </a:p>
        </p:txBody>
      </p:sp>
      <p:sp>
        <p:nvSpPr>
          <p:cNvPr id="195" name="Google Shape;195;p34"/>
          <p:cNvSpPr txBox="1"/>
          <p:nvPr/>
        </p:nvSpPr>
        <p:spPr>
          <a:xfrm>
            <a:off x="457200" y="1599840"/>
            <a:ext cx="8229600" cy="3916440"/>
          </a:xfrm>
          <a:prstGeom prst="rect">
            <a:avLst/>
          </a:prstGeom>
          <a:noFill/>
          <a:ln>
            <a:noFill/>
          </a:ln>
        </p:spPr>
        <p:txBody>
          <a:bodyPr spcFirstLastPara="1" wrap="square" lIns="91425" tIns="45700" rIns="91425" bIns="45700" anchor="t" anchorCtr="0">
            <a:noAutofit/>
          </a:bodyPr>
          <a:lstStyle/>
          <a:p>
            <a:pPr marL="342720" marR="0" lvl="0" indent="-342720" algn="l" rtl="0">
              <a:spcBef>
                <a:spcPts val="0"/>
              </a:spcBef>
              <a:spcAft>
                <a:spcPts val="0"/>
              </a:spcAft>
              <a:buClr>
                <a:srgbClr val="990000"/>
              </a:buClr>
              <a:buSzPts val="3000"/>
              <a:buFont typeface="Arimo"/>
              <a:buChar char=""/>
            </a:pPr>
            <a:r>
              <a:rPr lang="et-EE" sz="3000" b="0" i="0" u="none" strike="noStrike" cap="none">
                <a:solidFill>
                  <a:srgbClr val="000000"/>
                </a:solidFill>
                <a:latin typeface="Arial"/>
                <a:ea typeface="Arial"/>
                <a:cs typeface="Arial"/>
                <a:sym typeface="Arial"/>
              </a:rPr>
              <a:t>Do not apply your system to the part of immigrant population</a:t>
            </a:r>
            <a:endParaRPr sz="3000" b="0" i="0" u="none" strike="noStrike" cap="none">
              <a:solidFill>
                <a:srgbClr val="000000"/>
              </a:solidFill>
              <a:latin typeface="Arial"/>
              <a:ea typeface="Arial"/>
              <a:cs typeface="Arial"/>
              <a:sym typeface="Arial"/>
            </a:endParaRPr>
          </a:p>
          <a:p>
            <a:pPr marL="742680" marR="0" lvl="1" indent="-285480" algn="l" rtl="0">
              <a:spcBef>
                <a:spcPts val="598"/>
              </a:spcBef>
              <a:spcAft>
                <a:spcPts val="0"/>
              </a:spcAft>
              <a:buClr>
                <a:srgbClr val="990000"/>
              </a:buClr>
              <a:buSzPts val="2400"/>
              <a:buFont typeface="Arimo"/>
              <a:buChar char=""/>
            </a:pPr>
            <a:r>
              <a:rPr lang="et-EE" sz="2400" b="0" i="0" u="none" strike="noStrike" cap="none">
                <a:solidFill>
                  <a:srgbClr val="000000"/>
                </a:solidFill>
                <a:latin typeface="Arial"/>
                <a:ea typeface="Arial"/>
                <a:cs typeface="Arial"/>
                <a:sym typeface="Arial"/>
              </a:rPr>
              <a:t> they are in another phase, i.e. measure in accordance with that stage in demographic development as well as their population’s social structure</a:t>
            </a:r>
            <a:endParaRPr sz="2400" b="0" i="0" u="none" strike="noStrike" cap="none">
              <a:solidFill>
                <a:srgbClr val="000000"/>
              </a:solidFill>
              <a:latin typeface="Arial"/>
              <a:ea typeface="Arial"/>
              <a:cs typeface="Arial"/>
              <a:sym typeface="Arial"/>
            </a:endParaRPr>
          </a:p>
          <a:p>
            <a:pPr marL="342720" marR="0" lvl="0" indent="-190320" algn="l" rtl="0">
              <a:spcBef>
                <a:spcPts val="748"/>
              </a:spcBef>
              <a:spcAft>
                <a:spcPts val="0"/>
              </a:spcAft>
              <a:buClr>
                <a:srgbClr val="990000"/>
              </a:buClr>
              <a:buSzPts val="2400"/>
              <a:buFont typeface="Arimo"/>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5"/>
          <p:cNvSpPr txBox="1"/>
          <p:nvPr/>
        </p:nvSpPr>
        <p:spPr>
          <a:xfrm>
            <a:off x="457200" y="27432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t-EE" sz="2800" b="0" i="0" u="none" strike="noStrike" cap="none">
                <a:solidFill>
                  <a:srgbClr val="990000"/>
                </a:solidFill>
                <a:latin typeface="Arial"/>
                <a:ea typeface="Arial"/>
                <a:cs typeface="Arial"/>
                <a:sym typeface="Arial"/>
              </a:rPr>
              <a:t>No effect of economic transition, but effect of imposed colonial structures</a:t>
            </a:r>
            <a:r>
              <a:rPr lang="et-EE" sz="1800" b="0" i="0" u="none" strike="noStrike" cap="none"/>
              <a:t/>
            </a:r>
            <a:br>
              <a:rPr lang="et-EE" sz="1800" b="0" i="0" u="none" strike="noStrike" cap="none"/>
            </a:br>
            <a:r>
              <a:rPr lang="et-EE" sz="1600" b="0" i="0" u="none" strike="noStrike" cap="none">
                <a:solidFill>
                  <a:srgbClr val="990000"/>
                </a:solidFill>
                <a:latin typeface="Arial"/>
                <a:ea typeface="Arial"/>
                <a:cs typeface="Arial"/>
                <a:sym typeface="Arial"/>
              </a:rPr>
              <a:t>Crude emigration rates</a:t>
            </a:r>
            <a:r>
              <a:rPr lang="et-EE" sz="1600" b="0" i="0" u="none" strike="noStrike" cap="none">
                <a:solidFill>
                  <a:srgbClr val="990000"/>
                </a:solidFill>
                <a:latin typeface="Times New Roman"/>
                <a:ea typeface="Times New Roman"/>
                <a:cs typeface="Times New Roman"/>
                <a:sym typeface="Times New Roman"/>
              </a:rPr>
              <a:t> </a:t>
            </a:r>
            <a:r>
              <a:rPr lang="et-EE" sz="1600" b="0" i="0" u="none" strike="noStrike" cap="none">
                <a:solidFill>
                  <a:srgbClr val="990000"/>
                </a:solidFill>
                <a:latin typeface="Arial"/>
                <a:ea typeface="Arial"/>
                <a:cs typeface="Arial"/>
                <a:sym typeface="Arial"/>
              </a:rPr>
              <a:t>(per 1000)</a:t>
            </a:r>
            <a:r>
              <a:rPr lang="et-EE" sz="1600" b="0" i="0" u="none" strike="noStrike" cap="none">
                <a:solidFill>
                  <a:srgbClr val="990000"/>
                </a:solidFill>
                <a:latin typeface="Times New Roman"/>
                <a:ea typeface="Times New Roman"/>
                <a:cs typeface="Times New Roman"/>
                <a:sym typeface="Times New Roman"/>
              </a:rPr>
              <a:t> </a:t>
            </a:r>
            <a:r>
              <a:rPr lang="et-EE" sz="1600" b="0" i="0" u="none" strike="noStrike" cap="none">
                <a:solidFill>
                  <a:srgbClr val="990000"/>
                </a:solidFill>
                <a:latin typeface="Arial"/>
                <a:ea typeface="Arial"/>
                <a:cs typeface="Arial"/>
                <a:sym typeface="Arial"/>
              </a:rPr>
              <a:t>by self-identification, Estonia 1990s, 2010s</a:t>
            </a:r>
            <a:endParaRPr sz="1600" b="0" i="0" u="none" strike="noStrike" cap="none">
              <a:solidFill>
                <a:srgbClr val="990000"/>
              </a:solidFill>
              <a:latin typeface="Arial"/>
              <a:ea typeface="Arial"/>
              <a:cs typeface="Arial"/>
              <a:sym typeface="Arial"/>
            </a:endParaRPr>
          </a:p>
        </p:txBody>
      </p:sp>
      <p:graphicFrame>
        <p:nvGraphicFramePr>
          <p:cNvPr id="201" name="Google Shape;201;p35"/>
          <p:cNvGraphicFramePr/>
          <p:nvPr/>
        </p:nvGraphicFramePr>
        <p:xfrm>
          <a:off x="457200" y="1417680"/>
          <a:ext cx="3000000" cy="3000000"/>
        </p:xfrm>
        <a:graphic>
          <a:graphicData uri="http://schemas.openxmlformats.org/drawingml/2006/table">
            <a:tbl>
              <a:tblPr>
                <a:noFill/>
                <a:tableStyleId>{FC256C72-EAF2-408B-B9D3-D1C63AD2FFB0}</a:tableStyleId>
              </a:tblPr>
              <a:tblGrid>
                <a:gridCol w="3686050"/>
                <a:gridCol w="1524250"/>
                <a:gridCol w="1447550"/>
                <a:gridCol w="1143000"/>
              </a:tblGrid>
              <a:tr h="436675">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8700" cap="flat" cmpd="sng">
                      <a:solidFill>
                        <a:srgbClr val="FFFFFF"/>
                      </a:solidFill>
                      <a:prstDash val="solid"/>
                      <a:round/>
                      <a:headEnd type="none" w="sm" len="sm"/>
                      <a:tailEnd type="none" w="sm" len="sm"/>
                    </a:lnB>
                    <a:solidFill>
                      <a:srgbClr val="BBE0E3"/>
                    </a:solidFill>
                  </a:tcPr>
                </a:tc>
                <a:tc>
                  <a:txBody>
                    <a:bodyPr/>
                    <a:lstStyle/>
                    <a:p>
                      <a:pPr marL="0" marR="0" lvl="0" indent="0" algn="r" rtl="0">
                        <a:spcBef>
                          <a:spcPts val="0"/>
                        </a:spcBef>
                        <a:spcAft>
                          <a:spcPts val="0"/>
                        </a:spcAft>
                        <a:buNone/>
                      </a:pPr>
                      <a:r>
                        <a:rPr lang="et-EE" sz="1800" b="0" u="none" strike="noStrike" cap="none">
                          <a:solidFill>
                            <a:srgbClr val="000000"/>
                          </a:solidFill>
                          <a:latin typeface="Arial"/>
                          <a:ea typeface="Arial"/>
                          <a:cs typeface="Arial"/>
                          <a:sym typeface="Arial"/>
                        </a:rPr>
                        <a:t>1989</a:t>
                      </a:r>
                      <a:endParaRPr sz="1800" b="0" u="none" strike="noStrike" cap="none">
                        <a:solidFill>
                          <a:srgbClr val="000000"/>
                        </a:solidFill>
                        <a:latin typeface="Arial"/>
                        <a:ea typeface="Arial"/>
                        <a:cs typeface="Arial"/>
                        <a:sym typeface="Arial"/>
                      </a:endParaRPr>
                    </a:p>
                  </a:txBody>
                  <a:tcPr marL="9350" marR="93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8700" cap="flat" cmpd="sng">
                      <a:solidFill>
                        <a:srgbClr val="FFFFFF"/>
                      </a:solidFill>
                      <a:prstDash val="solid"/>
                      <a:round/>
                      <a:headEnd type="none" w="sm" len="sm"/>
                      <a:tailEnd type="none" w="sm" len="sm"/>
                    </a:lnB>
                    <a:solidFill>
                      <a:srgbClr val="BBE0E3"/>
                    </a:solidFill>
                  </a:tcPr>
                </a:tc>
                <a:tc>
                  <a:txBody>
                    <a:bodyPr/>
                    <a:lstStyle/>
                    <a:p>
                      <a:pPr marL="0" marR="0" lvl="0" indent="0" algn="r" rtl="0">
                        <a:spcBef>
                          <a:spcPts val="0"/>
                        </a:spcBef>
                        <a:spcAft>
                          <a:spcPts val="0"/>
                        </a:spcAft>
                        <a:buNone/>
                      </a:pPr>
                      <a:r>
                        <a:rPr lang="et-EE" sz="1800" b="0" u="none" strike="noStrike" cap="none">
                          <a:solidFill>
                            <a:srgbClr val="000000"/>
                          </a:solidFill>
                          <a:latin typeface="Arial"/>
                          <a:ea typeface="Arial"/>
                          <a:cs typeface="Arial"/>
                          <a:sym typeface="Arial"/>
                        </a:rPr>
                        <a:t>1992</a:t>
                      </a:r>
                      <a:endParaRPr sz="1800" b="0" u="none" strike="noStrike" cap="none">
                        <a:solidFill>
                          <a:srgbClr val="000000"/>
                        </a:solidFill>
                        <a:latin typeface="Arial"/>
                        <a:ea typeface="Arial"/>
                        <a:cs typeface="Arial"/>
                        <a:sym typeface="Arial"/>
                      </a:endParaRPr>
                    </a:p>
                  </a:txBody>
                  <a:tcPr marL="9350" marR="93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8700" cap="flat" cmpd="sng">
                      <a:solidFill>
                        <a:srgbClr val="FFFFFF"/>
                      </a:solidFill>
                      <a:prstDash val="solid"/>
                      <a:round/>
                      <a:headEnd type="none" w="sm" len="sm"/>
                      <a:tailEnd type="none" w="sm" len="sm"/>
                    </a:lnB>
                    <a:solidFill>
                      <a:srgbClr val="BBE0E3"/>
                    </a:solidFill>
                  </a:tcPr>
                </a:tc>
                <a:tc>
                  <a:txBody>
                    <a:bodyPr/>
                    <a:lstStyle/>
                    <a:p>
                      <a:pPr marL="0" marR="0" lvl="0" indent="0" algn="r" rtl="0">
                        <a:spcBef>
                          <a:spcPts val="0"/>
                        </a:spcBef>
                        <a:spcAft>
                          <a:spcPts val="0"/>
                        </a:spcAft>
                        <a:buNone/>
                      </a:pPr>
                      <a:r>
                        <a:rPr lang="et-EE" sz="1800" b="0" u="none" strike="noStrike" cap="none">
                          <a:solidFill>
                            <a:srgbClr val="000000"/>
                          </a:solidFill>
                          <a:latin typeface="Arial"/>
                          <a:ea typeface="Arial"/>
                          <a:cs typeface="Arial"/>
                          <a:sym typeface="Arial"/>
                        </a:rPr>
                        <a:t>2011</a:t>
                      </a:r>
                      <a:endParaRPr sz="1800" b="0" u="none" strike="noStrike" cap="none">
                        <a:solidFill>
                          <a:srgbClr val="000000"/>
                        </a:solidFill>
                        <a:latin typeface="Arial"/>
                        <a:ea typeface="Arial"/>
                        <a:cs typeface="Arial"/>
                        <a:sym typeface="Arial"/>
                      </a:endParaRPr>
                    </a:p>
                  </a:txBody>
                  <a:tcPr marL="9350" marR="93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8700" cap="flat" cmpd="sng">
                      <a:solidFill>
                        <a:srgbClr val="FFFFFF"/>
                      </a:solidFill>
                      <a:prstDash val="solid"/>
                      <a:round/>
                      <a:headEnd type="none" w="sm" len="sm"/>
                      <a:tailEnd type="none" w="sm" len="sm"/>
                    </a:lnB>
                    <a:solidFill>
                      <a:srgbClr val="BBE0E3"/>
                    </a:solidFill>
                  </a:tcPr>
                </a:tc>
              </a:tr>
              <a:tr h="434875">
                <a:tc>
                  <a:txBody>
                    <a:bodyPr/>
                    <a:lstStyle/>
                    <a:p>
                      <a:pPr marL="0" marR="0" lvl="0" indent="0" algn="l" rtl="0">
                        <a:spcBef>
                          <a:spcPts val="0"/>
                        </a:spcBef>
                        <a:spcAft>
                          <a:spcPts val="0"/>
                        </a:spcAft>
                        <a:buNone/>
                      </a:pPr>
                      <a:r>
                        <a:rPr lang="et-EE" sz="1800" b="0" u="none" strike="noStrike" cap="none">
                          <a:solidFill>
                            <a:srgbClr val="000000"/>
                          </a:solidFill>
                          <a:latin typeface="Arial"/>
                          <a:ea typeface="Arial"/>
                          <a:cs typeface="Arial"/>
                          <a:sym typeface="Arial"/>
                        </a:rPr>
                        <a:t>Ukrainians</a:t>
                      </a:r>
                      <a:endParaRPr sz="1800" b="0" u="none" strike="noStrike" cap="none">
                        <a:solidFill>
                          <a:srgbClr val="000000"/>
                        </a:solidFill>
                        <a:latin typeface="Arial"/>
                        <a:ea typeface="Arial"/>
                        <a:cs typeface="Arial"/>
                        <a:sym typeface="Arial"/>
                      </a:endParaRPr>
                    </a:p>
                  </a:txBody>
                  <a:tcPr marL="9350" marR="93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87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7F3F4"/>
                    </a:solidFill>
                  </a:tcPr>
                </a:tc>
                <a:tc>
                  <a:txBody>
                    <a:bodyPr/>
                    <a:lstStyle/>
                    <a:p>
                      <a:pPr marL="0" marR="0" lvl="0" indent="0" algn="r" rtl="0">
                        <a:spcBef>
                          <a:spcPts val="0"/>
                        </a:spcBef>
                        <a:spcAft>
                          <a:spcPts val="0"/>
                        </a:spcAft>
                        <a:buNone/>
                      </a:pPr>
                      <a:r>
                        <a:rPr lang="et-EE" sz="1800" b="0" u="none" strike="noStrike" cap="none">
                          <a:solidFill>
                            <a:srgbClr val="000000"/>
                          </a:solidFill>
                          <a:latin typeface="Arial"/>
                          <a:ea typeface="Arial"/>
                          <a:cs typeface="Arial"/>
                          <a:sym typeface="Arial"/>
                        </a:rPr>
                        <a:t>2,9</a:t>
                      </a:r>
                      <a:endParaRPr sz="1800" b="0" u="none" strike="noStrike" cap="none">
                        <a:solidFill>
                          <a:srgbClr val="000000"/>
                        </a:solidFill>
                        <a:latin typeface="Arial"/>
                        <a:ea typeface="Arial"/>
                        <a:cs typeface="Arial"/>
                        <a:sym typeface="Arial"/>
                      </a:endParaRPr>
                    </a:p>
                  </a:txBody>
                  <a:tcPr marL="9350" marR="93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87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7F3F4"/>
                    </a:solidFill>
                  </a:tcPr>
                </a:tc>
                <a:tc>
                  <a:txBody>
                    <a:bodyPr/>
                    <a:lstStyle/>
                    <a:p>
                      <a:pPr marL="0" marR="0" lvl="0" indent="0" algn="r" rtl="0">
                        <a:spcBef>
                          <a:spcPts val="0"/>
                        </a:spcBef>
                        <a:spcAft>
                          <a:spcPts val="0"/>
                        </a:spcAft>
                        <a:buNone/>
                      </a:pPr>
                      <a:r>
                        <a:rPr lang="et-EE" sz="1800" b="0" u="none" strike="noStrike" cap="none">
                          <a:solidFill>
                            <a:srgbClr val="000000"/>
                          </a:solidFill>
                          <a:latin typeface="Arial"/>
                          <a:ea typeface="Arial"/>
                          <a:cs typeface="Arial"/>
                          <a:sym typeface="Arial"/>
                        </a:rPr>
                        <a:t>105,9</a:t>
                      </a:r>
                      <a:endParaRPr sz="1800" b="0" u="none" strike="noStrike" cap="none">
                        <a:solidFill>
                          <a:srgbClr val="000000"/>
                        </a:solidFill>
                        <a:latin typeface="Arial"/>
                        <a:ea typeface="Arial"/>
                        <a:cs typeface="Arial"/>
                        <a:sym typeface="Arial"/>
                      </a:endParaRPr>
                    </a:p>
                  </a:txBody>
                  <a:tcPr marL="9350" marR="93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87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7F3F4"/>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8700"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7F3F4"/>
                    </a:solidFill>
                  </a:tcPr>
                </a:tc>
              </a:tr>
              <a:tr h="436325">
                <a:tc>
                  <a:txBody>
                    <a:bodyPr/>
                    <a:lstStyle/>
                    <a:p>
                      <a:pPr marL="0" marR="0" lvl="0" indent="0" algn="l" rtl="0">
                        <a:spcBef>
                          <a:spcPts val="0"/>
                        </a:spcBef>
                        <a:spcAft>
                          <a:spcPts val="0"/>
                        </a:spcAft>
                        <a:buNone/>
                      </a:pPr>
                      <a:r>
                        <a:rPr lang="et-EE" sz="1800" b="0" u="none" strike="noStrike" cap="none">
                          <a:solidFill>
                            <a:srgbClr val="000000"/>
                          </a:solidFill>
                          <a:latin typeface="Arial"/>
                          <a:ea typeface="Arial"/>
                          <a:cs typeface="Arial"/>
                          <a:sym typeface="Arial"/>
                        </a:rPr>
                        <a:t>Tatars</a:t>
                      </a:r>
                      <a:endParaRPr sz="1800" b="0" u="none" strike="noStrike" cap="none">
                        <a:solidFill>
                          <a:srgbClr val="000000"/>
                        </a:solidFill>
                        <a:latin typeface="Arial"/>
                        <a:ea typeface="Arial"/>
                        <a:cs typeface="Arial"/>
                        <a:sym typeface="Arial"/>
                      </a:endParaRPr>
                    </a:p>
                  </a:txBody>
                  <a:tcPr marL="9350" marR="93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1800" b="0" u="none" strike="noStrike" cap="none">
                          <a:solidFill>
                            <a:srgbClr val="000000"/>
                          </a:solidFill>
                          <a:latin typeface="Arial"/>
                          <a:ea typeface="Arial"/>
                          <a:cs typeface="Arial"/>
                          <a:sym typeface="Arial"/>
                        </a:rPr>
                        <a:t>1,6</a:t>
                      </a:r>
                      <a:endParaRPr sz="1800" b="0" u="none" strike="noStrike" cap="none">
                        <a:solidFill>
                          <a:srgbClr val="000000"/>
                        </a:solidFill>
                        <a:latin typeface="Arial"/>
                        <a:ea typeface="Arial"/>
                        <a:cs typeface="Arial"/>
                        <a:sym typeface="Arial"/>
                      </a:endParaRPr>
                    </a:p>
                  </a:txBody>
                  <a:tcPr marL="9350" marR="93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1800" b="0" u="none" strike="noStrike" cap="none">
                          <a:solidFill>
                            <a:srgbClr val="000000"/>
                          </a:solidFill>
                          <a:latin typeface="Arial"/>
                          <a:ea typeface="Arial"/>
                          <a:cs typeface="Arial"/>
                          <a:sym typeface="Arial"/>
                        </a:rPr>
                        <a:t>97,8</a:t>
                      </a:r>
                      <a:endParaRPr sz="1800" b="0" u="none" strike="noStrike" cap="none">
                        <a:solidFill>
                          <a:srgbClr val="000000"/>
                        </a:solidFill>
                        <a:latin typeface="Arial"/>
                        <a:ea typeface="Arial"/>
                        <a:cs typeface="Arial"/>
                        <a:sym typeface="Arial"/>
                      </a:endParaRPr>
                    </a:p>
                  </a:txBody>
                  <a:tcPr marL="9350" marR="93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r>
              <a:tr h="435250">
                <a:tc>
                  <a:txBody>
                    <a:bodyPr/>
                    <a:lstStyle/>
                    <a:p>
                      <a:pPr marL="0" marR="0" lvl="0" indent="0" algn="l" rtl="0">
                        <a:spcBef>
                          <a:spcPts val="0"/>
                        </a:spcBef>
                        <a:spcAft>
                          <a:spcPts val="0"/>
                        </a:spcAft>
                        <a:buNone/>
                      </a:pPr>
                      <a:r>
                        <a:rPr lang="et-EE" sz="1800" b="0" u="none" strike="noStrike" cap="none">
                          <a:solidFill>
                            <a:srgbClr val="000000"/>
                          </a:solidFill>
                          <a:latin typeface="Arial"/>
                          <a:ea typeface="Arial"/>
                          <a:cs typeface="Arial"/>
                          <a:sym typeface="Arial"/>
                        </a:rPr>
                        <a:t>Germans</a:t>
                      </a:r>
                      <a:endParaRPr sz="1800" b="0" u="none" strike="noStrike" cap="none">
                        <a:solidFill>
                          <a:srgbClr val="000000"/>
                        </a:solidFill>
                        <a:latin typeface="Arial"/>
                        <a:ea typeface="Arial"/>
                        <a:cs typeface="Arial"/>
                        <a:sym typeface="Arial"/>
                      </a:endParaRPr>
                    </a:p>
                  </a:txBody>
                  <a:tcPr marL="9350" marR="93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7F3F4"/>
                    </a:solidFill>
                  </a:tcPr>
                </a:tc>
                <a:tc>
                  <a:txBody>
                    <a:bodyPr/>
                    <a:lstStyle/>
                    <a:p>
                      <a:pPr marL="0" marR="0" lvl="0" indent="0" algn="r" rtl="0">
                        <a:spcBef>
                          <a:spcPts val="0"/>
                        </a:spcBef>
                        <a:spcAft>
                          <a:spcPts val="0"/>
                        </a:spcAft>
                        <a:buNone/>
                      </a:pPr>
                      <a:r>
                        <a:rPr lang="et-EE" sz="1800" b="0" u="none" strike="noStrike" cap="none">
                          <a:solidFill>
                            <a:srgbClr val="000000"/>
                          </a:solidFill>
                          <a:latin typeface="Arial"/>
                          <a:ea typeface="Arial"/>
                          <a:cs typeface="Arial"/>
                          <a:sym typeface="Arial"/>
                        </a:rPr>
                        <a:t>111,3</a:t>
                      </a:r>
                      <a:endParaRPr sz="1800" b="0" u="none" strike="noStrike" cap="none">
                        <a:solidFill>
                          <a:srgbClr val="000000"/>
                        </a:solidFill>
                        <a:latin typeface="Arial"/>
                        <a:ea typeface="Arial"/>
                        <a:cs typeface="Arial"/>
                        <a:sym typeface="Arial"/>
                      </a:endParaRPr>
                    </a:p>
                  </a:txBody>
                  <a:tcPr marL="9350" marR="93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7F3F4"/>
                    </a:solidFill>
                  </a:tcPr>
                </a:tc>
                <a:tc>
                  <a:txBody>
                    <a:bodyPr/>
                    <a:lstStyle/>
                    <a:p>
                      <a:pPr marL="0" marR="0" lvl="0" indent="0" algn="r" rtl="0">
                        <a:spcBef>
                          <a:spcPts val="0"/>
                        </a:spcBef>
                        <a:spcAft>
                          <a:spcPts val="0"/>
                        </a:spcAft>
                        <a:buNone/>
                      </a:pPr>
                      <a:r>
                        <a:rPr lang="et-EE" sz="1800" b="0" u="none" strike="noStrike" cap="none">
                          <a:solidFill>
                            <a:srgbClr val="000000"/>
                          </a:solidFill>
                          <a:latin typeface="Arial"/>
                          <a:ea typeface="Arial"/>
                          <a:cs typeface="Arial"/>
                          <a:sym typeface="Arial"/>
                        </a:rPr>
                        <a:t>91,5</a:t>
                      </a:r>
                      <a:endParaRPr sz="1800" b="0" u="none" strike="noStrike" cap="none">
                        <a:solidFill>
                          <a:srgbClr val="000000"/>
                        </a:solidFill>
                        <a:latin typeface="Arial"/>
                        <a:ea typeface="Arial"/>
                        <a:cs typeface="Arial"/>
                        <a:sym typeface="Arial"/>
                      </a:endParaRPr>
                    </a:p>
                  </a:txBody>
                  <a:tcPr marL="9350" marR="93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7F3F4"/>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7F3F4"/>
                    </a:solidFill>
                  </a:tcPr>
                </a:tc>
              </a:tr>
              <a:tr h="436325">
                <a:tc>
                  <a:txBody>
                    <a:bodyPr/>
                    <a:lstStyle/>
                    <a:p>
                      <a:pPr marL="0" marR="0" lvl="0" indent="0" algn="l" rtl="0">
                        <a:spcBef>
                          <a:spcPts val="0"/>
                        </a:spcBef>
                        <a:spcAft>
                          <a:spcPts val="0"/>
                        </a:spcAft>
                        <a:buNone/>
                      </a:pPr>
                      <a:r>
                        <a:rPr lang="et-EE" sz="1800" b="0" u="none" strike="noStrike" cap="none">
                          <a:solidFill>
                            <a:srgbClr val="000000"/>
                          </a:solidFill>
                          <a:latin typeface="Arial"/>
                          <a:ea typeface="Arial"/>
                          <a:cs typeface="Arial"/>
                          <a:sym typeface="Arial"/>
                        </a:rPr>
                        <a:t>Bielorussians</a:t>
                      </a:r>
                      <a:endParaRPr sz="1800" b="0" u="none" strike="noStrike" cap="none">
                        <a:solidFill>
                          <a:srgbClr val="000000"/>
                        </a:solidFill>
                        <a:latin typeface="Arial"/>
                        <a:ea typeface="Arial"/>
                        <a:cs typeface="Arial"/>
                        <a:sym typeface="Arial"/>
                      </a:endParaRPr>
                    </a:p>
                  </a:txBody>
                  <a:tcPr marL="9350" marR="93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1800" b="0" u="none" strike="noStrike" cap="none">
                          <a:solidFill>
                            <a:srgbClr val="000000"/>
                          </a:solidFill>
                          <a:latin typeface="Arial"/>
                          <a:ea typeface="Arial"/>
                          <a:cs typeface="Arial"/>
                          <a:sym typeface="Arial"/>
                        </a:rPr>
                        <a:t>0,7</a:t>
                      </a:r>
                      <a:endParaRPr sz="1800" b="0" u="none" strike="noStrike" cap="none">
                        <a:solidFill>
                          <a:srgbClr val="000000"/>
                        </a:solidFill>
                        <a:latin typeface="Arial"/>
                        <a:ea typeface="Arial"/>
                        <a:cs typeface="Arial"/>
                        <a:sym typeface="Arial"/>
                      </a:endParaRPr>
                    </a:p>
                  </a:txBody>
                  <a:tcPr marL="9350" marR="93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1800" b="0" u="none" strike="noStrike" cap="none">
                          <a:solidFill>
                            <a:srgbClr val="000000"/>
                          </a:solidFill>
                          <a:latin typeface="Arial"/>
                          <a:ea typeface="Arial"/>
                          <a:cs typeface="Arial"/>
                          <a:sym typeface="Arial"/>
                        </a:rPr>
                        <a:t>89</a:t>
                      </a:r>
                      <a:endParaRPr sz="1800" b="0" u="none" strike="noStrike" cap="none">
                        <a:solidFill>
                          <a:srgbClr val="000000"/>
                        </a:solidFill>
                        <a:latin typeface="Arial"/>
                        <a:ea typeface="Arial"/>
                        <a:cs typeface="Arial"/>
                        <a:sym typeface="Arial"/>
                      </a:endParaRPr>
                    </a:p>
                  </a:txBody>
                  <a:tcPr marL="9350" marR="93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r>
              <a:tr h="435250">
                <a:tc>
                  <a:txBody>
                    <a:bodyPr/>
                    <a:lstStyle/>
                    <a:p>
                      <a:pPr marL="0" marR="0" lvl="0" indent="0" algn="l" rtl="0">
                        <a:spcBef>
                          <a:spcPts val="0"/>
                        </a:spcBef>
                        <a:spcAft>
                          <a:spcPts val="0"/>
                        </a:spcAft>
                        <a:buNone/>
                      </a:pPr>
                      <a:r>
                        <a:rPr lang="et-EE" sz="1800" b="0" u="none" strike="noStrike" cap="none">
                          <a:solidFill>
                            <a:srgbClr val="000000"/>
                          </a:solidFill>
                          <a:latin typeface="Arial"/>
                          <a:ea typeface="Arial"/>
                          <a:cs typeface="Arial"/>
                          <a:sym typeface="Arial"/>
                        </a:rPr>
                        <a:t>Jews</a:t>
                      </a:r>
                      <a:endParaRPr sz="1800" b="0" u="none" strike="noStrike" cap="none">
                        <a:solidFill>
                          <a:srgbClr val="000000"/>
                        </a:solidFill>
                        <a:latin typeface="Arial"/>
                        <a:ea typeface="Arial"/>
                        <a:cs typeface="Arial"/>
                        <a:sym typeface="Arial"/>
                      </a:endParaRPr>
                    </a:p>
                  </a:txBody>
                  <a:tcPr marL="9350" marR="93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7F3F4"/>
                    </a:solidFill>
                  </a:tcPr>
                </a:tc>
                <a:tc>
                  <a:txBody>
                    <a:bodyPr/>
                    <a:lstStyle/>
                    <a:p>
                      <a:pPr marL="0" marR="0" lvl="0" indent="0" algn="r" rtl="0">
                        <a:spcBef>
                          <a:spcPts val="0"/>
                        </a:spcBef>
                        <a:spcAft>
                          <a:spcPts val="0"/>
                        </a:spcAft>
                        <a:buNone/>
                      </a:pPr>
                      <a:r>
                        <a:rPr lang="et-EE" sz="1800" b="0" u="none" strike="noStrike" cap="none">
                          <a:solidFill>
                            <a:srgbClr val="000000"/>
                          </a:solidFill>
                          <a:latin typeface="Arial"/>
                          <a:ea typeface="Arial"/>
                          <a:cs typeface="Arial"/>
                          <a:sym typeface="Arial"/>
                        </a:rPr>
                        <a:t>58,5</a:t>
                      </a:r>
                      <a:endParaRPr sz="1800" b="0" u="none" strike="noStrike" cap="none">
                        <a:solidFill>
                          <a:srgbClr val="000000"/>
                        </a:solidFill>
                        <a:latin typeface="Arial"/>
                        <a:ea typeface="Arial"/>
                        <a:cs typeface="Arial"/>
                        <a:sym typeface="Arial"/>
                      </a:endParaRPr>
                    </a:p>
                  </a:txBody>
                  <a:tcPr marL="9350" marR="93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7F3F4"/>
                    </a:solidFill>
                  </a:tcPr>
                </a:tc>
                <a:tc>
                  <a:txBody>
                    <a:bodyPr/>
                    <a:lstStyle/>
                    <a:p>
                      <a:pPr marL="0" marR="0" lvl="0" indent="0" algn="r" rtl="0">
                        <a:spcBef>
                          <a:spcPts val="0"/>
                        </a:spcBef>
                        <a:spcAft>
                          <a:spcPts val="0"/>
                        </a:spcAft>
                        <a:buNone/>
                      </a:pPr>
                      <a:r>
                        <a:rPr lang="et-EE" sz="1800" b="0" u="none" strike="noStrike" cap="none">
                          <a:solidFill>
                            <a:srgbClr val="000000"/>
                          </a:solidFill>
                          <a:latin typeface="Arial"/>
                          <a:ea typeface="Arial"/>
                          <a:cs typeface="Arial"/>
                          <a:sym typeface="Arial"/>
                        </a:rPr>
                        <a:t>72,9</a:t>
                      </a:r>
                      <a:endParaRPr sz="1800" b="0" u="none" strike="noStrike" cap="none">
                        <a:solidFill>
                          <a:srgbClr val="000000"/>
                        </a:solidFill>
                        <a:latin typeface="Arial"/>
                        <a:ea typeface="Arial"/>
                        <a:cs typeface="Arial"/>
                        <a:sym typeface="Arial"/>
                      </a:endParaRPr>
                    </a:p>
                  </a:txBody>
                  <a:tcPr marL="9350" marR="93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7F3F4"/>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7F3F4"/>
                    </a:solidFill>
                  </a:tcPr>
                </a:tc>
              </a:tr>
              <a:tr h="436325">
                <a:tc>
                  <a:txBody>
                    <a:bodyPr/>
                    <a:lstStyle/>
                    <a:p>
                      <a:pPr marL="0" marR="0" lvl="0" indent="0" algn="l" rtl="0">
                        <a:spcBef>
                          <a:spcPts val="0"/>
                        </a:spcBef>
                        <a:spcAft>
                          <a:spcPts val="0"/>
                        </a:spcAft>
                        <a:buNone/>
                      </a:pPr>
                      <a:r>
                        <a:rPr lang="et-EE" sz="1800" b="0" u="none" strike="noStrike" cap="none">
                          <a:solidFill>
                            <a:srgbClr val="000000"/>
                          </a:solidFill>
                          <a:latin typeface="Arial"/>
                          <a:ea typeface="Arial"/>
                          <a:cs typeface="Arial"/>
                          <a:sym typeface="Arial"/>
                        </a:rPr>
                        <a:t>Russians</a:t>
                      </a:r>
                      <a:endParaRPr sz="1800" b="0" u="none" strike="noStrike" cap="none">
                        <a:solidFill>
                          <a:srgbClr val="000000"/>
                        </a:solidFill>
                        <a:latin typeface="Arial"/>
                        <a:ea typeface="Arial"/>
                        <a:cs typeface="Arial"/>
                        <a:sym typeface="Arial"/>
                      </a:endParaRPr>
                    </a:p>
                  </a:txBody>
                  <a:tcPr marL="9350" marR="93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1800" b="0" u="none" strike="noStrike" cap="none">
                          <a:solidFill>
                            <a:srgbClr val="000000"/>
                          </a:solidFill>
                          <a:latin typeface="Arial"/>
                          <a:ea typeface="Arial"/>
                          <a:cs typeface="Arial"/>
                          <a:sym typeface="Arial"/>
                        </a:rPr>
                        <a:t>0,8</a:t>
                      </a:r>
                      <a:endParaRPr sz="1800" b="0" u="none" strike="noStrike" cap="none">
                        <a:solidFill>
                          <a:srgbClr val="000000"/>
                        </a:solidFill>
                        <a:latin typeface="Arial"/>
                        <a:ea typeface="Arial"/>
                        <a:cs typeface="Arial"/>
                        <a:sym typeface="Arial"/>
                      </a:endParaRPr>
                    </a:p>
                  </a:txBody>
                  <a:tcPr marL="9350" marR="93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1800" b="0" u="none" strike="noStrike" cap="none">
                          <a:solidFill>
                            <a:srgbClr val="000000"/>
                          </a:solidFill>
                          <a:latin typeface="Arial"/>
                          <a:ea typeface="Arial"/>
                          <a:cs typeface="Arial"/>
                          <a:sym typeface="Arial"/>
                        </a:rPr>
                        <a:t>54,5</a:t>
                      </a:r>
                      <a:endParaRPr sz="1800" b="0" u="none" strike="noStrike" cap="none">
                        <a:solidFill>
                          <a:srgbClr val="000000"/>
                        </a:solidFill>
                        <a:latin typeface="Arial"/>
                        <a:ea typeface="Arial"/>
                        <a:cs typeface="Arial"/>
                        <a:sym typeface="Arial"/>
                      </a:endParaRPr>
                    </a:p>
                  </a:txBody>
                  <a:tcPr marL="9350" marR="93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1800" b="0" u="none" strike="noStrike" cap="none">
                          <a:solidFill>
                            <a:srgbClr val="000000"/>
                          </a:solidFill>
                          <a:latin typeface="Arial"/>
                          <a:ea typeface="Arial"/>
                          <a:cs typeface="Arial"/>
                          <a:sym typeface="Arial"/>
                        </a:rPr>
                        <a:t>1,7</a:t>
                      </a:r>
                      <a:endParaRPr sz="1800" b="0" u="none" strike="noStrike" cap="none">
                        <a:solidFill>
                          <a:srgbClr val="000000"/>
                        </a:solidFill>
                        <a:latin typeface="Arial"/>
                        <a:ea typeface="Arial"/>
                        <a:cs typeface="Arial"/>
                        <a:sym typeface="Arial"/>
                      </a:endParaRPr>
                    </a:p>
                  </a:txBody>
                  <a:tcPr marL="9350" marR="93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r>
              <a:tr h="435250">
                <a:tc>
                  <a:txBody>
                    <a:bodyPr/>
                    <a:lstStyle/>
                    <a:p>
                      <a:pPr marL="0" marR="0" lvl="0" indent="0" algn="l" rtl="0">
                        <a:spcBef>
                          <a:spcPts val="0"/>
                        </a:spcBef>
                        <a:spcAft>
                          <a:spcPts val="0"/>
                        </a:spcAft>
                        <a:buNone/>
                      </a:pPr>
                      <a:r>
                        <a:rPr lang="et-EE" sz="1800" b="0" u="none" strike="noStrike" cap="none">
                          <a:solidFill>
                            <a:srgbClr val="000000"/>
                          </a:solidFill>
                          <a:latin typeface="Arial"/>
                          <a:ea typeface="Arial"/>
                          <a:cs typeface="Arial"/>
                          <a:sym typeface="Arial"/>
                        </a:rPr>
                        <a:t>Polish</a:t>
                      </a:r>
                      <a:endParaRPr sz="1800" b="0" u="none" strike="noStrike" cap="none">
                        <a:solidFill>
                          <a:srgbClr val="000000"/>
                        </a:solidFill>
                        <a:latin typeface="Arial"/>
                        <a:ea typeface="Arial"/>
                        <a:cs typeface="Arial"/>
                        <a:sym typeface="Arial"/>
                      </a:endParaRPr>
                    </a:p>
                  </a:txBody>
                  <a:tcPr marL="9350" marR="93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7F3F4"/>
                    </a:solidFill>
                  </a:tcPr>
                </a:tc>
                <a:tc>
                  <a:txBody>
                    <a:bodyPr/>
                    <a:lstStyle/>
                    <a:p>
                      <a:pPr marL="0" marR="0" lvl="0" indent="0" algn="r" rtl="0">
                        <a:spcBef>
                          <a:spcPts val="0"/>
                        </a:spcBef>
                        <a:spcAft>
                          <a:spcPts val="0"/>
                        </a:spcAft>
                        <a:buNone/>
                      </a:pPr>
                      <a:r>
                        <a:rPr lang="et-EE" sz="1800" b="0" u="none" strike="noStrike" cap="none">
                          <a:solidFill>
                            <a:srgbClr val="000000"/>
                          </a:solidFill>
                          <a:latin typeface="Arial"/>
                          <a:ea typeface="Arial"/>
                          <a:cs typeface="Arial"/>
                          <a:sym typeface="Arial"/>
                        </a:rPr>
                        <a:t>106,3</a:t>
                      </a:r>
                      <a:endParaRPr sz="1800" b="0" u="none" strike="noStrike" cap="none">
                        <a:solidFill>
                          <a:srgbClr val="000000"/>
                        </a:solidFill>
                        <a:latin typeface="Arial"/>
                        <a:ea typeface="Arial"/>
                        <a:cs typeface="Arial"/>
                        <a:sym typeface="Arial"/>
                      </a:endParaRPr>
                    </a:p>
                  </a:txBody>
                  <a:tcPr marL="9350" marR="93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7F3F4"/>
                    </a:solidFill>
                  </a:tcPr>
                </a:tc>
                <a:tc>
                  <a:txBody>
                    <a:bodyPr/>
                    <a:lstStyle/>
                    <a:p>
                      <a:pPr marL="0" marR="0" lvl="0" indent="0" algn="r" rtl="0">
                        <a:spcBef>
                          <a:spcPts val="0"/>
                        </a:spcBef>
                        <a:spcAft>
                          <a:spcPts val="0"/>
                        </a:spcAft>
                        <a:buNone/>
                      </a:pPr>
                      <a:r>
                        <a:rPr lang="et-EE" sz="1800" b="0" u="none" strike="noStrike" cap="none">
                          <a:solidFill>
                            <a:srgbClr val="000000"/>
                          </a:solidFill>
                          <a:latin typeface="Arial"/>
                          <a:ea typeface="Arial"/>
                          <a:cs typeface="Arial"/>
                          <a:sym typeface="Arial"/>
                        </a:rPr>
                        <a:t>53,9</a:t>
                      </a:r>
                      <a:endParaRPr sz="1800" b="0" u="none" strike="noStrike" cap="none">
                        <a:solidFill>
                          <a:srgbClr val="000000"/>
                        </a:solidFill>
                        <a:latin typeface="Arial"/>
                        <a:ea typeface="Arial"/>
                        <a:cs typeface="Arial"/>
                        <a:sym typeface="Arial"/>
                      </a:endParaRPr>
                    </a:p>
                  </a:txBody>
                  <a:tcPr marL="9350" marR="93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7F3F4"/>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7F3F4"/>
                    </a:solidFill>
                  </a:tcPr>
                </a:tc>
              </a:tr>
              <a:tr h="436325">
                <a:tc>
                  <a:txBody>
                    <a:bodyPr/>
                    <a:lstStyle/>
                    <a:p>
                      <a:pPr marL="0" marR="0" lvl="0" indent="0" algn="l" rtl="0">
                        <a:spcBef>
                          <a:spcPts val="0"/>
                        </a:spcBef>
                        <a:spcAft>
                          <a:spcPts val="0"/>
                        </a:spcAft>
                        <a:buNone/>
                      </a:pPr>
                      <a:r>
                        <a:rPr lang="et-EE" sz="1800" b="0" u="none" strike="noStrike" cap="none">
                          <a:solidFill>
                            <a:srgbClr val="000000"/>
                          </a:solidFill>
                          <a:latin typeface="Arial"/>
                          <a:ea typeface="Arial"/>
                          <a:cs typeface="Arial"/>
                          <a:sym typeface="Arial"/>
                        </a:rPr>
                        <a:t>Finns (Ingrians)</a:t>
                      </a:r>
                      <a:endParaRPr sz="1800" b="0" u="none" strike="noStrike" cap="none">
                        <a:solidFill>
                          <a:srgbClr val="000000"/>
                        </a:solidFill>
                        <a:latin typeface="Arial"/>
                        <a:ea typeface="Arial"/>
                        <a:cs typeface="Arial"/>
                        <a:sym typeface="Arial"/>
                      </a:endParaRPr>
                    </a:p>
                  </a:txBody>
                  <a:tcPr marL="9350" marR="93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1800" b="0" u="none" strike="noStrike" cap="none">
                          <a:solidFill>
                            <a:srgbClr val="000000"/>
                          </a:solidFill>
                          <a:latin typeface="Arial"/>
                          <a:ea typeface="Arial"/>
                          <a:cs typeface="Arial"/>
                          <a:sym typeface="Arial"/>
                        </a:rPr>
                        <a:t>1,9</a:t>
                      </a:r>
                      <a:endParaRPr sz="1800" b="0" u="none" strike="noStrike" cap="none">
                        <a:solidFill>
                          <a:srgbClr val="000000"/>
                        </a:solidFill>
                        <a:latin typeface="Arial"/>
                        <a:ea typeface="Arial"/>
                        <a:cs typeface="Arial"/>
                        <a:sym typeface="Arial"/>
                      </a:endParaRPr>
                    </a:p>
                  </a:txBody>
                  <a:tcPr marL="9350" marR="93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1800" b="0" u="none" strike="noStrike" cap="none">
                          <a:solidFill>
                            <a:srgbClr val="000000"/>
                          </a:solidFill>
                          <a:latin typeface="Arial"/>
                          <a:ea typeface="Arial"/>
                          <a:cs typeface="Arial"/>
                          <a:sym typeface="Arial"/>
                        </a:rPr>
                        <a:t>19</a:t>
                      </a:r>
                      <a:endParaRPr sz="1800" b="0" u="none" strike="noStrike" cap="none">
                        <a:solidFill>
                          <a:srgbClr val="000000"/>
                        </a:solidFill>
                        <a:latin typeface="Arial"/>
                        <a:ea typeface="Arial"/>
                        <a:cs typeface="Arial"/>
                        <a:sym typeface="Arial"/>
                      </a:endParaRPr>
                    </a:p>
                  </a:txBody>
                  <a:tcPr marL="9350" marR="93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r>
              <a:tr h="435250">
                <a:tc>
                  <a:txBody>
                    <a:bodyPr/>
                    <a:lstStyle/>
                    <a:p>
                      <a:pPr marL="0" marR="0" lvl="0" indent="0" algn="l" rtl="0">
                        <a:spcBef>
                          <a:spcPts val="0"/>
                        </a:spcBef>
                        <a:spcAft>
                          <a:spcPts val="0"/>
                        </a:spcAft>
                        <a:buNone/>
                      </a:pPr>
                      <a:r>
                        <a:rPr lang="et-EE" sz="1800" b="0" u="none" strike="noStrike" cap="none">
                          <a:solidFill>
                            <a:srgbClr val="000000"/>
                          </a:solidFill>
                          <a:latin typeface="Arial"/>
                          <a:ea typeface="Arial"/>
                          <a:cs typeface="Arial"/>
                          <a:sym typeface="Arial"/>
                        </a:rPr>
                        <a:t>Estonians</a:t>
                      </a:r>
                      <a:endParaRPr sz="1800" b="0" u="none" strike="noStrike" cap="none">
                        <a:solidFill>
                          <a:srgbClr val="000000"/>
                        </a:solidFill>
                        <a:latin typeface="Arial"/>
                        <a:ea typeface="Arial"/>
                        <a:cs typeface="Arial"/>
                        <a:sym typeface="Arial"/>
                      </a:endParaRPr>
                    </a:p>
                  </a:txBody>
                  <a:tcPr marL="9350" marR="93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7F3F4"/>
                    </a:solidFill>
                  </a:tcPr>
                </a:tc>
                <a:tc>
                  <a:txBody>
                    <a:bodyPr/>
                    <a:lstStyle/>
                    <a:p>
                      <a:pPr marL="0" marR="0" lvl="0" indent="0" algn="r" rtl="0">
                        <a:spcBef>
                          <a:spcPts val="0"/>
                        </a:spcBef>
                        <a:spcAft>
                          <a:spcPts val="0"/>
                        </a:spcAft>
                        <a:buNone/>
                      </a:pPr>
                      <a:r>
                        <a:rPr lang="et-EE" sz="1800" b="0" u="none" strike="noStrike" cap="none">
                          <a:solidFill>
                            <a:srgbClr val="000000"/>
                          </a:solidFill>
                          <a:latin typeface="Arial"/>
                          <a:ea typeface="Arial"/>
                          <a:cs typeface="Arial"/>
                          <a:sym typeface="Arial"/>
                        </a:rPr>
                        <a:t>0,3</a:t>
                      </a:r>
                      <a:endParaRPr sz="1800" b="0" u="none" strike="noStrike" cap="none">
                        <a:solidFill>
                          <a:srgbClr val="000000"/>
                        </a:solidFill>
                        <a:latin typeface="Arial"/>
                        <a:ea typeface="Arial"/>
                        <a:cs typeface="Arial"/>
                        <a:sym typeface="Arial"/>
                      </a:endParaRPr>
                    </a:p>
                  </a:txBody>
                  <a:tcPr marL="9350" marR="93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7F3F4"/>
                    </a:solidFill>
                  </a:tcPr>
                </a:tc>
                <a:tc>
                  <a:txBody>
                    <a:bodyPr/>
                    <a:lstStyle/>
                    <a:p>
                      <a:pPr marL="0" marR="0" lvl="0" indent="0" algn="r" rtl="0">
                        <a:spcBef>
                          <a:spcPts val="0"/>
                        </a:spcBef>
                        <a:spcAft>
                          <a:spcPts val="0"/>
                        </a:spcAft>
                        <a:buNone/>
                      </a:pPr>
                      <a:r>
                        <a:rPr lang="et-EE" sz="1800" b="0" u="none" strike="noStrike" cap="none">
                          <a:solidFill>
                            <a:srgbClr val="000000"/>
                          </a:solidFill>
                          <a:latin typeface="Arial"/>
                          <a:ea typeface="Arial"/>
                          <a:cs typeface="Arial"/>
                          <a:sym typeface="Arial"/>
                        </a:rPr>
                        <a:t>0,9</a:t>
                      </a:r>
                      <a:endParaRPr sz="1800" b="0" u="none" strike="noStrike" cap="none">
                        <a:solidFill>
                          <a:srgbClr val="000000"/>
                        </a:solidFill>
                        <a:latin typeface="Arial"/>
                        <a:ea typeface="Arial"/>
                        <a:cs typeface="Arial"/>
                        <a:sym typeface="Arial"/>
                      </a:endParaRPr>
                    </a:p>
                  </a:txBody>
                  <a:tcPr marL="9350" marR="93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7F3F4"/>
                    </a:solidFill>
                  </a:tcPr>
                </a:tc>
                <a:tc>
                  <a:txBody>
                    <a:bodyPr/>
                    <a:lstStyle/>
                    <a:p>
                      <a:pPr marL="0" marR="0" lvl="0" indent="0" algn="r" rtl="0">
                        <a:spcBef>
                          <a:spcPts val="0"/>
                        </a:spcBef>
                        <a:spcAft>
                          <a:spcPts val="0"/>
                        </a:spcAft>
                        <a:buNone/>
                      </a:pPr>
                      <a:r>
                        <a:rPr lang="et-EE" sz="1800" b="0" u="none" strike="noStrike" cap="none">
                          <a:solidFill>
                            <a:srgbClr val="000000"/>
                          </a:solidFill>
                          <a:latin typeface="Arial"/>
                          <a:ea typeface="Arial"/>
                          <a:cs typeface="Arial"/>
                          <a:sym typeface="Arial"/>
                        </a:rPr>
                        <a:t>5,1</a:t>
                      </a:r>
                      <a:endParaRPr sz="1800" b="0" u="none" strike="noStrike" cap="none">
                        <a:solidFill>
                          <a:srgbClr val="000000"/>
                        </a:solidFill>
                        <a:latin typeface="Arial"/>
                        <a:ea typeface="Arial"/>
                        <a:cs typeface="Arial"/>
                        <a:sym typeface="Arial"/>
                      </a:endParaRPr>
                    </a:p>
                  </a:txBody>
                  <a:tcPr marL="9350" marR="93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E7F3F4"/>
                    </a:solidFill>
                  </a:tcPr>
                </a:tc>
              </a:tr>
            </a:tbl>
          </a:graphicData>
        </a:graphic>
      </p:graphicFrame>
      <p:sp>
        <p:nvSpPr>
          <p:cNvPr id="202" name="Google Shape;202;p35"/>
          <p:cNvSpPr/>
          <p:nvPr/>
        </p:nvSpPr>
        <p:spPr>
          <a:xfrm>
            <a:off x="642960" y="5786280"/>
            <a:ext cx="3929040" cy="459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None/>
            </a:pPr>
            <a:r>
              <a:rPr lang="et-EE" sz="1200" b="0" i="0" u="none" strike="noStrike" cap="none">
                <a:solidFill>
                  <a:srgbClr val="000000"/>
                </a:solidFill>
                <a:latin typeface="Arial"/>
                <a:ea typeface="Arial"/>
                <a:cs typeface="Arial"/>
                <a:sym typeface="Arial"/>
              </a:rPr>
              <a:t>Source: Statistics Estonia 2011, Est POP Databank, author’s own calculations</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6"/>
          <p:cNvSpPr txBox="1"/>
          <p:nvPr/>
        </p:nvSpPr>
        <p:spPr>
          <a:xfrm>
            <a:off x="457200" y="27432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t-EE" sz="3600" b="0" i="0" u="none" strike="noStrike" cap="none">
                <a:solidFill>
                  <a:srgbClr val="990000"/>
                </a:solidFill>
                <a:latin typeface="Arial"/>
                <a:ea typeface="Arial"/>
                <a:cs typeface="Arial"/>
                <a:sym typeface="Arial"/>
              </a:rPr>
              <a:t>Return migration of those of Estonian citizenship, Estonia 2017</a:t>
            </a:r>
            <a:endParaRPr sz="3600" b="0" i="0" u="none" strike="noStrike" cap="none">
              <a:solidFill>
                <a:srgbClr val="990000"/>
              </a:solidFill>
              <a:latin typeface="Arial"/>
              <a:ea typeface="Arial"/>
              <a:cs typeface="Arial"/>
              <a:sym typeface="Arial"/>
            </a:endParaRPr>
          </a:p>
        </p:txBody>
      </p:sp>
      <p:sp>
        <p:nvSpPr>
          <p:cNvPr id="208" name="Google Shape;208;p36"/>
          <p:cNvSpPr/>
          <p:nvPr/>
        </p:nvSpPr>
        <p:spPr>
          <a:xfrm>
            <a:off x="857160" y="5643720"/>
            <a:ext cx="4214880" cy="6426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None/>
            </a:pPr>
            <a:r>
              <a:rPr lang="et-EE" sz="1800" b="0" i="0" u="none" strike="noStrike" cap="none">
                <a:solidFill>
                  <a:srgbClr val="000000"/>
                </a:solidFill>
                <a:latin typeface="Arial"/>
                <a:ea typeface="Arial"/>
                <a:cs typeface="Arial"/>
                <a:sym typeface="Arial"/>
              </a:rPr>
              <a:t>Source: Statistics Estonia 2019, own calculations</a:t>
            </a:r>
            <a:endParaRPr sz="1800" b="0" i="0" u="none" strike="noStrike" cap="none">
              <a:solidFill>
                <a:srgbClr val="000000"/>
              </a:solidFill>
              <a:latin typeface="Arial"/>
              <a:ea typeface="Arial"/>
              <a:cs typeface="Arial"/>
              <a:sym typeface="Arial"/>
            </a:endParaRPr>
          </a:p>
        </p:txBody>
      </p:sp>
      <p:pic>
        <p:nvPicPr>
          <p:cNvPr id="209" name="Google Shape;209;p36"/>
          <p:cNvPicPr preferRelativeResize="0"/>
          <p:nvPr/>
        </p:nvPicPr>
        <p:blipFill rotWithShape="1">
          <a:blip r:embed="rId3">
            <a:alphaModFix/>
          </a:blip>
          <a:srcRect/>
          <a:stretch/>
        </p:blipFill>
        <p:spPr>
          <a:xfrm>
            <a:off x="324000" y="1554120"/>
            <a:ext cx="8929440" cy="409104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7"/>
          <p:cNvSpPr txBox="1"/>
          <p:nvPr/>
        </p:nvSpPr>
        <p:spPr>
          <a:xfrm>
            <a:off x="457200" y="27432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t-EE" sz="4400" b="0" i="0" u="none" strike="noStrike" cap="none">
                <a:solidFill>
                  <a:srgbClr val="990000"/>
                </a:solidFill>
                <a:latin typeface="Arial"/>
                <a:ea typeface="Arial"/>
                <a:cs typeface="Arial"/>
                <a:sym typeface="Arial"/>
              </a:rPr>
              <a:t>Definition setting</a:t>
            </a:r>
            <a:endParaRPr sz="4400" b="0" i="0" u="none" strike="noStrike" cap="none">
              <a:solidFill>
                <a:srgbClr val="990000"/>
              </a:solidFill>
              <a:latin typeface="Arial"/>
              <a:ea typeface="Arial"/>
              <a:cs typeface="Arial"/>
              <a:sym typeface="Arial"/>
            </a:endParaRPr>
          </a:p>
        </p:txBody>
      </p:sp>
      <p:sp>
        <p:nvSpPr>
          <p:cNvPr id="215" name="Google Shape;215;p37"/>
          <p:cNvSpPr txBox="1"/>
          <p:nvPr/>
        </p:nvSpPr>
        <p:spPr>
          <a:xfrm>
            <a:off x="457200" y="1599840"/>
            <a:ext cx="8229600" cy="3916440"/>
          </a:xfrm>
          <a:prstGeom prst="rect">
            <a:avLst/>
          </a:prstGeom>
          <a:noFill/>
          <a:ln>
            <a:noFill/>
          </a:ln>
        </p:spPr>
        <p:txBody>
          <a:bodyPr spcFirstLastPara="1" wrap="square" lIns="91425" tIns="45700" rIns="91425" bIns="45700" anchor="t" anchorCtr="0">
            <a:noAutofit/>
          </a:bodyPr>
          <a:lstStyle/>
          <a:p>
            <a:pPr marL="342720" marR="0" lvl="0" indent="-342720" algn="l" rtl="0">
              <a:spcBef>
                <a:spcPts val="0"/>
              </a:spcBef>
              <a:spcAft>
                <a:spcPts val="0"/>
              </a:spcAft>
              <a:buClr>
                <a:srgbClr val="990000"/>
              </a:buClr>
              <a:buSzPts val="3000"/>
              <a:buFont typeface="Arimo"/>
              <a:buChar char=""/>
            </a:pPr>
            <a:r>
              <a:rPr lang="et-EE" sz="3000" b="0" i="0" u="none" strike="noStrike" cap="none">
                <a:solidFill>
                  <a:srgbClr val="000000"/>
                </a:solidFill>
                <a:latin typeface="Arial"/>
                <a:ea typeface="Arial"/>
                <a:cs typeface="Arial"/>
                <a:sym typeface="Arial"/>
              </a:rPr>
              <a:t>Development of new forms of migration are</a:t>
            </a:r>
            <a:endParaRPr sz="3000" b="0" i="0" u="none" strike="noStrike" cap="none">
              <a:solidFill>
                <a:srgbClr val="000000"/>
              </a:solidFill>
              <a:latin typeface="Arial"/>
              <a:ea typeface="Arial"/>
              <a:cs typeface="Arial"/>
              <a:sym typeface="Arial"/>
            </a:endParaRPr>
          </a:p>
          <a:p>
            <a:pPr marL="742680" marR="0" lvl="1" indent="-285480" algn="l" rtl="0">
              <a:spcBef>
                <a:spcPts val="598"/>
              </a:spcBef>
              <a:spcAft>
                <a:spcPts val="0"/>
              </a:spcAft>
              <a:buClr>
                <a:srgbClr val="990000"/>
              </a:buClr>
              <a:buSzPts val="2400"/>
              <a:buFont typeface="Arimo"/>
              <a:buChar char=""/>
            </a:pPr>
            <a:r>
              <a:rPr lang="et-EE" sz="2400" b="0" i="0" u="none" strike="noStrike" cap="none">
                <a:solidFill>
                  <a:srgbClr val="000000"/>
                </a:solidFill>
                <a:latin typeface="Arial"/>
                <a:ea typeface="Arial"/>
                <a:cs typeface="Arial"/>
                <a:sym typeface="Arial"/>
              </a:rPr>
              <a:t> intrinsic to the population in accordance with the developmental stage of demographic transition of this population, we need to start measuring them</a:t>
            </a:r>
            <a:endParaRPr sz="2400" b="0" i="0" u="none" strike="noStrike" cap="none">
              <a:solidFill>
                <a:srgbClr val="000000"/>
              </a:solidFill>
              <a:latin typeface="Arial"/>
              <a:ea typeface="Arial"/>
              <a:cs typeface="Arial"/>
              <a:sym typeface="Arial"/>
            </a:endParaRPr>
          </a:p>
          <a:p>
            <a:pPr marL="342720" marR="0" lvl="0" indent="-342720" algn="l" rtl="0">
              <a:spcBef>
                <a:spcPts val="748"/>
              </a:spcBef>
              <a:spcAft>
                <a:spcPts val="0"/>
              </a:spcAft>
              <a:buNone/>
            </a:pPr>
            <a:endParaRPr sz="2400" b="0" i="0" u="none" strike="noStrike" cap="non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8"/>
          <p:cNvSpPr txBox="1"/>
          <p:nvPr/>
        </p:nvSpPr>
        <p:spPr>
          <a:xfrm>
            <a:off x="457200" y="27432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t-EE" sz="3200" b="0" i="0" u="none" strike="noStrike" cap="none">
                <a:solidFill>
                  <a:srgbClr val="990000"/>
                </a:solidFill>
                <a:latin typeface="Arial"/>
                <a:ea typeface="Arial"/>
                <a:cs typeface="Arial"/>
                <a:sym typeface="Arial"/>
              </a:rPr>
              <a:t>Modern phases of migration- urban to rural (urban sprawl)?</a:t>
            </a:r>
            <a:r>
              <a:rPr lang="et-EE" sz="1800" b="0" i="0" u="none" strike="noStrike" cap="none"/>
              <a:t/>
            </a:r>
            <a:br>
              <a:rPr lang="et-EE" sz="1800" b="0" i="0" u="none" strike="noStrike" cap="none"/>
            </a:br>
            <a:endParaRPr sz="3200" b="0" i="0" u="none" strike="noStrike" cap="none">
              <a:solidFill>
                <a:srgbClr val="990000"/>
              </a:solidFill>
              <a:latin typeface="Arial"/>
              <a:ea typeface="Arial"/>
              <a:cs typeface="Arial"/>
              <a:sym typeface="Arial"/>
            </a:endParaRPr>
          </a:p>
        </p:txBody>
      </p:sp>
      <p:graphicFrame>
        <p:nvGraphicFramePr>
          <p:cNvPr id="221" name="Google Shape;221;p38"/>
          <p:cNvGraphicFramePr/>
          <p:nvPr/>
        </p:nvGraphicFramePr>
        <p:xfrm>
          <a:off x="214200" y="1643040"/>
          <a:ext cx="3000000" cy="3000000"/>
        </p:xfrm>
        <a:graphic>
          <a:graphicData uri="http://schemas.openxmlformats.org/drawingml/2006/table">
            <a:tbl>
              <a:tblPr>
                <a:noFill/>
                <a:tableStyleId>{FC256C72-EAF2-408B-B9D3-D1C63AD2FFB0}</a:tableStyleId>
              </a:tblPr>
              <a:tblGrid>
                <a:gridCol w="720725"/>
                <a:gridCol w="131750"/>
                <a:gridCol w="588950"/>
                <a:gridCol w="719275"/>
                <a:gridCol w="720725"/>
                <a:gridCol w="720725"/>
                <a:gridCol w="720725"/>
                <a:gridCol w="719275"/>
                <a:gridCol w="720725"/>
                <a:gridCol w="720725"/>
                <a:gridCol w="720725"/>
                <a:gridCol w="718925"/>
                <a:gridCol w="720725"/>
              </a:tblGrid>
              <a:tr h="731875">
                <a:tc gridSpan="2">
                  <a:txBody>
                    <a:bodyPr/>
                    <a:lstStyle/>
                    <a:p>
                      <a:pPr marL="0" marR="0" lvl="0" indent="0" algn="l" rtl="0">
                        <a:spcBef>
                          <a:spcPts val="0"/>
                        </a:spcBef>
                        <a:spcAft>
                          <a:spcPts val="0"/>
                        </a:spcAft>
                        <a:buNone/>
                      </a:pPr>
                      <a:r>
                        <a:rPr lang="et-EE" sz="2400" b="0" u="none" strike="noStrike" cap="none">
                          <a:solidFill>
                            <a:srgbClr val="333399"/>
                          </a:solidFill>
                          <a:latin typeface="Arial"/>
                          <a:ea typeface="Arial"/>
                          <a:cs typeface="Arial"/>
                          <a:sym typeface="Arial"/>
                        </a:rPr>
                        <a:t>By age</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8700" cap="flat" cmpd="sng">
                      <a:solidFill>
                        <a:srgbClr val="FFFFFF"/>
                      </a:solidFill>
                      <a:prstDash val="solid"/>
                      <a:round/>
                      <a:headEnd type="none" w="sm" len="sm"/>
                      <a:tailEnd type="none" w="sm" len="sm"/>
                    </a:lnB>
                    <a:solidFill>
                      <a:srgbClr val="BBE0E3"/>
                    </a:solidFill>
                  </a:tcPr>
                </a:tc>
                <a:tc hMerge="1">
                  <a:txBody>
                    <a:bodyPr/>
                    <a:lstStyle/>
                    <a:p>
                      <a:endParaRPr lang="et-EE"/>
                    </a:p>
                  </a:txBody>
                  <a:tcPr/>
                </a:tc>
                <a:tc>
                  <a:txBody>
                    <a:bodyPr/>
                    <a:lstStyle/>
                    <a:p>
                      <a:pPr marL="0" marR="0" lvl="0" indent="0" algn="r" rtl="0">
                        <a:spcBef>
                          <a:spcPts val="0"/>
                        </a:spcBef>
                        <a:spcAft>
                          <a:spcPts val="0"/>
                        </a:spcAft>
                        <a:buNone/>
                      </a:pPr>
                      <a:r>
                        <a:rPr lang="et-EE" sz="2000" b="0" u="none" strike="noStrike" cap="none">
                          <a:solidFill>
                            <a:srgbClr val="333399"/>
                          </a:solidFill>
                          <a:latin typeface="Arial"/>
                          <a:ea typeface="Arial"/>
                          <a:cs typeface="Arial"/>
                          <a:sym typeface="Arial"/>
                        </a:rPr>
                        <a:t>1924</a:t>
                      </a:r>
                      <a:endParaRPr sz="20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8700" cap="flat" cmpd="sng">
                      <a:solidFill>
                        <a:srgbClr val="FFFFFF"/>
                      </a:solidFill>
                      <a:prstDash val="solid"/>
                      <a:round/>
                      <a:headEnd type="none" w="sm" len="sm"/>
                      <a:tailEnd type="none" w="sm" len="sm"/>
                    </a:lnB>
                    <a:solidFill>
                      <a:srgbClr val="BBE0E3"/>
                    </a:solidFill>
                  </a:tcPr>
                </a:tc>
                <a:tc>
                  <a:txBody>
                    <a:bodyPr/>
                    <a:lstStyle/>
                    <a:p>
                      <a:pPr marL="0" marR="0" lvl="0" indent="0" algn="r" rtl="0">
                        <a:spcBef>
                          <a:spcPts val="0"/>
                        </a:spcBef>
                        <a:spcAft>
                          <a:spcPts val="0"/>
                        </a:spcAft>
                        <a:buNone/>
                      </a:pPr>
                      <a:r>
                        <a:rPr lang="et-EE" sz="2000" b="0" u="none" strike="noStrike" cap="none">
                          <a:solidFill>
                            <a:srgbClr val="333399"/>
                          </a:solidFill>
                          <a:latin typeface="Arial"/>
                          <a:ea typeface="Arial"/>
                          <a:cs typeface="Arial"/>
                          <a:sym typeface="Arial"/>
                        </a:rPr>
                        <a:t>1929</a:t>
                      </a:r>
                      <a:endParaRPr sz="20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8700" cap="flat" cmpd="sng">
                      <a:solidFill>
                        <a:srgbClr val="FFFFFF"/>
                      </a:solidFill>
                      <a:prstDash val="solid"/>
                      <a:round/>
                      <a:headEnd type="none" w="sm" len="sm"/>
                      <a:tailEnd type="none" w="sm" len="sm"/>
                    </a:lnB>
                    <a:solidFill>
                      <a:srgbClr val="BBE0E3"/>
                    </a:solidFill>
                  </a:tcPr>
                </a:tc>
                <a:tc>
                  <a:txBody>
                    <a:bodyPr/>
                    <a:lstStyle/>
                    <a:p>
                      <a:pPr marL="0" marR="0" lvl="0" indent="0" algn="r" rtl="0">
                        <a:spcBef>
                          <a:spcPts val="0"/>
                        </a:spcBef>
                        <a:spcAft>
                          <a:spcPts val="0"/>
                        </a:spcAft>
                        <a:buNone/>
                      </a:pPr>
                      <a:r>
                        <a:rPr lang="et-EE" sz="2000" b="0" u="none" strike="noStrike" cap="none">
                          <a:solidFill>
                            <a:srgbClr val="333399"/>
                          </a:solidFill>
                          <a:latin typeface="Arial"/>
                          <a:ea typeface="Arial"/>
                          <a:cs typeface="Arial"/>
                          <a:sym typeface="Arial"/>
                        </a:rPr>
                        <a:t>1934</a:t>
                      </a:r>
                      <a:endParaRPr sz="20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8700" cap="flat" cmpd="sng">
                      <a:solidFill>
                        <a:srgbClr val="FFFFFF"/>
                      </a:solidFill>
                      <a:prstDash val="solid"/>
                      <a:round/>
                      <a:headEnd type="none" w="sm" len="sm"/>
                      <a:tailEnd type="none" w="sm" len="sm"/>
                    </a:lnB>
                    <a:solidFill>
                      <a:srgbClr val="BBE0E3"/>
                    </a:solidFill>
                  </a:tcPr>
                </a:tc>
                <a:tc>
                  <a:txBody>
                    <a:bodyPr/>
                    <a:lstStyle/>
                    <a:p>
                      <a:pPr marL="0" marR="0" lvl="0" indent="0" algn="r" rtl="0">
                        <a:spcBef>
                          <a:spcPts val="0"/>
                        </a:spcBef>
                        <a:spcAft>
                          <a:spcPts val="0"/>
                        </a:spcAft>
                        <a:buNone/>
                      </a:pPr>
                      <a:r>
                        <a:rPr lang="et-EE" sz="2000" b="0" u="none" strike="noStrike" cap="none">
                          <a:solidFill>
                            <a:srgbClr val="333399"/>
                          </a:solidFill>
                          <a:latin typeface="Arial"/>
                          <a:ea typeface="Arial"/>
                          <a:cs typeface="Arial"/>
                          <a:sym typeface="Arial"/>
                        </a:rPr>
                        <a:t>1939</a:t>
                      </a:r>
                      <a:endParaRPr sz="20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8700" cap="flat" cmpd="sng">
                      <a:solidFill>
                        <a:srgbClr val="FFFFFF"/>
                      </a:solidFill>
                      <a:prstDash val="solid"/>
                      <a:round/>
                      <a:headEnd type="none" w="sm" len="sm"/>
                      <a:tailEnd type="none" w="sm" len="sm"/>
                    </a:lnB>
                    <a:solidFill>
                      <a:srgbClr val="BBE0E3"/>
                    </a:solidFill>
                  </a:tcPr>
                </a:tc>
                <a:tc>
                  <a:txBody>
                    <a:bodyPr/>
                    <a:lstStyle/>
                    <a:p>
                      <a:pPr marL="0" marR="0" lvl="0" indent="0" algn="r" rtl="0">
                        <a:spcBef>
                          <a:spcPts val="0"/>
                        </a:spcBef>
                        <a:spcAft>
                          <a:spcPts val="0"/>
                        </a:spcAft>
                        <a:buNone/>
                      </a:pPr>
                      <a:r>
                        <a:rPr lang="et-EE" sz="2000" b="0" u="none" strike="noStrike" cap="none">
                          <a:solidFill>
                            <a:srgbClr val="333399"/>
                          </a:solidFill>
                          <a:latin typeface="Arial"/>
                          <a:ea typeface="Arial"/>
                          <a:cs typeface="Arial"/>
                          <a:sym typeface="Arial"/>
                        </a:rPr>
                        <a:t>1944</a:t>
                      </a:r>
                      <a:endParaRPr sz="20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8700" cap="flat" cmpd="sng">
                      <a:solidFill>
                        <a:srgbClr val="FFFFFF"/>
                      </a:solidFill>
                      <a:prstDash val="solid"/>
                      <a:round/>
                      <a:headEnd type="none" w="sm" len="sm"/>
                      <a:tailEnd type="none" w="sm" len="sm"/>
                    </a:lnB>
                    <a:solidFill>
                      <a:srgbClr val="BBE0E3"/>
                    </a:solidFill>
                  </a:tcPr>
                </a:tc>
                <a:tc>
                  <a:txBody>
                    <a:bodyPr/>
                    <a:lstStyle/>
                    <a:p>
                      <a:pPr marL="0" marR="0" lvl="0" indent="0" algn="r" rtl="0">
                        <a:spcBef>
                          <a:spcPts val="0"/>
                        </a:spcBef>
                        <a:spcAft>
                          <a:spcPts val="0"/>
                        </a:spcAft>
                        <a:buNone/>
                      </a:pPr>
                      <a:r>
                        <a:rPr lang="et-EE" sz="2000" b="0" u="none" strike="noStrike" cap="none">
                          <a:solidFill>
                            <a:srgbClr val="333399"/>
                          </a:solidFill>
                          <a:latin typeface="Arial"/>
                          <a:ea typeface="Arial"/>
                          <a:cs typeface="Arial"/>
                          <a:sym typeface="Arial"/>
                        </a:rPr>
                        <a:t>1949</a:t>
                      </a:r>
                      <a:endParaRPr sz="20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8700" cap="flat" cmpd="sng">
                      <a:solidFill>
                        <a:srgbClr val="FFFFFF"/>
                      </a:solidFill>
                      <a:prstDash val="solid"/>
                      <a:round/>
                      <a:headEnd type="none" w="sm" len="sm"/>
                      <a:tailEnd type="none" w="sm" len="sm"/>
                    </a:lnB>
                    <a:solidFill>
                      <a:srgbClr val="BBE0E3"/>
                    </a:solidFill>
                  </a:tcPr>
                </a:tc>
                <a:tc>
                  <a:txBody>
                    <a:bodyPr/>
                    <a:lstStyle/>
                    <a:p>
                      <a:pPr marL="0" marR="0" lvl="0" indent="0" algn="r" rtl="0">
                        <a:spcBef>
                          <a:spcPts val="0"/>
                        </a:spcBef>
                        <a:spcAft>
                          <a:spcPts val="0"/>
                        </a:spcAft>
                        <a:buNone/>
                      </a:pPr>
                      <a:r>
                        <a:rPr lang="et-EE" sz="2000" b="0" u="none" strike="noStrike" cap="none">
                          <a:solidFill>
                            <a:srgbClr val="333399"/>
                          </a:solidFill>
                          <a:latin typeface="Arial"/>
                          <a:ea typeface="Arial"/>
                          <a:cs typeface="Arial"/>
                          <a:sym typeface="Arial"/>
                        </a:rPr>
                        <a:t>1954</a:t>
                      </a:r>
                      <a:endParaRPr sz="20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8700" cap="flat" cmpd="sng">
                      <a:solidFill>
                        <a:srgbClr val="FFFFFF"/>
                      </a:solidFill>
                      <a:prstDash val="solid"/>
                      <a:round/>
                      <a:headEnd type="none" w="sm" len="sm"/>
                      <a:tailEnd type="none" w="sm" len="sm"/>
                    </a:lnB>
                    <a:solidFill>
                      <a:srgbClr val="BBE0E3"/>
                    </a:solidFill>
                  </a:tcPr>
                </a:tc>
                <a:tc>
                  <a:txBody>
                    <a:bodyPr/>
                    <a:lstStyle/>
                    <a:p>
                      <a:pPr marL="0" marR="0" lvl="0" indent="0" algn="r" rtl="0">
                        <a:spcBef>
                          <a:spcPts val="0"/>
                        </a:spcBef>
                        <a:spcAft>
                          <a:spcPts val="0"/>
                        </a:spcAft>
                        <a:buNone/>
                      </a:pPr>
                      <a:r>
                        <a:rPr lang="et-EE" sz="2000" b="0" u="none" strike="noStrike" cap="none">
                          <a:solidFill>
                            <a:srgbClr val="333399"/>
                          </a:solidFill>
                          <a:latin typeface="Arial"/>
                          <a:ea typeface="Arial"/>
                          <a:cs typeface="Arial"/>
                          <a:sym typeface="Arial"/>
                        </a:rPr>
                        <a:t>1959</a:t>
                      </a:r>
                      <a:endParaRPr sz="20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8700" cap="flat" cmpd="sng">
                      <a:solidFill>
                        <a:srgbClr val="FFFFFF"/>
                      </a:solidFill>
                      <a:prstDash val="solid"/>
                      <a:round/>
                      <a:headEnd type="none" w="sm" len="sm"/>
                      <a:tailEnd type="none" w="sm" len="sm"/>
                    </a:lnB>
                    <a:solidFill>
                      <a:srgbClr val="BBE0E3"/>
                    </a:solidFill>
                  </a:tcPr>
                </a:tc>
                <a:tc>
                  <a:txBody>
                    <a:bodyPr/>
                    <a:lstStyle/>
                    <a:p>
                      <a:pPr marL="0" marR="0" lvl="0" indent="0" algn="r" rtl="0">
                        <a:spcBef>
                          <a:spcPts val="0"/>
                        </a:spcBef>
                        <a:spcAft>
                          <a:spcPts val="0"/>
                        </a:spcAft>
                        <a:buNone/>
                      </a:pPr>
                      <a:r>
                        <a:rPr lang="et-EE" sz="2000" b="0" u="none" strike="noStrike" cap="none">
                          <a:solidFill>
                            <a:srgbClr val="333399"/>
                          </a:solidFill>
                          <a:latin typeface="Arial"/>
                          <a:ea typeface="Arial"/>
                          <a:cs typeface="Arial"/>
                          <a:sym typeface="Arial"/>
                        </a:rPr>
                        <a:t>1964</a:t>
                      </a:r>
                      <a:endParaRPr sz="20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8700" cap="flat" cmpd="sng">
                      <a:solidFill>
                        <a:srgbClr val="FFFFFF"/>
                      </a:solidFill>
                      <a:prstDash val="solid"/>
                      <a:round/>
                      <a:headEnd type="none" w="sm" len="sm"/>
                      <a:tailEnd type="none" w="sm" len="sm"/>
                    </a:lnB>
                    <a:solidFill>
                      <a:srgbClr val="BBE0E3"/>
                    </a:solidFill>
                  </a:tcPr>
                </a:tc>
                <a:tc>
                  <a:txBody>
                    <a:bodyPr/>
                    <a:lstStyle/>
                    <a:p>
                      <a:pPr marL="0" marR="0" lvl="0" indent="0" algn="r" rtl="0">
                        <a:spcBef>
                          <a:spcPts val="0"/>
                        </a:spcBef>
                        <a:spcAft>
                          <a:spcPts val="0"/>
                        </a:spcAft>
                        <a:buNone/>
                      </a:pPr>
                      <a:r>
                        <a:rPr lang="et-EE" sz="2000" b="0" u="none" strike="noStrike" cap="none">
                          <a:solidFill>
                            <a:srgbClr val="333399"/>
                          </a:solidFill>
                          <a:latin typeface="Arial"/>
                          <a:ea typeface="Arial"/>
                          <a:cs typeface="Arial"/>
                          <a:sym typeface="Arial"/>
                        </a:rPr>
                        <a:t>1969</a:t>
                      </a:r>
                      <a:endParaRPr sz="20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8700" cap="flat" cmpd="sng">
                      <a:solidFill>
                        <a:srgbClr val="FFFFFF"/>
                      </a:solidFill>
                      <a:prstDash val="solid"/>
                      <a:round/>
                      <a:headEnd type="none" w="sm" len="sm"/>
                      <a:tailEnd type="none" w="sm" len="sm"/>
                    </a:lnB>
                    <a:solidFill>
                      <a:srgbClr val="BBE0E3"/>
                    </a:solidFill>
                  </a:tcPr>
                </a:tc>
                <a:tc>
                  <a:txBody>
                    <a:bodyPr/>
                    <a:lstStyle/>
                    <a:p>
                      <a:pPr marL="0" marR="0" lvl="0" indent="0" algn="r" rtl="0">
                        <a:spcBef>
                          <a:spcPts val="0"/>
                        </a:spcBef>
                        <a:spcAft>
                          <a:spcPts val="0"/>
                        </a:spcAft>
                        <a:buNone/>
                      </a:pPr>
                      <a:r>
                        <a:rPr lang="et-EE" sz="2000" b="0" u="none" strike="noStrike" cap="none">
                          <a:solidFill>
                            <a:srgbClr val="333399"/>
                          </a:solidFill>
                          <a:latin typeface="Arial"/>
                          <a:ea typeface="Arial"/>
                          <a:cs typeface="Arial"/>
                          <a:sym typeface="Arial"/>
                        </a:rPr>
                        <a:t>1974</a:t>
                      </a:r>
                      <a:endParaRPr sz="20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18700" cap="flat" cmpd="sng">
                      <a:solidFill>
                        <a:srgbClr val="FFFFFF"/>
                      </a:solidFill>
                      <a:prstDash val="solid"/>
                      <a:round/>
                      <a:headEnd type="none" w="sm" len="sm"/>
                      <a:tailEnd type="none" w="sm" len="sm"/>
                    </a:lnB>
                    <a:solidFill>
                      <a:srgbClr val="BBE0E3"/>
                    </a:solidFill>
                  </a:tcPr>
                </a:tc>
              </a:tr>
              <a:tr h="445675">
                <a:tc gridSpan="6">
                  <a:txBody>
                    <a:bodyPr/>
                    <a:lstStyle/>
                    <a:p>
                      <a:pPr marL="0" marR="0" lvl="0" indent="0" algn="l" rtl="0">
                        <a:spcBef>
                          <a:spcPts val="0"/>
                        </a:spcBef>
                        <a:spcAft>
                          <a:spcPts val="0"/>
                        </a:spcAft>
                        <a:buNone/>
                      </a:pPr>
                      <a:r>
                        <a:rPr lang="et-EE" sz="2400" b="0" u="none" strike="noStrike" cap="none">
                          <a:solidFill>
                            <a:srgbClr val="000000"/>
                          </a:solidFill>
                          <a:latin typeface="Arial"/>
                          <a:ea typeface="Arial"/>
                          <a:cs typeface="Arial"/>
                          <a:sym typeface="Arial"/>
                        </a:rPr>
                        <a:t>Native population</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870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9FA"/>
                    </a:solidFill>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870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9FA"/>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870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9FA"/>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870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9FA"/>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870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9FA"/>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870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9FA"/>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870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9FA"/>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18700"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9FA"/>
                    </a:solidFill>
                  </a:tcPr>
                </a:tc>
              </a:tr>
              <a:tr h="753850">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30</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gridSpan="2">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13.0</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000000"/>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hMerge="1">
                  <a:txBody>
                    <a:bodyPr/>
                    <a:lstStyle/>
                    <a:p>
                      <a:endParaRPr lang="et-EE"/>
                    </a:p>
                  </a:txBody>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8.9</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7.3</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11.0</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10.2</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14.2</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17.4</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17.2</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15.0</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14.7</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14.5</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r>
              <a:tr h="366125">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35</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gridSpan="2">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8.7</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000000"/>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hMerge="1">
                  <a:txBody>
                    <a:bodyPr/>
                    <a:lstStyle/>
                    <a:p>
                      <a:endParaRPr lang="et-EE"/>
                    </a:p>
                  </a:txBody>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8.4</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7.9</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9.8</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10.5</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14.0</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16.1</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18.5</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17.9</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16.2</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r>
              <a:tr h="558350">
                <a:tc gridSpan="6">
                  <a:txBody>
                    <a:bodyPr/>
                    <a:lstStyle/>
                    <a:p>
                      <a:pPr marL="0" marR="0" lvl="0" indent="0" algn="l" rtl="0">
                        <a:spcBef>
                          <a:spcPts val="0"/>
                        </a:spcBef>
                        <a:spcAft>
                          <a:spcPts val="0"/>
                        </a:spcAft>
                        <a:buNone/>
                      </a:pPr>
                      <a:r>
                        <a:rPr lang="et-EE" sz="2400" b="0" u="none" strike="noStrike" cap="none">
                          <a:solidFill>
                            <a:srgbClr val="000000"/>
                          </a:solidFill>
                          <a:latin typeface="Arial"/>
                          <a:ea typeface="Arial"/>
                          <a:cs typeface="Arial"/>
                          <a:sym typeface="Arial"/>
                        </a:rPr>
                        <a:t>Foreign origin population</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9FA"/>
                    </a:solidFill>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hMerge="1">
                  <a:txBody>
                    <a:bodyPr/>
                    <a:lstStyle/>
                    <a:p>
                      <a:endParaRPr lang="et-EE"/>
                    </a:p>
                  </a:txBody>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9FA"/>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9FA"/>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9FA"/>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9FA"/>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9FA"/>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9FA"/>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000000"/>
                      </a:solidFill>
                      <a:prstDash val="solid"/>
                      <a:round/>
                      <a:headEnd type="none" w="sm" len="sm"/>
                      <a:tailEnd type="none" w="sm" len="sm"/>
                    </a:lnB>
                    <a:solidFill>
                      <a:srgbClr val="F3F9FA"/>
                    </a:solidFill>
                  </a:tcPr>
                </a:tc>
              </a:tr>
              <a:tr h="564850">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30</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gridSpan="2">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4.3</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000000"/>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hMerge="1">
                  <a:txBody>
                    <a:bodyPr/>
                    <a:lstStyle/>
                    <a:p>
                      <a:endParaRPr lang="et-EE"/>
                    </a:p>
                  </a:txBody>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7.8</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4.2</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4.7</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3.8</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5.1</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4.5</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4.7</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3.1</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4.0</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4.5</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r>
              <a:tr h="366125">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35</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gridSpan="2">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4.3</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000000"/>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hMerge="1">
                  <a:txBody>
                    <a:bodyPr/>
                    <a:lstStyle/>
                    <a:p>
                      <a:endParaRPr lang="et-EE"/>
                    </a:p>
                  </a:txBody>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5.6</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3.2</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2.3</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1.1</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2.9</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4.0</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4.7</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4.2</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marR="0" lvl="0" indent="0" algn="r" rtl="0">
                        <a:spcBef>
                          <a:spcPts val="0"/>
                        </a:spcBef>
                        <a:spcAft>
                          <a:spcPts val="0"/>
                        </a:spcAft>
                        <a:buNone/>
                      </a:pPr>
                      <a:r>
                        <a:rPr lang="et-EE" sz="2400" b="0" u="none" strike="noStrike" cap="none">
                          <a:solidFill>
                            <a:srgbClr val="000000"/>
                          </a:solidFill>
                          <a:latin typeface="Arial"/>
                          <a:ea typeface="Arial"/>
                          <a:cs typeface="Arial"/>
                          <a:sym typeface="Arial"/>
                        </a:rPr>
                        <a:t>10.5</a:t>
                      </a:r>
                      <a:endParaRPr sz="2400" b="0" u="none" strike="noStrike" cap="none">
                        <a:solidFill>
                          <a:srgbClr val="000000"/>
                        </a:solidFill>
                        <a:latin typeface="Arial"/>
                        <a:ea typeface="Arial"/>
                        <a:cs typeface="Arial"/>
                        <a:sym typeface="Arial"/>
                      </a:endParaRPr>
                    </a:p>
                  </a:txBody>
                  <a:tcPr marL="91450" marR="91450" marT="45725" marB="457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F3F9FA"/>
                    </a:solidFill>
                  </a:tcPr>
                </a:tc>
              </a:tr>
            </a:tbl>
          </a:graphicData>
        </a:graphic>
      </p:graphicFrame>
      <p:sp>
        <p:nvSpPr>
          <p:cNvPr id="222" name="Google Shape;222;p38"/>
          <p:cNvSpPr/>
          <p:nvPr/>
        </p:nvSpPr>
        <p:spPr>
          <a:xfrm>
            <a:off x="500040" y="5500800"/>
            <a:ext cx="4286160" cy="459000"/>
          </a:xfrm>
          <a:custGeom>
            <a:avLst/>
            <a:gdLst/>
            <a:ahLst/>
            <a:cxnLst/>
            <a:rect l="l" t="t" r="r" b="b"/>
            <a:pathLst>
              <a:path w="21600" h="21600" extrusionOk="0">
                <a:moveTo>
                  <a:pt x="0" y="0"/>
                </a:moveTo>
                <a:lnTo>
                  <a:pt x="21600" y="0"/>
                </a:lnTo>
                <a:lnTo>
                  <a:pt x="21600" y="21600"/>
                </a:lnTo>
                <a:lnTo>
                  <a:pt x="0" y="21600"/>
                </a:lnTo>
                <a:lnTo>
                  <a:pt x="0" y="0"/>
                </a:lnTo>
                <a:close/>
              </a:path>
            </a:pathLst>
          </a:custGeom>
          <a:noFill/>
          <a:ln>
            <a:noFill/>
          </a:ln>
        </p:spPr>
        <p:txBody>
          <a:bodyPr spcFirstLastPara="1" wrap="square" lIns="90000" tIns="46800" rIns="90000" bIns="46800" anchor="t" anchorCtr="0">
            <a:noAutofit/>
          </a:bodyPr>
          <a:lstStyle/>
          <a:p>
            <a:pPr marL="0" marR="0" lvl="0" indent="0" algn="l" rtl="0">
              <a:lnSpc>
                <a:spcPct val="100000"/>
              </a:lnSpc>
              <a:spcBef>
                <a:spcPts val="0"/>
              </a:spcBef>
              <a:spcAft>
                <a:spcPts val="0"/>
              </a:spcAft>
              <a:buNone/>
            </a:pPr>
            <a:r>
              <a:rPr lang="et-EE" sz="1200" b="0" i="0" u="none" strike="noStrike" cap="none">
                <a:solidFill>
                  <a:srgbClr val="000000"/>
                </a:solidFill>
                <a:latin typeface="Arial"/>
                <a:ea typeface="Arial"/>
                <a:cs typeface="Arial"/>
                <a:sym typeface="Arial"/>
              </a:rPr>
              <a:t>Source: Est GGS 2004, birthplace in urban environment, by that age in rural environment</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9"/>
          <p:cNvSpPr txBox="1"/>
          <p:nvPr/>
        </p:nvSpPr>
        <p:spPr>
          <a:xfrm>
            <a:off x="457200" y="274680"/>
            <a:ext cx="8229600" cy="8683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t-EE" sz="3200" b="0" i="0" u="none" strike="noStrike" cap="none">
                <a:solidFill>
                  <a:srgbClr val="990000"/>
                </a:solidFill>
                <a:latin typeface="Arial"/>
                <a:ea typeface="Arial"/>
                <a:cs typeface="Arial"/>
                <a:sym typeface="Arial"/>
              </a:rPr>
              <a:t>In order to understand new forms of migration.......</a:t>
            </a:r>
            <a:endParaRPr sz="3200" b="0" i="0" u="none" strike="noStrike" cap="none">
              <a:solidFill>
                <a:srgbClr val="990000"/>
              </a:solidFill>
              <a:latin typeface="Arial"/>
              <a:ea typeface="Arial"/>
              <a:cs typeface="Arial"/>
              <a:sym typeface="Arial"/>
            </a:endParaRPr>
          </a:p>
        </p:txBody>
      </p:sp>
      <p:sp>
        <p:nvSpPr>
          <p:cNvPr id="228" name="Google Shape;228;p39"/>
          <p:cNvSpPr txBox="1"/>
          <p:nvPr/>
        </p:nvSpPr>
        <p:spPr>
          <a:xfrm>
            <a:off x="457200" y="1218960"/>
            <a:ext cx="8229600" cy="4724280"/>
          </a:xfrm>
          <a:prstGeom prst="rect">
            <a:avLst/>
          </a:prstGeom>
          <a:noFill/>
          <a:ln>
            <a:noFill/>
          </a:ln>
        </p:spPr>
        <p:txBody>
          <a:bodyPr spcFirstLastPara="1" wrap="square" lIns="91425" tIns="45700" rIns="91425" bIns="45700" anchor="t" anchorCtr="0">
            <a:noAutofit/>
          </a:bodyPr>
          <a:lstStyle/>
          <a:p>
            <a:pPr marL="342720" marR="0" lvl="0" indent="-342720" algn="l" rtl="0">
              <a:spcBef>
                <a:spcPts val="0"/>
              </a:spcBef>
              <a:spcAft>
                <a:spcPts val="0"/>
              </a:spcAft>
              <a:buClr>
                <a:srgbClr val="990000"/>
              </a:buClr>
              <a:buSzPts val="2400"/>
              <a:buFont typeface="Arimo"/>
              <a:buChar char=""/>
            </a:pPr>
            <a:r>
              <a:rPr lang="et-EE" sz="2400" b="0" i="0" u="none" strike="noStrike" cap="none">
                <a:solidFill>
                  <a:srgbClr val="000000"/>
                </a:solidFill>
                <a:latin typeface="Arial"/>
                <a:ea typeface="Arial"/>
                <a:cs typeface="Arial"/>
                <a:sym typeface="Arial"/>
              </a:rPr>
              <a:t>Additional definitions – who is in emigration waves and who is not?</a:t>
            </a:r>
            <a:endParaRPr sz="2400" b="0" i="0" u="none" strike="noStrike" cap="none">
              <a:solidFill>
                <a:srgbClr val="000000"/>
              </a:solidFill>
              <a:latin typeface="Arial"/>
              <a:ea typeface="Arial"/>
              <a:cs typeface="Arial"/>
              <a:sym typeface="Arial"/>
            </a:endParaRPr>
          </a:p>
          <a:p>
            <a:pPr marL="742680" marR="0" lvl="1" indent="-285480" algn="l" rtl="0">
              <a:spcBef>
                <a:spcPts val="499"/>
              </a:spcBef>
              <a:spcAft>
                <a:spcPts val="0"/>
              </a:spcAft>
              <a:buClr>
                <a:srgbClr val="990000"/>
              </a:buClr>
              <a:buSzPts val="2000"/>
              <a:buFont typeface="Arimo"/>
              <a:buChar char=""/>
            </a:pPr>
            <a:r>
              <a:rPr lang="et-EE" sz="2000" b="0" i="0" u="none" strike="noStrike" cap="none">
                <a:solidFill>
                  <a:srgbClr val="000000"/>
                </a:solidFill>
                <a:latin typeface="Arial"/>
                <a:ea typeface="Arial"/>
                <a:cs typeface="Arial"/>
                <a:sym typeface="Arial"/>
              </a:rPr>
              <a:t>EU wide movements in case of free movement – countries with excellent register systems can have the opportunity to distinguish ( in 2006 14% formed own nationals, another similar amount other EU MS (Herm , 2009))</a:t>
            </a:r>
            <a:r>
              <a:rPr lang="et-EE" sz="2000" b="0" i="0" u="none" strike="noStrike" cap="none">
                <a:solidFill>
                  <a:srgbClr val="000000"/>
                </a:solidFill>
                <a:latin typeface="Times New Roman"/>
                <a:ea typeface="Times New Roman"/>
                <a:cs typeface="Times New Roman"/>
                <a:sym typeface="Times New Roman"/>
              </a:rPr>
              <a:t> – </a:t>
            </a:r>
            <a:r>
              <a:rPr lang="et-EE" sz="2000" b="0" i="0" u="none" strike="noStrike" cap="none">
                <a:solidFill>
                  <a:srgbClr val="000000"/>
                </a:solidFill>
                <a:latin typeface="Arial"/>
                <a:ea typeface="Arial"/>
                <a:cs typeface="Arial"/>
                <a:sym typeface="Arial"/>
              </a:rPr>
              <a:t>at what time in their lifetime they come back?</a:t>
            </a:r>
            <a:endParaRPr sz="2000" b="0" i="0" u="none" strike="noStrike" cap="none">
              <a:solidFill>
                <a:srgbClr val="000000"/>
              </a:solidFill>
              <a:latin typeface="Arial"/>
              <a:ea typeface="Arial"/>
              <a:cs typeface="Arial"/>
              <a:sym typeface="Arial"/>
            </a:endParaRPr>
          </a:p>
          <a:p>
            <a:pPr marL="742680" marR="0" lvl="1" indent="-285480" algn="l" rtl="0">
              <a:spcBef>
                <a:spcPts val="499"/>
              </a:spcBef>
              <a:spcAft>
                <a:spcPts val="0"/>
              </a:spcAft>
              <a:buClr>
                <a:srgbClr val="990000"/>
              </a:buClr>
              <a:buSzPts val="2000"/>
              <a:buFont typeface="Arimo"/>
              <a:buChar char=""/>
            </a:pPr>
            <a:r>
              <a:rPr lang="et-EE" sz="2000" b="0" i="0" u="none" strike="noStrike" cap="none">
                <a:solidFill>
                  <a:srgbClr val="000000"/>
                </a:solidFill>
                <a:latin typeface="Arial"/>
                <a:ea typeface="Arial"/>
                <a:cs typeface="Arial"/>
                <a:sym typeface="Arial"/>
              </a:rPr>
              <a:t>Do not count residence permits</a:t>
            </a:r>
            <a:r>
              <a:rPr lang="et-EE" sz="2000" b="0" i="0" u="none" strike="noStrike" cap="none">
                <a:solidFill>
                  <a:srgbClr val="000000"/>
                </a:solidFill>
                <a:latin typeface="Times New Roman"/>
                <a:ea typeface="Times New Roman"/>
                <a:cs typeface="Times New Roman"/>
                <a:sym typeface="Times New Roman"/>
              </a:rPr>
              <a:t>, </a:t>
            </a:r>
            <a:r>
              <a:rPr lang="et-EE" sz="2000" b="0" i="0" u="none" strike="noStrike" cap="none">
                <a:solidFill>
                  <a:srgbClr val="000000"/>
                </a:solidFill>
                <a:latin typeface="Arial"/>
                <a:ea typeface="Arial"/>
                <a:cs typeface="Arial"/>
                <a:sym typeface="Arial"/>
              </a:rPr>
              <a:t>but real residence </a:t>
            </a:r>
            <a:endParaRPr sz="2000" b="0" i="0" u="none" strike="noStrike" cap="none">
              <a:solidFill>
                <a:srgbClr val="000000"/>
              </a:solidFill>
              <a:latin typeface="Arial"/>
              <a:ea typeface="Arial"/>
              <a:cs typeface="Arial"/>
              <a:sym typeface="Arial"/>
            </a:endParaRPr>
          </a:p>
          <a:p>
            <a:pPr marL="742680" marR="0" lvl="1" indent="-285480" algn="l" rtl="0">
              <a:spcBef>
                <a:spcPts val="499"/>
              </a:spcBef>
              <a:spcAft>
                <a:spcPts val="0"/>
              </a:spcAft>
              <a:buClr>
                <a:srgbClr val="990000"/>
              </a:buClr>
              <a:buSzPts val="2000"/>
              <a:buFont typeface="Arimo"/>
              <a:buChar char=""/>
            </a:pPr>
            <a:r>
              <a:rPr lang="et-EE" sz="2000" b="0" i="0" u="none" strike="noStrike" cap="none">
                <a:solidFill>
                  <a:srgbClr val="000000"/>
                </a:solidFill>
                <a:latin typeface="Arial"/>
                <a:ea typeface="Arial"/>
                <a:cs typeface="Arial"/>
                <a:sym typeface="Arial"/>
              </a:rPr>
              <a:t>Education attainment abroad </a:t>
            </a:r>
            <a:r>
              <a:rPr lang="et-EE" sz="2000" b="0" i="0" u="none" strike="noStrike" cap="none">
                <a:solidFill>
                  <a:srgbClr val="000000"/>
                </a:solidFill>
                <a:latin typeface="Times New Roman"/>
                <a:ea typeface="Times New Roman"/>
                <a:cs typeface="Times New Roman"/>
                <a:sym typeface="Times New Roman"/>
              </a:rPr>
              <a:t>- </a:t>
            </a:r>
            <a:r>
              <a:rPr lang="et-EE" sz="2000" b="0" i="0" u="none" strike="noStrike" cap="none">
                <a:solidFill>
                  <a:srgbClr val="000000"/>
                </a:solidFill>
                <a:latin typeface="Arial"/>
                <a:ea typeface="Arial"/>
                <a:cs typeface="Arial"/>
                <a:sym typeface="Arial"/>
              </a:rPr>
              <a:t>to which extent is it registered</a:t>
            </a:r>
            <a:r>
              <a:rPr lang="et-EE" sz="2000" b="0" i="0" u="none" strike="noStrike" cap="none">
                <a:solidFill>
                  <a:srgbClr val="000000"/>
                </a:solidFill>
                <a:latin typeface="Times New Roman"/>
                <a:ea typeface="Times New Roman"/>
                <a:cs typeface="Times New Roman"/>
                <a:sym typeface="Times New Roman"/>
              </a:rPr>
              <a:t> </a:t>
            </a:r>
            <a:r>
              <a:rPr lang="et-EE" sz="2000" b="0" i="0" u="none" strike="noStrike" cap="none">
                <a:solidFill>
                  <a:srgbClr val="000000"/>
                </a:solidFill>
                <a:latin typeface="Arial"/>
                <a:ea typeface="Arial"/>
                <a:cs typeface="Arial"/>
                <a:sym typeface="Arial"/>
              </a:rPr>
              <a:t>in our population’s data?</a:t>
            </a:r>
            <a:endParaRPr sz="2000" b="0" i="0" u="none" strike="noStrike" cap="none">
              <a:solidFill>
                <a:srgbClr val="000000"/>
              </a:solidFill>
              <a:latin typeface="Arial"/>
              <a:ea typeface="Arial"/>
              <a:cs typeface="Arial"/>
              <a:sym typeface="Arial"/>
            </a:endParaRPr>
          </a:p>
          <a:p>
            <a:pPr marL="742680" marR="0" lvl="1" indent="-285480" algn="l" rtl="0">
              <a:spcBef>
                <a:spcPts val="499"/>
              </a:spcBef>
              <a:spcAft>
                <a:spcPts val="0"/>
              </a:spcAft>
              <a:buClr>
                <a:srgbClr val="990000"/>
              </a:buClr>
              <a:buSzPts val="2000"/>
              <a:buFont typeface="Arimo"/>
              <a:buChar char=""/>
            </a:pPr>
            <a:r>
              <a:rPr lang="et-EE" sz="2000" b="0" i="0" u="none" strike="noStrike" cap="none">
                <a:solidFill>
                  <a:srgbClr val="000000"/>
                </a:solidFill>
                <a:latin typeface="Arial"/>
                <a:ea typeface="Arial"/>
                <a:cs typeface="Arial"/>
                <a:sym typeface="Arial"/>
              </a:rPr>
              <a:t>Commuting between household in own country and work in the neighbouring country (the same in internal migration)</a:t>
            </a:r>
            <a:endParaRPr sz="2000" b="0" i="0" u="none" strike="noStrike" cap="none">
              <a:solidFill>
                <a:srgbClr val="000000"/>
              </a:solidFill>
              <a:latin typeface="Arial"/>
              <a:ea typeface="Arial"/>
              <a:cs typeface="Arial"/>
              <a:sym typeface="Arial"/>
            </a:endParaRPr>
          </a:p>
          <a:p>
            <a:pPr marL="742680" marR="0" lvl="1" indent="-285480" algn="l" rtl="0">
              <a:spcBef>
                <a:spcPts val="499"/>
              </a:spcBef>
              <a:spcAft>
                <a:spcPts val="0"/>
              </a:spcAft>
              <a:buClr>
                <a:srgbClr val="990000"/>
              </a:buClr>
              <a:buSzPts val="2000"/>
              <a:buFont typeface="Arimo"/>
              <a:buChar char=""/>
            </a:pPr>
            <a:r>
              <a:rPr lang="et-EE" sz="2000" b="0" i="0" u="none" strike="noStrike" cap="none">
                <a:solidFill>
                  <a:srgbClr val="000000"/>
                </a:solidFill>
                <a:latin typeface="Arial"/>
                <a:ea typeface="Arial"/>
                <a:cs typeface="Arial"/>
                <a:sym typeface="Arial"/>
              </a:rPr>
              <a:t>Residing half a year in own country, half a year in another country</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0"/>
          <p:cNvSpPr txBox="1"/>
          <p:nvPr/>
        </p:nvSpPr>
        <p:spPr>
          <a:xfrm>
            <a:off x="457200" y="27432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t-EE" sz="4400" b="0" i="0" u="none" strike="noStrike" cap="none">
                <a:solidFill>
                  <a:srgbClr val="990000"/>
                </a:solidFill>
                <a:latin typeface="Arial"/>
                <a:ea typeface="Arial"/>
                <a:cs typeface="Arial"/>
                <a:sym typeface="Arial"/>
              </a:rPr>
              <a:t>In order to understand new forms of migration.......</a:t>
            </a:r>
            <a:endParaRPr sz="4400" b="0" i="0" u="none" strike="noStrike" cap="none">
              <a:solidFill>
                <a:srgbClr val="990000"/>
              </a:solidFill>
              <a:latin typeface="Arial"/>
              <a:ea typeface="Arial"/>
              <a:cs typeface="Arial"/>
              <a:sym typeface="Arial"/>
            </a:endParaRPr>
          </a:p>
        </p:txBody>
      </p:sp>
      <p:sp>
        <p:nvSpPr>
          <p:cNvPr id="234" name="Google Shape;234;p40"/>
          <p:cNvSpPr txBox="1"/>
          <p:nvPr/>
        </p:nvSpPr>
        <p:spPr>
          <a:xfrm>
            <a:off x="457200" y="1447920"/>
            <a:ext cx="8229600" cy="4068720"/>
          </a:xfrm>
          <a:prstGeom prst="rect">
            <a:avLst/>
          </a:prstGeom>
          <a:noFill/>
          <a:ln>
            <a:noFill/>
          </a:ln>
        </p:spPr>
        <p:txBody>
          <a:bodyPr spcFirstLastPara="1" wrap="square" lIns="91425" tIns="45700" rIns="91425" bIns="45700" anchor="t" anchorCtr="0">
            <a:noAutofit/>
          </a:bodyPr>
          <a:lstStyle/>
          <a:p>
            <a:pPr marL="342720" marR="0" lvl="0" indent="-342720" algn="l" rtl="0">
              <a:spcBef>
                <a:spcPts val="0"/>
              </a:spcBef>
              <a:spcAft>
                <a:spcPts val="0"/>
              </a:spcAft>
              <a:buClr>
                <a:srgbClr val="990000"/>
              </a:buClr>
              <a:buSzPts val="1800"/>
              <a:buFont typeface="Arimo"/>
              <a:buChar char=""/>
            </a:pPr>
            <a:r>
              <a:rPr lang="et-EE" sz="1800" b="0" i="0" u="none" strike="noStrike" cap="none">
                <a:solidFill>
                  <a:srgbClr val="000000"/>
                </a:solidFill>
                <a:latin typeface="Arial"/>
                <a:ea typeface="Arial"/>
                <a:cs typeface="Arial"/>
                <a:sym typeface="Arial"/>
              </a:rPr>
              <a:t>DATA; DATA; DATA:</a:t>
            </a:r>
            <a:endParaRPr sz="1800" b="0" i="0" u="none" strike="noStrike" cap="none">
              <a:solidFill>
                <a:srgbClr val="000000"/>
              </a:solidFill>
              <a:latin typeface="Arial"/>
              <a:ea typeface="Arial"/>
              <a:cs typeface="Arial"/>
              <a:sym typeface="Arial"/>
            </a:endParaRPr>
          </a:p>
          <a:p>
            <a:pPr marL="742680" marR="0" lvl="1" indent="-285480" algn="l" rtl="0">
              <a:spcBef>
                <a:spcPts val="448"/>
              </a:spcBef>
              <a:spcAft>
                <a:spcPts val="0"/>
              </a:spcAft>
              <a:buClr>
                <a:srgbClr val="990000"/>
              </a:buClr>
              <a:buSzPts val="1800"/>
              <a:buFont typeface="Arimo"/>
              <a:buChar char=""/>
            </a:pPr>
            <a:r>
              <a:rPr lang="et-EE" sz="1800" b="0" i="0" u="none" strike="noStrike" cap="none">
                <a:solidFill>
                  <a:srgbClr val="000000"/>
                </a:solidFill>
                <a:latin typeface="Arial"/>
                <a:ea typeface="Arial"/>
                <a:cs typeface="Arial"/>
                <a:sym typeface="Arial"/>
              </a:rPr>
              <a:t>Nordic countries can have advantage to monitor different movements and distinguish new forms through linking different datasets (residence permits,asylum applications, tax payments, border-crossing, benefit reception, study loans and education registers etc)</a:t>
            </a:r>
            <a:endParaRPr sz="1800" b="0" i="0" u="none" strike="noStrike" cap="none">
              <a:solidFill>
                <a:srgbClr val="000000"/>
              </a:solidFill>
              <a:latin typeface="Arial"/>
              <a:ea typeface="Arial"/>
              <a:cs typeface="Arial"/>
              <a:sym typeface="Arial"/>
            </a:endParaRPr>
          </a:p>
          <a:p>
            <a:pPr marL="742680" marR="0" lvl="1" indent="-285480" algn="l" rtl="0">
              <a:spcBef>
                <a:spcPts val="448"/>
              </a:spcBef>
              <a:spcAft>
                <a:spcPts val="0"/>
              </a:spcAft>
              <a:buClr>
                <a:srgbClr val="990000"/>
              </a:buClr>
              <a:buSzPts val="1800"/>
              <a:buFont typeface="Arimo"/>
              <a:buChar char=""/>
            </a:pPr>
            <a:r>
              <a:rPr lang="et-EE" sz="1800" b="0" i="0" u="none" strike="noStrike" cap="none">
                <a:solidFill>
                  <a:srgbClr val="000000"/>
                </a:solidFill>
                <a:latin typeface="Arial"/>
                <a:ea typeface="Arial"/>
                <a:cs typeface="Arial"/>
                <a:sym typeface="Arial"/>
              </a:rPr>
              <a:t>Tackle the movements of native population, in particular through linking on personal data emigration dates with return dates, understanding who is going away for how long, what new characteristics have acquired (higher educational level, for some professionals professional advancement can be monitored through relevant registers (health care staff))</a:t>
            </a:r>
            <a:endParaRPr sz="1800" b="0" i="0" u="none" strike="noStrike" cap="none">
              <a:solidFill>
                <a:srgbClr val="000000"/>
              </a:solidFill>
              <a:latin typeface="Arial"/>
              <a:ea typeface="Arial"/>
              <a:cs typeface="Arial"/>
              <a:sym typeface="Arial"/>
            </a:endParaRPr>
          </a:p>
          <a:p>
            <a:pPr marL="742680" marR="0" lvl="1" indent="-285480" algn="l" rtl="0">
              <a:spcBef>
                <a:spcPts val="448"/>
              </a:spcBef>
              <a:spcAft>
                <a:spcPts val="0"/>
              </a:spcAft>
              <a:buClr>
                <a:srgbClr val="990000"/>
              </a:buClr>
              <a:buSzPts val="1800"/>
              <a:buFont typeface="Arimo"/>
              <a:buChar char=""/>
            </a:pPr>
            <a:r>
              <a:rPr lang="et-EE" sz="1800" b="0" i="0" u="none" strike="noStrike" cap="none">
                <a:solidFill>
                  <a:srgbClr val="000000"/>
                </a:solidFill>
                <a:latin typeface="Arial"/>
                <a:ea typeface="Arial"/>
                <a:cs typeface="Arial"/>
                <a:sym typeface="Arial"/>
              </a:rPr>
              <a:t>Distinguish population groups (foreign origin population evaluated separately from native population) and their migration rates in accordance with their population structure in the residence country</a:t>
            </a:r>
            <a:endParaRPr sz="1800" b="0" i="0" u="none" strike="noStrike" cap="none">
              <a:solidFill>
                <a:srgbClr val="000000"/>
              </a:solidFill>
              <a:latin typeface="Arial"/>
              <a:ea typeface="Arial"/>
              <a:cs typeface="Arial"/>
              <a:sym typeface="Arial"/>
            </a:endParaRPr>
          </a:p>
          <a:p>
            <a:pPr marL="742680" marR="0" lvl="1" indent="-285480" algn="l" rtl="0">
              <a:spcBef>
                <a:spcPts val="448"/>
              </a:spcBef>
              <a:spcAft>
                <a:spcPts val="0"/>
              </a:spcAft>
              <a:buClr>
                <a:srgbClr val="990000"/>
              </a:buClr>
              <a:buSzPts val="1800"/>
              <a:buFont typeface="Arimo"/>
              <a:buChar char=""/>
            </a:pPr>
            <a:r>
              <a:rPr lang="et-EE" sz="1800" b="0" i="0" u="none" strike="noStrike" cap="none">
                <a:solidFill>
                  <a:srgbClr val="000000"/>
                </a:solidFill>
                <a:latin typeface="Arial"/>
                <a:ea typeface="Arial"/>
                <a:cs typeface="Arial"/>
                <a:sym typeface="Arial"/>
              </a:rPr>
              <a:t>Cooperation between countries with registers to exchange personal level data in order to tackle their movements in neighbouring countries</a:t>
            </a:r>
            <a:r>
              <a:rPr lang="et-EE" sz="1800" b="0" i="0" u="none" strike="noStrike" cap="none">
                <a:solidFill>
                  <a:srgbClr val="000000"/>
                </a:solidFill>
                <a:latin typeface="Times New Roman"/>
                <a:ea typeface="Times New Roman"/>
                <a:cs typeface="Times New Roman"/>
                <a:sym typeface="Times New Roman"/>
              </a:rPr>
              <a:t> </a:t>
            </a:r>
            <a:r>
              <a:rPr lang="et-EE" sz="1800" b="0" i="0" u="none" strike="noStrike" cap="none">
                <a:solidFill>
                  <a:srgbClr val="000000"/>
                </a:solidFill>
                <a:latin typeface="Arial"/>
                <a:ea typeface="Arial"/>
                <a:cs typeface="Arial"/>
                <a:sym typeface="Arial"/>
              </a:rPr>
              <a:t>and back –LET US START A BALTO-SCANDIC COOPERATION</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1"/>
          <p:cNvSpPr txBox="1"/>
          <p:nvPr/>
        </p:nvSpPr>
        <p:spPr>
          <a:xfrm>
            <a:off x="457200" y="27432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t-EE" sz="4400" b="0" i="0" u="none" strike="noStrike" cap="none">
                <a:solidFill>
                  <a:srgbClr val="990000"/>
                </a:solidFill>
                <a:latin typeface="Arial"/>
                <a:ea typeface="Arial"/>
                <a:cs typeface="Arial"/>
                <a:sym typeface="Arial"/>
              </a:rPr>
              <a:t>START THEORIZING BIG....</a:t>
            </a:r>
            <a:endParaRPr sz="4400" b="0" i="0" u="none" strike="noStrike" cap="none">
              <a:solidFill>
                <a:srgbClr val="990000"/>
              </a:solidFill>
              <a:latin typeface="Arial"/>
              <a:ea typeface="Arial"/>
              <a:cs typeface="Arial"/>
              <a:sym typeface="Arial"/>
            </a:endParaRPr>
          </a:p>
        </p:txBody>
      </p:sp>
      <p:sp>
        <p:nvSpPr>
          <p:cNvPr id="240" name="Google Shape;240;p41"/>
          <p:cNvSpPr txBox="1"/>
          <p:nvPr/>
        </p:nvSpPr>
        <p:spPr>
          <a:xfrm>
            <a:off x="108000" y="1125360"/>
            <a:ext cx="9036000" cy="4391280"/>
          </a:xfrm>
          <a:prstGeom prst="rect">
            <a:avLst/>
          </a:prstGeom>
          <a:noFill/>
          <a:ln>
            <a:noFill/>
          </a:ln>
        </p:spPr>
        <p:txBody>
          <a:bodyPr spcFirstLastPara="1" wrap="square" lIns="91425" tIns="45700" rIns="91425" bIns="45700" anchor="t" anchorCtr="0">
            <a:noAutofit/>
          </a:bodyPr>
          <a:lstStyle/>
          <a:p>
            <a:pPr marL="342720" marR="0" lvl="0" indent="-342720" algn="l" rtl="0">
              <a:spcBef>
                <a:spcPts val="0"/>
              </a:spcBef>
              <a:spcAft>
                <a:spcPts val="0"/>
              </a:spcAft>
              <a:buClr>
                <a:srgbClr val="990000"/>
              </a:buClr>
              <a:buSzPts val="1800"/>
              <a:buFont typeface="Arimo"/>
              <a:buChar char=""/>
            </a:pPr>
            <a:r>
              <a:rPr lang="et-EE" sz="1800" b="0" i="0" u="none" strike="noStrike" cap="none">
                <a:solidFill>
                  <a:srgbClr val="000000"/>
                </a:solidFill>
                <a:latin typeface="Arial"/>
                <a:ea typeface="Arial"/>
                <a:cs typeface="Arial"/>
                <a:sym typeface="Arial"/>
              </a:rPr>
              <a:t>Encompass the social mobility transition as a whole</a:t>
            </a:r>
            <a:endParaRPr sz="1800" b="0" i="0" u="none" strike="noStrike" cap="none">
              <a:solidFill>
                <a:srgbClr val="000000"/>
              </a:solidFill>
              <a:latin typeface="Arial"/>
              <a:ea typeface="Arial"/>
              <a:cs typeface="Arial"/>
              <a:sym typeface="Arial"/>
            </a:endParaRPr>
          </a:p>
          <a:p>
            <a:pPr marL="342720" marR="0" lvl="0" indent="-342720" algn="l" rtl="0">
              <a:spcBef>
                <a:spcPts val="448"/>
              </a:spcBef>
              <a:spcAft>
                <a:spcPts val="0"/>
              </a:spcAft>
              <a:buClr>
                <a:srgbClr val="990000"/>
              </a:buClr>
              <a:buSzPts val="1800"/>
              <a:buFont typeface="Arimo"/>
              <a:buChar char=""/>
            </a:pPr>
            <a:r>
              <a:rPr lang="et-EE" sz="1800" b="0" i="0" u="none" strike="noStrike" cap="none">
                <a:solidFill>
                  <a:srgbClr val="000000"/>
                </a:solidFill>
                <a:latin typeface="Arial"/>
                <a:ea typeface="Arial"/>
                <a:cs typeface="Arial"/>
                <a:sym typeface="Arial"/>
              </a:rPr>
              <a:t>On the basis of understanding better emergence of new forms of mobility adjust the mobility concept (like health transition or union formation transition)</a:t>
            </a:r>
            <a:endParaRPr sz="1800" b="0" i="0" u="none" strike="noStrike" cap="none">
              <a:solidFill>
                <a:srgbClr val="000000"/>
              </a:solidFill>
              <a:latin typeface="Arial"/>
              <a:ea typeface="Arial"/>
              <a:cs typeface="Arial"/>
              <a:sym typeface="Arial"/>
            </a:endParaRPr>
          </a:p>
          <a:p>
            <a:pPr marL="342720" marR="0" lvl="0" indent="-342720" algn="l" rtl="0">
              <a:spcBef>
                <a:spcPts val="448"/>
              </a:spcBef>
              <a:spcAft>
                <a:spcPts val="0"/>
              </a:spcAft>
              <a:buClr>
                <a:srgbClr val="990000"/>
              </a:buClr>
              <a:buSzPts val="1800"/>
              <a:buFont typeface="Arimo"/>
              <a:buChar char=""/>
            </a:pPr>
            <a:r>
              <a:rPr lang="et-EE" sz="1800" b="0" i="0" u="none" strike="noStrike" cap="none">
                <a:solidFill>
                  <a:srgbClr val="000000"/>
                </a:solidFill>
                <a:latin typeface="Arial"/>
                <a:ea typeface="Arial"/>
                <a:cs typeface="Arial"/>
                <a:sym typeface="Arial"/>
              </a:rPr>
              <a:t>Systematic approach to processes under study will help to model them in the frame of complex system approach but you cannot start at the complex level without understanding the development process of sub-systems you put into the complex system </a:t>
            </a:r>
            <a:endParaRPr sz="1800" b="0" i="0" u="none" strike="noStrike" cap="none">
              <a:solidFill>
                <a:srgbClr val="000000"/>
              </a:solidFill>
              <a:latin typeface="Arial"/>
              <a:ea typeface="Arial"/>
              <a:cs typeface="Arial"/>
              <a:sym typeface="Arial"/>
            </a:endParaRPr>
          </a:p>
          <a:p>
            <a:pPr marL="342720" marR="0" lvl="0" indent="-342720" algn="l" rtl="0">
              <a:spcBef>
                <a:spcPts val="448"/>
              </a:spcBef>
              <a:spcAft>
                <a:spcPts val="0"/>
              </a:spcAft>
              <a:buClr>
                <a:srgbClr val="990000"/>
              </a:buClr>
              <a:buSzPts val="1800"/>
              <a:buFont typeface="Arimo"/>
              <a:buChar char=""/>
            </a:pPr>
            <a:r>
              <a:rPr lang="et-EE" sz="1800" b="0" i="0" u="none" strike="noStrike" cap="none">
                <a:solidFill>
                  <a:srgbClr val="000000"/>
                </a:solidFill>
                <a:latin typeface="Arial"/>
                <a:ea typeface="Arial"/>
                <a:cs typeface="Arial"/>
                <a:sym typeface="Arial"/>
              </a:rPr>
              <a:t>Link to social mechanisms (i.e. micro-level behaviours) (Billari 2015)</a:t>
            </a:r>
            <a:endParaRPr sz="1800" b="0" i="0" u="none" strike="noStrike" cap="none">
              <a:solidFill>
                <a:srgbClr val="000000"/>
              </a:solidFill>
              <a:latin typeface="Arial"/>
              <a:ea typeface="Arial"/>
              <a:cs typeface="Arial"/>
              <a:sym typeface="Arial"/>
            </a:endParaRPr>
          </a:p>
          <a:p>
            <a:pPr marL="342720" marR="0" lvl="0" indent="-342720" algn="l" rtl="0">
              <a:spcBef>
                <a:spcPts val="448"/>
              </a:spcBef>
              <a:spcAft>
                <a:spcPts val="0"/>
              </a:spcAft>
              <a:buClr>
                <a:srgbClr val="990000"/>
              </a:buClr>
              <a:buSzPts val="1800"/>
              <a:buFont typeface="Arimo"/>
              <a:buChar char=""/>
            </a:pPr>
            <a:r>
              <a:rPr lang="et-EE" sz="1800" b="0" i="0" u="none" strike="noStrike" cap="none">
                <a:solidFill>
                  <a:srgbClr val="000000"/>
                </a:solidFill>
                <a:latin typeface="Arial"/>
                <a:ea typeface="Arial"/>
                <a:cs typeface="Arial"/>
                <a:sym typeface="Arial"/>
              </a:rPr>
              <a:t>1) situational mechanisms through which the macro level affects individual outcomes (e.g., how mortality decline in a society affects individual fertility choices).</a:t>
            </a:r>
            <a:endParaRPr sz="1800" b="0" i="0" u="none" strike="noStrike" cap="none">
              <a:solidFill>
                <a:srgbClr val="000000"/>
              </a:solidFill>
              <a:latin typeface="Arial"/>
              <a:ea typeface="Arial"/>
              <a:cs typeface="Arial"/>
              <a:sym typeface="Arial"/>
            </a:endParaRPr>
          </a:p>
          <a:p>
            <a:pPr marL="342720" marR="0" lvl="0" indent="-342720" algn="l" rtl="0">
              <a:spcBef>
                <a:spcPts val="448"/>
              </a:spcBef>
              <a:spcAft>
                <a:spcPts val="0"/>
              </a:spcAft>
              <a:buClr>
                <a:srgbClr val="990000"/>
              </a:buClr>
              <a:buSzPts val="1800"/>
              <a:buFont typeface="Arimo"/>
              <a:buChar char=""/>
            </a:pPr>
            <a:r>
              <a:rPr lang="et-EE" sz="1800" b="0" i="0" u="none" strike="noStrike" cap="none">
                <a:solidFill>
                  <a:srgbClr val="000000"/>
                </a:solidFill>
                <a:latin typeface="Arial"/>
                <a:ea typeface="Arial"/>
                <a:cs typeface="Arial"/>
                <a:sym typeface="Arial"/>
              </a:rPr>
              <a:t>2) action-formation mechanisms through which inter-individual processes (over time) affect individual outcomes (e.g., how past fertility choices affect current fertility choices). </a:t>
            </a:r>
            <a:endParaRPr sz="1800" b="0" i="0" u="none" strike="noStrike" cap="none">
              <a:solidFill>
                <a:srgbClr val="000000"/>
              </a:solidFill>
              <a:latin typeface="Arial"/>
              <a:ea typeface="Arial"/>
              <a:cs typeface="Arial"/>
              <a:sym typeface="Arial"/>
            </a:endParaRPr>
          </a:p>
          <a:p>
            <a:pPr marL="342720" marR="0" lvl="0" indent="-342720" algn="l" rtl="0">
              <a:spcBef>
                <a:spcPts val="448"/>
              </a:spcBef>
              <a:spcAft>
                <a:spcPts val="0"/>
              </a:spcAft>
              <a:buClr>
                <a:srgbClr val="990000"/>
              </a:buClr>
              <a:buSzPts val="1800"/>
              <a:buFont typeface="Arimo"/>
              <a:buChar char=""/>
            </a:pPr>
            <a:r>
              <a:rPr lang="et-EE" sz="1800" b="0" i="0" u="none" strike="noStrike" cap="none">
                <a:solidFill>
                  <a:srgbClr val="000000"/>
                </a:solidFill>
                <a:latin typeface="Arial"/>
                <a:ea typeface="Arial"/>
                <a:cs typeface="Arial"/>
                <a:sym typeface="Arial"/>
              </a:rPr>
              <a:t>3) transformational mechanisms through which, via the aggregation of individual outcomes or the interaction among individuals, macro-level outcomes are generated.</a:t>
            </a:r>
            <a:endParaRPr sz="1800" b="0" i="0" u="none" strike="noStrike" cap="none">
              <a:solidFill>
                <a:srgbClr val="000000"/>
              </a:solidFill>
              <a:latin typeface="Arial"/>
              <a:ea typeface="Arial"/>
              <a:cs typeface="Arial"/>
              <a:sym typeface="Arial"/>
            </a:endParaRPr>
          </a:p>
          <a:p>
            <a:pPr marL="342720" marR="0" lvl="0" indent="-228420" algn="l" rtl="0">
              <a:spcBef>
                <a:spcPts val="448"/>
              </a:spcBef>
              <a:spcAft>
                <a:spcPts val="0"/>
              </a:spcAft>
              <a:buClr>
                <a:srgbClr val="990000"/>
              </a:buClr>
              <a:buSzPts val="1800"/>
              <a:buFont typeface="Arimo"/>
              <a:buNone/>
            </a:pPr>
            <a:endParaRPr sz="1800" b="0" i="0" u="none" strike="noStrike" cap="none">
              <a:solidFill>
                <a:srgbClr val="000000"/>
              </a:solidFill>
              <a:latin typeface="Arial"/>
              <a:ea typeface="Arial"/>
              <a:cs typeface="Arial"/>
              <a:sym typeface="Arial"/>
            </a:endParaRPr>
          </a:p>
          <a:p>
            <a:pPr marL="342720" marR="0" lvl="0" indent="-228420" algn="l" rtl="0">
              <a:spcBef>
                <a:spcPts val="448"/>
              </a:spcBef>
              <a:spcAft>
                <a:spcPts val="0"/>
              </a:spcAft>
              <a:buClr>
                <a:srgbClr val="990000"/>
              </a:buClr>
              <a:buSzPts val="1800"/>
              <a:buFont typeface="Arimo"/>
              <a:buNone/>
            </a:pP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2"/>
          <p:cNvSpPr txBox="1"/>
          <p:nvPr/>
        </p:nvSpPr>
        <p:spPr>
          <a:xfrm>
            <a:off x="714240" y="2143080"/>
            <a:ext cx="7772400" cy="147024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t-EE" sz="4400" b="0" i="0" u="none" strike="noStrike" cap="none">
                <a:solidFill>
                  <a:srgbClr val="990000"/>
                </a:solidFill>
                <a:latin typeface="Arial"/>
                <a:ea typeface="Arial"/>
                <a:cs typeface="Arial"/>
                <a:sym typeface="Arial"/>
              </a:rPr>
              <a:t>THANK YOU FOR ATTENTION!</a:t>
            </a:r>
            <a:endParaRPr sz="4400" b="0" i="0" u="none" strike="noStrike" cap="none">
              <a:solidFill>
                <a:srgbClr val="990000"/>
              </a:solidFill>
              <a:latin typeface="Arial"/>
              <a:ea typeface="Arial"/>
              <a:cs typeface="Arial"/>
              <a:sym typeface="Arial"/>
            </a:endParaRPr>
          </a:p>
        </p:txBody>
      </p:sp>
      <p:sp>
        <p:nvSpPr>
          <p:cNvPr id="246" name="Google Shape;246;p42"/>
          <p:cNvSpPr txBox="1"/>
          <p:nvPr/>
        </p:nvSpPr>
        <p:spPr>
          <a:xfrm>
            <a:off x="1371600" y="4001040"/>
            <a:ext cx="6400800" cy="58068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t-EE" sz="3000" b="0" i="0" u="none" strike="noStrike" cap="none">
                <a:solidFill>
                  <a:srgbClr val="000000"/>
                </a:solidFill>
                <a:latin typeface="Arial"/>
                <a:ea typeface="Arial"/>
                <a:cs typeface="Arial"/>
                <a:sym typeface="Arial"/>
              </a:rPr>
              <a:t>e-mail: luule.sakkeus@tlu.ee</a:t>
            </a:r>
            <a:endParaRPr sz="30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p:nvPr/>
        </p:nvSpPr>
        <p:spPr>
          <a:xfrm>
            <a:off x="457200" y="43920"/>
            <a:ext cx="8229600" cy="79236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t-EE" sz="4400" b="0" i="0" u="none" strike="noStrike" cap="none">
                <a:solidFill>
                  <a:srgbClr val="990000"/>
                </a:solidFill>
                <a:latin typeface="Arial"/>
                <a:ea typeface="Arial"/>
                <a:cs typeface="Arial"/>
                <a:sym typeface="Arial"/>
              </a:rPr>
              <a:t>Definition of migration</a:t>
            </a:r>
            <a:endParaRPr sz="4400" b="0" i="0" u="none" strike="noStrike" cap="none">
              <a:solidFill>
                <a:srgbClr val="990000"/>
              </a:solidFill>
              <a:latin typeface="Arial"/>
              <a:ea typeface="Arial"/>
              <a:cs typeface="Arial"/>
              <a:sym typeface="Arial"/>
            </a:endParaRPr>
          </a:p>
        </p:txBody>
      </p:sp>
      <p:sp>
        <p:nvSpPr>
          <p:cNvPr id="80" name="Google Shape;80;p16"/>
          <p:cNvSpPr txBox="1"/>
          <p:nvPr/>
        </p:nvSpPr>
        <p:spPr>
          <a:xfrm>
            <a:off x="0" y="836640"/>
            <a:ext cx="9144000" cy="4680000"/>
          </a:xfrm>
          <a:prstGeom prst="rect">
            <a:avLst/>
          </a:prstGeom>
          <a:noFill/>
          <a:ln>
            <a:noFill/>
          </a:ln>
        </p:spPr>
        <p:txBody>
          <a:bodyPr spcFirstLastPara="1" wrap="square" lIns="91425" tIns="45700" rIns="91425" bIns="45700" anchor="t" anchorCtr="0">
            <a:noAutofit/>
          </a:bodyPr>
          <a:lstStyle/>
          <a:p>
            <a:pPr marL="342720" marR="0" lvl="0" indent="-342720" algn="l" rtl="0">
              <a:spcBef>
                <a:spcPts val="0"/>
              </a:spcBef>
              <a:spcAft>
                <a:spcPts val="0"/>
              </a:spcAft>
              <a:buClr>
                <a:srgbClr val="990000"/>
              </a:buClr>
              <a:buSzPts val="3000"/>
              <a:buFont typeface="Arimo"/>
              <a:buChar char=""/>
            </a:pPr>
            <a:r>
              <a:rPr lang="et-EE" sz="3000" b="0" i="0" u="none" strike="noStrike" cap="none">
                <a:solidFill>
                  <a:srgbClr val="000000"/>
                </a:solidFill>
                <a:latin typeface="Arial"/>
                <a:ea typeface="Arial"/>
                <a:cs typeface="Arial"/>
                <a:sym typeface="Arial"/>
              </a:rPr>
              <a:t>People on the move – are all of them migrants?</a:t>
            </a:r>
            <a:endParaRPr sz="3000" b="0" i="0" u="none" strike="noStrike" cap="none">
              <a:solidFill>
                <a:srgbClr val="000000"/>
              </a:solidFill>
              <a:latin typeface="Arial"/>
              <a:ea typeface="Arial"/>
              <a:cs typeface="Arial"/>
              <a:sym typeface="Arial"/>
            </a:endParaRPr>
          </a:p>
          <a:p>
            <a:pPr marL="742680" marR="0" lvl="1" indent="-285480" algn="l" rtl="0">
              <a:spcBef>
                <a:spcPts val="499"/>
              </a:spcBef>
              <a:spcAft>
                <a:spcPts val="0"/>
              </a:spcAft>
              <a:buClr>
                <a:srgbClr val="990000"/>
              </a:buClr>
              <a:buSzPts val="2000"/>
              <a:buFont typeface="Arimo"/>
              <a:buChar char=""/>
            </a:pPr>
            <a:r>
              <a:rPr lang="et-EE" sz="2000" b="0" i="0" u="none" strike="noStrike" cap="none">
                <a:solidFill>
                  <a:srgbClr val="000000"/>
                </a:solidFill>
                <a:latin typeface="Arial"/>
                <a:ea typeface="Arial"/>
                <a:cs typeface="Arial"/>
                <a:sym typeface="Arial"/>
              </a:rPr>
              <a:t>Migration is a relocation of oneself in time and space</a:t>
            </a:r>
            <a:endParaRPr sz="2000" b="0" i="0" u="none" strike="noStrike" cap="none">
              <a:solidFill>
                <a:srgbClr val="000000"/>
              </a:solidFill>
              <a:latin typeface="Arial"/>
              <a:ea typeface="Arial"/>
              <a:cs typeface="Arial"/>
              <a:sym typeface="Arial"/>
            </a:endParaRPr>
          </a:p>
          <a:p>
            <a:pPr marL="1143000" marR="0" lvl="2" indent="-228600" algn="l" rtl="0">
              <a:spcBef>
                <a:spcPts val="499"/>
              </a:spcBef>
              <a:spcAft>
                <a:spcPts val="0"/>
              </a:spcAft>
              <a:buClr>
                <a:srgbClr val="990000"/>
              </a:buClr>
              <a:buSzPts val="2000"/>
              <a:buFont typeface="Arimo"/>
              <a:buChar char=""/>
            </a:pPr>
            <a:r>
              <a:rPr lang="et-EE" sz="2000" b="0" i="0" u="none" strike="noStrike" cap="none">
                <a:solidFill>
                  <a:srgbClr val="000000"/>
                </a:solidFill>
                <a:latin typeface="Arial"/>
                <a:ea typeface="Arial"/>
                <a:cs typeface="Arial"/>
                <a:sym typeface="Arial"/>
              </a:rPr>
              <a:t>For how long? – regular migration: for over 12 months </a:t>
            </a:r>
            <a:endParaRPr sz="2000" b="0" i="0" u="none" strike="noStrike" cap="none">
              <a:solidFill>
                <a:srgbClr val="000000"/>
              </a:solidFill>
              <a:latin typeface="Arial"/>
              <a:ea typeface="Arial"/>
              <a:cs typeface="Arial"/>
              <a:sym typeface="Arial"/>
            </a:endParaRPr>
          </a:p>
          <a:p>
            <a:pPr marL="1600200" marR="0" lvl="3" indent="-228600" algn="l" rtl="0">
              <a:spcBef>
                <a:spcPts val="400"/>
              </a:spcBef>
              <a:spcAft>
                <a:spcPts val="0"/>
              </a:spcAft>
              <a:buClr>
                <a:srgbClr val="000000"/>
              </a:buClr>
              <a:buSzPts val="1600"/>
              <a:buFont typeface="Helvetica Neue"/>
              <a:buChar char="–"/>
            </a:pPr>
            <a:r>
              <a:rPr lang="et-EE" sz="1600" b="0" i="0" u="none" strike="noStrike" cap="none">
                <a:solidFill>
                  <a:srgbClr val="000000"/>
                </a:solidFill>
                <a:latin typeface="Arial"/>
                <a:ea typeface="Arial"/>
                <a:cs typeface="Arial"/>
                <a:sym typeface="Arial"/>
              </a:rPr>
              <a:t>visits, tourists, business trips, education for short-term courses, irregular (like asylum seekers, refugees- assumed to stay less) not to say about illegal are excluded OR</a:t>
            </a:r>
            <a:endParaRPr sz="1600" b="0" i="0" u="none" strike="noStrike" cap="none">
              <a:solidFill>
                <a:srgbClr val="000000"/>
              </a:solidFill>
              <a:latin typeface="Arial"/>
              <a:ea typeface="Arial"/>
              <a:cs typeface="Arial"/>
              <a:sym typeface="Arial"/>
            </a:endParaRPr>
          </a:p>
          <a:p>
            <a:pPr marL="1600200" marR="0" lvl="3" indent="-228600" algn="l" rtl="0">
              <a:spcBef>
                <a:spcPts val="400"/>
              </a:spcBef>
              <a:spcAft>
                <a:spcPts val="0"/>
              </a:spcAft>
              <a:buClr>
                <a:srgbClr val="000000"/>
              </a:buClr>
              <a:buSzPts val="1600"/>
              <a:buFont typeface="Helvetica Neue"/>
              <a:buChar char="–"/>
            </a:pPr>
            <a:r>
              <a:rPr lang="et-EE" sz="1600" b="0" i="0" u="none" strike="noStrike" cap="none">
                <a:solidFill>
                  <a:srgbClr val="000000"/>
                </a:solidFill>
                <a:latin typeface="Arial"/>
                <a:ea typeface="Arial"/>
                <a:cs typeface="Arial"/>
                <a:sym typeface="Arial"/>
              </a:rPr>
              <a:t>Permanent and temproray (US, CAN – OECD 2018)</a:t>
            </a:r>
            <a:endParaRPr sz="1600" b="0" i="0" u="none" strike="noStrike" cap="none">
              <a:solidFill>
                <a:srgbClr val="000000"/>
              </a:solidFill>
              <a:latin typeface="Arial"/>
              <a:ea typeface="Arial"/>
              <a:cs typeface="Arial"/>
              <a:sym typeface="Arial"/>
            </a:endParaRPr>
          </a:p>
          <a:p>
            <a:pPr marL="1143000" marR="0" lvl="2" indent="-228600" algn="l" rtl="0">
              <a:spcBef>
                <a:spcPts val="499"/>
              </a:spcBef>
              <a:spcAft>
                <a:spcPts val="0"/>
              </a:spcAft>
              <a:buClr>
                <a:srgbClr val="990000"/>
              </a:buClr>
              <a:buSzPts val="2000"/>
              <a:buFont typeface="Arimo"/>
              <a:buChar char=""/>
            </a:pPr>
            <a:r>
              <a:rPr lang="et-EE" sz="2000" b="0" i="0" u="none" strike="noStrike" cap="none">
                <a:solidFill>
                  <a:srgbClr val="000000"/>
                </a:solidFill>
                <a:latin typeface="Arial"/>
                <a:ea typeface="Arial"/>
                <a:cs typeface="Arial"/>
                <a:sym typeface="Arial"/>
              </a:rPr>
              <a:t>For how far? –regular migration: over administrative borders </a:t>
            </a:r>
            <a:endParaRPr sz="2000" b="0" i="0" u="none" strike="noStrike" cap="none">
              <a:solidFill>
                <a:srgbClr val="000000"/>
              </a:solidFill>
              <a:latin typeface="Arial"/>
              <a:ea typeface="Arial"/>
              <a:cs typeface="Arial"/>
              <a:sym typeface="Arial"/>
            </a:endParaRPr>
          </a:p>
          <a:p>
            <a:pPr marL="1600200" marR="0" lvl="3" indent="-228600" algn="l" rtl="0">
              <a:spcBef>
                <a:spcPts val="400"/>
              </a:spcBef>
              <a:spcAft>
                <a:spcPts val="0"/>
              </a:spcAft>
              <a:buClr>
                <a:srgbClr val="000000"/>
              </a:buClr>
              <a:buSzPts val="1600"/>
              <a:buFont typeface="Helvetica Neue"/>
              <a:buChar char="–"/>
            </a:pPr>
            <a:r>
              <a:rPr lang="et-EE" sz="1600" b="0" i="0" u="none" strike="noStrike" cap="none">
                <a:solidFill>
                  <a:srgbClr val="000000"/>
                </a:solidFill>
                <a:latin typeface="Arial"/>
                <a:ea typeface="Arial"/>
                <a:cs typeface="Arial"/>
                <a:sym typeface="Arial"/>
              </a:rPr>
              <a:t> internal, international</a:t>
            </a:r>
            <a:endParaRPr sz="1600" b="0" i="0" u="none" strike="noStrike" cap="none">
              <a:solidFill>
                <a:srgbClr val="000000"/>
              </a:solidFill>
              <a:latin typeface="Arial"/>
              <a:ea typeface="Arial"/>
              <a:cs typeface="Arial"/>
              <a:sym typeface="Arial"/>
            </a:endParaRPr>
          </a:p>
          <a:p>
            <a:pPr marL="1143000" marR="0" lvl="2" indent="-228600" algn="l" rtl="0">
              <a:spcBef>
                <a:spcPts val="499"/>
              </a:spcBef>
              <a:spcAft>
                <a:spcPts val="0"/>
              </a:spcAft>
              <a:buClr>
                <a:srgbClr val="990000"/>
              </a:buClr>
              <a:buSzPts val="2000"/>
              <a:buFont typeface="Arimo"/>
              <a:buChar char=""/>
            </a:pPr>
            <a:r>
              <a:rPr lang="et-EE" sz="2000" b="0" i="0" u="none" strike="noStrike" cap="none">
                <a:solidFill>
                  <a:srgbClr val="000000"/>
                </a:solidFill>
                <a:latin typeface="Arial"/>
                <a:ea typeface="Arial"/>
                <a:cs typeface="Arial"/>
                <a:sym typeface="Arial"/>
              </a:rPr>
              <a:t>In which direction? Out of the borders (from which population), into the borders (from which populations)</a:t>
            </a:r>
            <a:endParaRPr sz="2000" b="0" i="0" u="none" strike="noStrike" cap="none">
              <a:solidFill>
                <a:srgbClr val="000000"/>
              </a:solidFill>
              <a:latin typeface="Arial"/>
              <a:ea typeface="Arial"/>
              <a:cs typeface="Arial"/>
              <a:sym typeface="Arial"/>
            </a:endParaRPr>
          </a:p>
          <a:p>
            <a:pPr marL="1600200" marR="0" lvl="3" indent="-228600" algn="l" rtl="0">
              <a:spcBef>
                <a:spcPts val="400"/>
              </a:spcBef>
              <a:spcAft>
                <a:spcPts val="0"/>
              </a:spcAft>
              <a:buClr>
                <a:srgbClr val="000000"/>
              </a:buClr>
              <a:buSzPts val="1600"/>
              <a:buFont typeface="Helvetica Neue"/>
              <a:buChar char="–"/>
            </a:pPr>
            <a:r>
              <a:rPr lang="et-EE" sz="1600" b="0" i="0" u="none" strike="noStrike" cap="none">
                <a:solidFill>
                  <a:srgbClr val="000000"/>
                </a:solidFill>
                <a:latin typeface="Arial"/>
                <a:ea typeface="Arial"/>
                <a:cs typeface="Arial"/>
                <a:sym typeface="Arial"/>
              </a:rPr>
              <a:t>e-(out-)migration, im-(in-) migrationwhich borders</a:t>
            </a:r>
            <a:endParaRPr sz="1600" b="0" i="0" u="none" strike="noStrike" cap="none">
              <a:solidFill>
                <a:srgbClr val="000000"/>
              </a:solidFill>
              <a:latin typeface="Arial"/>
              <a:ea typeface="Arial"/>
              <a:cs typeface="Arial"/>
              <a:sym typeface="Arial"/>
            </a:endParaRPr>
          </a:p>
          <a:p>
            <a:pPr marL="1600200" marR="0" lvl="3" indent="-228600" algn="l" rtl="0">
              <a:spcBef>
                <a:spcPts val="400"/>
              </a:spcBef>
              <a:spcAft>
                <a:spcPts val="0"/>
              </a:spcAft>
              <a:buClr>
                <a:srgbClr val="000000"/>
              </a:buClr>
              <a:buSzPts val="1600"/>
              <a:buFont typeface="Helvetica Neue"/>
              <a:buChar char="–"/>
            </a:pPr>
            <a:r>
              <a:rPr lang="et-EE" sz="1600" b="0" i="0" u="none" strike="noStrike" cap="none">
                <a:solidFill>
                  <a:srgbClr val="000000"/>
                </a:solidFill>
                <a:latin typeface="Arial"/>
                <a:ea typeface="Arial"/>
                <a:cs typeface="Arial"/>
                <a:sym typeface="Arial"/>
              </a:rPr>
              <a:t>urban-rural, rural-rural, rural-urban</a:t>
            </a:r>
            <a:endParaRPr sz="1600" b="0" i="0" u="none" strike="noStrike" cap="none">
              <a:solidFill>
                <a:srgbClr val="000000"/>
              </a:solidFill>
              <a:latin typeface="Arial"/>
              <a:ea typeface="Arial"/>
              <a:cs typeface="Arial"/>
              <a:sym typeface="Arial"/>
            </a:endParaRPr>
          </a:p>
          <a:p>
            <a:pPr marL="742680" marR="0" lvl="1" indent="-285480" algn="l" rtl="0">
              <a:spcBef>
                <a:spcPts val="499"/>
              </a:spcBef>
              <a:spcAft>
                <a:spcPts val="0"/>
              </a:spcAft>
              <a:buClr>
                <a:srgbClr val="990000"/>
              </a:buClr>
              <a:buSzPts val="2000"/>
              <a:buFont typeface="Arimo"/>
              <a:buChar char=""/>
            </a:pPr>
            <a:r>
              <a:rPr lang="et-EE" sz="2000" b="0" i="0" u="none" strike="noStrike" cap="none">
                <a:solidFill>
                  <a:srgbClr val="000000"/>
                </a:solidFill>
                <a:latin typeface="Arial"/>
                <a:ea typeface="Arial"/>
                <a:cs typeface="Arial"/>
                <a:sym typeface="Arial"/>
              </a:rPr>
              <a:t>Why to define? </a:t>
            </a:r>
            <a:endParaRPr sz="2000" b="0" i="0" u="none" strike="noStrike" cap="none">
              <a:solidFill>
                <a:srgbClr val="000000"/>
              </a:solidFill>
              <a:latin typeface="Arial"/>
              <a:ea typeface="Arial"/>
              <a:cs typeface="Arial"/>
              <a:sym typeface="Arial"/>
            </a:endParaRPr>
          </a:p>
          <a:p>
            <a:pPr marL="1143000" marR="0" lvl="2" indent="-228600" algn="l" rtl="0">
              <a:spcBef>
                <a:spcPts val="499"/>
              </a:spcBef>
              <a:spcAft>
                <a:spcPts val="0"/>
              </a:spcAft>
              <a:buClr>
                <a:srgbClr val="990000"/>
              </a:buClr>
              <a:buSzPts val="2000"/>
              <a:buFont typeface="Arimo"/>
              <a:buChar char=""/>
            </a:pPr>
            <a:r>
              <a:rPr lang="et-EE" sz="2000" b="0" i="0" u="none" strike="noStrike" cap="none">
                <a:solidFill>
                  <a:srgbClr val="000000"/>
                </a:solidFill>
                <a:latin typeface="Arial"/>
                <a:ea typeface="Arial"/>
                <a:cs typeface="Arial"/>
                <a:sym typeface="Arial"/>
              </a:rPr>
              <a:t>in order to measure the process adequately and understand underlying mechanisms</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3"/>
          <p:cNvSpPr txBox="1"/>
          <p:nvPr/>
        </p:nvSpPr>
        <p:spPr>
          <a:xfrm>
            <a:off x="457200" y="27432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t-EE" sz="3200" b="0" i="0" u="none" strike="noStrike" cap="none">
                <a:solidFill>
                  <a:srgbClr val="990000"/>
                </a:solidFill>
                <a:latin typeface="Arial"/>
                <a:ea typeface="Arial"/>
                <a:cs typeface="Arial"/>
                <a:sym typeface="Arial"/>
              </a:rPr>
              <a:t>Five stages in migration transition (Zelinsky 1971)</a:t>
            </a:r>
            <a:endParaRPr sz="3200" b="0" i="0" u="none" strike="noStrike" cap="none">
              <a:solidFill>
                <a:srgbClr val="990000"/>
              </a:solidFill>
              <a:latin typeface="Arial"/>
              <a:ea typeface="Arial"/>
              <a:cs typeface="Arial"/>
              <a:sym typeface="Arial"/>
            </a:endParaRPr>
          </a:p>
        </p:txBody>
      </p:sp>
      <p:pic>
        <p:nvPicPr>
          <p:cNvPr id="252" name="Google Shape;252;p43"/>
          <p:cNvPicPr preferRelativeResize="0"/>
          <p:nvPr/>
        </p:nvPicPr>
        <p:blipFill rotWithShape="1">
          <a:blip r:embed="rId3">
            <a:alphaModFix/>
          </a:blip>
          <a:srcRect/>
          <a:stretch/>
        </p:blipFill>
        <p:spPr>
          <a:xfrm>
            <a:off x="914400" y="1646280"/>
            <a:ext cx="8229600" cy="3913200"/>
          </a:xfrm>
          <a:prstGeom prst="rect">
            <a:avLst/>
          </a:prstGeom>
          <a:noFill/>
          <a:ln>
            <a:noFill/>
          </a:ln>
        </p:spPr>
      </p:pic>
      <p:pic>
        <p:nvPicPr>
          <p:cNvPr id="253" name="Google Shape;253;p43"/>
          <p:cNvPicPr preferRelativeResize="0"/>
          <p:nvPr/>
        </p:nvPicPr>
        <p:blipFill rotWithShape="1">
          <a:blip r:embed="rId4">
            <a:alphaModFix/>
          </a:blip>
          <a:srcRect/>
          <a:stretch/>
        </p:blipFill>
        <p:spPr>
          <a:xfrm>
            <a:off x="774720" y="1268280"/>
            <a:ext cx="8448480" cy="49802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p:nvPr/>
        </p:nvSpPr>
        <p:spPr>
          <a:xfrm>
            <a:off x="457200" y="27432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t-EE" sz="4400" b="0" i="0" u="none" strike="noStrike" cap="none">
                <a:solidFill>
                  <a:srgbClr val="990000"/>
                </a:solidFill>
                <a:latin typeface="Arial"/>
                <a:ea typeface="Arial"/>
                <a:cs typeface="Arial"/>
                <a:sym typeface="Arial"/>
              </a:rPr>
              <a:t>What do we study when studying migration?</a:t>
            </a:r>
            <a:endParaRPr sz="4400" b="0" i="0" u="none" strike="noStrike" cap="none">
              <a:solidFill>
                <a:srgbClr val="990000"/>
              </a:solidFill>
              <a:latin typeface="Arial"/>
              <a:ea typeface="Arial"/>
              <a:cs typeface="Arial"/>
              <a:sym typeface="Arial"/>
            </a:endParaRPr>
          </a:p>
        </p:txBody>
      </p:sp>
      <p:sp>
        <p:nvSpPr>
          <p:cNvPr id="86" name="Google Shape;86;p17"/>
          <p:cNvSpPr txBox="1"/>
          <p:nvPr/>
        </p:nvSpPr>
        <p:spPr>
          <a:xfrm>
            <a:off x="457200" y="1599840"/>
            <a:ext cx="8229600" cy="3916440"/>
          </a:xfrm>
          <a:prstGeom prst="rect">
            <a:avLst/>
          </a:prstGeom>
          <a:noFill/>
          <a:ln>
            <a:noFill/>
          </a:ln>
        </p:spPr>
        <p:txBody>
          <a:bodyPr spcFirstLastPara="1" wrap="square" lIns="91425" tIns="45700" rIns="91425" bIns="45700" anchor="t" anchorCtr="0">
            <a:noAutofit/>
          </a:bodyPr>
          <a:lstStyle/>
          <a:p>
            <a:pPr marL="342720" marR="0" lvl="0" indent="-342720" algn="l" rtl="0">
              <a:spcBef>
                <a:spcPts val="0"/>
              </a:spcBef>
              <a:spcAft>
                <a:spcPts val="0"/>
              </a:spcAft>
              <a:buClr>
                <a:srgbClr val="990000"/>
              </a:buClr>
              <a:buSzPts val="3000"/>
              <a:buFont typeface="Arimo"/>
              <a:buChar char=""/>
            </a:pPr>
            <a:r>
              <a:rPr lang="et-EE" sz="3000" b="0" i="0" u="none" strike="noStrike" cap="none">
                <a:solidFill>
                  <a:srgbClr val="000000"/>
                </a:solidFill>
                <a:latin typeface="Arial"/>
                <a:ea typeface="Arial"/>
                <a:cs typeface="Arial"/>
                <a:sym typeface="Arial"/>
              </a:rPr>
              <a:t>Migration processes in the societal development from the long-term perspective</a:t>
            </a:r>
            <a:endParaRPr sz="3000" b="0" i="0" u="none" strike="noStrike" cap="none">
              <a:solidFill>
                <a:srgbClr val="000000"/>
              </a:solidFill>
              <a:latin typeface="Arial"/>
              <a:ea typeface="Arial"/>
              <a:cs typeface="Arial"/>
              <a:sym typeface="Arial"/>
            </a:endParaRPr>
          </a:p>
          <a:p>
            <a:pPr marL="1143000" marR="0" lvl="2" indent="-228600" algn="l" rtl="0">
              <a:spcBef>
                <a:spcPts val="499"/>
              </a:spcBef>
              <a:spcAft>
                <a:spcPts val="0"/>
              </a:spcAft>
              <a:buClr>
                <a:srgbClr val="990000"/>
              </a:buClr>
              <a:buSzPts val="2000"/>
              <a:buFont typeface="Arimo"/>
              <a:buChar char=""/>
            </a:pPr>
            <a:r>
              <a:rPr lang="et-EE" sz="2000" b="0" i="0" u="none" strike="noStrike" cap="none">
                <a:solidFill>
                  <a:srgbClr val="000000"/>
                </a:solidFill>
                <a:latin typeface="Arial"/>
                <a:ea typeface="Arial"/>
                <a:cs typeface="Arial"/>
                <a:sym typeface="Arial"/>
              </a:rPr>
              <a:t>Economic approaches are usually been static and applicable to short-run phenomena in the process development (see critique Massey et al 1993; de Haas 2009)</a:t>
            </a:r>
            <a:endParaRPr sz="2000" b="0" i="0" u="none" strike="noStrike" cap="none">
              <a:solidFill>
                <a:srgbClr val="000000"/>
              </a:solidFill>
              <a:latin typeface="Arial"/>
              <a:ea typeface="Arial"/>
              <a:cs typeface="Arial"/>
              <a:sym typeface="Arial"/>
            </a:endParaRPr>
          </a:p>
          <a:p>
            <a:pPr marL="1143000" marR="0" lvl="2" indent="-228600" algn="l" rtl="0">
              <a:spcBef>
                <a:spcPts val="499"/>
              </a:spcBef>
              <a:spcAft>
                <a:spcPts val="0"/>
              </a:spcAft>
              <a:buClr>
                <a:srgbClr val="990000"/>
              </a:buClr>
              <a:buSzPts val="2000"/>
              <a:buFont typeface="Arimo"/>
              <a:buChar char=""/>
            </a:pPr>
            <a:r>
              <a:rPr lang="et-EE" sz="2000" b="0" i="0" u="none" strike="noStrike" cap="none">
                <a:solidFill>
                  <a:srgbClr val="000000"/>
                </a:solidFill>
                <a:latin typeface="Arial"/>
                <a:ea typeface="Arial"/>
                <a:cs typeface="Arial"/>
                <a:sym typeface="Arial"/>
              </a:rPr>
              <a:t> Spatial approaches relatively less related to other social processes</a:t>
            </a:r>
            <a:endParaRPr sz="2000" b="0" i="0" u="none" strike="noStrike" cap="none">
              <a:solidFill>
                <a:srgbClr val="000000"/>
              </a:solidFill>
              <a:latin typeface="Arial"/>
              <a:ea typeface="Arial"/>
              <a:cs typeface="Arial"/>
              <a:sym typeface="Arial"/>
            </a:endParaRPr>
          </a:p>
          <a:p>
            <a:pPr marL="1143000" marR="0" lvl="2" indent="-228600" algn="l" rtl="0">
              <a:spcBef>
                <a:spcPts val="499"/>
              </a:spcBef>
              <a:spcAft>
                <a:spcPts val="0"/>
              </a:spcAft>
              <a:buClr>
                <a:srgbClr val="990000"/>
              </a:buClr>
              <a:buSzPts val="2000"/>
              <a:buFont typeface="Arimo"/>
              <a:buChar char=""/>
            </a:pPr>
            <a:r>
              <a:rPr lang="et-EE" sz="2000" b="0" i="0" u="none" strike="noStrike" cap="none">
                <a:solidFill>
                  <a:srgbClr val="000000"/>
                </a:solidFill>
                <a:latin typeface="Arial"/>
                <a:ea typeface="Arial"/>
                <a:cs typeface="Arial"/>
                <a:sym typeface="Arial"/>
              </a:rPr>
              <a:t>World systems theories (migration systems) and (human) development theories embrace in themselves counteractions between different systems and often lose the perspective</a:t>
            </a:r>
            <a:endParaRPr sz="2000" b="0" i="0" u="none" strike="noStrike" cap="none">
              <a:solidFill>
                <a:srgbClr val="000000"/>
              </a:solidFill>
              <a:latin typeface="Arial"/>
              <a:ea typeface="Arial"/>
              <a:cs typeface="Arial"/>
              <a:sym typeface="Arial"/>
            </a:endParaRPr>
          </a:p>
          <a:p>
            <a:pPr marL="1143000" marR="0" lvl="2" indent="-228600" algn="l" rtl="0">
              <a:spcBef>
                <a:spcPts val="499"/>
              </a:spcBef>
              <a:spcAft>
                <a:spcPts val="0"/>
              </a:spcAft>
              <a:buClr>
                <a:srgbClr val="990000"/>
              </a:buClr>
              <a:buSzPts val="2000"/>
              <a:buFont typeface="Arimo"/>
              <a:buChar char=""/>
            </a:pPr>
            <a:r>
              <a:rPr lang="et-EE" sz="2000" b="0" i="0" u="none" strike="noStrike" cap="none">
                <a:solidFill>
                  <a:srgbClr val="000000"/>
                </a:solidFill>
                <a:latin typeface="Arial"/>
                <a:ea typeface="Arial"/>
                <a:cs typeface="Arial"/>
                <a:sym typeface="Arial"/>
              </a:rPr>
              <a:t>Complex system theories – a future challenge in non-linear non-equilibrial dynamical systems modelling?</a:t>
            </a: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p:nvPr/>
        </p:nvSpPr>
        <p:spPr>
          <a:xfrm>
            <a:off x="457200" y="27432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t-EE" sz="4400" b="0" i="0" u="none" strike="noStrike" cap="none">
                <a:solidFill>
                  <a:srgbClr val="990000"/>
                </a:solidFill>
                <a:latin typeface="Arial"/>
                <a:ea typeface="Arial"/>
                <a:cs typeface="Arial"/>
                <a:sym typeface="Arial"/>
              </a:rPr>
              <a:t>What  can demographic theories offer?</a:t>
            </a:r>
            <a:endParaRPr sz="4400" b="0" i="0" u="none" strike="noStrike" cap="none">
              <a:solidFill>
                <a:srgbClr val="990000"/>
              </a:solidFill>
              <a:latin typeface="Arial"/>
              <a:ea typeface="Arial"/>
              <a:cs typeface="Arial"/>
              <a:sym typeface="Arial"/>
            </a:endParaRPr>
          </a:p>
        </p:txBody>
      </p:sp>
      <p:sp>
        <p:nvSpPr>
          <p:cNvPr id="92" name="Google Shape;92;p18"/>
          <p:cNvSpPr txBox="1"/>
          <p:nvPr/>
        </p:nvSpPr>
        <p:spPr>
          <a:xfrm>
            <a:off x="457200" y="1447920"/>
            <a:ext cx="8229600" cy="4068720"/>
          </a:xfrm>
          <a:prstGeom prst="rect">
            <a:avLst/>
          </a:prstGeom>
          <a:noFill/>
          <a:ln>
            <a:noFill/>
          </a:ln>
        </p:spPr>
        <p:txBody>
          <a:bodyPr spcFirstLastPara="1" wrap="square" lIns="91425" tIns="45700" rIns="91425" bIns="45700" anchor="t" anchorCtr="0">
            <a:noAutofit/>
          </a:bodyPr>
          <a:lstStyle/>
          <a:p>
            <a:pPr marL="342720" marR="0" lvl="0" indent="-342720" algn="l" rtl="0">
              <a:spcBef>
                <a:spcPts val="0"/>
              </a:spcBef>
              <a:spcAft>
                <a:spcPts val="0"/>
              </a:spcAft>
              <a:buClr>
                <a:srgbClr val="990000"/>
              </a:buClr>
              <a:buSzPts val="2000"/>
              <a:buFont typeface="Arimo"/>
              <a:buChar char=""/>
            </a:pPr>
            <a:r>
              <a:rPr lang="et-EE" sz="2000" b="0" i="0" u="none" strike="noStrike" cap="none">
                <a:solidFill>
                  <a:srgbClr val="000000"/>
                </a:solidFill>
                <a:latin typeface="Arial"/>
                <a:ea typeface="Arial"/>
                <a:cs typeface="Arial"/>
                <a:sym typeface="Arial"/>
              </a:rPr>
              <a:t>Bring in the historical perspective (memory and based on that organization of collective conciousness driving generational shifts in demographic processes)</a:t>
            </a:r>
            <a:endParaRPr sz="2000" b="0" i="0" u="none" strike="noStrike" cap="none">
              <a:solidFill>
                <a:srgbClr val="000000"/>
              </a:solidFill>
              <a:latin typeface="Arial"/>
              <a:ea typeface="Arial"/>
              <a:cs typeface="Arial"/>
              <a:sym typeface="Arial"/>
            </a:endParaRPr>
          </a:p>
          <a:p>
            <a:pPr marL="342720" marR="0" lvl="0" indent="-342720" algn="l" rtl="0">
              <a:spcBef>
                <a:spcPts val="499"/>
              </a:spcBef>
              <a:spcAft>
                <a:spcPts val="0"/>
              </a:spcAft>
              <a:buClr>
                <a:srgbClr val="990000"/>
              </a:buClr>
              <a:buSzPts val="2000"/>
              <a:buFont typeface="Arimo"/>
              <a:buChar char=""/>
            </a:pPr>
            <a:r>
              <a:rPr lang="et-EE" sz="2000" b="0" i="0" u="none" strike="noStrike" cap="none">
                <a:solidFill>
                  <a:srgbClr val="000000"/>
                </a:solidFill>
                <a:latin typeface="Arial"/>
                <a:ea typeface="Arial"/>
                <a:cs typeface="Arial"/>
                <a:sym typeface="Arial"/>
              </a:rPr>
              <a:t>Enable to have the macro-level perspective and not to lose individual behaviour patterns within them (Billari 2015)</a:t>
            </a:r>
            <a:endParaRPr sz="2000" b="0" i="0" u="none" strike="noStrike" cap="none">
              <a:solidFill>
                <a:srgbClr val="000000"/>
              </a:solidFill>
              <a:latin typeface="Arial"/>
              <a:ea typeface="Arial"/>
              <a:cs typeface="Arial"/>
              <a:sym typeface="Arial"/>
            </a:endParaRPr>
          </a:p>
          <a:p>
            <a:pPr marL="342720" marR="0" lvl="0" indent="-342720" algn="l" rtl="0">
              <a:spcBef>
                <a:spcPts val="499"/>
              </a:spcBef>
              <a:spcAft>
                <a:spcPts val="0"/>
              </a:spcAft>
              <a:buClr>
                <a:srgbClr val="990000"/>
              </a:buClr>
              <a:buSzPts val="2000"/>
              <a:buFont typeface="Arimo"/>
              <a:buChar char=""/>
            </a:pPr>
            <a:r>
              <a:rPr lang="et-EE" sz="2000" b="0" i="0" u="none" strike="noStrike" cap="none">
                <a:solidFill>
                  <a:srgbClr val="000000"/>
                </a:solidFill>
                <a:latin typeface="Arial"/>
                <a:ea typeface="Arial"/>
                <a:cs typeface="Arial"/>
                <a:sym typeface="Arial"/>
              </a:rPr>
              <a:t>Offer migration processes the demographic perspective, i.e. related to the population development from which it originates and thus better understanding how (the collective and historical) memory organizes itself, mechanisms of adaptation and rejection and non-linear interoperability</a:t>
            </a:r>
            <a:endParaRPr sz="2000" b="0" i="0" u="none" strike="noStrike" cap="none">
              <a:solidFill>
                <a:srgbClr val="000000"/>
              </a:solidFill>
              <a:latin typeface="Arial"/>
              <a:ea typeface="Arial"/>
              <a:cs typeface="Arial"/>
              <a:sym typeface="Arial"/>
            </a:endParaRPr>
          </a:p>
          <a:p>
            <a:pPr marL="342720" marR="0" lvl="0" indent="-342720" algn="l" rtl="0">
              <a:spcBef>
                <a:spcPts val="499"/>
              </a:spcBef>
              <a:spcAft>
                <a:spcPts val="0"/>
              </a:spcAft>
              <a:buClr>
                <a:srgbClr val="990000"/>
              </a:buClr>
              <a:buSzPts val="2000"/>
              <a:buFont typeface="Arimo"/>
              <a:buChar char=""/>
            </a:pPr>
            <a:r>
              <a:rPr lang="et-EE" sz="2000" b="0" i="0" u="none" strike="noStrike" cap="none">
                <a:solidFill>
                  <a:srgbClr val="000000"/>
                </a:solidFill>
                <a:latin typeface="Arial"/>
                <a:ea typeface="Arial"/>
                <a:cs typeface="Arial"/>
                <a:sym typeface="Arial"/>
              </a:rPr>
              <a:t>Offer systematic approach into self-organization of new structures, possibly better inclusion into complex system theories</a:t>
            </a:r>
            <a:endParaRPr sz="2000" b="0" i="0" u="none" strike="noStrike" cap="none">
              <a:solidFill>
                <a:srgbClr val="000000"/>
              </a:solidFill>
              <a:latin typeface="Arial"/>
              <a:ea typeface="Arial"/>
              <a:cs typeface="Arial"/>
              <a:sym typeface="Arial"/>
            </a:endParaRPr>
          </a:p>
          <a:p>
            <a:pPr marL="342720" marR="0" lvl="0" indent="-342720" algn="l" rtl="0">
              <a:spcBef>
                <a:spcPts val="499"/>
              </a:spcBef>
              <a:spcAft>
                <a:spcPts val="0"/>
              </a:spcAft>
              <a:buClr>
                <a:srgbClr val="990000"/>
              </a:buClr>
              <a:buSzPts val="2000"/>
              <a:buFont typeface="Arimo"/>
              <a:buChar char=""/>
            </a:pPr>
            <a:r>
              <a:rPr lang="et-EE" sz="2000" b="0" i="0" u="none" strike="noStrike" cap="none">
                <a:solidFill>
                  <a:srgbClr val="000000"/>
                </a:solidFill>
                <a:latin typeface="Arial"/>
                <a:ea typeface="Arial"/>
                <a:cs typeface="Arial"/>
                <a:sym typeface="Arial"/>
              </a:rPr>
              <a:t>And last but not least, people are carrying all these behaviour patterns, so there is no way we can break away from their collective conciousness building which determine the macro-level trends</a:t>
            </a:r>
            <a:endParaRPr sz="2000" b="0" i="0" u="none" strike="noStrike" cap="none">
              <a:solidFill>
                <a:srgbClr val="000000"/>
              </a:solidFill>
              <a:latin typeface="Arial"/>
              <a:ea typeface="Arial"/>
              <a:cs typeface="Arial"/>
              <a:sym typeface="Arial"/>
            </a:endParaRPr>
          </a:p>
          <a:p>
            <a:pPr marL="342720" marR="0" lvl="0" indent="-215720" algn="l" rtl="0">
              <a:spcBef>
                <a:spcPts val="499"/>
              </a:spcBef>
              <a:spcAft>
                <a:spcPts val="0"/>
              </a:spcAft>
              <a:buClr>
                <a:srgbClr val="990000"/>
              </a:buClr>
              <a:buSzPts val="2000"/>
              <a:buFont typeface="Arimo"/>
              <a:buNone/>
            </a:pPr>
            <a:endParaRPr sz="20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p:nvPr/>
        </p:nvSpPr>
        <p:spPr>
          <a:xfrm>
            <a:off x="457200" y="27432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t-EE" sz="3200" b="0" i="0" u="none" strike="noStrike" cap="none">
                <a:solidFill>
                  <a:srgbClr val="990000"/>
                </a:solidFill>
                <a:latin typeface="Arial"/>
                <a:ea typeface="Arial"/>
                <a:cs typeface="Arial"/>
                <a:sym typeface="Arial"/>
              </a:rPr>
              <a:t>Trends in demographic processes: fertility</a:t>
            </a:r>
            <a:endParaRPr sz="3200" b="0" i="0" u="none" strike="noStrike" cap="none">
              <a:solidFill>
                <a:srgbClr val="990000"/>
              </a:solidFill>
              <a:latin typeface="Arial"/>
              <a:ea typeface="Arial"/>
              <a:cs typeface="Arial"/>
              <a:sym typeface="Arial"/>
            </a:endParaRPr>
          </a:p>
        </p:txBody>
      </p:sp>
      <p:pic>
        <p:nvPicPr>
          <p:cNvPr id="98" name="Google Shape;98;p19"/>
          <p:cNvPicPr preferRelativeResize="0"/>
          <p:nvPr/>
        </p:nvPicPr>
        <p:blipFill rotWithShape="1">
          <a:blip r:embed="rId3">
            <a:alphaModFix/>
          </a:blip>
          <a:srcRect/>
          <a:stretch/>
        </p:blipFill>
        <p:spPr>
          <a:xfrm>
            <a:off x="457200" y="1195560"/>
            <a:ext cx="8229600" cy="468756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p:nvPr/>
        </p:nvSpPr>
        <p:spPr>
          <a:xfrm>
            <a:off x="457200" y="27432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t-EE" sz="3200" b="0" i="0" u="none" strike="noStrike" cap="none">
                <a:solidFill>
                  <a:srgbClr val="990000"/>
                </a:solidFill>
                <a:latin typeface="Arial"/>
                <a:ea typeface="Arial"/>
                <a:cs typeface="Arial"/>
                <a:sym typeface="Arial"/>
              </a:rPr>
              <a:t>Trends in demographic processes: life expectancy</a:t>
            </a:r>
            <a:endParaRPr sz="3200" b="0" i="0" u="none" strike="noStrike" cap="none">
              <a:solidFill>
                <a:srgbClr val="990000"/>
              </a:solidFill>
              <a:latin typeface="Arial"/>
              <a:ea typeface="Arial"/>
              <a:cs typeface="Arial"/>
              <a:sym typeface="Arial"/>
            </a:endParaRPr>
          </a:p>
        </p:txBody>
      </p:sp>
      <p:pic>
        <p:nvPicPr>
          <p:cNvPr id="104" name="Google Shape;104;p20"/>
          <p:cNvPicPr preferRelativeResize="0"/>
          <p:nvPr/>
        </p:nvPicPr>
        <p:blipFill rotWithShape="1">
          <a:blip r:embed="rId3">
            <a:alphaModFix/>
          </a:blip>
          <a:srcRect/>
          <a:stretch/>
        </p:blipFill>
        <p:spPr>
          <a:xfrm>
            <a:off x="457200" y="1414440"/>
            <a:ext cx="8686800" cy="460836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1"/>
          <p:cNvSpPr txBox="1"/>
          <p:nvPr/>
        </p:nvSpPr>
        <p:spPr>
          <a:xfrm>
            <a:off x="457200" y="27432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t-EE" sz="2800" b="0" i="0" u="none" strike="noStrike" cap="none">
                <a:solidFill>
                  <a:srgbClr val="990000"/>
                </a:solidFill>
                <a:latin typeface="Arial"/>
                <a:ea typeface="Arial"/>
                <a:cs typeface="Arial"/>
                <a:sym typeface="Arial"/>
              </a:rPr>
              <a:t>Demographic transition: where in a population development the migration potential is lying?</a:t>
            </a:r>
            <a:endParaRPr sz="2800" b="0" i="0" u="none" strike="noStrike" cap="none">
              <a:solidFill>
                <a:srgbClr val="990000"/>
              </a:solidFill>
              <a:latin typeface="Arial"/>
              <a:ea typeface="Arial"/>
              <a:cs typeface="Arial"/>
              <a:sym typeface="Arial"/>
            </a:endParaRPr>
          </a:p>
        </p:txBody>
      </p:sp>
      <p:pic>
        <p:nvPicPr>
          <p:cNvPr id="110" name="Google Shape;110;p21"/>
          <p:cNvPicPr preferRelativeResize="0"/>
          <p:nvPr/>
        </p:nvPicPr>
        <p:blipFill rotWithShape="1">
          <a:blip r:embed="rId3">
            <a:alphaModFix/>
          </a:blip>
          <a:srcRect/>
          <a:stretch/>
        </p:blipFill>
        <p:spPr>
          <a:xfrm>
            <a:off x="250920" y="1417680"/>
            <a:ext cx="8893080" cy="46036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p:nvPr/>
        </p:nvSpPr>
        <p:spPr>
          <a:xfrm>
            <a:off x="428760" y="213840"/>
            <a:ext cx="82296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t-EE" sz="4400" b="0" i="0" u="none" strike="noStrike" cap="none">
                <a:solidFill>
                  <a:srgbClr val="990000"/>
                </a:solidFill>
                <a:latin typeface="Arial"/>
                <a:ea typeface="Arial"/>
                <a:cs typeface="Arial"/>
                <a:sym typeface="Arial"/>
              </a:rPr>
              <a:t>Revisiting mobility transition theory – what have we missed?</a:t>
            </a:r>
            <a:endParaRPr sz="4400" b="0" i="0" u="none" strike="noStrike" cap="none">
              <a:solidFill>
                <a:srgbClr val="990000"/>
              </a:solidFill>
              <a:latin typeface="Arial"/>
              <a:ea typeface="Arial"/>
              <a:cs typeface="Arial"/>
              <a:sym typeface="Arial"/>
            </a:endParaRPr>
          </a:p>
        </p:txBody>
      </p:sp>
      <p:sp>
        <p:nvSpPr>
          <p:cNvPr id="116" name="Google Shape;116;p22"/>
          <p:cNvSpPr txBox="1"/>
          <p:nvPr/>
        </p:nvSpPr>
        <p:spPr>
          <a:xfrm>
            <a:off x="457200" y="1599840"/>
            <a:ext cx="8229600" cy="3916440"/>
          </a:xfrm>
          <a:prstGeom prst="rect">
            <a:avLst/>
          </a:prstGeom>
          <a:noFill/>
          <a:ln>
            <a:noFill/>
          </a:ln>
        </p:spPr>
        <p:txBody>
          <a:bodyPr spcFirstLastPara="1" wrap="square" lIns="91425" tIns="45700" rIns="91425" bIns="45700" anchor="t" anchorCtr="0">
            <a:noAutofit/>
          </a:bodyPr>
          <a:lstStyle/>
          <a:p>
            <a:pPr marL="342720" marR="0" lvl="0" indent="-342720" algn="l" rtl="0">
              <a:spcBef>
                <a:spcPts val="0"/>
              </a:spcBef>
              <a:spcAft>
                <a:spcPts val="0"/>
              </a:spcAft>
              <a:buClr>
                <a:srgbClr val="990000"/>
              </a:buClr>
              <a:buSzPts val="3000"/>
              <a:buFont typeface="Arimo"/>
              <a:buChar char=""/>
            </a:pPr>
            <a:r>
              <a:rPr lang="et-EE" sz="3000" b="0" i="0" u="none" strike="noStrike" cap="none">
                <a:solidFill>
                  <a:srgbClr val="000000"/>
                </a:solidFill>
                <a:latin typeface="Arial"/>
                <a:ea typeface="Arial"/>
                <a:cs typeface="Arial"/>
                <a:sym typeface="Arial"/>
              </a:rPr>
              <a:t>Zelinsky (1971) relates spatio-temporal systems to demographic systems and postulates that there are</a:t>
            </a:r>
            <a:endParaRPr sz="3000" b="0" i="0" u="none" strike="noStrike" cap="none">
              <a:solidFill>
                <a:srgbClr val="000000"/>
              </a:solidFill>
              <a:latin typeface="Arial"/>
              <a:ea typeface="Arial"/>
              <a:cs typeface="Arial"/>
              <a:sym typeface="Arial"/>
            </a:endParaRPr>
          </a:p>
          <a:p>
            <a:pPr marL="742680" marR="0" lvl="1" indent="-285480" algn="l" rtl="0">
              <a:spcBef>
                <a:spcPts val="598"/>
              </a:spcBef>
              <a:spcAft>
                <a:spcPts val="0"/>
              </a:spcAft>
              <a:buClr>
                <a:srgbClr val="990000"/>
              </a:buClr>
              <a:buSzPts val="2400"/>
              <a:buFont typeface="Arimo"/>
              <a:buChar char=""/>
            </a:pPr>
            <a:r>
              <a:rPr lang="et-EE" sz="2400" b="0" i="0" u="none" strike="noStrike" cap="none">
                <a:solidFill>
                  <a:srgbClr val="000000"/>
                </a:solidFill>
                <a:latin typeface="Arial"/>
                <a:ea typeface="Arial"/>
                <a:cs typeface="Arial"/>
                <a:sym typeface="Arial"/>
              </a:rPr>
              <a:t>definite, patterned regularities in the growth of personal mobility through space-time during recent history, </a:t>
            </a:r>
            <a:endParaRPr sz="2400" b="0" i="0" u="none" strike="noStrike" cap="none">
              <a:solidFill>
                <a:srgbClr val="000000"/>
              </a:solidFill>
              <a:latin typeface="Arial"/>
              <a:ea typeface="Arial"/>
              <a:cs typeface="Arial"/>
              <a:sym typeface="Arial"/>
            </a:endParaRPr>
          </a:p>
          <a:p>
            <a:pPr marL="742680" marR="0" lvl="1" indent="-285480" algn="l" rtl="0">
              <a:spcBef>
                <a:spcPts val="598"/>
              </a:spcBef>
              <a:spcAft>
                <a:spcPts val="0"/>
              </a:spcAft>
              <a:buClr>
                <a:srgbClr val="990000"/>
              </a:buClr>
              <a:buSzPts val="2400"/>
              <a:buFont typeface="Arimo"/>
              <a:buChar char=""/>
            </a:pPr>
            <a:r>
              <a:rPr lang="et-EE" sz="2400" b="0" i="0" u="none" strike="noStrike" cap="none">
                <a:solidFill>
                  <a:srgbClr val="000000"/>
                </a:solidFill>
                <a:latin typeface="Arial"/>
                <a:ea typeface="Arial"/>
                <a:cs typeface="Arial"/>
                <a:sym typeface="Arial"/>
              </a:rPr>
              <a:t>and these regularities comprise an essential component of the modernization process</a:t>
            </a:r>
            <a:endParaRPr sz="2400" b="0" i="0" u="none" strike="noStrike" cap="none">
              <a:solidFill>
                <a:srgbClr val="000000"/>
              </a:solidFill>
              <a:latin typeface="Arial"/>
              <a:ea typeface="Arial"/>
              <a:cs typeface="Arial"/>
              <a:sym typeface="Arial"/>
            </a:endParaRPr>
          </a:p>
          <a:p>
            <a:pPr marL="742680" marR="0" lvl="1" indent="-285480" algn="l" rtl="0">
              <a:spcBef>
                <a:spcPts val="598"/>
              </a:spcBef>
              <a:spcAft>
                <a:spcPts val="0"/>
              </a:spcAft>
              <a:buClr>
                <a:srgbClr val="990000"/>
              </a:buClr>
              <a:buSzPts val="2400"/>
              <a:buFont typeface="Arimo"/>
              <a:buChar char=""/>
            </a:pPr>
            <a:r>
              <a:rPr lang="et-EE" sz="2400" b="0" i="0" u="none" strike="noStrike" cap="none">
                <a:solidFill>
                  <a:srgbClr val="000000"/>
                </a:solidFill>
                <a:latin typeface="Arial"/>
                <a:ea typeface="Arial"/>
                <a:cs typeface="Arial"/>
                <a:sym typeface="Arial"/>
              </a:rPr>
              <a:t>Offers a view on the irreversible progression of stages in the development of the process</a:t>
            </a:r>
            <a:endParaRPr sz="2400" b="0" i="0" u="none" strike="noStrike" cap="non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1828</Words>
  <Application>Microsoft Office PowerPoint</Application>
  <PresentationFormat>On-screen Show (4:3)</PresentationFormat>
  <Paragraphs>210</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Kasutaja</dc:creator>
  <cp:lastModifiedBy>Kasutaja</cp:lastModifiedBy>
  <cp:revision>1</cp:revision>
  <dcterms:modified xsi:type="dcterms:W3CDTF">2019-02-20T09:34:02Z</dcterms:modified>
</cp:coreProperties>
</file>