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3" r:id="rId7"/>
    <p:sldId id="262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4"/>
    <p:restoredTop sz="86464"/>
  </p:normalViewPr>
  <p:slideViewPr>
    <p:cSldViewPr snapToGrid="0" snapToObjects="1">
      <p:cViewPr varScale="1">
        <p:scale>
          <a:sx n="81" d="100"/>
          <a:sy n="81" d="100"/>
        </p:scale>
        <p:origin x="120" y="450"/>
      </p:cViewPr>
      <p:guideLst/>
    </p:cSldViewPr>
  </p:slideViewPr>
  <p:outlineViewPr>
    <p:cViewPr>
      <p:scale>
        <a:sx n="33" d="100"/>
        <a:sy n="33" d="100"/>
      </p:scale>
      <p:origin x="0" y="-20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912B5-B672-F347-B47C-9773873F9FB5}" type="datetimeFigureOut">
              <a:rPr lang="et-EE" smtClean="0"/>
              <a:t>14.05.2018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37135-20DE-4549-9BDF-747A3927D9E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56402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37135-20DE-4549-9BDF-747A3927D9EF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72328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37135-20DE-4549-9BDF-747A3927D9EF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132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37135-20DE-4549-9BDF-747A3927D9EF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5165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37135-20DE-4549-9BDF-747A3927D9EF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06937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37135-20DE-4549-9BDF-747A3927D9EF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88570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37135-20DE-4549-9BDF-747A3927D9EF}" type="slidenum">
              <a:rPr lang="et-EE" smtClean="0"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0303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37135-20DE-4549-9BDF-747A3927D9EF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85243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37135-20DE-4549-9BDF-747A3927D9EF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14355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37135-20DE-4549-9BDF-747A3927D9EF}" type="slidenum">
              <a:rPr lang="et-EE" smtClean="0"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37228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4B0D4-706F-1E4F-A77F-59C5D61E0C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84D7F-F663-3241-8CC8-814B385D0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7F44A-CA78-844E-B215-F5284EE0B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1460A-EA61-654A-93E2-198344010539}" type="datetimeFigureOut">
              <a:rPr lang="en-US" smtClean="0"/>
              <a:t>14-May-18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C3BED-EB20-CB4E-907E-AC4D32EAA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D01FF-3513-724D-A3DC-C52773FE6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4F05-B512-9B4A-96F6-D47C33F5ABD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Shape 55"/>
          <p:cNvPicPr preferRelativeResize="0"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097483" y="6149"/>
            <a:ext cx="3091418" cy="1188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hape 56"/>
          <p:cNvPicPr preferRelativeResize="0">
            <a:picLocks noChangeAspect="1"/>
          </p:cNvPicPr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34477" y="6149"/>
            <a:ext cx="1163006" cy="1188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478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2E5BB-C218-F846-BE8D-F8E99205B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FB732-BCB9-BB42-8698-AC2338FDEC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08087-5994-E14E-AA2B-63CD126F0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1460A-EA61-654A-93E2-198344010539}" type="datetimeFigureOut">
              <a:rPr lang="en-US" smtClean="0"/>
              <a:t>14-May-18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87EC2-3E95-FA41-937C-D8BD3B3DC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9DFFF-D6D6-0144-81C1-27BC937CF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4F05-B512-9B4A-96F6-D47C33F5A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1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6DDFBA-FCED-0040-8C66-C5B6A77A9F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FD23D6-CE24-2F43-95AD-2394BFEA5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BC45E-7911-134A-A0A9-464BF56FF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1460A-EA61-654A-93E2-198344010539}" type="datetimeFigureOut">
              <a:rPr lang="en-US" smtClean="0"/>
              <a:t>14-May-18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988B8-1AEF-F246-A09B-4A7004822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3D3D7-DD39-2F47-B7B8-CE751D13E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4F05-B512-9B4A-96F6-D47C33F5A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02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44CF5-479B-3E49-924D-EB2C57CB6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8E7CB-B98D-F443-A52D-E43D9735E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9BA40-0222-9246-B2B2-2F7A5C67E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1460A-EA61-654A-93E2-198344010539}" type="datetimeFigureOut">
              <a:rPr lang="en-US" smtClean="0"/>
              <a:t>14-May-18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62081-5E85-4543-9C58-11B405F16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4D142-282B-9D42-B030-B9EA2B07E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4F05-B512-9B4A-96F6-D47C33F5ABD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Shape 55"/>
          <p:cNvPicPr preferRelativeResize="0"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097483" y="6149"/>
            <a:ext cx="3091418" cy="1188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hape 56"/>
          <p:cNvPicPr preferRelativeResize="0">
            <a:picLocks noChangeAspect="1"/>
          </p:cNvPicPr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34477" y="6149"/>
            <a:ext cx="1163006" cy="1188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9307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58DE0-B7A8-2D49-A940-4B372E0BB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5FBA6-8572-5547-BA60-2356E08CB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C2D1B-F494-7D4E-BDB0-E7897BDA9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1460A-EA61-654A-93E2-198344010539}" type="datetimeFigureOut">
              <a:rPr lang="en-US" smtClean="0"/>
              <a:t>14-May-18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709D4-9290-0041-8884-EA15997BC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F7965-8EE8-294F-BA65-A81DAB46E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4F05-B512-9B4A-96F6-D47C33F5ABD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Shape 55"/>
          <p:cNvPicPr preferRelativeResize="0"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097483" y="6149"/>
            <a:ext cx="3091418" cy="1188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hape 56"/>
          <p:cNvPicPr preferRelativeResize="0">
            <a:picLocks noChangeAspect="1"/>
          </p:cNvPicPr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34477" y="6149"/>
            <a:ext cx="1163006" cy="1188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399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FC87B-049C-654B-B710-BD1C447FD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97223-EA99-4046-9326-10D1637FA3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D8B70E-8465-7943-8BA9-D21A636DCA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1DDE87-73B7-DF4B-898B-B7ED6C745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1460A-EA61-654A-93E2-198344010539}" type="datetimeFigureOut">
              <a:rPr lang="en-US" smtClean="0"/>
              <a:t>14-May-18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8CFBF-137C-F142-88AF-C80402DC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5431B7-DB01-254F-93C7-FB3C76C45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4F05-B512-9B4A-96F6-D47C33F5A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3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5E889-7430-534D-AA99-9123BE4C9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96025-1E76-124C-9583-7F2ABA9F5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EBF7DD-5A3E-AA47-8885-3A2020825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07A1B2-5E0E-724F-A451-33F047491C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EC3172-7108-0F4C-A576-5796FF7B8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4E067B-BAFF-4641-B6E3-1F030E706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1460A-EA61-654A-93E2-198344010539}" type="datetimeFigureOut">
              <a:rPr lang="en-US" smtClean="0"/>
              <a:t>14-May-18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CA4088-1680-1347-898E-AE3F3124C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4FD6EC-6308-FA4E-A404-0C6D55CB4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4F05-B512-9B4A-96F6-D47C33F5A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5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649F3-0BF6-C24D-9D07-1DF93A82D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B046D7-7E82-FD42-AF15-49D38E2AF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1460A-EA61-654A-93E2-198344010539}" type="datetimeFigureOut">
              <a:rPr lang="en-US" smtClean="0"/>
              <a:t>14-May-18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87E4DE-C0E0-4D46-B546-08C977881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6DD39E-908B-8A46-88E3-D52E47EEA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4F05-B512-9B4A-96F6-D47C33F5A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38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A4D737-B672-8845-9DE9-BB1AABE02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1460A-EA61-654A-93E2-198344010539}" type="datetimeFigureOut">
              <a:rPr lang="en-US" smtClean="0"/>
              <a:t>14-May-18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743081-D893-B94B-9B3D-6BCDCBA1A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3A22E3-6AEA-3E41-9BA9-7E817F73B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4F05-B512-9B4A-96F6-D47C33F5A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8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55785-4764-5247-88EF-5D9D730DB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0EF9D-7E14-754B-B6C9-8416A965F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004CAC-9174-DD46-98C5-34908A06E9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CD895-913B-F243-9159-8304DF575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1460A-EA61-654A-93E2-198344010539}" type="datetimeFigureOut">
              <a:rPr lang="en-US" smtClean="0"/>
              <a:t>14-May-18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55B76-281C-C446-9F33-55DB59D2C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C71700-BCF1-3543-8BEC-A28DB41E7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4F05-B512-9B4A-96F6-D47C33F5A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4F143-1FFE-F343-BC4E-494E35077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66B2F0-F038-5645-9A14-588C30331B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2BB1E-5CDC-C548-8EAA-C6778E12B4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2CAECB-396E-9349-966B-284820748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1460A-EA61-654A-93E2-198344010539}" type="datetimeFigureOut">
              <a:rPr lang="en-US" smtClean="0"/>
              <a:t>14-May-18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4571F1-0903-FE4D-AAD1-35F5B25DA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6E0D12-BB10-6A46-B084-F8614A0AE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4F05-B512-9B4A-96F6-D47C33F5A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01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436BD6-9ADE-6843-B1A7-3E7C034CA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E0F25C-8D0B-1F4F-8F55-6F2D9D2A2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34A56-4307-A240-872A-FFE6419C48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1460A-EA61-654A-93E2-198344010539}" type="datetimeFigureOut">
              <a:rPr lang="en-US" smtClean="0"/>
              <a:t>14-May-18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5055B-41A4-3B49-A957-35ECC08DB5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6825D-A413-E641-8175-4842404E96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74F05-B512-9B4A-96F6-D47C33F5A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1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FE8E2-8D49-244D-8DDB-B96C3E3560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Riik</a:t>
            </a:r>
            <a:r>
              <a:rPr lang="en-US" dirty="0"/>
              <a:t> ja </a:t>
            </a:r>
            <a:r>
              <a:rPr lang="en-US" dirty="0" err="1"/>
              <a:t>regionaaltasand</a:t>
            </a:r>
            <a:r>
              <a:rPr lang="en-US" dirty="0"/>
              <a:t> – </a:t>
            </a:r>
            <a:r>
              <a:rPr lang="en-US" dirty="0" err="1"/>
              <a:t>kellele</a:t>
            </a:r>
            <a:r>
              <a:rPr lang="en-US" dirty="0"/>
              <a:t> ja </a:t>
            </a:r>
            <a:r>
              <a:rPr lang="en-US" dirty="0" err="1"/>
              <a:t>milleks</a:t>
            </a:r>
            <a:r>
              <a:rPr lang="en-US" dirty="0"/>
              <a:t>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4C206-00AC-314A-8100-D076F97B0F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Randel Länts, Julia </a:t>
            </a:r>
            <a:r>
              <a:rPr lang="en-US" dirty="0" err="1"/>
              <a:t>Meipalu</a:t>
            </a:r>
            <a:r>
              <a:rPr lang="en-US" dirty="0"/>
              <a:t>, </a:t>
            </a:r>
            <a:r>
              <a:rPr lang="en-US" dirty="0" err="1"/>
              <a:t>Anet</a:t>
            </a:r>
            <a:r>
              <a:rPr lang="en-US" dirty="0"/>
              <a:t> </a:t>
            </a:r>
            <a:r>
              <a:rPr lang="en-US" dirty="0" err="1"/>
              <a:t>Oltsmann</a:t>
            </a:r>
            <a:r>
              <a:rPr lang="en-US" dirty="0"/>
              <a:t>, </a:t>
            </a:r>
            <a:r>
              <a:rPr lang="en-US" dirty="0" err="1"/>
              <a:t>Kätlin</a:t>
            </a:r>
            <a:r>
              <a:rPr lang="en-US" dirty="0"/>
              <a:t> </a:t>
            </a:r>
            <a:r>
              <a:rPr lang="en-US" dirty="0" err="1"/>
              <a:t>Paju</a:t>
            </a:r>
            <a:r>
              <a:rPr lang="en-US" dirty="0"/>
              <a:t>, Kirke </a:t>
            </a:r>
            <a:r>
              <a:rPr lang="en-US" dirty="0" err="1"/>
              <a:t>Piirikivi</a:t>
            </a:r>
            <a:r>
              <a:rPr lang="en-US" dirty="0"/>
              <a:t>, Stella </a:t>
            </a:r>
            <a:r>
              <a:rPr lang="en-US" dirty="0" err="1"/>
              <a:t>Rõbakov</a:t>
            </a:r>
            <a:r>
              <a:rPr lang="en-US" dirty="0"/>
              <a:t>, </a:t>
            </a:r>
            <a:r>
              <a:rPr lang="en-US" dirty="0" err="1"/>
              <a:t>Timo</a:t>
            </a:r>
            <a:r>
              <a:rPr lang="en-US" dirty="0"/>
              <a:t> </a:t>
            </a:r>
            <a:r>
              <a:rPr lang="en-US" dirty="0" err="1"/>
              <a:t>Torm</a:t>
            </a:r>
            <a:r>
              <a:rPr lang="en-US" dirty="0"/>
              <a:t>, </a:t>
            </a:r>
            <a:r>
              <a:rPr lang="en-US" dirty="0" err="1"/>
              <a:t>Merilin</a:t>
            </a:r>
            <a:r>
              <a:rPr lang="en-US" dirty="0"/>
              <a:t> </a:t>
            </a:r>
            <a:r>
              <a:rPr lang="en-US" dirty="0" err="1"/>
              <a:t>Treu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72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3B2CA-FB79-8B4F-B85D-FEE31FDE1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Ettekande eesmärk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DA6FB-FF5B-DE46-82BC-F1CD8ECA1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Vaadelda läbi seaduste ja rahastamise valitsemise regionaaltasandit</a:t>
            </a:r>
          </a:p>
          <a:p>
            <a:pPr marL="0" indent="0">
              <a:buNone/>
            </a:pPr>
            <a:r>
              <a:rPr lang="et-EE" dirty="0"/>
              <a:t>Aluseks</a:t>
            </a:r>
            <a:r>
              <a:rPr lang="et-EE" baseline="0" dirty="0"/>
              <a:t> kaks bakalaureusetööd, millest esimene analüüsis haldusreformi, teine reformijärgset finantskäitumise muutumist</a:t>
            </a:r>
          </a:p>
          <a:p>
            <a:pPr marL="0" indent="0">
              <a:buNone/>
            </a:pPr>
            <a:r>
              <a:rPr lang="et-EE" baseline="0" dirty="0"/>
              <a:t>Samuti on kasutatud aine kohalik valitsemine seminaritöid ning nende edasiarendusi</a:t>
            </a:r>
          </a:p>
        </p:txBody>
      </p:sp>
    </p:spTree>
    <p:extLst>
      <p:ext uri="{BB962C8B-B14F-4D97-AF65-F5344CB8AC3E}">
        <p14:creationId xmlns:p14="http://schemas.microsoft.com/office/powerpoint/2010/main" val="31983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CC288-891F-404C-886B-400719385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Omavalitsusreformid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5BDE3-D8DC-1C4C-9C87-0337BD31D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1989 – ENSV ülemnõukogu otsus</a:t>
            </a:r>
          </a:p>
          <a:p>
            <a:pPr marL="0" indent="0">
              <a:buNone/>
            </a:pPr>
            <a:r>
              <a:rPr lang="et-EE" dirty="0"/>
              <a:t>1993</a:t>
            </a:r>
            <a:r>
              <a:rPr lang="et-EE" baseline="0" dirty="0"/>
              <a:t> – </a:t>
            </a:r>
            <a:r>
              <a:rPr lang="et-EE" baseline="0" dirty="0" err="1"/>
              <a:t>ühetasandiline</a:t>
            </a:r>
            <a:r>
              <a:rPr lang="et-EE" baseline="0" dirty="0"/>
              <a:t> omavalitsussüsteem</a:t>
            </a:r>
          </a:p>
          <a:p>
            <a:pPr marL="0" indent="0">
              <a:buNone/>
            </a:pPr>
            <a:r>
              <a:rPr lang="et-EE" baseline="0" dirty="0"/>
              <a:t>1991-1994 – maakondlikud omavalitsusliidud</a:t>
            </a:r>
          </a:p>
          <a:p>
            <a:pPr marL="0" indent="0">
              <a:buNone/>
            </a:pPr>
            <a:r>
              <a:rPr lang="et-EE" dirty="0"/>
              <a:t>1996 – Halinga ja Pärnu-Jaagupi ühinemine</a:t>
            </a:r>
            <a:endParaRPr lang="et-EE" baseline="0" dirty="0"/>
          </a:p>
          <a:p>
            <a:pPr marL="0" indent="0">
              <a:buNone/>
            </a:pPr>
            <a:r>
              <a:rPr lang="et-EE" baseline="0" dirty="0"/>
              <a:t>2004 – vabatahtliku liitumise</a:t>
            </a:r>
            <a:r>
              <a:rPr lang="et-EE" dirty="0"/>
              <a:t> soodustamine</a:t>
            </a:r>
            <a:endParaRPr lang="et-EE" baseline="0" dirty="0"/>
          </a:p>
          <a:p>
            <a:pPr marL="0" indent="0">
              <a:buNone/>
            </a:pPr>
            <a:r>
              <a:rPr lang="et-EE" dirty="0"/>
              <a:t>1996-2013 – vabatahtlikult liitub 69 </a:t>
            </a:r>
            <a:r>
              <a:rPr lang="et-EE" dirty="0" err="1"/>
              <a:t>KOVi</a:t>
            </a:r>
            <a:r>
              <a:rPr lang="et-EE" dirty="0"/>
              <a:t>, moodustub 29 uut </a:t>
            </a:r>
            <a:r>
              <a:rPr lang="et-EE" dirty="0" err="1"/>
              <a:t>KOVi</a:t>
            </a:r>
            <a:endParaRPr lang="et-EE" dirty="0"/>
          </a:p>
          <a:p>
            <a:pPr marL="0" indent="0">
              <a:buNone/>
            </a:pPr>
            <a:r>
              <a:rPr lang="et-EE" dirty="0"/>
              <a:t>2015 – haldusreform</a:t>
            </a:r>
          </a:p>
          <a:p>
            <a:pPr marL="0" indent="0">
              <a:buNone/>
            </a:pPr>
            <a:r>
              <a:rPr lang="et-EE" dirty="0"/>
              <a:t>2017 – 213 </a:t>
            </a:r>
            <a:r>
              <a:rPr lang="et-EE" dirty="0" err="1"/>
              <a:t>KOVi</a:t>
            </a:r>
            <a:r>
              <a:rPr lang="et-EE" dirty="0"/>
              <a:t> asemel 79 </a:t>
            </a:r>
            <a:r>
              <a:rPr lang="et-EE" dirty="0" err="1"/>
              <a:t>KOVi</a:t>
            </a:r>
            <a:r>
              <a:rPr lang="et-EE" dirty="0"/>
              <a:t> (15 linna, 64 valda)</a:t>
            </a:r>
          </a:p>
        </p:txBody>
      </p:sp>
    </p:spTree>
    <p:extLst>
      <p:ext uri="{BB962C8B-B14F-4D97-AF65-F5344CB8AC3E}">
        <p14:creationId xmlns:p14="http://schemas.microsoft.com/office/powerpoint/2010/main" val="312024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3A1AF-2F8D-B242-B0C8-921B318B2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Seadusandlus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AA2F9-4BB4-FE4F-B04A-1554C03E5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dirty="0"/>
              <a:t>Põhiseadus</a:t>
            </a:r>
          </a:p>
          <a:p>
            <a:pPr marL="0" indent="0">
              <a:buNone/>
            </a:pPr>
            <a:r>
              <a:rPr lang="et-EE" dirty="0"/>
              <a:t>Kohaliku omavalitsuse korralduse seadus</a:t>
            </a:r>
          </a:p>
          <a:p>
            <a:pPr marL="0" indent="0">
              <a:buNone/>
            </a:pPr>
            <a:r>
              <a:rPr lang="et-EE" dirty="0"/>
              <a:t>Euroopa kohaliku omavalitsuse harta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PS § 14. </a:t>
            </a:r>
            <a:r>
              <a:rPr lang="et-EE" u="sng" dirty="0"/>
              <a:t>Õiguste ja vabaduste tagamine on </a:t>
            </a:r>
            <a:r>
              <a:rPr lang="et-EE" dirty="0"/>
              <a:t>seadusandliku, täidesaatva ja kohtuvõimu ning </a:t>
            </a:r>
            <a:r>
              <a:rPr lang="et-EE" u="sng" dirty="0"/>
              <a:t>kohalike omavalitsuste kohustus</a:t>
            </a:r>
            <a:r>
              <a:rPr lang="et-EE" dirty="0"/>
              <a:t>.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Kaasaegse demokraatliku riigikorralduse nurgakiviks on</a:t>
            </a:r>
            <a:r>
              <a:rPr lang="et-EE" baseline="0" dirty="0"/>
              <a:t> subsidiaarsuse printsiip, mis tähendab, et funktsioone tuleb täita eelistatult kõige lähemal asuval avaliku halduse tasandil</a:t>
            </a:r>
          </a:p>
        </p:txBody>
      </p:sp>
    </p:spTree>
    <p:extLst>
      <p:ext uri="{BB962C8B-B14F-4D97-AF65-F5344CB8AC3E}">
        <p14:creationId xmlns:p14="http://schemas.microsoft.com/office/powerpoint/2010/main" val="428797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264F8-7C2B-2746-93EF-F9562CE59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Haldusreformi</a:t>
            </a:r>
            <a:r>
              <a:rPr lang="et-EE" baseline="0" dirty="0"/>
              <a:t> eesmärk</a:t>
            </a:r>
            <a:endParaRPr lang="et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69B60-F49A-174C-ABF7-608BAEAA1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Toetada kohaliku omavalitsuse </a:t>
            </a:r>
            <a:r>
              <a:rPr lang="et-EE" dirty="0" err="1"/>
              <a:t>üksuste</a:t>
            </a:r>
            <a:r>
              <a:rPr lang="et-EE" dirty="0"/>
              <a:t> </a:t>
            </a:r>
            <a:r>
              <a:rPr lang="et-EE" dirty="0" err="1"/>
              <a:t>võimekuse</a:t>
            </a:r>
            <a:r>
              <a:rPr lang="et-EE" dirty="0"/>
              <a:t> kasvu kvaliteetsete avalike teenuste pakkumisel, piirkondade arengueelduste kasutamisel, </a:t>
            </a:r>
            <a:r>
              <a:rPr lang="et-EE" dirty="0" err="1"/>
              <a:t>konkurentsivõime</a:t>
            </a:r>
            <a:r>
              <a:rPr lang="et-EE" dirty="0"/>
              <a:t> suurendamisel ja </a:t>
            </a:r>
            <a:r>
              <a:rPr lang="et-EE" dirty="0" err="1"/>
              <a:t>ühtlasema</a:t>
            </a:r>
            <a:r>
              <a:rPr lang="et-EE" dirty="0"/>
              <a:t> piirkondliku arengu tagamisel. </a:t>
            </a:r>
            <a:r>
              <a:rPr lang="et-EE" dirty="0" err="1"/>
              <a:t>Eesmärgi</a:t>
            </a:r>
            <a:r>
              <a:rPr lang="et-EE" dirty="0"/>
              <a:t> elluviimiseks oli ette </a:t>
            </a:r>
            <a:r>
              <a:rPr lang="et-EE" dirty="0" err="1"/>
              <a:t>nähtud</a:t>
            </a:r>
            <a:r>
              <a:rPr lang="et-EE" dirty="0"/>
              <a:t> valdade ja linnade haldusterritoriaalse korralduse muutmine, mille tulemusena pidid kohaliku omavalitsuse </a:t>
            </a:r>
            <a:r>
              <a:rPr lang="et-EE" dirty="0" err="1"/>
              <a:t>üksused</a:t>
            </a:r>
            <a:r>
              <a:rPr lang="et-EE" dirty="0"/>
              <a:t> olema </a:t>
            </a:r>
            <a:r>
              <a:rPr lang="et-EE" dirty="0" err="1"/>
              <a:t>võimelised</a:t>
            </a:r>
            <a:r>
              <a:rPr lang="et-EE" dirty="0"/>
              <a:t> iseseisvalt korraldama ja juhtima kohalikku elu ning </a:t>
            </a:r>
            <a:r>
              <a:rPr lang="et-EE" dirty="0" err="1"/>
              <a:t>täitma</a:t>
            </a:r>
            <a:r>
              <a:rPr lang="et-EE" dirty="0"/>
              <a:t> seadusest tulenevaid </a:t>
            </a:r>
            <a:r>
              <a:rPr lang="et-EE" dirty="0" err="1"/>
              <a:t>ülesandeid</a:t>
            </a:r>
            <a:r>
              <a:rPr lang="et-EE" dirty="0"/>
              <a:t>. Haldusreformi kriteeriumiks oli elanike arv – 5000.</a:t>
            </a:r>
          </a:p>
        </p:txBody>
      </p:sp>
    </p:spTree>
    <p:extLst>
      <p:ext uri="{BB962C8B-B14F-4D97-AF65-F5344CB8AC3E}">
        <p14:creationId xmlns:p14="http://schemas.microsoft.com/office/powerpoint/2010/main" val="17394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01F64-3942-BC42-8B45-48E4493C4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Ühinemiste</a:t>
            </a:r>
            <a:r>
              <a:rPr lang="et-EE" baseline="0" dirty="0"/>
              <a:t> majanduslik mõju</a:t>
            </a:r>
            <a:endParaRPr lang="et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AA3A1-206A-5C40-B9E5-561E3A9C4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Mastaabisääst võimaldab suunata vabaneva raha</a:t>
            </a:r>
            <a:r>
              <a:rPr lang="et-EE" baseline="0" dirty="0"/>
              <a:t> põhitegevusse</a:t>
            </a:r>
          </a:p>
          <a:p>
            <a:pPr marL="0" indent="0">
              <a:buNone/>
            </a:pPr>
            <a:r>
              <a:rPr lang="et-EE" baseline="0" dirty="0"/>
              <a:t>Tööjõukulude suurem kasv võrreldes mitteühinevate</a:t>
            </a:r>
            <a:r>
              <a:rPr lang="et-EE" dirty="0"/>
              <a:t> </a:t>
            </a:r>
            <a:r>
              <a:rPr lang="et-EE" dirty="0" err="1"/>
              <a:t>KOVidega</a:t>
            </a:r>
            <a:endParaRPr lang="et-EE" baseline="0" dirty="0"/>
          </a:p>
          <a:p>
            <a:pPr marL="0" indent="0">
              <a:buNone/>
            </a:pPr>
            <a:r>
              <a:rPr lang="et-EE" baseline="0" dirty="0"/>
              <a:t>Ühinemisele eelneval perioodil suurenes investeeringute maht ja laenukoormus</a:t>
            </a:r>
          </a:p>
          <a:p>
            <a:pPr marL="0" indent="0">
              <a:buNone/>
            </a:pPr>
            <a:r>
              <a:rPr lang="et-EE" dirty="0"/>
              <a:t>Tekkinud finantskohustused kooskõlastati valdavalt formaalselt</a:t>
            </a:r>
            <a:endParaRPr lang="et-EE" baseline="0" dirty="0"/>
          </a:p>
          <a:p>
            <a:pPr marL="0" indent="0">
              <a:buNone/>
            </a:pPr>
            <a:r>
              <a:rPr lang="et-EE" dirty="0" err="1"/>
              <a:t>Ruumiline</a:t>
            </a:r>
            <a:r>
              <a:rPr lang="et-EE" dirty="0"/>
              <a:t> tsentraliseeritus ja ääremaastumine</a:t>
            </a:r>
            <a:endParaRPr lang="et-EE" baseline="0" dirty="0"/>
          </a:p>
        </p:txBody>
      </p:sp>
    </p:spTree>
    <p:extLst>
      <p:ext uri="{BB962C8B-B14F-4D97-AF65-F5344CB8AC3E}">
        <p14:creationId xmlns:p14="http://schemas.microsoft.com/office/powerpoint/2010/main" val="200667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67E67-417A-BC42-8125-4265F61FE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Regionaaltasand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36107-951A-3E44-9AF0-CE29CC64D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Pärast haldusreformi regionaaltasandi ülesanded omavalitsustele, nende liitudele või</a:t>
            </a:r>
            <a:r>
              <a:rPr lang="et-EE" baseline="0" dirty="0"/>
              <a:t> </a:t>
            </a:r>
            <a:r>
              <a:rPr lang="et-EE" baseline="0" dirty="0" err="1"/>
              <a:t>ühisasutustele</a:t>
            </a:r>
            <a:endParaRPr lang="et-EE" baseline="0" dirty="0"/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Ülesannete </a:t>
            </a:r>
            <a:r>
              <a:rPr lang="et-EE" dirty="0"/>
              <a:t>perspektiivist tekkis kaks tasandit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Areng pole olnud võrdne, haldusreform ei pööranud tähelepanu regionaaltasandile</a:t>
            </a:r>
          </a:p>
        </p:txBody>
      </p:sp>
    </p:spTree>
    <p:extLst>
      <p:ext uri="{BB962C8B-B14F-4D97-AF65-F5344CB8AC3E}">
        <p14:creationId xmlns:p14="http://schemas.microsoft.com/office/powerpoint/2010/main" val="237618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3BD3B-9781-3847-8CF1-656CE4922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Probleemid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ACE00-3D44-1541-A039-5480ECF6F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Ebaühtlane</a:t>
            </a:r>
            <a:r>
              <a:rPr lang="et-EE" baseline="0" dirty="0"/>
              <a:t> regionaalne areng</a:t>
            </a:r>
          </a:p>
          <a:p>
            <a:pPr marL="0" indent="0">
              <a:buNone/>
            </a:pPr>
            <a:r>
              <a:rPr lang="et-EE" dirty="0"/>
              <a:t>Arengut mittesoosiv riiklik rahastamismudel</a:t>
            </a:r>
          </a:p>
          <a:p>
            <a:pPr marL="0" indent="0">
              <a:buNone/>
            </a:pPr>
            <a:r>
              <a:rPr lang="et-EE" baseline="0" dirty="0"/>
              <a:t>Investeerimisvajadused erineva iseloomuga</a:t>
            </a:r>
          </a:p>
          <a:p>
            <a:pPr marL="0" indent="0">
              <a:buNone/>
            </a:pPr>
            <a:r>
              <a:rPr lang="et-EE" baseline="0" dirty="0"/>
              <a:t>Ääremaastumine, sh omavalitsuse sisene</a:t>
            </a:r>
          </a:p>
          <a:p>
            <a:pPr marL="0" indent="0">
              <a:buNone/>
            </a:pPr>
            <a:r>
              <a:rPr lang="et-EE" dirty="0"/>
              <a:t>Demograafia</a:t>
            </a:r>
          </a:p>
        </p:txBody>
      </p:sp>
    </p:spTree>
    <p:extLst>
      <p:ext uri="{BB962C8B-B14F-4D97-AF65-F5344CB8AC3E}">
        <p14:creationId xmlns:p14="http://schemas.microsoft.com/office/powerpoint/2010/main" val="1433176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33883-FB18-E34A-A5A9-27A88E0E1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Võimalikud lahendused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FB4D9-DD32-CA41-AC4E-4C404FA02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Koostöö soodustamine omavalitsuste vahel, mis eeldab teenuse lähedust</a:t>
            </a:r>
          </a:p>
          <a:p>
            <a:pPr marL="0" indent="0">
              <a:buNone/>
            </a:pPr>
            <a:r>
              <a:rPr lang="et-EE" dirty="0"/>
              <a:t>Kohaliku pädevuseta ülesannete delegeerimise ümbervaatamine</a:t>
            </a:r>
          </a:p>
          <a:p>
            <a:pPr marL="0" indent="0">
              <a:buNone/>
            </a:pPr>
            <a:r>
              <a:rPr lang="et-EE" dirty="0"/>
              <a:t>Kohaliku (finants-)</a:t>
            </a:r>
            <a:r>
              <a:rPr lang="et-EE"/>
              <a:t>autonoomia suurendamine</a:t>
            </a:r>
          </a:p>
        </p:txBody>
      </p:sp>
    </p:spTree>
    <p:extLst>
      <p:ext uri="{BB962C8B-B14F-4D97-AF65-F5344CB8AC3E}">
        <p14:creationId xmlns:p14="http://schemas.microsoft.com/office/powerpoint/2010/main" val="665706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352</Words>
  <Application>Microsoft Office PowerPoint</Application>
  <PresentationFormat>Widescreen</PresentationFormat>
  <Paragraphs>56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Riik ja regionaaltasand – kellele ja milleks?</vt:lpstr>
      <vt:lpstr>Ettekande eesmärk</vt:lpstr>
      <vt:lpstr>Omavalitsusreformid</vt:lpstr>
      <vt:lpstr>Seadusandlus</vt:lpstr>
      <vt:lpstr>Haldusreformi eesmärk</vt:lpstr>
      <vt:lpstr>Ühinemiste majanduslik mõju</vt:lpstr>
      <vt:lpstr>Regionaaltasand</vt:lpstr>
      <vt:lpstr>Probleemid</vt:lpstr>
      <vt:lpstr>Võimalikud lahendused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Riik ja regionaaltasand – kellele ja milleks?</dc:title>
  <dc:creator>Randel Länts</dc:creator>
  <cp:lastModifiedBy>Sulev Lääne</cp:lastModifiedBy>
  <cp:revision>19</cp:revision>
  <dcterms:created xsi:type="dcterms:W3CDTF">2018-05-13T07:21:53Z</dcterms:created>
  <dcterms:modified xsi:type="dcterms:W3CDTF">2018-05-14T09:12:31Z</dcterms:modified>
</cp:coreProperties>
</file>