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8" r:id="rId3"/>
    <p:sldId id="257" r:id="rId4"/>
    <p:sldId id="260" r:id="rId5"/>
    <p:sldId id="261" r:id="rId6"/>
    <p:sldId id="262" r:id="rId7"/>
    <p:sldId id="263" r:id="rId8"/>
    <p:sldId id="264" r:id="rId9"/>
    <p:sldId id="259" r:id="rId10"/>
    <p:sldId id="270" r:id="rId11"/>
    <p:sldId id="265" r:id="rId12"/>
    <p:sldId id="266" r:id="rId13"/>
    <p:sldId id="454" r:id="rId14"/>
    <p:sldId id="283" r:id="rId15"/>
    <p:sldId id="453" r:id="rId16"/>
    <p:sldId id="469" r:id="rId17"/>
    <p:sldId id="470" r:id="rId18"/>
    <p:sldId id="371" r:id="rId19"/>
    <p:sldId id="405" r:id="rId20"/>
    <p:sldId id="406" r:id="rId21"/>
    <p:sldId id="471" r:id="rId22"/>
    <p:sldId id="472" r:id="rId23"/>
    <p:sldId id="473" r:id="rId24"/>
    <p:sldId id="474" r:id="rId25"/>
    <p:sldId id="460" r:id="rId26"/>
    <p:sldId id="468" r:id="rId27"/>
    <p:sldId id="455" r:id="rId28"/>
    <p:sldId id="279" r:id="rId29"/>
    <p:sldId id="465" r:id="rId30"/>
    <p:sldId id="467" r:id="rId31"/>
    <p:sldId id="466" r:id="rId32"/>
    <p:sldId id="462" r:id="rId33"/>
    <p:sldId id="47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59" d="100"/>
          <a:sy n="59" d="100"/>
        </p:scale>
        <p:origin x="945" y="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F7B45F-13AA-4925-8FB7-15DB5A0AB586}" type="datetimeFigureOut">
              <a:rPr lang="en-US" smtClean="0"/>
              <a:t>3/3/2022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8F6E60-CDD1-4713-B21F-A3C7C0AC9EF7}" type="slidenum">
              <a:rPr lang="en-US" smtClean="0"/>
              <a:t>‹#›</a:t>
            </a:fld>
            <a:endParaRPr lang="en-US"/>
          </a:p>
        </p:txBody>
      </p:sp>
    </p:spTree>
    <p:extLst>
      <p:ext uri="{BB962C8B-B14F-4D97-AF65-F5344CB8AC3E}">
        <p14:creationId xmlns:p14="http://schemas.microsoft.com/office/powerpoint/2010/main" val="2067214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6C6B90-D99D-4077-BCEA-8498A8A70C7F}" type="slidenum">
              <a:rPr lang="en-US" altLang="et-EE"/>
              <a:pPr/>
              <a:t>5</a:t>
            </a:fld>
            <a:endParaRPr lang="en-US" altLang="et-EE"/>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t-EE" altLang="et-EE"/>
          </a:p>
        </p:txBody>
      </p:sp>
    </p:spTree>
    <p:extLst>
      <p:ext uri="{BB962C8B-B14F-4D97-AF65-F5344CB8AC3E}">
        <p14:creationId xmlns:p14="http://schemas.microsoft.com/office/powerpoint/2010/main" val="3048462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37D885-D1F8-450D-844D-F78AC26965B1}" type="slidenum">
              <a:rPr lang="en-US" altLang="et-EE"/>
              <a:pPr/>
              <a:t>6</a:t>
            </a:fld>
            <a:endParaRPr lang="en-US" altLang="et-EE"/>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t-EE" altLang="et-EE"/>
          </a:p>
        </p:txBody>
      </p:sp>
    </p:spTree>
    <p:extLst>
      <p:ext uri="{BB962C8B-B14F-4D97-AF65-F5344CB8AC3E}">
        <p14:creationId xmlns:p14="http://schemas.microsoft.com/office/powerpoint/2010/main" val="3343608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CFF76A-9F3F-4817-B1BE-AC13D9717093}" type="slidenum">
              <a:rPr lang="en-US" altLang="et-EE"/>
              <a:pPr/>
              <a:t>7</a:t>
            </a:fld>
            <a:endParaRPr lang="en-US" altLang="et-EE"/>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t-EE" altLang="et-EE"/>
          </a:p>
        </p:txBody>
      </p:sp>
    </p:spTree>
    <p:extLst>
      <p:ext uri="{BB962C8B-B14F-4D97-AF65-F5344CB8AC3E}">
        <p14:creationId xmlns:p14="http://schemas.microsoft.com/office/powerpoint/2010/main" val="3715819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28E7A9-B406-457E-AE3B-7789BCE32236}" type="slidenum">
              <a:rPr lang="en-US" altLang="et-EE"/>
              <a:pPr/>
              <a:t>8</a:t>
            </a:fld>
            <a:endParaRPr lang="en-US" altLang="et-EE" dirty="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t-EE" altLang="et-EE" dirty="0"/>
          </a:p>
        </p:txBody>
      </p:sp>
    </p:spTree>
    <p:extLst>
      <p:ext uri="{BB962C8B-B14F-4D97-AF65-F5344CB8AC3E}">
        <p14:creationId xmlns:p14="http://schemas.microsoft.com/office/powerpoint/2010/main" val="120393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858A-E0F0-40BB-ABA5-0DC9B4A587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CA8A7F-D3F9-4E9C-9B20-2BA7AE51C5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027A11-FAAC-4C85-8B7B-4BD422954D63}"/>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5" name="Footer Placeholder 4">
            <a:extLst>
              <a:ext uri="{FF2B5EF4-FFF2-40B4-BE49-F238E27FC236}">
                <a16:creationId xmlns:a16="http://schemas.microsoft.com/office/drawing/2014/main" id="{EED7332A-0056-4086-954F-9E5CC54067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CBFB3A-1629-41AB-994F-4AB41174C239}"/>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403804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B28A8-E1AD-46CE-B6AF-EED1E147E3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A0182C-371C-44CA-9732-C028E65844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0D907-0236-44A1-9FAB-E21879B4BF34}"/>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5" name="Footer Placeholder 4">
            <a:extLst>
              <a:ext uri="{FF2B5EF4-FFF2-40B4-BE49-F238E27FC236}">
                <a16:creationId xmlns:a16="http://schemas.microsoft.com/office/drawing/2014/main" id="{17B07CC4-C53B-43BB-8A2B-FB3D9FB5AD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D9001F-64C3-40A2-9DBA-5D86B2D155B0}"/>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2170623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10462-9B19-4B7E-910D-9CAE71C908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22C032-1CF9-4B4D-A189-37E51ADA03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5122B-CB5C-487D-89F7-0882DAAAF67C}"/>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5" name="Footer Placeholder 4">
            <a:extLst>
              <a:ext uri="{FF2B5EF4-FFF2-40B4-BE49-F238E27FC236}">
                <a16:creationId xmlns:a16="http://schemas.microsoft.com/office/drawing/2014/main" id="{3D409F5B-C3FD-4BD1-A0F8-3385444B4C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882E78-75C8-419D-AEBE-290EB450A5ED}"/>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1088721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2237A-A108-4540-BA77-A2049B8C28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B5FC88-D162-4248-BB50-3630275A5E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F247E0-4CEE-4896-B622-A01E5677E7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235B5D-B352-4CCD-A84B-ECF6C04B01CA}"/>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6" name="Footer Placeholder 5">
            <a:extLst>
              <a:ext uri="{FF2B5EF4-FFF2-40B4-BE49-F238E27FC236}">
                <a16:creationId xmlns:a16="http://schemas.microsoft.com/office/drawing/2014/main" id="{93B64D26-D70B-4402-B688-071AB193C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FE24B8-4123-497B-A642-42569D763448}"/>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2240788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77A31-222D-45C6-A9CA-2F1AC9EBD1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C06634-F95F-4D3A-9E40-2E29E4B362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E501CF-C0B3-4B91-923D-8498598D88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E5CA1C-0AC8-4802-9B2A-8EE6DD7376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B88929-EF5D-4693-9457-63A0545890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12F00A-67C9-4E92-86A7-06B39C1BEE35}"/>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8" name="Footer Placeholder 7">
            <a:extLst>
              <a:ext uri="{FF2B5EF4-FFF2-40B4-BE49-F238E27FC236}">
                <a16:creationId xmlns:a16="http://schemas.microsoft.com/office/drawing/2014/main" id="{9FEA16C9-EA0C-4FDA-9DB2-C56AAB998C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D7D3D8-5B4E-4DF2-B33F-55AA9B10C24A}"/>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683465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C821F-D466-41C3-AE21-A4CDA3FD06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BA85A4-C3D7-425B-BA31-DD4AFF5AF3B8}"/>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4" name="Footer Placeholder 3">
            <a:extLst>
              <a:ext uri="{FF2B5EF4-FFF2-40B4-BE49-F238E27FC236}">
                <a16:creationId xmlns:a16="http://schemas.microsoft.com/office/drawing/2014/main" id="{02605328-0AF4-4D3E-9A7D-1ACAEEF91B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3CC669-D8D0-4747-BBF5-050C30D84276}"/>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1374163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2DCF29-90C7-4491-8AB4-D86423521699}"/>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3" name="Footer Placeholder 2">
            <a:extLst>
              <a:ext uri="{FF2B5EF4-FFF2-40B4-BE49-F238E27FC236}">
                <a16:creationId xmlns:a16="http://schemas.microsoft.com/office/drawing/2014/main" id="{5CAEBD18-85B8-4F63-98B1-5D4F1E5613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61EE1C-015E-4074-9A2A-FE7BFE4664A9}"/>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772533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796C-6B5B-4D74-8B75-72611BC16A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0DECD9-771E-43BB-ABEE-6DA2B525D6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D84866-76B1-4430-8AAC-758BD26417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EEF8B0-DD5B-4234-AC83-46C0EA951CE1}"/>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6" name="Footer Placeholder 5">
            <a:extLst>
              <a:ext uri="{FF2B5EF4-FFF2-40B4-BE49-F238E27FC236}">
                <a16:creationId xmlns:a16="http://schemas.microsoft.com/office/drawing/2014/main" id="{5DB0C189-CBB2-4369-9873-093D27EB03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73CF91-F517-41EB-808D-9041C51A7E8F}"/>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2740833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118EA-A8AB-49DD-A5A6-8817AE2220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E56C51-C909-4C86-9BC6-0C9B6030BB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BCC578-83ED-4FB2-9255-822F69973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C02D21-5E60-4194-932F-F06EF70640E6}"/>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6" name="Footer Placeholder 5">
            <a:extLst>
              <a:ext uri="{FF2B5EF4-FFF2-40B4-BE49-F238E27FC236}">
                <a16:creationId xmlns:a16="http://schemas.microsoft.com/office/drawing/2014/main" id="{AEA54F2B-F23D-4DB5-805F-2078BE45D0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03918E-A0EF-4F7B-BB10-886D24D4FA77}"/>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2902655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FB9B-D079-4012-BCBC-4A3250A4B5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C75AD-8E80-48BA-B40A-24049FFC69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41A06C-D63B-4A84-9000-82E16FCBEE49}"/>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5" name="Footer Placeholder 4">
            <a:extLst>
              <a:ext uri="{FF2B5EF4-FFF2-40B4-BE49-F238E27FC236}">
                <a16:creationId xmlns:a16="http://schemas.microsoft.com/office/drawing/2014/main" id="{F5F9C1F6-1805-4EF3-8F11-E229F96960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8BB2A-5553-4A9E-BBE2-5714B4ED0390}"/>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2590244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4D13C1-B166-4B10-906F-2312D3E88D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7AF225-4513-402B-A6F5-5643939BC3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F0731-90FF-4698-8745-655BA69A177A}"/>
              </a:ext>
            </a:extLst>
          </p:cNvPr>
          <p:cNvSpPr>
            <a:spLocks noGrp="1"/>
          </p:cNvSpPr>
          <p:nvPr>
            <p:ph type="dt" sz="half" idx="10"/>
          </p:nvPr>
        </p:nvSpPr>
        <p:spPr/>
        <p:txBody>
          <a:bodyPr/>
          <a:lstStyle/>
          <a:p>
            <a:fld id="{C9FAE3DF-E079-4566-9FA5-286521B25A38}" type="datetimeFigureOut">
              <a:rPr lang="en-US" smtClean="0"/>
              <a:t>3/2/2022</a:t>
            </a:fld>
            <a:endParaRPr lang="en-US"/>
          </a:p>
        </p:txBody>
      </p:sp>
      <p:sp>
        <p:nvSpPr>
          <p:cNvPr id="5" name="Footer Placeholder 4">
            <a:extLst>
              <a:ext uri="{FF2B5EF4-FFF2-40B4-BE49-F238E27FC236}">
                <a16:creationId xmlns:a16="http://schemas.microsoft.com/office/drawing/2014/main" id="{A58D5D68-1812-401C-9724-4B3F5D079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245E3-74CF-45F4-B273-A9C57C4C1AA9}"/>
              </a:ext>
            </a:extLst>
          </p:cNvPr>
          <p:cNvSpPr>
            <a:spLocks noGrp="1"/>
          </p:cNvSpPr>
          <p:nvPr>
            <p:ph type="sldNum" sz="quarter" idx="12"/>
          </p:nvPr>
        </p:nvSpPr>
        <p:spPr/>
        <p:txBody>
          <a:bodyPr/>
          <a:lstStyle/>
          <a:p>
            <a:fld id="{FB3F747C-5FF2-4D7E-B6A6-2E2F264FFC97}" type="slidenum">
              <a:rPr lang="en-US" smtClean="0"/>
              <a:t>‹#›</a:t>
            </a:fld>
            <a:endParaRPr lang="en-US"/>
          </a:p>
        </p:txBody>
      </p:sp>
    </p:spTree>
    <p:extLst>
      <p:ext uri="{BB962C8B-B14F-4D97-AF65-F5344CB8AC3E}">
        <p14:creationId xmlns:p14="http://schemas.microsoft.com/office/powerpoint/2010/main" val="106811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C0044D-2002-416D-B35E-79EE21E9F5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27DC6D-F104-4884-B5EC-BA38E7F27C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D01064-EF8C-417D-9170-D02D265B19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FAE3DF-E079-4566-9FA5-286521B25A38}" type="datetimeFigureOut">
              <a:rPr lang="en-US" smtClean="0"/>
              <a:t>3/2/2022</a:t>
            </a:fld>
            <a:endParaRPr lang="en-US"/>
          </a:p>
        </p:txBody>
      </p:sp>
      <p:sp>
        <p:nvSpPr>
          <p:cNvPr id="5" name="Footer Placeholder 4">
            <a:extLst>
              <a:ext uri="{FF2B5EF4-FFF2-40B4-BE49-F238E27FC236}">
                <a16:creationId xmlns:a16="http://schemas.microsoft.com/office/drawing/2014/main" id="{A7E6901A-18D7-42A3-8DF6-6F375700C2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1B6CD1-E786-4D60-9019-8E4F125F59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3F747C-5FF2-4D7E-B6A6-2E2F264FFC97}" type="slidenum">
              <a:rPr lang="en-US" smtClean="0"/>
              <a:t>‹#›</a:t>
            </a:fld>
            <a:endParaRPr lang="en-US"/>
          </a:p>
        </p:txBody>
      </p:sp>
    </p:spTree>
    <p:extLst>
      <p:ext uri="{BB962C8B-B14F-4D97-AF65-F5344CB8AC3E}">
        <p14:creationId xmlns:p14="http://schemas.microsoft.com/office/powerpoint/2010/main" val="4123300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andy beach with a lighthouse&#10;&#10;Description automatically generated with low confidence">
            <a:extLst>
              <a:ext uri="{FF2B5EF4-FFF2-40B4-BE49-F238E27FC236}">
                <a16:creationId xmlns:a16="http://schemas.microsoft.com/office/drawing/2014/main" id="{0E82114A-D624-4CD3-885F-E4C3B470C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D8188F1-637F-4547-AA13-BCD54CDCAAA2}"/>
              </a:ext>
            </a:extLst>
          </p:cNvPr>
          <p:cNvSpPr>
            <a:spLocks noGrp="1"/>
          </p:cNvSpPr>
          <p:nvPr>
            <p:ph type="ctrTitle"/>
          </p:nvPr>
        </p:nvSpPr>
        <p:spPr>
          <a:xfrm>
            <a:off x="2905041" y="406400"/>
            <a:ext cx="8779858" cy="2387600"/>
          </a:xfrm>
        </p:spPr>
        <p:txBody>
          <a:bodyPr>
            <a:normAutofit/>
          </a:bodyPr>
          <a:lstStyle/>
          <a:p>
            <a:r>
              <a:rPr lang="pl-PL" sz="4000" b="1" dirty="0">
                <a:solidFill>
                  <a:srgbClr val="222222"/>
                </a:solidFill>
                <a:effectLst/>
                <a:latin typeface="Calibri" panose="020F0502020204030204" pitchFamily="34" charset="0"/>
                <a:ea typeface="Calibri" panose="020F0502020204030204" pitchFamily="34" charset="0"/>
              </a:rPr>
              <a:t>Ancient coastal formations as an archive of past storminess-related climate fluctuations on uplifting coasts of Estonia</a:t>
            </a:r>
            <a:endParaRPr lang="en-US" sz="11500" dirty="0"/>
          </a:p>
        </p:txBody>
      </p:sp>
      <p:sp>
        <p:nvSpPr>
          <p:cNvPr id="3" name="Subtitle 2">
            <a:extLst>
              <a:ext uri="{FF2B5EF4-FFF2-40B4-BE49-F238E27FC236}">
                <a16:creationId xmlns:a16="http://schemas.microsoft.com/office/drawing/2014/main" id="{3DD9759D-CFF1-40F3-9B4E-B921E10B9AF5}"/>
              </a:ext>
            </a:extLst>
          </p:cNvPr>
          <p:cNvSpPr>
            <a:spLocks noGrp="1"/>
          </p:cNvSpPr>
          <p:nvPr>
            <p:ph type="subTitle" idx="1"/>
          </p:nvPr>
        </p:nvSpPr>
        <p:spPr>
          <a:xfrm>
            <a:off x="1904325" y="5082880"/>
            <a:ext cx="9144000" cy="1655762"/>
          </a:xfrm>
        </p:spPr>
        <p:txBody>
          <a:bodyPr>
            <a:normAutofit/>
          </a:bodyPr>
          <a:lstStyle/>
          <a:p>
            <a:r>
              <a:rPr lang="en-US" sz="2800" b="1" dirty="0">
                <a:solidFill>
                  <a:schemeClr val="bg1"/>
                </a:solidFill>
              </a:rPr>
              <a:t>Hannes </a:t>
            </a:r>
            <a:r>
              <a:rPr lang="en-US" sz="2800" b="1" dirty="0" err="1">
                <a:solidFill>
                  <a:schemeClr val="bg1"/>
                </a:solidFill>
              </a:rPr>
              <a:t>Tõnisson</a:t>
            </a:r>
            <a:r>
              <a:rPr lang="en-US" sz="2800" b="1" dirty="0">
                <a:solidFill>
                  <a:schemeClr val="bg1"/>
                </a:solidFill>
              </a:rPr>
              <a:t>, </a:t>
            </a:r>
            <a:r>
              <a:rPr lang="en-US" sz="2800" b="1" dirty="0" err="1">
                <a:solidFill>
                  <a:schemeClr val="bg1"/>
                </a:solidFill>
              </a:rPr>
              <a:t>Ülo</a:t>
            </a:r>
            <a:r>
              <a:rPr lang="en-US" sz="2800" b="1" dirty="0">
                <a:solidFill>
                  <a:schemeClr val="bg1"/>
                </a:solidFill>
              </a:rPr>
              <a:t> </a:t>
            </a:r>
            <a:r>
              <a:rPr lang="en-US" sz="2800" b="1" dirty="0" err="1">
                <a:solidFill>
                  <a:schemeClr val="bg1"/>
                </a:solidFill>
              </a:rPr>
              <a:t>Suursaar</a:t>
            </a:r>
            <a:endParaRPr lang="en-US" sz="2800" b="1" dirty="0">
              <a:solidFill>
                <a:schemeClr val="bg1"/>
              </a:solidFill>
            </a:endParaRPr>
          </a:p>
          <a:p>
            <a:endParaRPr lang="en-US" sz="2800" b="1" dirty="0">
              <a:solidFill>
                <a:schemeClr val="bg1"/>
              </a:solidFill>
            </a:endParaRPr>
          </a:p>
          <a:p>
            <a:r>
              <a:rPr lang="en-US" sz="2800" b="1" dirty="0">
                <a:solidFill>
                  <a:schemeClr val="bg1"/>
                </a:solidFill>
              </a:rPr>
              <a:t>Tallinn, 2022</a:t>
            </a:r>
          </a:p>
        </p:txBody>
      </p:sp>
    </p:spTree>
    <p:extLst>
      <p:ext uri="{BB962C8B-B14F-4D97-AF65-F5344CB8AC3E}">
        <p14:creationId xmlns:p14="http://schemas.microsoft.com/office/powerpoint/2010/main" val="1343958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CDFC-7844-4B14-80C6-C480C05122EF}"/>
              </a:ext>
            </a:extLst>
          </p:cNvPr>
          <p:cNvSpPr>
            <a:spLocks noGrp="1"/>
          </p:cNvSpPr>
          <p:nvPr>
            <p:ph type="title"/>
          </p:nvPr>
        </p:nvSpPr>
        <p:spPr>
          <a:xfrm>
            <a:off x="0" y="0"/>
            <a:ext cx="3370729" cy="759012"/>
          </a:xfrm>
          <a:solidFill>
            <a:schemeClr val="accent1">
              <a:lumMod val="20000"/>
              <a:lumOff val="80000"/>
            </a:schemeClr>
          </a:solidFill>
        </p:spPr>
        <p:txBody>
          <a:bodyPr>
            <a:normAutofit/>
          </a:bodyPr>
          <a:lstStyle/>
          <a:p>
            <a:r>
              <a:rPr lang="en-US" sz="3600" b="1" dirty="0"/>
              <a:t>Background data:</a:t>
            </a:r>
          </a:p>
        </p:txBody>
      </p:sp>
      <p:sp>
        <p:nvSpPr>
          <p:cNvPr id="3" name="Content Placeholder 2">
            <a:extLst>
              <a:ext uri="{FF2B5EF4-FFF2-40B4-BE49-F238E27FC236}">
                <a16:creationId xmlns:a16="http://schemas.microsoft.com/office/drawing/2014/main" id="{47E12A59-E0C2-4903-BE78-A9832FA5DAC8}"/>
              </a:ext>
            </a:extLst>
          </p:cNvPr>
          <p:cNvSpPr>
            <a:spLocks noGrp="1"/>
          </p:cNvSpPr>
          <p:nvPr>
            <p:ph idx="1"/>
          </p:nvPr>
        </p:nvSpPr>
        <p:spPr>
          <a:xfrm>
            <a:off x="161363" y="1272988"/>
            <a:ext cx="6604001" cy="5779247"/>
          </a:xfrm>
        </p:spPr>
        <p:txBody>
          <a:bodyPr>
            <a:normAutofit/>
          </a:bodyPr>
          <a:lstStyle/>
          <a:p>
            <a:pPr>
              <a:spcBef>
                <a:spcPts val="1800"/>
              </a:spcBef>
            </a:pPr>
            <a:r>
              <a:rPr lang="en-US" altLang="et-EE" sz="2500" dirty="0">
                <a:solidFill>
                  <a:srgbClr val="000000"/>
                </a:solidFill>
                <a:latin typeface="Times New Roman" panose="02020603050405020304" pitchFamily="18" charset="0"/>
              </a:rPr>
              <a:t>Postglacial land uplift (</a:t>
            </a:r>
            <a:r>
              <a:rPr lang="et-EE" altLang="et-EE" sz="2500" dirty="0" err="1">
                <a:solidFill>
                  <a:srgbClr val="000000"/>
                </a:solidFill>
                <a:latin typeface="Times New Roman" panose="02020603050405020304" pitchFamily="18" charset="0"/>
              </a:rPr>
              <a:t>up</a:t>
            </a:r>
            <a:r>
              <a:rPr lang="et-EE" altLang="et-EE" sz="2500" dirty="0">
                <a:solidFill>
                  <a:srgbClr val="000000"/>
                </a:solidFill>
                <a:latin typeface="Times New Roman" panose="02020603050405020304" pitchFamily="18" charset="0"/>
              </a:rPr>
              <a:t> </a:t>
            </a:r>
            <a:r>
              <a:rPr lang="en-US" altLang="et-EE" sz="2500" dirty="0">
                <a:solidFill>
                  <a:srgbClr val="000000"/>
                </a:solidFill>
                <a:latin typeface="Times New Roman" panose="02020603050405020304" pitchFamily="18" charset="0"/>
              </a:rPr>
              <a:t>to </a:t>
            </a:r>
            <a:r>
              <a:rPr lang="et-EE" altLang="et-EE" sz="2500" dirty="0">
                <a:solidFill>
                  <a:srgbClr val="000000"/>
                </a:solidFill>
                <a:latin typeface="Times New Roman" panose="02020603050405020304" pitchFamily="18" charset="0"/>
              </a:rPr>
              <a:t>3</a:t>
            </a:r>
            <a:r>
              <a:rPr lang="en-US" altLang="et-EE" sz="2500" dirty="0">
                <a:solidFill>
                  <a:srgbClr val="000000"/>
                </a:solidFill>
                <a:latin typeface="Times New Roman" panose="02020603050405020304" pitchFamily="18" charset="0"/>
              </a:rPr>
              <a:t>.5 mm/y);</a:t>
            </a:r>
          </a:p>
          <a:p>
            <a:pPr>
              <a:spcBef>
                <a:spcPts val="1800"/>
              </a:spcBef>
            </a:pPr>
            <a:r>
              <a:rPr lang="en-US" altLang="et-EE" sz="2500" dirty="0">
                <a:solidFill>
                  <a:srgbClr val="000000"/>
                </a:solidFill>
                <a:latin typeface="Times New Roman" panose="02020603050405020304" pitchFamily="18" charset="0"/>
              </a:rPr>
              <a:t>tidal range is less than 5 cm</a:t>
            </a:r>
            <a:r>
              <a:rPr lang="et-EE" altLang="et-EE" sz="2500" dirty="0">
                <a:solidFill>
                  <a:srgbClr val="000000"/>
                </a:solidFill>
                <a:latin typeface="Times New Roman" panose="02020603050405020304" pitchFamily="18" charset="0"/>
              </a:rPr>
              <a:t> </a:t>
            </a:r>
            <a:r>
              <a:rPr lang="en-US" altLang="et-EE" sz="2500" dirty="0">
                <a:solidFill>
                  <a:srgbClr val="000000"/>
                </a:solidFill>
                <a:latin typeface="Times New Roman" panose="02020603050405020304" pitchFamily="18" charset="0"/>
              </a:rPr>
              <a:t>(can be neglected)</a:t>
            </a:r>
            <a:r>
              <a:rPr lang="et-EE" altLang="et-EE" sz="2500" dirty="0">
                <a:solidFill>
                  <a:srgbClr val="000000"/>
                </a:solidFill>
                <a:latin typeface="Times New Roman" panose="02020603050405020304" pitchFamily="18" charset="0"/>
              </a:rPr>
              <a:t>;</a:t>
            </a:r>
          </a:p>
          <a:p>
            <a:pPr>
              <a:spcBef>
                <a:spcPts val="1800"/>
              </a:spcBef>
            </a:pPr>
            <a:r>
              <a:rPr lang="et-EE" altLang="et-EE" sz="2500" dirty="0">
                <a:solidFill>
                  <a:srgbClr val="000000"/>
                </a:solidFill>
                <a:latin typeface="Times New Roman" panose="02020603050405020304" pitchFamily="18" charset="0"/>
              </a:rPr>
              <a:t>range</a:t>
            </a:r>
            <a:r>
              <a:rPr lang="en-US" altLang="et-EE" sz="2500" dirty="0">
                <a:solidFill>
                  <a:srgbClr val="000000"/>
                </a:solidFill>
                <a:latin typeface="Times New Roman" panose="02020603050405020304" pitchFamily="18" charset="0"/>
              </a:rPr>
              <a:t> of sea level fluctuation (-</a:t>
            </a:r>
            <a:r>
              <a:rPr lang="et-EE" altLang="et-EE" sz="2500" dirty="0">
                <a:solidFill>
                  <a:srgbClr val="000000"/>
                </a:solidFill>
                <a:latin typeface="Times New Roman" panose="02020603050405020304" pitchFamily="18" charset="0"/>
              </a:rPr>
              <a:t>1.2.</a:t>
            </a:r>
            <a:r>
              <a:rPr lang="en-US" altLang="et-EE" sz="2500" dirty="0">
                <a:solidFill>
                  <a:srgbClr val="000000"/>
                </a:solidFill>
                <a:latin typeface="Times New Roman" panose="02020603050405020304" pitchFamily="18" charset="0"/>
              </a:rPr>
              <a:t>..+</a:t>
            </a:r>
            <a:r>
              <a:rPr lang="et-EE" altLang="et-EE" sz="2500" dirty="0">
                <a:solidFill>
                  <a:srgbClr val="000000"/>
                </a:solidFill>
                <a:latin typeface="Times New Roman" panose="02020603050405020304" pitchFamily="18" charset="0"/>
              </a:rPr>
              <a:t>2.8 </a:t>
            </a:r>
            <a:r>
              <a:rPr lang="en-US" altLang="et-EE" sz="2500" dirty="0">
                <a:solidFill>
                  <a:srgbClr val="000000"/>
                </a:solidFill>
                <a:latin typeface="Times New Roman" panose="02020603050405020304" pitchFamily="18" charset="0"/>
              </a:rPr>
              <a:t>m);</a:t>
            </a:r>
          </a:p>
          <a:p>
            <a:pPr>
              <a:spcBef>
                <a:spcPts val="1800"/>
              </a:spcBef>
            </a:pPr>
            <a:r>
              <a:rPr lang="en-US" sz="2500" dirty="0">
                <a:latin typeface="Times New Roman" panose="02020603050405020304" pitchFamily="18" charset="0"/>
                <a:ea typeface="Malgun Gothic" panose="020B0503020000020004" pitchFamily="34" charset="-127"/>
              </a:rPr>
              <a:t>a</a:t>
            </a:r>
            <a:r>
              <a:rPr lang="en-US" sz="2500" dirty="0">
                <a:effectLst/>
                <a:latin typeface="Times New Roman" panose="02020603050405020304" pitchFamily="18" charset="0"/>
                <a:ea typeface="Malgun Gothic" panose="020B0503020000020004" pitchFamily="34" charset="-127"/>
              </a:rPr>
              <a:t>s a result of continuous land uplift and deficit of movable sediment there are </a:t>
            </a:r>
            <a:r>
              <a:rPr lang="en-US" altLang="et-EE" sz="2500" dirty="0">
                <a:solidFill>
                  <a:srgbClr val="000000"/>
                </a:solidFill>
                <a:latin typeface="Times New Roman" panose="02020603050405020304" pitchFamily="18" charset="0"/>
              </a:rPr>
              <a:t>no active dunes </a:t>
            </a:r>
            <a:r>
              <a:rPr lang="en-US" sz="2500" dirty="0">
                <a:latin typeface="Times New Roman" panose="02020603050405020304" pitchFamily="18" charset="0"/>
                <a:ea typeface="Malgun Gothic" panose="020B0503020000020004" pitchFamily="34" charset="-127"/>
              </a:rPr>
              <a:t>only foredunes and embryo dunes in the active shore zone occur;</a:t>
            </a:r>
          </a:p>
          <a:p>
            <a:pPr>
              <a:spcBef>
                <a:spcPts val="1800"/>
              </a:spcBef>
            </a:pPr>
            <a:r>
              <a:rPr lang="en-US" altLang="et-EE" sz="2500" dirty="0">
                <a:latin typeface="Times New Roman" panose="02020603050405020304" pitchFamily="18" charset="0"/>
                <a:ea typeface="Malgun Gothic" panose="020B0503020000020004" pitchFamily="34" charset="-127"/>
              </a:rPr>
              <a:t>many shore-parallel ridges can be found in the coastal area, sometimes many kilometers from todays shoreline;</a:t>
            </a:r>
          </a:p>
          <a:p>
            <a:pPr>
              <a:spcBef>
                <a:spcPts val="1800"/>
              </a:spcBef>
            </a:pPr>
            <a:r>
              <a:rPr lang="en-US" altLang="et-EE" sz="2500" dirty="0">
                <a:latin typeface="Times New Roman" panose="02020603050405020304" pitchFamily="18" charset="0"/>
                <a:ea typeface="Malgun Gothic" panose="020B0503020000020004" pitchFamily="34" charset="-127"/>
              </a:rPr>
              <a:t>sea level has dropped almost constantly during last 6000-7000 years.</a:t>
            </a:r>
            <a:endParaRPr lang="en-US" altLang="et-EE" dirty="0">
              <a:latin typeface="Times New Roman" panose="02020603050405020304" pitchFamily="18" charset="0"/>
              <a:ea typeface="Malgun Gothic" panose="020B0503020000020004" pitchFamily="34" charset="-127"/>
            </a:endParaRPr>
          </a:p>
          <a:p>
            <a:endParaRPr lang="et-EE" altLang="et-EE" sz="2800" dirty="0">
              <a:solidFill>
                <a:srgbClr val="000000"/>
              </a:solidFill>
              <a:latin typeface="Times New Roman" panose="02020603050405020304" pitchFamily="18" charset="0"/>
            </a:endParaRPr>
          </a:p>
          <a:p>
            <a:endParaRPr lang="en-US" altLang="et-EE" sz="2800" dirty="0">
              <a:solidFill>
                <a:srgbClr val="000000"/>
              </a:solidFill>
              <a:latin typeface="Times New Roman" panose="02020603050405020304" pitchFamily="18" charset="0"/>
            </a:endParaRPr>
          </a:p>
          <a:p>
            <a:endParaRPr lang="en-US" dirty="0"/>
          </a:p>
        </p:txBody>
      </p:sp>
      <p:pic>
        <p:nvPicPr>
          <p:cNvPr id="4" name="Picture 3" descr="NEurop">
            <a:extLst>
              <a:ext uri="{FF2B5EF4-FFF2-40B4-BE49-F238E27FC236}">
                <a16:creationId xmlns:a16="http://schemas.microsoft.com/office/drawing/2014/main" id="{ED57E2F8-668D-4A11-9125-FB17575469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0989" y="-25179"/>
            <a:ext cx="5331012" cy="6883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25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D67167-4EB7-46B3-A33B-B02FDF34AD3E}"/>
              </a:ext>
            </a:extLst>
          </p:cNvPr>
          <p:cNvPicPr>
            <a:picLocks noChangeAspect="1"/>
          </p:cNvPicPr>
          <p:nvPr/>
        </p:nvPicPr>
        <p:blipFill rotWithShape="1">
          <a:blip r:embed="rId2"/>
          <a:srcRect t="5655" r="3178"/>
          <a:stretch/>
        </p:blipFill>
        <p:spPr>
          <a:xfrm>
            <a:off x="2294310" y="0"/>
            <a:ext cx="9897690" cy="6858000"/>
          </a:xfrm>
          <a:prstGeom prst="rect">
            <a:avLst/>
          </a:prstGeom>
        </p:spPr>
      </p:pic>
      <p:sp>
        <p:nvSpPr>
          <p:cNvPr id="2" name="Title 1">
            <a:extLst>
              <a:ext uri="{FF2B5EF4-FFF2-40B4-BE49-F238E27FC236}">
                <a16:creationId xmlns:a16="http://schemas.microsoft.com/office/drawing/2014/main" id="{784A0146-5E57-4E7E-8FE3-ABEFD1AA1791}"/>
              </a:ext>
            </a:extLst>
          </p:cNvPr>
          <p:cNvSpPr>
            <a:spLocks noGrp="1"/>
          </p:cNvSpPr>
          <p:nvPr>
            <p:ph type="title"/>
          </p:nvPr>
        </p:nvSpPr>
        <p:spPr>
          <a:xfrm>
            <a:off x="126099" y="73812"/>
            <a:ext cx="2778942" cy="2968793"/>
          </a:xfrm>
          <a:solidFill>
            <a:schemeClr val="bg1"/>
          </a:solidFill>
        </p:spPr>
        <p:txBody>
          <a:bodyPr>
            <a:noAutofit/>
          </a:bodyPr>
          <a:lstStyle/>
          <a:p>
            <a:r>
              <a:rPr lang="en-US" sz="2400" dirty="0"/>
              <a:t>Map of Estonia with relative-to-geoid land uplift </a:t>
            </a:r>
            <a:r>
              <a:rPr lang="en-US" sz="2400" dirty="0" err="1"/>
              <a:t>isobases</a:t>
            </a:r>
            <a:r>
              <a:rPr lang="en-US" sz="2400" dirty="0"/>
              <a:t> (mm/</a:t>
            </a:r>
            <a:r>
              <a:rPr lang="en-US" sz="2400" dirty="0" err="1"/>
              <a:t>yr</a:t>
            </a:r>
            <a:r>
              <a:rPr lang="en-US" sz="2400" dirty="0"/>
              <a:t>)  and locations of shore-parallel ridges (</a:t>
            </a:r>
            <a:r>
              <a:rPr lang="en-US" sz="2400" dirty="0" err="1"/>
              <a:t>Suursaar</a:t>
            </a:r>
            <a:r>
              <a:rPr lang="en-US" sz="2400" dirty="0"/>
              <a:t> et al.,  2019; Boreas).</a:t>
            </a:r>
          </a:p>
        </p:txBody>
      </p:sp>
      <p:sp>
        <p:nvSpPr>
          <p:cNvPr id="8" name="Title 1">
            <a:extLst>
              <a:ext uri="{FF2B5EF4-FFF2-40B4-BE49-F238E27FC236}">
                <a16:creationId xmlns:a16="http://schemas.microsoft.com/office/drawing/2014/main" id="{FA2F0543-DFB0-4E4A-89AC-A254E416EE01}"/>
              </a:ext>
            </a:extLst>
          </p:cNvPr>
          <p:cNvSpPr txBox="1">
            <a:spLocks/>
          </p:cNvSpPr>
          <p:nvPr/>
        </p:nvSpPr>
        <p:spPr>
          <a:xfrm>
            <a:off x="1262357" y="5373112"/>
            <a:ext cx="1455217" cy="144406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
        <p:nvSpPr>
          <p:cNvPr id="9" name="Title 1">
            <a:extLst>
              <a:ext uri="{FF2B5EF4-FFF2-40B4-BE49-F238E27FC236}">
                <a16:creationId xmlns:a16="http://schemas.microsoft.com/office/drawing/2014/main" id="{5179C202-DB82-4D79-9348-E1393DBBDC6F}"/>
              </a:ext>
            </a:extLst>
          </p:cNvPr>
          <p:cNvSpPr txBox="1">
            <a:spLocks/>
          </p:cNvSpPr>
          <p:nvPr/>
        </p:nvSpPr>
        <p:spPr>
          <a:xfrm>
            <a:off x="2717574" y="0"/>
            <a:ext cx="1012854" cy="73772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Tree>
    <p:extLst>
      <p:ext uri="{BB962C8B-B14F-4D97-AF65-F5344CB8AC3E}">
        <p14:creationId xmlns:p14="http://schemas.microsoft.com/office/powerpoint/2010/main" val="4241990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lt 1">
            <a:extLst>
              <a:ext uri="{FF2B5EF4-FFF2-40B4-BE49-F238E27FC236}">
                <a16:creationId xmlns:a16="http://schemas.microsoft.com/office/drawing/2014/main" id="{80E684C7-3A10-4CC6-8E80-2379551553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430"/>
          <a:stretch/>
        </p:blipFill>
        <p:spPr>
          <a:xfrm>
            <a:off x="3669252" y="90572"/>
            <a:ext cx="8829595" cy="6858572"/>
          </a:xfrm>
          <a:prstGeom prst="rect">
            <a:avLst/>
          </a:prstGeom>
        </p:spPr>
      </p:pic>
      <p:sp>
        <p:nvSpPr>
          <p:cNvPr id="5" name="TextBox 4">
            <a:extLst>
              <a:ext uri="{FF2B5EF4-FFF2-40B4-BE49-F238E27FC236}">
                <a16:creationId xmlns:a16="http://schemas.microsoft.com/office/drawing/2014/main" id="{D847DE34-8142-4D8F-9FC9-D04DEA0C5CE2}"/>
              </a:ext>
            </a:extLst>
          </p:cNvPr>
          <p:cNvSpPr txBox="1"/>
          <p:nvPr/>
        </p:nvSpPr>
        <p:spPr>
          <a:xfrm>
            <a:off x="6061198" y="219377"/>
            <a:ext cx="2941503" cy="646331"/>
          </a:xfrm>
          <a:prstGeom prst="rect">
            <a:avLst/>
          </a:prstGeom>
          <a:noFill/>
        </p:spPr>
        <p:txBody>
          <a:bodyPr wrap="square" rtlCol="0">
            <a:spAutoFit/>
          </a:bodyPr>
          <a:lstStyle/>
          <a:p>
            <a:r>
              <a:rPr lang="et-EE" sz="3600" dirty="0"/>
              <a:t>Baltic Sea</a:t>
            </a:r>
          </a:p>
        </p:txBody>
      </p:sp>
      <p:sp>
        <p:nvSpPr>
          <p:cNvPr id="6" name="TextBox 5">
            <a:extLst>
              <a:ext uri="{FF2B5EF4-FFF2-40B4-BE49-F238E27FC236}">
                <a16:creationId xmlns:a16="http://schemas.microsoft.com/office/drawing/2014/main" id="{EB437262-072B-4944-A80A-4F8B2C8AAB54}"/>
              </a:ext>
            </a:extLst>
          </p:cNvPr>
          <p:cNvSpPr txBox="1"/>
          <p:nvPr/>
        </p:nvSpPr>
        <p:spPr>
          <a:xfrm>
            <a:off x="5740968" y="4952429"/>
            <a:ext cx="3316077" cy="1200329"/>
          </a:xfrm>
          <a:prstGeom prst="rect">
            <a:avLst/>
          </a:prstGeom>
          <a:noFill/>
        </p:spPr>
        <p:txBody>
          <a:bodyPr wrap="square" rtlCol="0">
            <a:spAutoFit/>
          </a:bodyPr>
          <a:lstStyle/>
          <a:p>
            <a:r>
              <a:rPr lang="et-EE" sz="3600" dirty="0"/>
              <a:t>Tahkuna </a:t>
            </a:r>
            <a:r>
              <a:rPr lang="et-EE" sz="3600" dirty="0" err="1"/>
              <a:t>Penisnsula</a:t>
            </a:r>
            <a:endParaRPr lang="et-EE" sz="3600" dirty="0"/>
          </a:p>
        </p:txBody>
      </p:sp>
      <p:sp>
        <p:nvSpPr>
          <p:cNvPr id="7" name="Ristkülik 12">
            <a:extLst>
              <a:ext uri="{FF2B5EF4-FFF2-40B4-BE49-F238E27FC236}">
                <a16:creationId xmlns:a16="http://schemas.microsoft.com/office/drawing/2014/main" id="{CA90696B-94E6-4E16-9072-4A7A5C644F9B}"/>
              </a:ext>
            </a:extLst>
          </p:cNvPr>
          <p:cNvSpPr/>
          <p:nvPr/>
        </p:nvSpPr>
        <p:spPr>
          <a:xfrm rot="21142328">
            <a:off x="5552211" y="763563"/>
            <a:ext cx="3391736" cy="923330"/>
          </a:xfrm>
          <a:prstGeom prst="rect">
            <a:avLst/>
          </a:prstGeom>
          <a:noFill/>
        </p:spPr>
        <p:txBody>
          <a:bodyPr wrap="none" lIns="91440" tIns="45720" rIns="91440" bIns="45720">
            <a:prstTxWarp prst="textArchDown">
              <a:avLst/>
            </a:prstTxWarp>
            <a:spAutoFit/>
          </a:bodyPr>
          <a:lstStyle/>
          <a:p>
            <a:pPr algn="ctr"/>
            <a:r>
              <a:rPr lang="en-US" sz="2800" dirty="0">
                <a:ln w="0"/>
                <a:solidFill>
                  <a:srgbClr val="FFFF00"/>
                </a:solidFill>
                <a:effectLst>
                  <a:outerShdw blurRad="38100" dist="19050" dir="2700000" algn="tl" rotWithShape="0">
                    <a:schemeClr val="dk1">
                      <a:alpha val="40000"/>
                    </a:schemeClr>
                  </a:outerShdw>
                </a:effectLst>
              </a:rPr>
              <a:t>D u n e   b e l t</a:t>
            </a:r>
            <a:endParaRPr lang="et-EE" sz="2800" b="0" cap="none" spc="0" dirty="0">
              <a:ln w="0"/>
              <a:solidFill>
                <a:srgbClr val="FFFF00"/>
              </a:solidFill>
              <a:effectLst>
                <a:outerShdw blurRad="38100" dist="19050" dir="2700000" algn="tl" rotWithShape="0">
                  <a:schemeClr val="dk1">
                    <a:alpha val="40000"/>
                  </a:schemeClr>
                </a:outerShdw>
              </a:effectLst>
            </a:endParaRPr>
          </a:p>
        </p:txBody>
      </p:sp>
      <p:sp>
        <p:nvSpPr>
          <p:cNvPr id="8" name="Ristkülik 15">
            <a:extLst>
              <a:ext uri="{FF2B5EF4-FFF2-40B4-BE49-F238E27FC236}">
                <a16:creationId xmlns:a16="http://schemas.microsoft.com/office/drawing/2014/main" id="{075CEF2B-C7DF-4C33-B239-79A7F313BC43}"/>
              </a:ext>
            </a:extLst>
          </p:cNvPr>
          <p:cNvSpPr/>
          <p:nvPr/>
        </p:nvSpPr>
        <p:spPr>
          <a:xfrm rot="3306621">
            <a:off x="8299085" y="3435813"/>
            <a:ext cx="3391736" cy="923330"/>
          </a:xfrm>
          <a:prstGeom prst="rect">
            <a:avLst/>
          </a:prstGeom>
          <a:noFill/>
        </p:spPr>
        <p:txBody>
          <a:bodyPr wrap="none" lIns="91440" tIns="45720" rIns="91440" bIns="45720">
            <a:prstTxWarp prst="textArchUp">
              <a:avLst/>
            </a:prstTxWarp>
            <a:spAutoFit/>
          </a:bodyPr>
          <a:lstStyle/>
          <a:p>
            <a:pPr algn="ctr"/>
            <a:r>
              <a:rPr lang="et-EE" sz="5400" dirty="0">
                <a:ln w="0"/>
                <a:effectLst>
                  <a:outerShdw blurRad="38100" dist="19050" dir="2700000" algn="tl" rotWithShape="0">
                    <a:schemeClr val="dk1">
                      <a:alpha val="40000"/>
                    </a:schemeClr>
                  </a:outerShdw>
                </a:effectLst>
              </a:rPr>
              <a:t>   </a:t>
            </a:r>
            <a:r>
              <a:rPr lang="et-EE" sz="5400" dirty="0" err="1">
                <a:ln w="0"/>
                <a:effectLst>
                  <a:outerShdw blurRad="38100" dist="19050" dir="2700000" algn="tl" rotWithShape="0">
                    <a:schemeClr val="dk1">
                      <a:alpha val="40000"/>
                    </a:schemeClr>
                  </a:outerShdw>
                </a:effectLst>
              </a:rPr>
              <a:t>beach</a:t>
            </a:r>
            <a:r>
              <a:rPr lang="et-EE" sz="5400" dirty="0">
                <a:ln w="0"/>
                <a:effectLst>
                  <a:outerShdw blurRad="38100" dist="19050" dir="2700000" algn="tl" rotWithShape="0">
                    <a:schemeClr val="dk1">
                      <a:alpha val="40000"/>
                    </a:schemeClr>
                  </a:outerShdw>
                </a:effectLst>
              </a:rPr>
              <a:t> </a:t>
            </a:r>
            <a:r>
              <a:rPr lang="et-EE" sz="5400" dirty="0" err="1">
                <a:ln w="0"/>
                <a:effectLst>
                  <a:outerShdw blurRad="38100" dist="19050" dir="2700000" algn="tl" rotWithShape="0">
                    <a:schemeClr val="dk1">
                      <a:alpha val="40000"/>
                    </a:schemeClr>
                  </a:outerShdw>
                </a:effectLst>
              </a:rPr>
              <a:t>ridges</a:t>
            </a:r>
            <a:r>
              <a:rPr lang="et-EE" sz="5400" dirty="0">
                <a:ln w="0"/>
                <a:effectLst>
                  <a:outerShdw blurRad="38100" dist="19050" dir="2700000" algn="tl" rotWithShape="0">
                    <a:schemeClr val="dk1">
                      <a:alpha val="40000"/>
                    </a:schemeClr>
                  </a:outerShdw>
                </a:effectLst>
              </a:rPr>
              <a:t>             </a:t>
            </a:r>
            <a:endParaRPr lang="et-EE" sz="5400" b="0" cap="none" spc="0" dirty="0">
              <a:ln w="0"/>
              <a:solidFill>
                <a:schemeClr val="tx1"/>
              </a:solidFill>
              <a:effectLst>
                <a:outerShdw blurRad="38100" dist="19050" dir="2700000" algn="tl" rotWithShape="0">
                  <a:schemeClr val="dk1">
                    <a:alpha val="40000"/>
                  </a:schemeClr>
                </a:outerShdw>
              </a:effectLst>
            </a:endParaRPr>
          </a:p>
        </p:txBody>
      </p:sp>
      <p:sp>
        <p:nvSpPr>
          <p:cNvPr id="9" name="TextBox 8">
            <a:extLst>
              <a:ext uri="{FF2B5EF4-FFF2-40B4-BE49-F238E27FC236}">
                <a16:creationId xmlns:a16="http://schemas.microsoft.com/office/drawing/2014/main" id="{8360A8A5-EAB8-496B-8B81-6F90A84AE1DA}"/>
              </a:ext>
            </a:extLst>
          </p:cNvPr>
          <p:cNvSpPr txBox="1"/>
          <p:nvPr/>
        </p:nvSpPr>
        <p:spPr>
          <a:xfrm>
            <a:off x="4912437" y="6438568"/>
            <a:ext cx="3733800" cy="400110"/>
          </a:xfrm>
          <a:prstGeom prst="rect">
            <a:avLst/>
          </a:prstGeom>
          <a:noFill/>
        </p:spPr>
        <p:txBody>
          <a:bodyPr wrap="square" rtlCol="0">
            <a:spAutoFit/>
          </a:bodyPr>
          <a:lstStyle/>
          <a:p>
            <a:r>
              <a:rPr lang="et-EE" dirty="0">
                <a:solidFill>
                  <a:schemeClr val="bg1"/>
                </a:solidFill>
              </a:rPr>
              <a:t>Estonian </a:t>
            </a:r>
            <a:r>
              <a:rPr lang="et-EE" dirty="0" err="1">
                <a:solidFill>
                  <a:schemeClr val="bg1"/>
                </a:solidFill>
              </a:rPr>
              <a:t>Landboard</a:t>
            </a:r>
            <a:r>
              <a:rPr lang="et-EE" dirty="0">
                <a:solidFill>
                  <a:schemeClr val="bg1"/>
                </a:solidFill>
              </a:rPr>
              <a:t> </a:t>
            </a:r>
            <a:r>
              <a:rPr lang="et-EE" dirty="0" err="1">
                <a:solidFill>
                  <a:schemeClr val="bg1"/>
                </a:solidFill>
              </a:rPr>
              <a:t>map</a:t>
            </a:r>
            <a:endParaRPr lang="et-EE" dirty="0">
              <a:solidFill>
                <a:schemeClr val="bg1"/>
              </a:solidFill>
            </a:endParaRPr>
          </a:p>
        </p:txBody>
      </p:sp>
      <p:sp>
        <p:nvSpPr>
          <p:cNvPr id="10" name="Ristkülik 12">
            <a:extLst>
              <a:ext uri="{FF2B5EF4-FFF2-40B4-BE49-F238E27FC236}">
                <a16:creationId xmlns:a16="http://schemas.microsoft.com/office/drawing/2014/main" id="{42A0DE58-E298-464F-A6A1-AA940B00E9E7}"/>
              </a:ext>
            </a:extLst>
          </p:cNvPr>
          <p:cNvSpPr/>
          <p:nvPr/>
        </p:nvSpPr>
        <p:spPr>
          <a:xfrm rot="21142328">
            <a:off x="5653469" y="2214895"/>
            <a:ext cx="3391736" cy="923330"/>
          </a:xfrm>
          <a:prstGeom prst="rect">
            <a:avLst/>
          </a:prstGeom>
          <a:noFill/>
        </p:spPr>
        <p:txBody>
          <a:bodyPr wrap="none" lIns="91440" tIns="45720" rIns="91440" bIns="45720">
            <a:prstTxWarp prst="textArchDown">
              <a:avLst/>
            </a:prstTxWarp>
            <a:spAutoFit/>
          </a:bodyPr>
          <a:lstStyle/>
          <a:p>
            <a:pPr algn="ctr"/>
            <a:r>
              <a:rPr lang="et-EE" sz="5400" b="0" cap="none" spc="0" dirty="0" err="1">
                <a:ln w="0"/>
                <a:solidFill>
                  <a:schemeClr val="tx1"/>
                </a:solidFill>
                <a:effectLst>
                  <a:outerShdw blurRad="38100" dist="19050" dir="2700000" algn="tl" rotWithShape="0">
                    <a:schemeClr val="dk1">
                      <a:alpha val="40000"/>
                    </a:schemeClr>
                  </a:outerShdw>
                </a:effectLst>
              </a:rPr>
              <a:t>Shore</a:t>
            </a:r>
            <a:r>
              <a:rPr lang="et-EE" sz="5400" b="0" cap="none" spc="0" dirty="0">
                <a:ln w="0"/>
                <a:solidFill>
                  <a:schemeClr val="tx1"/>
                </a:solidFill>
                <a:effectLst>
                  <a:outerShdw blurRad="38100" dist="19050" dir="2700000" algn="tl" rotWithShape="0">
                    <a:schemeClr val="dk1">
                      <a:alpha val="40000"/>
                    </a:schemeClr>
                  </a:outerShdw>
                </a:effectLst>
              </a:rPr>
              <a:t> </a:t>
            </a:r>
            <a:r>
              <a:rPr lang="et-EE" sz="5400" b="0" cap="none" spc="0" dirty="0" err="1">
                <a:ln w="0"/>
                <a:solidFill>
                  <a:schemeClr val="tx1"/>
                </a:solidFill>
                <a:effectLst>
                  <a:outerShdw blurRad="38100" dist="19050" dir="2700000" algn="tl" rotWithShape="0">
                    <a:schemeClr val="dk1">
                      <a:alpha val="40000"/>
                    </a:schemeClr>
                  </a:outerShdw>
                </a:effectLst>
              </a:rPr>
              <a:t>parallel</a:t>
            </a:r>
            <a:r>
              <a:rPr lang="et-EE" sz="5400" b="0" cap="none" spc="0" dirty="0">
                <a:ln w="0"/>
                <a:solidFill>
                  <a:schemeClr val="tx1"/>
                </a:solidFill>
                <a:effectLst>
                  <a:outerShdw blurRad="38100" dist="19050" dir="2700000" algn="tl" rotWithShape="0">
                    <a:schemeClr val="dk1">
                      <a:alpha val="40000"/>
                    </a:schemeClr>
                  </a:outerShdw>
                </a:effectLst>
              </a:rPr>
              <a:t> </a:t>
            </a:r>
            <a:r>
              <a:rPr lang="et-EE" sz="5400" b="0" cap="none" spc="0" dirty="0" err="1">
                <a:ln w="0"/>
                <a:solidFill>
                  <a:schemeClr val="tx1"/>
                </a:solidFill>
                <a:effectLst>
                  <a:outerShdw blurRad="38100" dist="19050" dir="2700000" algn="tl" rotWithShape="0">
                    <a:schemeClr val="dk1">
                      <a:alpha val="40000"/>
                    </a:schemeClr>
                  </a:outerShdw>
                </a:effectLst>
              </a:rPr>
              <a:t>ancient</a:t>
            </a:r>
            <a:endParaRPr lang="et-EE" sz="5400" b="0" cap="none" spc="0" dirty="0">
              <a:ln w="0"/>
              <a:solidFill>
                <a:schemeClr val="tx1"/>
              </a:solidFill>
              <a:effectLst>
                <a:outerShdw blurRad="38100" dist="19050" dir="2700000" algn="tl" rotWithShape="0">
                  <a:schemeClr val="dk1">
                    <a:alpha val="40000"/>
                  </a:schemeClr>
                </a:outerShdw>
              </a:effectLst>
            </a:endParaRPr>
          </a:p>
        </p:txBody>
      </p:sp>
      <p:sp>
        <p:nvSpPr>
          <p:cNvPr id="11" name="Ristkülik 12">
            <a:extLst>
              <a:ext uri="{FF2B5EF4-FFF2-40B4-BE49-F238E27FC236}">
                <a16:creationId xmlns:a16="http://schemas.microsoft.com/office/drawing/2014/main" id="{469C10EF-9A64-4A47-BD6C-B21DA1D86D1D}"/>
              </a:ext>
            </a:extLst>
          </p:cNvPr>
          <p:cNvSpPr/>
          <p:nvPr/>
        </p:nvSpPr>
        <p:spPr>
          <a:xfrm rot="2468452">
            <a:off x="9256634" y="1332370"/>
            <a:ext cx="3391736" cy="923330"/>
          </a:xfrm>
          <a:prstGeom prst="rect">
            <a:avLst/>
          </a:prstGeom>
          <a:noFill/>
        </p:spPr>
        <p:txBody>
          <a:bodyPr wrap="none" lIns="91440" tIns="45720" rIns="91440" bIns="45720">
            <a:prstTxWarp prst="textArchDown">
              <a:avLst/>
            </a:prstTxWarp>
            <a:spAutoFit/>
          </a:bodyPr>
          <a:lstStyle/>
          <a:p>
            <a:pPr algn="ctr"/>
            <a:r>
              <a:rPr lang="en-US" sz="2800" dirty="0">
                <a:ln w="0"/>
                <a:solidFill>
                  <a:srgbClr val="FFFF00"/>
                </a:solidFill>
                <a:effectLst>
                  <a:outerShdw blurRad="38100" dist="19050" dir="2700000" algn="tl" rotWithShape="0">
                    <a:schemeClr val="dk1">
                      <a:alpha val="40000"/>
                    </a:schemeClr>
                  </a:outerShdw>
                </a:effectLst>
              </a:rPr>
              <a:t>D u n e   b e l t</a:t>
            </a:r>
            <a:endParaRPr lang="et-EE" sz="2800" b="0" cap="none" spc="0" dirty="0">
              <a:ln w="0"/>
              <a:solidFill>
                <a:srgbClr val="FFFF00"/>
              </a:solidFill>
              <a:effectLst>
                <a:outerShdw blurRad="38100" dist="19050" dir="2700000" algn="tl" rotWithShape="0">
                  <a:schemeClr val="dk1">
                    <a:alpha val="40000"/>
                  </a:schemeClr>
                </a:outerShdw>
              </a:effectLst>
            </a:endParaRPr>
          </a:p>
        </p:txBody>
      </p:sp>
      <p:sp>
        <p:nvSpPr>
          <p:cNvPr id="13" name="TextBox 12">
            <a:extLst>
              <a:ext uri="{FF2B5EF4-FFF2-40B4-BE49-F238E27FC236}">
                <a16:creationId xmlns:a16="http://schemas.microsoft.com/office/drawing/2014/main" id="{C2A2BC11-A9CE-4138-966F-B0E863B35BB5}"/>
              </a:ext>
            </a:extLst>
          </p:cNvPr>
          <p:cNvSpPr txBox="1"/>
          <p:nvPr/>
        </p:nvSpPr>
        <p:spPr>
          <a:xfrm>
            <a:off x="1" y="48927"/>
            <a:ext cx="3669251" cy="7571303"/>
          </a:xfrm>
          <a:prstGeom prst="rect">
            <a:avLst/>
          </a:prstGeom>
          <a:noFill/>
        </p:spPr>
        <p:txBody>
          <a:bodyPr wrap="square" rtlCol="0">
            <a:spAutoFit/>
          </a:bodyPr>
          <a:lstStyle/>
          <a:p>
            <a:pPr marL="285750" indent="-285750" algn="just">
              <a:buFont typeface="Arial" panose="020B0604020202020204" pitchFamily="34" charset="0"/>
              <a:buChar char="•"/>
            </a:pPr>
            <a:r>
              <a:rPr lang="en-US" sz="2400" dirty="0">
                <a:solidFill>
                  <a:srgbClr val="000000"/>
                </a:solidFill>
                <a:latin typeface="Times New Roman" panose="02020603050405020304" pitchFamily="18" charset="0"/>
                <a:ea typeface="+mn-ea"/>
                <a:cs typeface="+mn-cs"/>
              </a:rPr>
              <a:t>Closer look: we can see quite regular “stripes” - ancient shore parallel coastal formations, sometimes many kilometers from todays shoreline;</a:t>
            </a:r>
          </a:p>
          <a:p>
            <a:pPr marL="285750" indent="-285750" algn="just">
              <a:buFont typeface="Arial" panose="020B0604020202020204" pitchFamily="34" charset="0"/>
              <a:buChar char="•"/>
            </a:pPr>
            <a:endParaRPr lang="en-US" sz="2400" dirty="0">
              <a:solidFill>
                <a:srgbClr val="000000"/>
              </a:solidFill>
              <a:latin typeface="Times New Roman" panose="02020603050405020304" pitchFamily="18" charset="0"/>
              <a:ea typeface="+mn-ea"/>
              <a:cs typeface="+mn-cs"/>
            </a:endParaRPr>
          </a:p>
          <a:p>
            <a:pPr marL="285750" indent="-285750" algn="just">
              <a:buFont typeface="Arial" panose="020B0604020202020204" pitchFamily="34" charset="0"/>
              <a:buChar char="•"/>
            </a:pPr>
            <a:r>
              <a:rPr lang="en-US" sz="2400" dirty="0">
                <a:solidFill>
                  <a:srgbClr val="000000"/>
                </a:solidFill>
                <a:latin typeface="Times New Roman" panose="02020603050405020304" pitchFamily="18" charset="0"/>
                <a:ea typeface="+mn-ea"/>
                <a:cs typeface="+mn-cs"/>
              </a:rPr>
              <a:t>a few hundred meters from contemporary shore, there is clearly visible dune belt from LiDAR images;</a:t>
            </a:r>
          </a:p>
          <a:p>
            <a:pPr algn="just"/>
            <a:endParaRPr lang="en-US" sz="2400" dirty="0">
              <a:solidFill>
                <a:srgbClr val="000000"/>
              </a:solidFill>
              <a:latin typeface="Times New Roman" panose="02020603050405020304" pitchFamily="18" charset="0"/>
              <a:ea typeface="+mn-ea"/>
              <a:cs typeface="+mn-cs"/>
            </a:endParaRPr>
          </a:p>
          <a:p>
            <a:pPr marL="285750" indent="-285750" algn="just">
              <a:buFont typeface="Arial" panose="020B0604020202020204" pitchFamily="34" charset="0"/>
              <a:buChar char="•"/>
            </a:pPr>
            <a:r>
              <a:rPr lang="en-US" sz="2400" dirty="0">
                <a:solidFill>
                  <a:srgbClr val="000000"/>
                </a:solidFill>
                <a:latin typeface="Times New Roman" panose="02020603050405020304" pitchFamily="18" charset="0"/>
              </a:rPr>
              <a:t>signs of past fluctuations in regional climate are all recorded in ancient coastal formations.</a:t>
            </a:r>
            <a:endParaRPr lang="en-US" sz="2400" dirty="0">
              <a:solidFill>
                <a:srgbClr val="000000"/>
              </a:solidFill>
              <a:latin typeface="Times New Roman" panose="02020603050405020304" pitchFamily="18" charset="0"/>
              <a:ea typeface="+mn-ea"/>
              <a:cs typeface="+mn-cs"/>
            </a:endParaRPr>
          </a:p>
          <a:p>
            <a:br>
              <a:rPr lang="en-US" sz="1800" dirty="0">
                <a:solidFill>
                  <a:srgbClr val="000000"/>
                </a:solidFill>
                <a:latin typeface="Times New Roman" panose="02020603050405020304" pitchFamily="18" charset="0"/>
                <a:ea typeface="+mn-ea"/>
                <a:cs typeface="+mn-cs"/>
              </a:rPr>
            </a:br>
            <a:br>
              <a:rPr lang="en-US" sz="1800" dirty="0">
                <a:solidFill>
                  <a:srgbClr val="000000"/>
                </a:solidFill>
                <a:latin typeface="Times New Roman" panose="02020603050405020304" pitchFamily="18" charset="0"/>
                <a:ea typeface="+mn-ea"/>
                <a:cs typeface="+mn-cs"/>
              </a:rPr>
            </a:br>
            <a:endParaRPr lang="en-US" dirty="0"/>
          </a:p>
        </p:txBody>
      </p:sp>
    </p:spTree>
    <p:extLst>
      <p:ext uri="{BB962C8B-B14F-4D97-AF65-F5344CB8AC3E}">
        <p14:creationId xmlns:p14="http://schemas.microsoft.com/office/powerpoint/2010/main" val="3874334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Supelr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669" y="0"/>
            <a:ext cx="10433331" cy="6915704"/>
          </a:xfrm>
          <a:prstGeom prst="rect">
            <a:avLst/>
          </a:prstGeom>
          <a:noFill/>
          <a:extLst>
            <a:ext uri="{909E8E84-426E-40DD-AFC4-6F175D3DCCD1}">
              <a14:hiddenFill xmlns:a14="http://schemas.microsoft.com/office/drawing/2010/main">
                <a:solidFill>
                  <a:srgbClr val="FFFFFF"/>
                </a:solidFill>
              </a14:hiddenFill>
            </a:ext>
          </a:extLst>
        </p:spPr>
      </p:pic>
      <p:sp>
        <p:nvSpPr>
          <p:cNvPr id="14339" name="Rectangle 3"/>
          <p:cNvSpPr>
            <a:spLocks noChangeArrowheads="1"/>
          </p:cNvSpPr>
          <p:nvPr/>
        </p:nvSpPr>
        <p:spPr bwMode="auto">
          <a:xfrm>
            <a:off x="255822" y="5549112"/>
            <a:ext cx="1435414" cy="916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t-EE" altLang="et-EE" dirty="0"/>
              <a:t>Kunda  1995 (K. </a:t>
            </a:r>
            <a:r>
              <a:rPr lang="et-EE" altLang="et-EE" dirty="0" err="1"/>
              <a:t>Orviku</a:t>
            </a:r>
            <a:r>
              <a:rPr lang="et-EE" altLang="et-EE" dirty="0"/>
              <a:t> </a:t>
            </a:r>
            <a:r>
              <a:rPr lang="et-EE" altLang="et-EE" dirty="0" err="1"/>
              <a:t>photo</a:t>
            </a:r>
            <a:r>
              <a:rPr lang="et-EE" altLang="et-EE" dirty="0"/>
              <a:t>)</a:t>
            </a:r>
            <a:endParaRPr lang="en-US" altLang="et-EE" dirty="0"/>
          </a:p>
        </p:txBody>
      </p:sp>
      <p:sp>
        <p:nvSpPr>
          <p:cNvPr id="4" name="TextBox 3"/>
          <p:cNvSpPr txBox="1"/>
          <p:nvPr/>
        </p:nvSpPr>
        <p:spPr>
          <a:xfrm>
            <a:off x="31166" y="100077"/>
            <a:ext cx="10402165" cy="584775"/>
          </a:xfrm>
          <a:prstGeom prst="rect">
            <a:avLst/>
          </a:prstGeom>
          <a:solidFill>
            <a:schemeClr val="accent1">
              <a:lumMod val="40000"/>
              <a:lumOff val="60000"/>
            </a:schemeClr>
          </a:solidFill>
        </p:spPr>
        <p:txBody>
          <a:bodyPr wrap="square" rtlCol="0">
            <a:spAutoFit/>
          </a:bodyPr>
          <a:lstStyle/>
          <a:p>
            <a:r>
              <a:rPr lang="et-EE" sz="3200" dirty="0" err="1"/>
              <a:t>What</a:t>
            </a:r>
            <a:r>
              <a:rPr lang="et-EE" sz="3200" dirty="0"/>
              <a:t> </a:t>
            </a:r>
            <a:r>
              <a:rPr lang="et-EE" sz="3200" dirty="0" err="1"/>
              <a:t>is</a:t>
            </a:r>
            <a:r>
              <a:rPr lang="et-EE" sz="3200" dirty="0"/>
              <a:t> </a:t>
            </a:r>
            <a:r>
              <a:rPr lang="et-EE" sz="3200" dirty="0" err="1"/>
              <a:t>the</a:t>
            </a:r>
            <a:r>
              <a:rPr lang="et-EE" sz="3200" dirty="0"/>
              <a:t> </a:t>
            </a:r>
            <a:r>
              <a:rPr lang="et-EE" sz="3200" dirty="0" err="1"/>
              <a:t>mechanism</a:t>
            </a:r>
            <a:r>
              <a:rPr lang="et-EE" sz="3200" dirty="0"/>
              <a:t> </a:t>
            </a:r>
            <a:r>
              <a:rPr lang="et-EE" sz="3200" dirty="0" err="1"/>
              <a:t>behind</a:t>
            </a:r>
            <a:r>
              <a:rPr lang="et-EE" sz="3200" dirty="0"/>
              <a:t> </a:t>
            </a:r>
            <a:r>
              <a:rPr lang="et-EE" sz="3200" dirty="0" err="1"/>
              <a:t>the</a:t>
            </a:r>
            <a:r>
              <a:rPr lang="et-EE" sz="3200" dirty="0"/>
              <a:t> </a:t>
            </a:r>
            <a:r>
              <a:rPr lang="et-EE" sz="3200" dirty="0" err="1"/>
              <a:t>formation</a:t>
            </a:r>
            <a:r>
              <a:rPr lang="et-EE" sz="3200" dirty="0"/>
              <a:t> of </a:t>
            </a:r>
            <a:r>
              <a:rPr lang="et-EE" sz="3200" dirty="0" err="1"/>
              <a:t>these</a:t>
            </a:r>
            <a:r>
              <a:rPr lang="et-EE" sz="3200" dirty="0"/>
              <a:t> </a:t>
            </a:r>
            <a:r>
              <a:rPr lang="et-EE" sz="3200" dirty="0" err="1"/>
              <a:t>ridges</a:t>
            </a:r>
            <a:r>
              <a:rPr lang="et-EE" sz="3200" dirty="0"/>
              <a:t>:</a:t>
            </a:r>
            <a:endParaRPr lang="en-GB" sz="3200" dirty="0"/>
          </a:p>
        </p:txBody>
      </p:sp>
    </p:spTree>
    <p:extLst>
      <p:ext uri="{BB962C8B-B14F-4D97-AF65-F5344CB8AC3E}">
        <p14:creationId xmlns:p14="http://schemas.microsoft.com/office/powerpoint/2010/main" val="1345336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Supelrand 1999"/>
          <p:cNvPicPr>
            <a:picLocks noChangeAspect="1" noChangeArrowheads="1"/>
          </p:cNvPicPr>
          <p:nvPr/>
        </p:nvPicPr>
        <p:blipFill rotWithShape="1">
          <a:blip r:embed="rId3">
            <a:extLst>
              <a:ext uri="{28A0092B-C50C-407E-A947-70E740481C1C}">
                <a14:useLocalDpi xmlns:a14="http://schemas.microsoft.com/office/drawing/2010/main" val="0"/>
              </a:ext>
            </a:extLst>
          </a:blip>
          <a:srcRect l="3126" r="7316" b="15302"/>
          <a:stretch/>
        </p:blipFill>
        <p:spPr bwMode="auto">
          <a:xfrm>
            <a:off x="2495551" y="-1"/>
            <a:ext cx="9696450" cy="6868219"/>
          </a:xfrm>
          <a:prstGeom prst="rect">
            <a:avLst/>
          </a:prstGeom>
          <a:noFill/>
          <a:extLst>
            <a:ext uri="{909E8E84-426E-40DD-AFC4-6F175D3DCCD1}">
              <a14:hiddenFill xmlns:a14="http://schemas.microsoft.com/office/drawing/2010/main">
                <a:solidFill>
                  <a:srgbClr val="FFFFFF"/>
                </a:solidFill>
              </a14:hiddenFill>
            </a:ext>
          </a:extLst>
        </p:spPr>
      </p:pic>
      <p:sp>
        <p:nvSpPr>
          <p:cNvPr id="15364" name="Rectangle 4"/>
          <p:cNvSpPr>
            <a:spLocks noChangeArrowheads="1"/>
          </p:cNvSpPr>
          <p:nvPr/>
        </p:nvSpPr>
        <p:spPr bwMode="auto">
          <a:xfrm>
            <a:off x="1524000" y="5876926"/>
            <a:ext cx="971550" cy="2889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 name="TextBox 3"/>
          <p:cNvSpPr txBox="1"/>
          <p:nvPr/>
        </p:nvSpPr>
        <p:spPr>
          <a:xfrm>
            <a:off x="0" y="75896"/>
            <a:ext cx="7177635" cy="1569660"/>
          </a:xfrm>
          <a:prstGeom prst="rect">
            <a:avLst/>
          </a:prstGeom>
          <a:solidFill>
            <a:schemeClr val="accent1">
              <a:lumMod val="40000"/>
              <a:lumOff val="60000"/>
            </a:schemeClr>
          </a:solidFill>
        </p:spPr>
        <p:txBody>
          <a:bodyPr wrap="square" rtlCol="0">
            <a:spAutoFit/>
          </a:bodyPr>
          <a:lstStyle/>
          <a:p>
            <a:r>
              <a:rPr lang="en-US" sz="3200" dirty="0"/>
              <a:t>Rapid erosion as a result of 1999 storm – shore-parallel scarp has formed </a:t>
            </a:r>
            <a:r>
              <a:rPr lang="et-EE" sz="3200" dirty="0"/>
              <a:t>(K. </a:t>
            </a:r>
            <a:r>
              <a:rPr lang="et-EE" sz="3200" dirty="0" err="1"/>
              <a:t>Orviku</a:t>
            </a:r>
            <a:r>
              <a:rPr lang="et-EE" sz="3200" dirty="0"/>
              <a:t> </a:t>
            </a:r>
            <a:r>
              <a:rPr lang="en-US" sz="3200" dirty="0" err="1"/>
              <a:t>ph</a:t>
            </a:r>
            <a:r>
              <a:rPr lang="et-EE" sz="3200" dirty="0" err="1"/>
              <a:t>oto</a:t>
            </a:r>
            <a:r>
              <a:rPr lang="et-EE" sz="3200" dirty="0"/>
              <a:t>).</a:t>
            </a:r>
            <a:endParaRPr lang="en-GB" sz="3200" dirty="0"/>
          </a:p>
        </p:txBody>
      </p:sp>
    </p:spTree>
    <p:extLst>
      <p:ext uri="{BB962C8B-B14F-4D97-AF65-F5344CB8AC3E}">
        <p14:creationId xmlns:p14="http://schemas.microsoft.com/office/powerpoint/2010/main" val="1647908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upelrand 2002"/>
          <p:cNvPicPr>
            <a:picLocks noChangeAspect="1" noChangeArrowheads="1"/>
          </p:cNvPicPr>
          <p:nvPr/>
        </p:nvPicPr>
        <p:blipFill rotWithShape="1">
          <a:blip r:embed="rId3">
            <a:extLst>
              <a:ext uri="{28A0092B-C50C-407E-A947-70E740481C1C}">
                <a14:useLocalDpi xmlns:a14="http://schemas.microsoft.com/office/drawing/2010/main" val="0"/>
              </a:ext>
            </a:extLst>
          </a:blip>
          <a:srcRect l="4660" r="5251" b="13768"/>
          <a:stretch/>
        </p:blipFill>
        <p:spPr bwMode="auto">
          <a:xfrm>
            <a:off x="2483969" y="0"/>
            <a:ext cx="9708031" cy="6858000"/>
          </a:xfrm>
          <a:prstGeom prst="rect">
            <a:avLst/>
          </a:prstGeom>
          <a:noFill/>
          <a:extLst>
            <a:ext uri="{909E8E84-426E-40DD-AFC4-6F175D3DCCD1}">
              <a14:hiddenFill xmlns:a14="http://schemas.microsoft.com/office/drawing/2010/main">
                <a:solidFill>
                  <a:srgbClr val="FFFFFF"/>
                </a:solidFill>
              </a14:hiddenFill>
            </a:ext>
          </a:extLst>
        </p:spPr>
      </p:pic>
      <p:sp>
        <p:nvSpPr>
          <p:cNvPr id="16387" name="Rectangle 3"/>
          <p:cNvSpPr>
            <a:spLocks noChangeArrowheads="1"/>
          </p:cNvSpPr>
          <p:nvPr/>
        </p:nvSpPr>
        <p:spPr bwMode="auto">
          <a:xfrm>
            <a:off x="1774826" y="5805489"/>
            <a:ext cx="792163" cy="2873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 name="TextBox 3"/>
          <p:cNvSpPr txBox="1"/>
          <p:nvPr/>
        </p:nvSpPr>
        <p:spPr>
          <a:xfrm>
            <a:off x="0" y="0"/>
            <a:ext cx="2566989" cy="6733904"/>
          </a:xfrm>
          <a:prstGeom prst="rect">
            <a:avLst/>
          </a:prstGeom>
          <a:solidFill>
            <a:schemeClr val="accent1">
              <a:lumMod val="40000"/>
              <a:lumOff val="60000"/>
            </a:schemeClr>
          </a:solidFill>
        </p:spPr>
        <p:txBody>
          <a:bodyPr wrap="square" rtlCol="0">
            <a:spAutoFit/>
          </a:bodyPr>
          <a:lstStyle/>
          <a:p>
            <a:r>
              <a:rPr lang="en-US" sz="3200" dirty="0"/>
              <a:t>The same scarp receded even further during extreme storm in 2001, new foredunes have already formed by 2002 autumn </a:t>
            </a:r>
            <a:r>
              <a:rPr lang="et-EE" sz="3200" dirty="0"/>
              <a:t>(K. </a:t>
            </a:r>
            <a:r>
              <a:rPr lang="et-EE" sz="3200" dirty="0" err="1"/>
              <a:t>Orviku</a:t>
            </a:r>
            <a:r>
              <a:rPr lang="et-EE" sz="3200" dirty="0"/>
              <a:t> </a:t>
            </a:r>
            <a:r>
              <a:rPr lang="en-US" sz="3200" dirty="0" err="1"/>
              <a:t>ph</a:t>
            </a:r>
            <a:r>
              <a:rPr lang="et-EE" sz="3200" dirty="0" err="1"/>
              <a:t>oto</a:t>
            </a:r>
            <a:r>
              <a:rPr lang="et-EE" sz="3200" dirty="0"/>
              <a:t>)</a:t>
            </a:r>
            <a:endParaRPr lang="en-GB" sz="3200" dirty="0"/>
          </a:p>
        </p:txBody>
      </p:sp>
    </p:spTree>
    <p:extLst>
      <p:ext uri="{BB962C8B-B14F-4D97-AF65-F5344CB8AC3E}">
        <p14:creationId xmlns:p14="http://schemas.microsoft.com/office/powerpoint/2010/main" val="3557801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6" name="Picture 8" descr="P101009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8377" name="Text Box 9"/>
          <p:cNvSpPr txBox="1">
            <a:spLocks noChangeArrowheads="1"/>
          </p:cNvSpPr>
          <p:nvPr/>
        </p:nvSpPr>
        <p:spPr bwMode="auto">
          <a:xfrm>
            <a:off x="1805854" y="5882697"/>
            <a:ext cx="823869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t-EE" altLang="et-EE" sz="2000" b="1" dirty="0" err="1">
                <a:solidFill>
                  <a:schemeClr val="bg1"/>
                </a:solidFill>
              </a:rPr>
              <a:t>We</a:t>
            </a:r>
            <a:r>
              <a:rPr lang="et-EE" altLang="et-EE" sz="2000" b="1" dirty="0">
                <a:solidFill>
                  <a:schemeClr val="bg1"/>
                </a:solidFill>
              </a:rPr>
              <a:t> </a:t>
            </a:r>
            <a:r>
              <a:rPr lang="et-EE" altLang="et-EE" sz="2000" b="1" dirty="0" err="1">
                <a:solidFill>
                  <a:schemeClr val="bg1"/>
                </a:solidFill>
              </a:rPr>
              <a:t>can</a:t>
            </a:r>
            <a:r>
              <a:rPr lang="et-EE" altLang="et-EE" sz="2000" b="1" dirty="0">
                <a:solidFill>
                  <a:schemeClr val="bg1"/>
                </a:solidFill>
              </a:rPr>
              <a:t> see </a:t>
            </a:r>
            <a:r>
              <a:rPr lang="et-EE" altLang="et-EE" sz="2000" b="1" dirty="0" err="1">
                <a:solidFill>
                  <a:schemeClr val="bg1"/>
                </a:solidFill>
              </a:rPr>
              <a:t>that</a:t>
            </a:r>
            <a:r>
              <a:rPr lang="et-EE" altLang="et-EE" sz="2000" b="1" dirty="0">
                <a:solidFill>
                  <a:schemeClr val="bg1"/>
                </a:solidFill>
              </a:rPr>
              <a:t> </a:t>
            </a:r>
            <a:r>
              <a:rPr lang="en-US" altLang="et-EE" sz="2000" b="1" dirty="0">
                <a:solidFill>
                  <a:schemeClr val="bg1"/>
                </a:solidFill>
              </a:rPr>
              <a:t>the </a:t>
            </a:r>
            <a:r>
              <a:rPr lang="et-EE" altLang="et-EE" sz="2000" b="1" dirty="0" err="1">
                <a:solidFill>
                  <a:schemeClr val="bg1"/>
                </a:solidFill>
              </a:rPr>
              <a:t>scarp</a:t>
            </a:r>
            <a:r>
              <a:rPr lang="et-EE" altLang="et-EE" sz="2000" b="1" dirty="0">
                <a:solidFill>
                  <a:schemeClr val="bg1"/>
                </a:solidFill>
              </a:rPr>
              <a:t> </a:t>
            </a:r>
            <a:r>
              <a:rPr lang="et-EE" altLang="et-EE" sz="2000" b="1" dirty="0" err="1">
                <a:solidFill>
                  <a:schemeClr val="bg1"/>
                </a:solidFill>
              </a:rPr>
              <a:t>has</a:t>
            </a:r>
            <a:r>
              <a:rPr lang="et-EE" altLang="et-EE" sz="2000" b="1" dirty="0">
                <a:solidFill>
                  <a:schemeClr val="bg1"/>
                </a:solidFill>
              </a:rPr>
              <a:t> </a:t>
            </a:r>
            <a:r>
              <a:rPr lang="et-EE" altLang="et-EE" sz="2000" b="1" dirty="0" err="1">
                <a:solidFill>
                  <a:schemeClr val="bg1"/>
                </a:solidFill>
              </a:rPr>
              <a:t>collapsed</a:t>
            </a:r>
            <a:r>
              <a:rPr lang="et-EE" altLang="et-EE" sz="2000" b="1" dirty="0">
                <a:solidFill>
                  <a:schemeClr val="bg1"/>
                </a:solidFill>
              </a:rPr>
              <a:t>, by November 2009, </a:t>
            </a:r>
            <a:r>
              <a:rPr lang="et-EE" altLang="et-EE" sz="2000" b="1" dirty="0" err="1">
                <a:solidFill>
                  <a:schemeClr val="bg1"/>
                </a:solidFill>
              </a:rPr>
              <a:t>some</a:t>
            </a:r>
            <a:r>
              <a:rPr lang="et-EE" altLang="et-EE" sz="2000" b="1" dirty="0">
                <a:solidFill>
                  <a:schemeClr val="bg1"/>
                </a:solidFill>
              </a:rPr>
              <a:t> </a:t>
            </a:r>
            <a:r>
              <a:rPr lang="et-EE" altLang="et-EE" sz="2000" b="1" dirty="0" err="1">
                <a:solidFill>
                  <a:schemeClr val="bg1"/>
                </a:solidFill>
              </a:rPr>
              <a:t>wind-blown</a:t>
            </a:r>
            <a:r>
              <a:rPr lang="et-EE" altLang="et-EE" sz="2000" b="1" dirty="0">
                <a:solidFill>
                  <a:schemeClr val="bg1"/>
                </a:solidFill>
              </a:rPr>
              <a:t> </a:t>
            </a:r>
            <a:r>
              <a:rPr lang="et-EE" altLang="et-EE" sz="2000" b="1" dirty="0" err="1">
                <a:solidFill>
                  <a:schemeClr val="bg1"/>
                </a:solidFill>
              </a:rPr>
              <a:t>sand</a:t>
            </a:r>
            <a:r>
              <a:rPr lang="et-EE" altLang="et-EE" sz="2000" b="1" dirty="0">
                <a:solidFill>
                  <a:schemeClr val="bg1"/>
                </a:solidFill>
              </a:rPr>
              <a:t> </a:t>
            </a:r>
            <a:r>
              <a:rPr lang="et-EE" altLang="et-EE" sz="2000" b="1" dirty="0" err="1">
                <a:solidFill>
                  <a:schemeClr val="bg1"/>
                </a:solidFill>
              </a:rPr>
              <a:t>has</a:t>
            </a:r>
            <a:r>
              <a:rPr lang="et-EE" altLang="et-EE" sz="2000" b="1" dirty="0">
                <a:solidFill>
                  <a:schemeClr val="bg1"/>
                </a:solidFill>
              </a:rPr>
              <a:t> </a:t>
            </a:r>
            <a:r>
              <a:rPr lang="et-EE" altLang="et-EE" sz="2000" b="1" dirty="0" err="1">
                <a:solidFill>
                  <a:schemeClr val="bg1"/>
                </a:solidFill>
              </a:rPr>
              <a:t>accumulated</a:t>
            </a:r>
            <a:r>
              <a:rPr lang="et-EE" altLang="et-EE" sz="2000" b="1" dirty="0">
                <a:solidFill>
                  <a:schemeClr val="bg1"/>
                </a:solidFill>
              </a:rPr>
              <a:t> as </a:t>
            </a:r>
            <a:r>
              <a:rPr lang="et-EE" altLang="et-EE" sz="2000" b="1" dirty="0" err="1">
                <a:solidFill>
                  <a:schemeClr val="bg1"/>
                </a:solidFill>
              </a:rPr>
              <a:t>well</a:t>
            </a:r>
            <a:r>
              <a:rPr lang="et-EE" altLang="et-EE" sz="2000" b="1" dirty="0">
                <a:solidFill>
                  <a:schemeClr val="bg1"/>
                </a:solidFill>
              </a:rPr>
              <a:t>, </a:t>
            </a:r>
            <a:r>
              <a:rPr lang="et-EE" altLang="et-EE" sz="2000" b="1" dirty="0" err="1">
                <a:solidFill>
                  <a:schemeClr val="bg1"/>
                </a:solidFill>
              </a:rPr>
              <a:t>new</a:t>
            </a:r>
            <a:r>
              <a:rPr lang="et-EE" altLang="et-EE" sz="2000" b="1" dirty="0">
                <a:solidFill>
                  <a:schemeClr val="bg1"/>
                </a:solidFill>
              </a:rPr>
              <a:t> foredune </a:t>
            </a:r>
            <a:r>
              <a:rPr lang="et-EE" altLang="et-EE" sz="2000" b="1" dirty="0" err="1">
                <a:solidFill>
                  <a:schemeClr val="bg1"/>
                </a:solidFill>
              </a:rPr>
              <a:t>ridge-zone</a:t>
            </a:r>
            <a:r>
              <a:rPr lang="et-EE" altLang="et-EE" sz="2000" b="1" dirty="0">
                <a:solidFill>
                  <a:schemeClr val="bg1"/>
                </a:solidFill>
              </a:rPr>
              <a:t> </a:t>
            </a:r>
            <a:r>
              <a:rPr lang="et-EE" altLang="et-EE" sz="2000" b="1" dirty="0" err="1">
                <a:solidFill>
                  <a:schemeClr val="bg1"/>
                </a:solidFill>
              </a:rPr>
              <a:t>has</a:t>
            </a:r>
            <a:r>
              <a:rPr lang="et-EE" altLang="et-EE" sz="2000" b="1" dirty="0">
                <a:solidFill>
                  <a:schemeClr val="bg1"/>
                </a:solidFill>
              </a:rPr>
              <a:t> </a:t>
            </a:r>
            <a:r>
              <a:rPr lang="et-EE" altLang="et-EE" sz="2000" b="1" dirty="0" err="1">
                <a:solidFill>
                  <a:schemeClr val="bg1"/>
                </a:solidFill>
              </a:rPr>
              <a:t>started</a:t>
            </a:r>
            <a:r>
              <a:rPr lang="et-EE" altLang="et-EE" sz="2000" b="1" dirty="0">
                <a:solidFill>
                  <a:schemeClr val="bg1"/>
                </a:solidFill>
              </a:rPr>
              <a:t> </a:t>
            </a:r>
            <a:r>
              <a:rPr lang="et-EE" altLang="et-EE" sz="2000" b="1" dirty="0" err="1">
                <a:solidFill>
                  <a:schemeClr val="bg1"/>
                </a:solidFill>
              </a:rPr>
              <a:t>to</a:t>
            </a:r>
            <a:r>
              <a:rPr lang="et-EE" altLang="et-EE" sz="2000" b="1" dirty="0">
                <a:solidFill>
                  <a:schemeClr val="bg1"/>
                </a:solidFill>
              </a:rPr>
              <a:t> </a:t>
            </a:r>
            <a:r>
              <a:rPr lang="et-EE" altLang="et-EE" sz="2000" b="1" dirty="0" err="1">
                <a:solidFill>
                  <a:schemeClr val="bg1"/>
                </a:solidFill>
              </a:rPr>
              <a:t>form</a:t>
            </a:r>
            <a:r>
              <a:rPr lang="et-EE" altLang="et-EE" sz="2000" b="1" dirty="0">
                <a:solidFill>
                  <a:schemeClr val="bg1"/>
                </a:solidFill>
              </a:rPr>
              <a:t>.</a:t>
            </a:r>
            <a:endParaRPr lang="en-US" altLang="et-EE" sz="2000" b="1" dirty="0">
              <a:solidFill>
                <a:schemeClr val="bg1"/>
              </a:solidFill>
            </a:endParaRPr>
          </a:p>
        </p:txBody>
      </p:sp>
    </p:spTree>
    <p:extLst>
      <p:ext uri="{BB962C8B-B14F-4D97-AF65-F5344CB8AC3E}">
        <p14:creationId xmlns:p14="http://schemas.microsoft.com/office/powerpoint/2010/main" val="1639081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78582"/>
            <a:ext cx="12139044" cy="723900"/>
          </a:xfrm>
          <a:prstGeom prst="rect">
            <a:avLst/>
          </a:prstGeom>
          <a:noFill/>
          <a:ln w="9525">
            <a:noFill/>
            <a:miter lim="800000"/>
            <a:headEnd/>
            <a:tailEnd/>
          </a:ln>
        </p:spPr>
        <p:txBody>
          <a:bodyPr lIns="92075" tIns="46038" rIns="92075" bIns="46038" anchor="ctr"/>
          <a:lstStyle/>
          <a:p>
            <a:pPr eaLnBrk="1" hangingPunct="1">
              <a:defRPr/>
            </a:pPr>
            <a:r>
              <a:rPr lang="et-EE" sz="3200" b="1" dirty="0" err="1">
                <a:latin typeface="+mj-lt"/>
              </a:rPr>
              <a:t>Example</a:t>
            </a:r>
            <a:r>
              <a:rPr lang="et-EE" sz="3200" b="1" dirty="0">
                <a:latin typeface="+mj-lt"/>
              </a:rPr>
              <a:t> of </a:t>
            </a:r>
            <a:r>
              <a:rPr lang="et-EE" sz="3200" b="1" dirty="0" err="1">
                <a:latin typeface="+mj-lt"/>
              </a:rPr>
              <a:t>the</a:t>
            </a:r>
            <a:r>
              <a:rPr lang="et-EE" sz="3200" b="1" dirty="0">
                <a:latin typeface="+mj-lt"/>
              </a:rPr>
              <a:t> </a:t>
            </a:r>
            <a:r>
              <a:rPr lang="et-EE" sz="3200" b="1" dirty="0" err="1">
                <a:latin typeface="+mj-lt"/>
              </a:rPr>
              <a:t>topography</a:t>
            </a:r>
            <a:r>
              <a:rPr lang="et-EE" sz="3200" b="1" dirty="0">
                <a:latin typeface="+mj-lt"/>
              </a:rPr>
              <a:t> of </a:t>
            </a:r>
            <a:r>
              <a:rPr lang="et-EE" sz="3200" b="1" dirty="0" err="1">
                <a:latin typeface="+mj-lt"/>
              </a:rPr>
              <a:t>such</a:t>
            </a:r>
            <a:r>
              <a:rPr lang="et-EE" sz="3200" b="1" dirty="0">
                <a:latin typeface="+mj-lt"/>
              </a:rPr>
              <a:t> </a:t>
            </a:r>
            <a:r>
              <a:rPr lang="en-US" sz="3200" b="1" dirty="0">
                <a:latin typeface="+mj-lt"/>
              </a:rPr>
              <a:t>foredune-ridge complex, seems quite regular?</a:t>
            </a:r>
            <a:endParaRPr lang="en-GB" sz="3200" dirty="0">
              <a:latin typeface="Arial" charset="0"/>
            </a:endParaRPr>
          </a:p>
        </p:txBody>
      </p:sp>
      <p:sp>
        <p:nvSpPr>
          <p:cNvPr id="8196" name="Rectangle 2"/>
          <p:cNvSpPr>
            <a:spLocks noGrp="1" noChangeArrowheads="1"/>
          </p:cNvSpPr>
          <p:nvPr>
            <p:ph type="title"/>
          </p:nvPr>
        </p:nvSpPr>
        <p:spPr>
          <a:xfrm>
            <a:off x="49251" y="5830889"/>
            <a:ext cx="12074259" cy="1027111"/>
          </a:xfrm>
          <a:noFill/>
        </p:spPr>
        <p:txBody>
          <a:bodyPr anchor="t">
            <a:normAutofit fontScale="90000"/>
          </a:bodyPr>
          <a:lstStyle/>
          <a:p>
            <a:pPr>
              <a:lnSpc>
                <a:spcPct val="90000"/>
              </a:lnSpc>
            </a:pPr>
            <a:r>
              <a:rPr lang="en-US" altLang="et-EE" sz="2600" b="1" dirty="0"/>
              <a:t>Examples of </a:t>
            </a:r>
            <a:r>
              <a:rPr lang="et-EE" altLang="et-EE" sz="2600" b="1" dirty="0" err="1"/>
              <a:t>LiDAR</a:t>
            </a:r>
            <a:r>
              <a:rPr lang="et-EE" altLang="et-EE" sz="2600" b="1" dirty="0"/>
              <a:t> </a:t>
            </a:r>
            <a:r>
              <a:rPr lang="en-US" altLang="et-EE" sz="2600" b="1" dirty="0"/>
              <a:t>profile sections </a:t>
            </a:r>
            <a:r>
              <a:rPr lang="et-EE" altLang="et-EE" sz="2600" b="1" dirty="0"/>
              <a:t>at </a:t>
            </a:r>
            <a:r>
              <a:rPr lang="et-EE" altLang="et-EE" sz="2600" b="1" dirty="0" err="1"/>
              <a:t>Õngu</a:t>
            </a:r>
            <a:r>
              <a:rPr lang="et-EE" altLang="et-EE" sz="2600" b="1" dirty="0"/>
              <a:t>, Hiiumaa. </a:t>
            </a:r>
            <a:br>
              <a:rPr lang="en-GB" altLang="et-EE" sz="2600" dirty="0">
                <a:solidFill>
                  <a:srgbClr val="FFCC66"/>
                </a:solidFill>
              </a:rPr>
            </a:br>
            <a:r>
              <a:rPr lang="en-GB" altLang="et-EE" sz="2600" dirty="0"/>
              <a:t>U</a:t>
            </a:r>
            <a:r>
              <a:rPr lang="et-EE" altLang="et-EE" sz="2600" dirty="0" err="1"/>
              <a:t>plifting</a:t>
            </a:r>
            <a:r>
              <a:rPr lang="et-EE" altLang="et-EE" sz="2600" dirty="0"/>
              <a:t> </a:t>
            </a:r>
            <a:r>
              <a:rPr lang="et-EE" altLang="et-EE" sz="2600" dirty="0" err="1"/>
              <a:t>coast</a:t>
            </a:r>
            <a:r>
              <a:rPr lang="et-EE" altLang="et-EE" sz="2600" dirty="0"/>
              <a:t> </a:t>
            </a:r>
            <a:r>
              <a:rPr lang="et-EE" altLang="et-EE" sz="2600" dirty="0" err="1"/>
              <a:t>with</a:t>
            </a:r>
            <a:r>
              <a:rPr lang="et-EE" altLang="et-EE" sz="2600" dirty="0"/>
              <a:t> </a:t>
            </a:r>
            <a:r>
              <a:rPr lang="et-EE" altLang="et-EE" sz="2600" dirty="0" err="1"/>
              <a:t>adequate</a:t>
            </a:r>
            <a:r>
              <a:rPr lang="et-EE" altLang="et-EE" sz="2600" dirty="0"/>
              <a:t> </a:t>
            </a:r>
            <a:r>
              <a:rPr lang="et-EE" altLang="et-EE" sz="2600" dirty="0" err="1"/>
              <a:t>sediment</a:t>
            </a:r>
            <a:r>
              <a:rPr lang="et-EE" altLang="et-EE" sz="2600" dirty="0"/>
              <a:t> </a:t>
            </a:r>
            <a:r>
              <a:rPr lang="et-EE" altLang="et-EE" sz="2600" dirty="0" err="1"/>
              <a:t>supply</a:t>
            </a:r>
            <a:r>
              <a:rPr lang="et-EE" altLang="et-EE" sz="2600" dirty="0"/>
              <a:t> and </a:t>
            </a:r>
            <a:r>
              <a:rPr lang="et-EE" altLang="et-EE" sz="2600" dirty="0" err="1"/>
              <a:t>forcing</a:t>
            </a:r>
            <a:r>
              <a:rPr lang="et-EE" altLang="et-EE" sz="2600" dirty="0"/>
              <a:t>. </a:t>
            </a:r>
            <a:r>
              <a:rPr lang="et-EE" altLang="et-EE" sz="2600" dirty="0" err="1"/>
              <a:t>Uplift</a:t>
            </a:r>
            <a:r>
              <a:rPr lang="et-EE" altLang="et-EE" sz="2600" dirty="0"/>
              <a:t> </a:t>
            </a:r>
            <a:r>
              <a:rPr lang="en-GB" altLang="et-EE" sz="2600" dirty="0"/>
              <a:t>and vegetation </a:t>
            </a:r>
            <a:r>
              <a:rPr lang="et-EE" altLang="et-EE" sz="2600" dirty="0"/>
              <a:t>preserves </a:t>
            </a:r>
            <a:r>
              <a:rPr lang="et-EE" altLang="et-EE" sz="2600" dirty="0" err="1"/>
              <a:t>the</a:t>
            </a:r>
            <a:r>
              <a:rPr lang="et-EE" altLang="et-EE" sz="2600" dirty="0"/>
              <a:t> </a:t>
            </a:r>
            <a:r>
              <a:rPr lang="et-EE" altLang="et-EE" sz="2600" dirty="0" err="1"/>
              <a:t>old</a:t>
            </a:r>
            <a:r>
              <a:rPr lang="et-EE" altLang="et-EE" sz="2600" dirty="0"/>
              <a:t> </a:t>
            </a:r>
            <a:r>
              <a:rPr lang="et-EE" altLang="et-EE" sz="2600" dirty="0" err="1"/>
              <a:t>patterns</a:t>
            </a:r>
            <a:r>
              <a:rPr lang="et-EE" altLang="et-EE" sz="2600" dirty="0"/>
              <a:t>. </a:t>
            </a:r>
            <a:br>
              <a:rPr lang="et-EE" altLang="et-EE" sz="2600" dirty="0"/>
            </a:br>
            <a:br>
              <a:rPr lang="et-EE" altLang="et-EE" sz="2600" dirty="0"/>
            </a:br>
            <a:endParaRPr lang="en-GB" altLang="et-EE" sz="2600" dirty="0"/>
          </a:p>
        </p:txBody>
      </p:sp>
      <p:pic>
        <p:nvPicPr>
          <p:cNvPr id="8197" name="Picture 5"/>
          <p:cNvPicPr>
            <a:picLocks noChangeAspect="1" noChangeArrowheads="1"/>
          </p:cNvPicPr>
          <p:nvPr/>
        </p:nvPicPr>
        <p:blipFill>
          <a:blip r:embed="rId2">
            <a:extLst>
              <a:ext uri="{28A0092B-C50C-407E-A947-70E740481C1C}">
                <a14:useLocalDpi xmlns:a14="http://schemas.microsoft.com/office/drawing/2010/main" val="0"/>
              </a:ext>
            </a:extLst>
          </a:blip>
          <a:srcRect l="-2" r="-307" b="35268"/>
          <a:stretch>
            <a:fillRect/>
          </a:stretch>
        </p:blipFill>
        <p:spPr bwMode="auto">
          <a:xfrm>
            <a:off x="6954064" y="658588"/>
            <a:ext cx="3840711" cy="501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l="1039" t="2466" r="1846" b="7529"/>
          <a:stretch>
            <a:fillRect/>
          </a:stretch>
        </p:blipFill>
        <p:spPr bwMode="auto">
          <a:xfrm>
            <a:off x="52956" y="882031"/>
            <a:ext cx="6901108" cy="246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l="1047" t="3404" r="1382" b="2168"/>
          <a:stretch>
            <a:fillRect/>
          </a:stretch>
        </p:blipFill>
        <p:spPr bwMode="auto">
          <a:xfrm>
            <a:off x="3705" y="3343055"/>
            <a:ext cx="6999611" cy="256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863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lt 1"/>
          <p:cNvPicPr>
            <a:picLocks noChangeAspect="1"/>
          </p:cNvPicPr>
          <p:nvPr/>
        </p:nvPicPr>
        <p:blipFill>
          <a:blip r:embed="rId2"/>
          <a:stretch>
            <a:fillRect/>
          </a:stretch>
        </p:blipFill>
        <p:spPr>
          <a:xfrm>
            <a:off x="329937" y="1140924"/>
            <a:ext cx="11654366" cy="5556451"/>
          </a:xfrm>
          <a:prstGeom prst="rect">
            <a:avLst/>
          </a:prstGeom>
        </p:spPr>
      </p:pic>
      <p:sp>
        <p:nvSpPr>
          <p:cNvPr id="3" name="Ristkülik 2"/>
          <p:cNvSpPr/>
          <p:nvPr/>
        </p:nvSpPr>
        <p:spPr>
          <a:xfrm>
            <a:off x="131984" y="160625"/>
            <a:ext cx="11852319" cy="830997"/>
          </a:xfrm>
          <a:prstGeom prst="rect">
            <a:avLst/>
          </a:prstGeom>
        </p:spPr>
        <p:txBody>
          <a:bodyPr wrap="square">
            <a:spAutoFit/>
          </a:bodyPr>
          <a:lstStyle/>
          <a:p>
            <a:r>
              <a:rPr lang="en-US" sz="2400" b="1" dirty="0">
                <a:latin typeface="Times New Roman" panose="02020603050405020304" pitchFamily="18" charset="0"/>
                <a:ea typeface="Calibri" panose="020F0502020204030204" pitchFamily="34" charset="0"/>
              </a:rPr>
              <a:t>Detailed description of the patterns along some specific profile sections in </a:t>
            </a:r>
            <a:r>
              <a:rPr lang="en-US" sz="2400" b="1" dirty="0" err="1">
                <a:latin typeface="Times New Roman" panose="02020603050405020304" pitchFamily="18" charset="0"/>
                <a:ea typeface="Calibri" panose="020F0502020204030204" pitchFamily="34" charset="0"/>
              </a:rPr>
              <a:t>Hiiumaa</a:t>
            </a:r>
            <a:r>
              <a:rPr lang="en-US" sz="2400" b="1" dirty="0">
                <a:latin typeface="Times New Roman" panose="02020603050405020304" pitchFamily="18" charset="0"/>
                <a:ea typeface="Calibri" panose="020F0502020204030204" pitchFamily="34" charset="0"/>
              </a:rPr>
              <a:t> island NW-Estonia. Red triangle is indicating the formation time (</a:t>
            </a:r>
            <a:r>
              <a:rPr lang="en-US" sz="2400" b="1" dirty="0" err="1">
                <a:latin typeface="Times New Roman" panose="02020603050405020304" pitchFamily="18" charset="0"/>
                <a:ea typeface="Calibri" panose="020F0502020204030204" pitchFamily="34" charset="0"/>
              </a:rPr>
              <a:t>yr</a:t>
            </a:r>
            <a:r>
              <a:rPr lang="en-US" sz="2400" b="1" dirty="0">
                <a:latin typeface="Times New Roman" panose="02020603050405020304" pitchFamily="18" charset="0"/>
                <a:ea typeface="Calibri" panose="020F0502020204030204" pitchFamily="34" charset="0"/>
              </a:rPr>
              <a:t>) for one ridge.</a:t>
            </a:r>
            <a:endParaRPr lang="en-GB" sz="2400" b="1" dirty="0"/>
          </a:p>
        </p:txBody>
      </p:sp>
      <p:sp>
        <p:nvSpPr>
          <p:cNvPr id="4" name="Ristkülik 3"/>
          <p:cNvSpPr/>
          <p:nvPr/>
        </p:nvSpPr>
        <p:spPr>
          <a:xfrm>
            <a:off x="11219671" y="1626500"/>
            <a:ext cx="560037" cy="45249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al 4"/>
          <p:cNvSpPr/>
          <p:nvPr/>
        </p:nvSpPr>
        <p:spPr>
          <a:xfrm>
            <a:off x="11142732" y="6151419"/>
            <a:ext cx="891853" cy="5459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65164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1FBB4-0F8D-4747-A506-1C471B9674A9}"/>
              </a:ext>
            </a:extLst>
          </p:cNvPr>
          <p:cNvSpPr>
            <a:spLocks noGrp="1"/>
          </p:cNvSpPr>
          <p:nvPr>
            <p:ph type="title"/>
          </p:nvPr>
        </p:nvSpPr>
        <p:spPr>
          <a:xfrm>
            <a:off x="0" y="5532437"/>
            <a:ext cx="12192000" cy="1325563"/>
          </a:xfrm>
        </p:spPr>
        <p:txBody>
          <a:bodyPr>
            <a:noAutofit/>
          </a:bodyPr>
          <a:lstStyle/>
          <a:p>
            <a:r>
              <a:rPr lang="en-US" sz="2000" dirty="0"/>
              <a:t>Scheme of Baltic sea level and direct geomorphic agents in different climatological regimes. QE, quasi-equilibrium SL. High (NAO+) phase with prevailing westerly and high storminess = positive average water level, positive SL slope (SL+) towards the eastern coast, high wave conditions (HW), longer fetches and stronger winds (W+). Low (NAO) phase and prevailing easterly = negative surplus (AS), west directed slope (SL), low waves (LW), short fetches and weak onshore winds (W). (</a:t>
            </a:r>
            <a:r>
              <a:rPr lang="en-US" sz="2000" dirty="0" err="1"/>
              <a:t>Suursaar</a:t>
            </a:r>
            <a:r>
              <a:rPr lang="en-US" sz="2000" dirty="0"/>
              <a:t> et al., 2019; Boreas)</a:t>
            </a:r>
          </a:p>
        </p:txBody>
      </p:sp>
      <p:pic>
        <p:nvPicPr>
          <p:cNvPr id="5" name="Picture 4">
            <a:extLst>
              <a:ext uri="{FF2B5EF4-FFF2-40B4-BE49-F238E27FC236}">
                <a16:creationId xmlns:a16="http://schemas.microsoft.com/office/drawing/2014/main" id="{DD3F663B-A2DF-4559-BF41-F62E0ECDE682}"/>
              </a:ext>
            </a:extLst>
          </p:cNvPr>
          <p:cNvPicPr>
            <a:picLocks noChangeAspect="1"/>
          </p:cNvPicPr>
          <p:nvPr/>
        </p:nvPicPr>
        <p:blipFill rotWithShape="1">
          <a:blip r:embed="rId2"/>
          <a:srcRect t="5964" b="2074"/>
          <a:stretch/>
        </p:blipFill>
        <p:spPr>
          <a:xfrm>
            <a:off x="-56644" y="-1"/>
            <a:ext cx="12192000" cy="5532437"/>
          </a:xfrm>
          <a:prstGeom prst="rect">
            <a:avLst/>
          </a:prstGeom>
        </p:spPr>
      </p:pic>
      <p:sp>
        <p:nvSpPr>
          <p:cNvPr id="6" name="Rectangle 2">
            <a:extLst>
              <a:ext uri="{FF2B5EF4-FFF2-40B4-BE49-F238E27FC236}">
                <a16:creationId xmlns:a16="http://schemas.microsoft.com/office/drawing/2014/main" id="{F8C5E1E1-76B8-4ECD-8D20-93B4171F7C65}"/>
              </a:ext>
            </a:extLst>
          </p:cNvPr>
          <p:cNvSpPr>
            <a:spLocks noChangeArrowheads="1"/>
          </p:cNvSpPr>
          <p:nvPr/>
        </p:nvSpPr>
        <p:spPr bwMode="auto">
          <a:xfrm>
            <a:off x="154030" y="269833"/>
            <a:ext cx="3689687" cy="723900"/>
          </a:xfrm>
          <a:prstGeom prst="rect">
            <a:avLst/>
          </a:prstGeom>
          <a:noFill/>
          <a:ln w="9525">
            <a:noFill/>
            <a:miter lim="800000"/>
            <a:headEnd/>
            <a:tailEnd/>
          </a:ln>
        </p:spPr>
        <p:txBody>
          <a:bodyPr lIns="92075" tIns="46038" rIns="92075" bIns="46038" anchor="ctr"/>
          <a:lstStyle/>
          <a:p>
            <a:pPr eaLnBrk="1" hangingPunct="1">
              <a:defRPr/>
            </a:pPr>
            <a:r>
              <a:rPr lang="et-EE" sz="3200" b="1" dirty="0">
                <a:solidFill>
                  <a:srgbClr val="FFC000"/>
                </a:solidFill>
                <a:latin typeface="+mj-lt"/>
              </a:rPr>
              <a:t>Patterns</a:t>
            </a:r>
            <a:r>
              <a:rPr lang="en-GB" sz="3200" b="1" dirty="0">
                <a:solidFill>
                  <a:srgbClr val="FFC000"/>
                </a:solidFill>
                <a:latin typeface="+mj-lt"/>
              </a:rPr>
              <a:t> in forcing</a:t>
            </a:r>
            <a:endParaRPr lang="en-GB" sz="3200" dirty="0">
              <a:solidFill>
                <a:srgbClr val="FFCC99"/>
              </a:solidFill>
              <a:latin typeface="Arial" charset="0"/>
            </a:endParaRPr>
          </a:p>
        </p:txBody>
      </p:sp>
    </p:spTree>
    <p:extLst>
      <p:ext uri="{BB962C8B-B14F-4D97-AF65-F5344CB8AC3E}">
        <p14:creationId xmlns:p14="http://schemas.microsoft.com/office/powerpoint/2010/main" val="69610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tx2"/>
              </a:buClr>
              <a:buSzPct val="65000"/>
              <a:buFont typeface="Wingdings" panose="05000000000000000000" pitchFamily="2" charset="2"/>
              <a:buChar char="u"/>
              <a:defRPr sz="2600">
                <a:solidFill>
                  <a:schemeClr val="tx1"/>
                </a:solidFill>
                <a:latin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tx2"/>
              </a:buClr>
              <a:buSzPct val="100000"/>
              <a:buChar char="•"/>
              <a:defRPr sz="2000">
                <a:solidFill>
                  <a:schemeClr val="tx1"/>
                </a:solidFill>
                <a:latin typeface="Arial" panose="020B0604020202020204" pitchFamily="34" charset="0"/>
              </a:defRPr>
            </a:lvl4pPr>
            <a:lvl5pPr marL="2057400" indent="-228600">
              <a:spcBef>
                <a:spcPct val="20000"/>
              </a:spcBef>
              <a:buClr>
                <a:schemeClr val="hlink"/>
              </a:buClr>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anose="020B0604020202020204" pitchFamily="34" charset="0"/>
              </a:defRPr>
            </a:lvl9pPr>
          </a:lstStyle>
          <a:p>
            <a:pPr>
              <a:spcBef>
                <a:spcPct val="0"/>
              </a:spcBef>
              <a:buClrTx/>
              <a:buSzTx/>
              <a:buFontTx/>
              <a:buNone/>
            </a:pPr>
            <a:fld id="{69C3E648-E858-41ED-9973-81472320A265}" type="slidenum">
              <a:rPr lang="en-GB" altLang="et-EE" sz="1400"/>
              <a:pPr>
                <a:spcBef>
                  <a:spcPct val="0"/>
                </a:spcBef>
                <a:buClrTx/>
                <a:buSzTx/>
                <a:buFontTx/>
                <a:buNone/>
              </a:pPr>
              <a:t>12</a:t>
            </a:fld>
            <a:endParaRPr lang="en-GB" altLang="et-EE" sz="1400"/>
          </a:p>
        </p:txBody>
      </p:sp>
      <p:sp>
        <p:nvSpPr>
          <p:cNvPr id="5" name="Rectangle 2"/>
          <p:cNvSpPr>
            <a:spLocks noChangeArrowheads="1"/>
          </p:cNvSpPr>
          <p:nvPr/>
        </p:nvSpPr>
        <p:spPr bwMode="auto">
          <a:xfrm>
            <a:off x="2063750" y="188913"/>
            <a:ext cx="3689687" cy="723900"/>
          </a:xfrm>
          <a:prstGeom prst="rect">
            <a:avLst/>
          </a:prstGeom>
          <a:noFill/>
          <a:ln w="9525">
            <a:noFill/>
            <a:miter lim="800000"/>
            <a:headEnd/>
            <a:tailEnd/>
          </a:ln>
        </p:spPr>
        <p:txBody>
          <a:bodyPr lIns="92075" tIns="46038" rIns="92075" bIns="46038" anchor="ctr"/>
          <a:lstStyle/>
          <a:p>
            <a:pPr eaLnBrk="1" hangingPunct="1">
              <a:defRPr/>
            </a:pPr>
            <a:r>
              <a:rPr lang="et-EE" sz="3200" b="1" dirty="0">
                <a:solidFill>
                  <a:srgbClr val="FFC000"/>
                </a:solidFill>
                <a:latin typeface="+mj-lt"/>
              </a:rPr>
              <a:t>Patterns</a:t>
            </a:r>
            <a:r>
              <a:rPr lang="en-GB" sz="3200" b="1" dirty="0">
                <a:solidFill>
                  <a:srgbClr val="FFC000"/>
                </a:solidFill>
                <a:latin typeface="+mj-lt"/>
              </a:rPr>
              <a:t> in forcing</a:t>
            </a:r>
            <a:endParaRPr lang="en-GB" sz="3200" dirty="0">
              <a:solidFill>
                <a:srgbClr val="FFCC99"/>
              </a:solidFill>
              <a:latin typeface="Arial" charset="0"/>
            </a:endParaRPr>
          </a:p>
        </p:txBody>
      </p:sp>
      <p:sp>
        <p:nvSpPr>
          <p:cNvPr id="9220" name="Rectangle 2"/>
          <p:cNvSpPr>
            <a:spLocks noGrp="1" noChangeArrowheads="1"/>
          </p:cNvSpPr>
          <p:nvPr>
            <p:ph type="title"/>
          </p:nvPr>
        </p:nvSpPr>
        <p:spPr>
          <a:xfrm>
            <a:off x="1774825" y="1052514"/>
            <a:ext cx="4891088" cy="5329237"/>
          </a:xfrm>
          <a:noFill/>
        </p:spPr>
        <p:txBody>
          <a:bodyPr anchor="t">
            <a:normAutofit fontScale="90000"/>
          </a:bodyPr>
          <a:lstStyle/>
          <a:p>
            <a:pPr>
              <a:lnSpc>
                <a:spcPct val="90000"/>
              </a:lnSpc>
            </a:pPr>
            <a:r>
              <a:rPr lang="et-EE" altLang="et-EE" sz="2600" dirty="0"/>
              <a:t>Temporal </a:t>
            </a:r>
            <a:r>
              <a:rPr lang="et-EE" altLang="et-EE" sz="2600" dirty="0" err="1"/>
              <a:t>spacing</a:t>
            </a:r>
            <a:r>
              <a:rPr lang="et-EE" altLang="et-EE" sz="2600" dirty="0"/>
              <a:t> </a:t>
            </a:r>
            <a:r>
              <a:rPr lang="et-EE" altLang="et-EE" sz="2600" dirty="0" err="1"/>
              <a:t>over</a:t>
            </a:r>
            <a:r>
              <a:rPr lang="et-EE" altLang="et-EE" sz="2600" dirty="0"/>
              <a:t> a </a:t>
            </a:r>
            <a:r>
              <a:rPr lang="et-EE" altLang="et-EE" sz="2600" dirty="0" err="1"/>
              <a:t>large</a:t>
            </a:r>
            <a:r>
              <a:rPr lang="et-EE" altLang="et-EE" sz="2600" dirty="0"/>
              <a:t> number of </a:t>
            </a:r>
            <a:r>
              <a:rPr lang="et-EE" altLang="et-EE" sz="2600" dirty="0" err="1"/>
              <a:t>studied</a:t>
            </a:r>
            <a:r>
              <a:rPr lang="et-EE" altLang="et-EE" sz="2600" dirty="0"/>
              <a:t> </a:t>
            </a:r>
            <a:r>
              <a:rPr lang="en-GB" altLang="et-EE" sz="2600" dirty="0"/>
              <a:t>ridge </a:t>
            </a:r>
            <a:r>
              <a:rPr lang="et-EE" altLang="et-EE" sz="2600" dirty="0" err="1"/>
              <a:t>patterns</a:t>
            </a:r>
            <a:r>
              <a:rPr lang="et-EE" altLang="et-EE" sz="2600" dirty="0"/>
              <a:t> </a:t>
            </a:r>
            <a:r>
              <a:rPr lang="et-EE" altLang="et-EE" sz="2600" dirty="0" err="1"/>
              <a:t>varied</a:t>
            </a:r>
            <a:r>
              <a:rPr lang="et-EE" altLang="et-EE" sz="2600" dirty="0"/>
              <a:t> </a:t>
            </a:r>
            <a:br>
              <a:rPr lang="et-EE" altLang="et-EE" sz="2600" dirty="0"/>
            </a:br>
            <a:r>
              <a:rPr lang="et-EE" altLang="et-EE" sz="2600" dirty="0"/>
              <a:t>20-40 </a:t>
            </a:r>
            <a:r>
              <a:rPr lang="et-EE" altLang="et-EE" sz="2600" dirty="0" err="1"/>
              <a:t>years</a:t>
            </a:r>
            <a:r>
              <a:rPr lang="et-EE" altLang="et-EE" sz="2600" dirty="0"/>
              <a:t>, </a:t>
            </a:r>
            <a:r>
              <a:rPr lang="et-EE" altLang="et-EE" sz="2600" b="1" dirty="0" err="1"/>
              <a:t>average</a:t>
            </a:r>
            <a:r>
              <a:rPr lang="et-EE" altLang="et-EE" sz="2600" b="1" dirty="0"/>
              <a:t> 30 ± 5 </a:t>
            </a:r>
            <a:r>
              <a:rPr lang="et-EE" altLang="et-EE" sz="2600" b="1" dirty="0" err="1"/>
              <a:t>years</a:t>
            </a:r>
            <a:r>
              <a:rPr lang="et-EE" altLang="et-EE" sz="2600" b="1" dirty="0"/>
              <a:t>. </a:t>
            </a:r>
            <a:br>
              <a:rPr lang="et-EE" altLang="et-EE" sz="2600" dirty="0"/>
            </a:br>
            <a:br>
              <a:rPr lang="et-EE" altLang="et-EE" sz="2600" dirty="0"/>
            </a:br>
            <a:r>
              <a:rPr lang="et-EE" altLang="et-EE" sz="2600" b="1" dirty="0"/>
              <a:t>25-40 </a:t>
            </a:r>
            <a:r>
              <a:rPr lang="et-EE" altLang="et-EE" sz="2600" b="1" dirty="0" err="1"/>
              <a:t>year</a:t>
            </a:r>
            <a:r>
              <a:rPr lang="et-EE" altLang="et-EE" sz="2600" b="1" dirty="0"/>
              <a:t> (</a:t>
            </a:r>
            <a:r>
              <a:rPr lang="et-EE" altLang="et-EE" sz="2600" b="1" dirty="0" err="1"/>
              <a:t>weak</a:t>
            </a:r>
            <a:r>
              <a:rPr lang="et-EE" altLang="et-EE" sz="2600" b="1" dirty="0"/>
              <a:t>) </a:t>
            </a:r>
            <a:r>
              <a:rPr lang="et-EE" altLang="et-EE" sz="2600" b="1" dirty="0" err="1"/>
              <a:t>periodicity</a:t>
            </a:r>
            <a:r>
              <a:rPr lang="et-EE" altLang="et-EE" sz="2600" b="1" dirty="0"/>
              <a:t> in </a:t>
            </a:r>
            <a:r>
              <a:rPr lang="et-EE" altLang="et-EE" sz="2600" b="1" dirty="0" err="1"/>
              <a:t>forcing</a:t>
            </a:r>
            <a:r>
              <a:rPr lang="et-EE" altLang="et-EE" sz="2600" b="1" dirty="0"/>
              <a:t> </a:t>
            </a:r>
            <a:r>
              <a:rPr lang="et-EE" altLang="et-EE" sz="2600" b="1" dirty="0" err="1"/>
              <a:t>is</a:t>
            </a:r>
            <a:r>
              <a:rPr lang="et-EE" altLang="et-EE" sz="2600" b="1" dirty="0"/>
              <a:t> </a:t>
            </a:r>
            <a:r>
              <a:rPr lang="et-EE" altLang="et-EE" sz="2600" b="1" dirty="0" err="1"/>
              <a:t>also</a:t>
            </a:r>
            <a:r>
              <a:rPr lang="et-EE" altLang="et-EE" sz="2600" b="1" dirty="0"/>
              <a:t> present </a:t>
            </a:r>
            <a:r>
              <a:rPr lang="en-GB" altLang="et-EE" sz="2600" b="1" dirty="0"/>
              <a:t>in</a:t>
            </a:r>
            <a:r>
              <a:rPr lang="et-EE" altLang="et-EE" sz="2600" b="1" dirty="0"/>
              <a:t> </a:t>
            </a:r>
            <a:r>
              <a:rPr lang="et-EE" altLang="et-EE" sz="2600" b="1" dirty="0" err="1"/>
              <a:t>the</a:t>
            </a:r>
            <a:r>
              <a:rPr lang="et-EE" altLang="et-EE" sz="2600" b="1" dirty="0"/>
              <a:t> Baltic Sea!</a:t>
            </a:r>
            <a:br>
              <a:rPr lang="et-EE" altLang="et-EE" sz="2600" dirty="0">
                <a:solidFill>
                  <a:srgbClr val="FFC000"/>
                </a:solidFill>
              </a:rPr>
            </a:br>
            <a:r>
              <a:rPr lang="et-EE" altLang="et-EE" sz="2600" dirty="0" err="1"/>
              <a:t>Relative</a:t>
            </a:r>
            <a:r>
              <a:rPr lang="et-EE" altLang="et-EE" sz="2600" dirty="0"/>
              <a:t> sea </a:t>
            </a:r>
            <a:r>
              <a:rPr lang="et-EE" altLang="et-EE" sz="2600" dirty="0" err="1"/>
              <a:t>level</a:t>
            </a:r>
            <a:r>
              <a:rPr lang="et-EE" altLang="et-EE" sz="2600" dirty="0"/>
              <a:t> </a:t>
            </a:r>
            <a:r>
              <a:rPr lang="et-EE" altLang="et-EE" sz="2600" dirty="0" err="1"/>
              <a:t>variations</a:t>
            </a:r>
            <a:r>
              <a:rPr lang="et-EE" altLang="et-EE" sz="2600" dirty="0"/>
              <a:t> at </a:t>
            </a:r>
            <a:r>
              <a:rPr lang="et-EE" altLang="et-EE" sz="2600" dirty="0" err="1"/>
              <a:t>three</a:t>
            </a:r>
            <a:r>
              <a:rPr lang="et-EE" altLang="et-EE" sz="2600" dirty="0"/>
              <a:t> </a:t>
            </a:r>
            <a:r>
              <a:rPr lang="et-EE" altLang="et-EE" sz="2600" dirty="0" err="1"/>
              <a:t>tide</a:t>
            </a:r>
            <a:r>
              <a:rPr lang="et-EE" altLang="et-EE" sz="2600" dirty="0"/>
              <a:t> </a:t>
            </a:r>
            <a:r>
              <a:rPr lang="et-EE" altLang="et-EE" sz="2600" dirty="0" err="1"/>
              <a:t>gauges</a:t>
            </a:r>
            <a:r>
              <a:rPr lang="et-EE" altLang="et-EE" sz="2600" dirty="0"/>
              <a:t> (A). </a:t>
            </a:r>
            <a:r>
              <a:rPr lang="et-EE" altLang="et-EE" sz="2600" dirty="0" err="1"/>
              <a:t>Hurrel</a:t>
            </a:r>
            <a:r>
              <a:rPr lang="et-EE" altLang="et-EE" sz="2600" dirty="0"/>
              <a:t> </a:t>
            </a:r>
            <a:r>
              <a:rPr lang="et-EE" altLang="et-EE" sz="2600" dirty="0" err="1"/>
              <a:t>station-based</a:t>
            </a:r>
            <a:r>
              <a:rPr lang="et-EE" altLang="et-EE" sz="2600" dirty="0"/>
              <a:t> (DJFM) NAO-</a:t>
            </a:r>
            <a:r>
              <a:rPr lang="et-EE" altLang="et-EE" sz="2600" dirty="0" err="1"/>
              <a:t>indices</a:t>
            </a:r>
            <a:r>
              <a:rPr lang="et-EE" altLang="et-EE" sz="2600" dirty="0"/>
              <a:t> (B).</a:t>
            </a:r>
            <a:br>
              <a:rPr lang="et-EE" altLang="et-EE" sz="2600" dirty="0"/>
            </a:br>
            <a:br>
              <a:rPr lang="et-EE" altLang="et-EE" sz="1400" dirty="0"/>
            </a:br>
            <a:r>
              <a:rPr lang="en-US" altLang="et-EE" sz="2600" dirty="0"/>
              <a:t>Reconstruction of annual sums of relative precipitation amounts with </a:t>
            </a:r>
            <a:br>
              <a:rPr lang="en-US" altLang="et-EE" sz="2600" dirty="0"/>
            </a:br>
            <a:r>
              <a:rPr lang="en-US" altLang="et-EE" sz="2600" dirty="0"/>
              <a:t>9-year running averages in Estonia </a:t>
            </a:r>
            <a:br>
              <a:rPr lang="en-US" altLang="et-EE" sz="2600" dirty="0"/>
            </a:br>
            <a:r>
              <a:rPr lang="en-US" altLang="et-EE" sz="2600" dirty="0"/>
              <a:t>(C, data by </a:t>
            </a:r>
            <a:r>
              <a:rPr lang="en-US" altLang="et-EE" sz="2600" dirty="0" err="1"/>
              <a:t>Tarand</a:t>
            </a:r>
            <a:r>
              <a:rPr lang="en-US" altLang="et-EE" sz="2600" dirty="0"/>
              <a:t> et al. 2013).</a:t>
            </a:r>
            <a:r>
              <a:rPr lang="et-EE" altLang="et-EE" sz="2600" dirty="0"/>
              <a:t> </a:t>
            </a:r>
            <a:br>
              <a:rPr lang="en-GB" altLang="et-EE" sz="2600" dirty="0"/>
            </a:br>
            <a:r>
              <a:rPr lang="et-EE" altLang="et-EE" sz="2600" b="1" dirty="0"/>
              <a:t>9 </a:t>
            </a:r>
            <a:r>
              <a:rPr lang="et-EE" altLang="et-EE" sz="2600" b="1" dirty="0" err="1"/>
              <a:t>cycles</a:t>
            </a:r>
            <a:r>
              <a:rPr lang="en-GB" altLang="et-EE" sz="2600" b="1" dirty="0"/>
              <a:t> since 1750  -- </a:t>
            </a:r>
            <a:r>
              <a:rPr lang="et-EE" altLang="et-EE" sz="2600" b="1" dirty="0"/>
              <a:t> 30 </a:t>
            </a:r>
            <a:r>
              <a:rPr lang="et-EE" altLang="et-EE" sz="2600" b="1" dirty="0" err="1"/>
              <a:t>yr</a:t>
            </a:r>
            <a:r>
              <a:rPr lang="en-GB" altLang="et-EE" sz="2600" b="1" dirty="0"/>
              <a:t> average</a:t>
            </a:r>
            <a:r>
              <a:rPr lang="et-EE" altLang="et-EE" sz="2600" b="1" dirty="0"/>
              <a:t>.</a:t>
            </a:r>
            <a:endParaRPr lang="en-GB" altLang="et-EE" sz="2600" b="1" dirty="0"/>
          </a:p>
        </p:txBody>
      </p:sp>
      <p:pic>
        <p:nvPicPr>
          <p:cNvPr id="9221" name="Picture 5"/>
          <p:cNvPicPr>
            <a:picLocks noChangeAspect="1" noChangeArrowheads="1"/>
          </p:cNvPicPr>
          <p:nvPr/>
        </p:nvPicPr>
        <p:blipFill>
          <a:blip r:embed="rId2">
            <a:extLst>
              <a:ext uri="{28A0092B-C50C-407E-A947-70E740481C1C}">
                <a14:useLocalDpi xmlns:a14="http://schemas.microsoft.com/office/drawing/2010/main" val="0"/>
              </a:ext>
            </a:extLst>
          </a:blip>
          <a:srcRect l="2477" t="2917" r="2057" b="5836"/>
          <a:stretch>
            <a:fillRect/>
          </a:stretch>
        </p:blipFill>
        <p:spPr bwMode="auto">
          <a:xfrm>
            <a:off x="6672263" y="260350"/>
            <a:ext cx="3770312" cy="249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p:cNvPicPr>
            <a:picLocks noChangeAspect="1" noChangeArrowheads="1"/>
          </p:cNvPicPr>
          <p:nvPr/>
        </p:nvPicPr>
        <p:blipFill>
          <a:blip r:embed="rId3">
            <a:extLst>
              <a:ext uri="{28A0092B-C50C-407E-A947-70E740481C1C}">
                <a14:useLocalDpi xmlns:a14="http://schemas.microsoft.com/office/drawing/2010/main" val="0"/>
              </a:ext>
            </a:extLst>
          </a:blip>
          <a:srcRect l="3159" t="1813" r="2434" b="3261"/>
          <a:stretch>
            <a:fillRect/>
          </a:stretch>
        </p:blipFill>
        <p:spPr bwMode="auto">
          <a:xfrm>
            <a:off x="6672263" y="2757488"/>
            <a:ext cx="3770312"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7"/>
          <p:cNvPicPr>
            <a:picLocks noChangeAspect="1" noChangeArrowheads="1"/>
          </p:cNvPicPr>
          <p:nvPr/>
        </p:nvPicPr>
        <p:blipFill>
          <a:blip r:embed="rId4">
            <a:extLst>
              <a:ext uri="{28A0092B-C50C-407E-A947-70E740481C1C}">
                <a14:useLocalDpi xmlns:a14="http://schemas.microsoft.com/office/drawing/2010/main" val="0"/>
              </a:ext>
            </a:extLst>
          </a:blip>
          <a:srcRect l="2681" t="6972" r="1341" b="4510"/>
          <a:stretch>
            <a:fillRect/>
          </a:stretch>
        </p:blipFill>
        <p:spPr bwMode="auto">
          <a:xfrm>
            <a:off x="6672264" y="4586289"/>
            <a:ext cx="3773487"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53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D67167-4EB7-46B3-A33B-B02FDF34AD3E}"/>
              </a:ext>
            </a:extLst>
          </p:cNvPr>
          <p:cNvPicPr>
            <a:picLocks noChangeAspect="1"/>
          </p:cNvPicPr>
          <p:nvPr/>
        </p:nvPicPr>
        <p:blipFill rotWithShape="1">
          <a:blip r:embed="rId2"/>
          <a:srcRect t="5655" r="3178"/>
          <a:stretch/>
        </p:blipFill>
        <p:spPr>
          <a:xfrm>
            <a:off x="2294310" y="0"/>
            <a:ext cx="9897690" cy="6858000"/>
          </a:xfrm>
          <a:prstGeom prst="rect">
            <a:avLst/>
          </a:prstGeom>
        </p:spPr>
      </p:pic>
      <p:sp>
        <p:nvSpPr>
          <p:cNvPr id="2" name="Title 1">
            <a:extLst>
              <a:ext uri="{FF2B5EF4-FFF2-40B4-BE49-F238E27FC236}">
                <a16:creationId xmlns:a16="http://schemas.microsoft.com/office/drawing/2014/main" id="{784A0146-5E57-4E7E-8FE3-ABEFD1AA1791}"/>
              </a:ext>
            </a:extLst>
          </p:cNvPr>
          <p:cNvSpPr>
            <a:spLocks noGrp="1"/>
          </p:cNvSpPr>
          <p:nvPr>
            <p:ph type="title"/>
          </p:nvPr>
        </p:nvSpPr>
        <p:spPr>
          <a:xfrm>
            <a:off x="126099" y="73812"/>
            <a:ext cx="2778942" cy="2968793"/>
          </a:xfrm>
          <a:solidFill>
            <a:schemeClr val="bg1"/>
          </a:solidFill>
        </p:spPr>
        <p:txBody>
          <a:bodyPr>
            <a:noAutofit/>
          </a:bodyPr>
          <a:lstStyle/>
          <a:p>
            <a:r>
              <a:rPr lang="en-US" sz="2400" dirty="0"/>
              <a:t>Lower uplift rates – more 30-years periods needed to form one ridge (</a:t>
            </a:r>
            <a:r>
              <a:rPr lang="en-US" sz="2400" dirty="0" err="1"/>
              <a:t>Suursaar</a:t>
            </a:r>
            <a:r>
              <a:rPr lang="en-US" sz="2400" dirty="0"/>
              <a:t> et al.,  2019; Boreas).</a:t>
            </a:r>
          </a:p>
        </p:txBody>
      </p:sp>
      <p:sp>
        <p:nvSpPr>
          <p:cNvPr id="8" name="Title 1">
            <a:extLst>
              <a:ext uri="{FF2B5EF4-FFF2-40B4-BE49-F238E27FC236}">
                <a16:creationId xmlns:a16="http://schemas.microsoft.com/office/drawing/2014/main" id="{FA2F0543-DFB0-4E4A-89AC-A254E416EE01}"/>
              </a:ext>
            </a:extLst>
          </p:cNvPr>
          <p:cNvSpPr txBox="1">
            <a:spLocks/>
          </p:cNvSpPr>
          <p:nvPr/>
        </p:nvSpPr>
        <p:spPr>
          <a:xfrm>
            <a:off x="1262357" y="5373112"/>
            <a:ext cx="1455217" cy="144406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
        <p:nvSpPr>
          <p:cNvPr id="9" name="Title 1">
            <a:extLst>
              <a:ext uri="{FF2B5EF4-FFF2-40B4-BE49-F238E27FC236}">
                <a16:creationId xmlns:a16="http://schemas.microsoft.com/office/drawing/2014/main" id="{5179C202-DB82-4D79-9348-E1393DBBDC6F}"/>
              </a:ext>
            </a:extLst>
          </p:cNvPr>
          <p:cNvSpPr txBox="1">
            <a:spLocks/>
          </p:cNvSpPr>
          <p:nvPr/>
        </p:nvSpPr>
        <p:spPr>
          <a:xfrm>
            <a:off x="2717574" y="0"/>
            <a:ext cx="1012854" cy="73772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
        <p:nvSpPr>
          <p:cNvPr id="6" name="Title 1">
            <a:extLst>
              <a:ext uri="{FF2B5EF4-FFF2-40B4-BE49-F238E27FC236}">
                <a16:creationId xmlns:a16="http://schemas.microsoft.com/office/drawing/2014/main" id="{E587E97D-B72B-4306-B741-704C52C6CCA5}"/>
              </a:ext>
            </a:extLst>
          </p:cNvPr>
          <p:cNvSpPr txBox="1">
            <a:spLocks/>
          </p:cNvSpPr>
          <p:nvPr/>
        </p:nvSpPr>
        <p:spPr>
          <a:xfrm>
            <a:off x="5831659" y="1084333"/>
            <a:ext cx="383024" cy="473875"/>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
        <p:nvSpPr>
          <p:cNvPr id="10" name="Title 1">
            <a:extLst>
              <a:ext uri="{FF2B5EF4-FFF2-40B4-BE49-F238E27FC236}">
                <a16:creationId xmlns:a16="http://schemas.microsoft.com/office/drawing/2014/main" id="{4321A0A1-DB14-4E98-8D5B-DA121F16B28F}"/>
              </a:ext>
            </a:extLst>
          </p:cNvPr>
          <p:cNvSpPr txBox="1">
            <a:spLocks/>
          </p:cNvSpPr>
          <p:nvPr/>
        </p:nvSpPr>
        <p:spPr>
          <a:xfrm>
            <a:off x="3890241" y="2618940"/>
            <a:ext cx="497661" cy="496804"/>
          </a:xfrm>
          <a:prstGeom prst="rect">
            <a:avLst/>
          </a:prstGeom>
          <a:solidFill>
            <a:srgbClr val="FF0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
        <p:nvSpPr>
          <p:cNvPr id="11" name="Title 1">
            <a:extLst>
              <a:ext uri="{FF2B5EF4-FFF2-40B4-BE49-F238E27FC236}">
                <a16:creationId xmlns:a16="http://schemas.microsoft.com/office/drawing/2014/main" id="{3AB4BFDD-58A0-41D7-AEC5-043030A6BFC7}"/>
              </a:ext>
            </a:extLst>
          </p:cNvPr>
          <p:cNvSpPr txBox="1">
            <a:spLocks/>
          </p:cNvSpPr>
          <p:nvPr/>
        </p:nvSpPr>
        <p:spPr>
          <a:xfrm>
            <a:off x="8382894" y="929236"/>
            <a:ext cx="497661" cy="496804"/>
          </a:xfrm>
          <a:prstGeom prst="rect">
            <a:avLst/>
          </a:prstGeom>
          <a:solidFill>
            <a:srgbClr val="FF0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
        <p:nvSpPr>
          <p:cNvPr id="12" name="Title 1">
            <a:extLst>
              <a:ext uri="{FF2B5EF4-FFF2-40B4-BE49-F238E27FC236}">
                <a16:creationId xmlns:a16="http://schemas.microsoft.com/office/drawing/2014/main" id="{C24896BF-2B23-464E-B1AF-83D8667A9F29}"/>
              </a:ext>
            </a:extLst>
          </p:cNvPr>
          <p:cNvSpPr txBox="1">
            <a:spLocks/>
          </p:cNvSpPr>
          <p:nvPr/>
        </p:nvSpPr>
        <p:spPr>
          <a:xfrm>
            <a:off x="11568240" y="1228032"/>
            <a:ext cx="497661" cy="496804"/>
          </a:xfrm>
          <a:prstGeom prst="rect">
            <a:avLst/>
          </a:prstGeom>
          <a:solidFill>
            <a:srgbClr val="FF0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
        <p:nvSpPr>
          <p:cNvPr id="13" name="Title 1">
            <a:extLst>
              <a:ext uri="{FF2B5EF4-FFF2-40B4-BE49-F238E27FC236}">
                <a16:creationId xmlns:a16="http://schemas.microsoft.com/office/drawing/2014/main" id="{657C9096-1BAA-440E-952F-919BCCFD1EA9}"/>
              </a:ext>
            </a:extLst>
          </p:cNvPr>
          <p:cNvSpPr txBox="1">
            <a:spLocks/>
          </p:cNvSpPr>
          <p:nvPr/>
        </p:nvSpPr>
        <p:spPr>
          <a:xfrm>
            <a:off x="5101355" y="5207965"/>
            <a:ext cx="497661" cy="496804"/>
          </a:xfrm>
          <a:prstGeom prst="rect">
            <a:avLst/>
          </a:prstGeom>
          <a:solidFill>
            <a:srgbClr val="FF0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
        <p:nvSpPr>
          <p:cNvPr id="14" name="Title 1">
            <a:extLst>
              <a:ext uri="{FF2B5EF4-FFF2-40B4-BE49-F238E27FC236}">
                <a16:creationId xmlns:a16="http://schemas.microsoft.com/office/drawing/2014/main" id="{0709724F-5A53-40C2-92A0-6C0C07C95EA1}"/>
              </a:ext>
            </a:extLst>
          </p:cNvPr>
          <p:cNvSpPr txBox="1">
            <a:spLocks/>
          </p:cNvSpPr>
          <p:nvPr/>
        </p:nvSpPr>
        <p:spPr>
          <a:xfrm>
            <a:off x="3631298" y="4239060"/>
            <a:ext cx="497661" cy="496804"/>
          </a:xfrm>
          <a:prstGeom prst="rect">
            <a:avLst/>
          </a:prstGeom>
          <a:solidFill>
            <a:srgbClr val="FF0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Tree>
    <p:extLst>
      <p:ext uri="{BB962C8B-B14F-4D97-AF65-F5344CB8AC3E}">
        <p14:creationId xmlns:p14="http://schemas.microsoft.com/office/powerpoint/2010/main" val="212788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p:cNvGraphicFramePr>
            <a:graphicFrameLocks noGrp="1"/>
          </p:cNvGraphicFramePr>
          <p:nvPr>
            <p:extLst>
              <p:ext uri="{D42A27DB-BD31-4B8C-83A1-F6EECF244321}">
                <p14:modId xmlns:p14="http://schemas.microsoft.com/office/powerpoint/2010/main" val="3085507881"/>
              </p:ext>
            </p:extLst>
          </p:nvPr>
        </p:nvGraphicFramePr>
        <p:xfrm>
          <a:off x="1524001" y="1319641"/>
          <a:ext cx="9144000" cy="5296908"/>
        </p:xfrm>
        <a:graphic>
          <a:graphicData uri="http://schemas.openxmlformats.org/drawingml/2006/table">
            <a:tbl>
              <a:tblPr firstRow="1" firstCol="1" bandRow="1">
                <a:tableStyleId>{5C22544A-7EE6-4342-B048-85BDC9FD1C3A}</a:tableStyleId>
              </a:tblPr>
              <a:tblGrid>
                <a:gridCol w="1198919">
                  <a:extLst>
                    <a:ext uri="{9D8B030D-6E8A-4147-A177-3AD203B41FA5}">
                      <a16:colId xmlns:a16="http://schemas.microsoft.com/office/drawing/2014/main" val="20000"/>
                    </a:ext>
                  </a:extLst>
                </a:gridCol>
                <a:gridCol w="1600548">
                  <a:extLst>
                    <a:ext uri="{9D8B030D-6E8A-4147-A177-3AD203B41FA5}">
                      <a16:colId xmlns:a16="http://schemas.microsoft.com/office/drawing/2014/main" val="20001"/>
                    </a:ext>
                  </a:extLst>
                </a:gridCol>
                <a:gridCol w="1530959">
                  <a:extLst>
                    <a:ext uri="{9D8B030D-6E8A-4147-A177-3AD203B41FA5}">
                      <a16:colId xmlns:a16="http://schemas.microsoft.com/office/drawing/2014/main" val="20002"/>
                    </a:ext>
                  </a:extLst>
                </a:gridCol>
                <a:gridCol w="1690019">
                  <a:extLst>
                    <a:ext uri="{9D8B030D-6E8A-4147-A177-3AD203B41FA5}">
                      <a16:colId xmlns:a16="http://schemas.microsoft.com/office/drawing/2014/main" val="20003"/>
                    </a:ext>
                  </a:extLst>
                </a:gridCol>
                <a:gridCol w="966294">
                  <a:extLst>
                    <a:ext uri="{9D8B030D-6E8A-4147-A177-3AD203B41FA5}">
                      <a16:colId xmlns:a16="http://schemas.microsoft.com/office/drawing/2014/main" val="20004"/>
                    </a:ext>
                  </a:extLst>
                </a:gridCol>
                <a:gridCol w="966294">
                  <a:extLst>
                    <a:ext uri="{9D8B030D-6E8A-4147-A177-3AD203B41FA5}">
                      <a16:colId xmlns:a16="http://schemas.microsoft.com/office/drawing/2014/main" val="20005"/>
                    </a:ext>
                  </a:extLst>
                </a:gridCol>
                <a:gridCol w="1190967">
                  <a:extLst>
                    <a:ext uri="{9D8B030D-6E8A-4147-A177-3AD203B41FA5}">
                      <a16:colId xmlns:a16="http://schemas.microsoft.com/office/drawing/2014/main" val="20006"/>
                    </a:ext>
                  </a:extLst>
                </a:gridCol>
              </a:tblGrid>
              <a:tr h="328637">
                <a:tc>
                  <a:txBody>
                    <a:bodyPr/>
                    <a:lstStyle/>
                    <a:p>
                      <a:pPr algn="r">
                        <a:lnSpc>
                          <a:spcPct val="115000"/>
                        </a:lnSpc>
                        <a:spcAft>
                          <a:spcPts val="0"/>
                        </a:spcAft>
                      </a:pPr>
                      <a:r>
                        <a:rPr lang="en-GB" sz="2000" dirty="0">
                          <a:effectLst/>
                        </a:rPr>
                        <a:t>Site</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r">
                        <a:lnSpc>
                          <a:spcPct val="115000"/>
                        </a:lnSpc>
                        <a:spcAft>
                          <a:spcPts val="0"/>
                        </a:spcAft>
                      </a:pPr>
                      <a:r>
                        <a:rPr lang="en-GB" sz="2000">
                          <a:effectLst/>
                        </a:rPr>
                        <a:t>Z</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r">
                        <a:lnSpc>
                          <a:spcPct val="115000"/>
                        </a:lnSpc>
                        <a:spcAft>
                          <a:spcPts val="0"/>
                        </a:spcAft>
                      </a:pPr>
                      <a:r>
                        <a:rPr lang="en-GB" sz="2000">
                          <a:effectLst/>
                        </a:rPr>
                        <a:t>ZOSL</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r">
                        <a:lnSpc>
                          <a:spcPct val="115000"/>
                        </a:lnSpc>
                        <a:spcAft>
                          <a:spcPts val="0"/>
                        </a:spcAft>
                      </a:pPr>
                      <a:r>
                        <a:rPr lang="en-GB" sz="2000">
                          <a:effectLst/>
                        </a:rPr>
                        <a:t>AS</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r">
                        <a:lnSpc>
                          <a:spcPct val="115000"/>
                        </a:lnSpc>
                        <a:spcAft>
                          <a:spcPts val="0"/>
                        </a:spcAft>
                      </a:pPr>
                      <a:r>
                        <a:rPr lang="en-GB" sz="2000">
                          <a:effectLst/>
                        </a:rPr>
                        <a:t>NR</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r">
                        <a:lnSpc>
                          <a:spcPct val="115000"/>
                        </a:lnSpc>
                        <a:spcAft>
                          <a:spcPts val="0"/>
                        </a:spcAft>
                      </a:pPr>
                      <a:r>
                        <a:rPr lang="en-GB" sz="2000" dirty="0">
                          <a:effectLst/>
                        </a:rPr>
                        <a:t>TS</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Uplift</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28637">
                <a:tc>
                  <a:txBody>
                    <a:bodyPr/>
                    <a:lstStyle/>
                    <a:p>
                      <a:pPr algn="r">
                        <a:lnSpc>
                          <a:spcPct val="115000"/>
                        </a:lnSpc>
                        <a:spcAft>
                          <a:spcPts val="0"/>
                        </a:spcAft>
                      </a:pPr>
                      <a:r>
                        <a:rPr lang="en-GB" sz="2000" dirty="0" err="1">
                          <a:effectLst/>
                        </a:rPr>
                        <a:t>Hiiumaa</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a:effectLst/>
                        </a:rPr>
                        <a:t>7.5-7.0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dirty="0">
                          <a:effectLst/>
                        </a:rPr>
                        <a:t>6.7-5.95</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a:effectLst/>
                        </a:rPr>
                        <a:t>3.0-2.1</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a:effectLst/>
                        </a:rPr>
                        <a:t>27</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a:effectLst/>
                        </a:rPr>
                        <a:t>33</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dirty="0">
                          <a:effectLst/>
                        </a:rPr>
                        <a:t>3.3</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10001"/>
                  </a:ext>
                </a:extLst>
              </a:tr>
              <a:tr h="328637">
                <a:tc>
                  <a:txBody>
                    <a:bodyPr/>
                    <a:lstStyle/>
                    <a:p>
                      <a:pPr algn="r">
                        <a:lnSpc>
                          <a:spcPct val="115000"/>
                        </a:lnSpc>
                        <a:spcAft>
                          <a:spcPts val="0"/>
                        </a:spcAft>
                      </a:pPr>
                      <a:r>
                        <a:rPr lang="en-GB" sz="2000" dirty="0" err="1">
                          <a:effectLst/>
                        </a:rPr>
                        <a:t>Hiiumaa</a:t>
                      </a:r>
                      <a:r>
                        <a:rPr lang="en-GB" sz="2000" dirty="0">
                          <a:effectLst/>
                        </a:rPr>
                        <a:t> </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a:effectLst/>
                        </a:rPr>
                        <a:t>7.0-4.5</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a:effectLst/>
                        </a:rPr>
                        <a:t>6.7-3.5</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a:effectLst/>
                        </a:rPr>
                        <a:t>2.1-0.79</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a:effectLst/>
                        </a:rPr>
                        <a:t>38</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a:effectLst/>
                        </a:rPr>
                        <a:t>34</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dirty="0">
                          <a:effectLst/>
                        </a:rPr>
                        <a:t>3.3</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10002"/>
                  </a:ext>
                </a:extLst>
              </a:tr>
              <a:tr h="328637">
                <a:tc>
                  <a:txBody>
                    <a:bodyPr/>
                    <a:lstStyle/>
                    <a:p>
                      <a:pPr algn="r">
                        <a:lnSpc>
                          <a:spcPct val="115000"/>
                        </a:lnSpc>
                        <a:spcAft>
                          <a:spcPts val="0"/>
                        </a:spcAft>
                      </a:pPr>
                      <a:r>
                        <a:rPr lang="en-GB" sz="2000" dirty="0" err="1">
                          <a:effectLst/>
                        </a:rPr>
                        <a:t>Hiiumaa</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dirty="0">
                          <a:effectLst/>
                        </a:rPr>
                        <a:t>4.5-0.0</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dirty="0">
                          <a:effectLst/>
                        </a:rPr>
                        <a:t>3.5-n/a</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dirty="0">
                          <a:effectLst/>
                        </a:rPr>
                        <a:t>0.79-0.0</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dirty="0">
                          <a:effectLst/>
                        </a:rPr>
                        <a:t>0</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dirty="0">
                          <a:effectLst/>
                        </a:rPr>
                        <a:t>n/a</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tc>
                  <a:txBody>
                    <a:bodyPr/>
                    <a:lstStyle/>
                    <a:p>
                      <a:pPr algn="r">
                        <a:lnSpc>
                          <a:spcPct val="115000"/>
                        </a:lnSpc>
                        <a:spcAft>
                          <a:spcPts val="0"/>
                        </a:spcAft>
                      </a:pPr>
                      <a:r>
                        <a:rPr lang="en-GB" sz="2000" dirty="0">
                          <a:effectLst/>
                        </a:rPr>
                        <a:t>3.3</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10003"/>
                  </a:ext>
                </a:extLst>
              </a:tr>
              <a:tr h="328637">
                <a:tc>
                  <a:txBody>
                    <a:bodyPr/>
                    <a:lstStyle/>
                    <a:p>
                      <a:pPr algn="r">
                        <a:lnSpc>
                          <a:spcPct val="115000"/>
                        </a:lnSpc>
                        <a:spcAft>
                          <a:spcPts val="0"/>
                        </a:spcAft>
                      </a:pPr>
                      <a:r>
                        <a:rPr lang="en-GB" sz="2000" dirty="0" err="1">
                          <a:effectLst/>
                        </a:rPr>
                        <a:t>Järve</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17.9-8.7</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16.7-7.1</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6.4-2.8</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62</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58</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dirty="0">
                          <a:effectLst/>
                        </a:rPr>
                        <a:t>2.3</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10004"/>
                  </a:ext>
                </a:extLst>
              </a:tr>
              <a:tr h="328637">
                <a:tc>
                  <a:txBody>
                    <a:bodyPr/>
                    <a:lstStyle/>
                    <a:p>
                      <a:pPr algn="r">
                        <a:lnSpc>
                          <a:spcPct val="115000"/>
                        </a:lnSpc>
                        <a:spcAft>
                          <a:spcPts val="0"/>
                        </a:spcAft>
                      </a:pPr>
                      <a:r>
                        <a:rPr lang="en-GB" sz="2000" dirty="0" err="1">
                          <a:effectLst/>
                        </a:rPr>
                        <a:t>Järve</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dirty="0">
                          <a:effectLst/>
                        </a:rPr>
                        <a:t>8.7-4.2</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7.1-2.8</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2.8-1.5</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25</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52</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dirty="0">
                          <a:effectLst/>
                        </a:rPr>
                        <a:t>2.3</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10005"/>
                  </a:ext>
                </a:extLst>
              </a:tr>
              <a:tr h="328637">
                <a:tc>
                  <a:txBody>
                    <a:bodyPr/>
                    <a:lstStyle/>
                    <a:p>
                      <a:pPr algn="r">
                        <a:lnSpc>
                          <a:spcPct val="115000"/>
                        </a:lnSpc>
                        <a:spcAft>
                          <a:spcPts val="0"/>
                        </a:spcAft>
                      </a:pPr>
                      <a:r>
                        <a:rPr lang="en-GB" sz="2000" dirty="0" err="1">
                          <a:effectLst/>
                        </a:rPr>
                        <a:t>Järve</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4.2-0.0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2.8-n/a</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1.5-0.0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13</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115</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dirty="0">
                          <a:effectLst/>
                        </a:rPr>
                        <a:t>2.3</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extLst>
                  <a:ext uri="{0D108BD9-81ED-4DB2-BD59-A6C34878D82A}">
                    <a16:rowId xmlns:a16="http://schemas.microsoft.com/office/drawing/2014/main" val="10006"/>
                  </a:ext>
                </a:extLst>
              </a:tr>
              <a:tr h="328637">
                <a:tc>
                  <a:txBody>
                    <a:bodyPr/>
                    <a:lstStyle/>
                    <a:p>
                      <a:pPr algn="r">
                        <a:lnSpc>
                          <a:spcPct val="115000"/>
                        </a:lnSpc>
                        <a:spcAft>
                          <a:spcPts val="0"/>
                        </a:spcAft>
                      </a:pPr>
                      <a:r>
                        <a:rPr lang="en-GB" sz="2000" dirty="0" err="1">
                          <a:effectLst/>
                        </a:rPr>
                        <a:t>Juminda</a:t>
                      </a:r>
                      <a:r>
                        <a:rPr lang="en-GB" sz="2000" dirty="0">
                          <a:effectLst/>
                        </a:rPr>
                        <a:t>*</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4.2-2.5</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2.8-n/a</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1.5-0.77</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13</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56</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dirty="0">
                          <a:effectLst/>
                        </a:rPr>
                        <a:t>2.7</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10007"/>
                  </a:ext>
                </a:extLst>
              </a:tr>
              <a:tr h="328637">
                <a:tc>
                  <a:txBody>
                    <a:bodyPr/>
                    <a:lstStyle/>
                    <a:p>
                      <a:pPr algn="r">
                        <a:lnSpc>
                          <a:spcPct val="115000"/>
                        </a:lnSpc>
                        <a:spcAft>
                          <a:spcPts val="0"/>
                        </a:spcAft>
                      </a:pPr>
                      <a:r>
                        <a:rPr lang="en-GB" sz="2000" dirty="0" err="1">
                          <a:effectLst/>
                        </a:rPr>
                        <a:t>Juminda</a:t>
                      </a:r>
                      <a:r>
                        <a:rPr lang="en-GB" sz="2000" dirty="0">
                          <a:effectLst/>
                        </a:rPr>
                        <a:t>*</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2.5-0.0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n/a-n/a</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0.77-0.0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a:effectLst/>
                        </a:rPr>
                        <a:t>n/a</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tc>
                  <a:txBody>
                    <a:bodyPr/>
                    <a:lstStyle/>
                    <a:p>
                      <a:pPr algn="r">
                        <a:lnSpc>
                          <a:spcPct val="115000"/>
                        </a:lnSpc>
                        <a:spcAft>
                          <a:spcPts val="0"/>
                        </a:spcAft>
                      </a:pPr>
                      <a:r>
                        <a:rPr lang="en-GB" sz="2000" dirty="0">
                          <a:effectLst/>
                        </a:rPr>
                        <a:t>2.7</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10008"/>
                  </a:ext>
                </a:extLst>
              </a:tr>
              <a:tr h="328637">
                <a:tc>
                  <a:txBody>
                    <a:bodyPr/>
                    <a:lstStyle/>
                    <a:p>
                      <a:pPr algn="r">
                        <a:lnSpc>
                          <a:spcPct val="115000"/>
                        </a:lnSpc>
                        <a:spcAft>
                          <a:spcPts val="0"/>
                        </a:spcAft>
                      </a:pPr>
                      <a:r>
                        <a:rPr lang="en-GB" sz="2000" dirty="0" err="1">
                          <a:effectLst/>
                        </a:rPr>
                        <a:t>NarvaJ</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10.9-7.0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9.5-5.7</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6.0-3.0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39</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77</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dirty="0">
                          <a:effectLst/>
                        </a:rPr>
                        <a:t>1.7</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extLst>
                  <a:ext uri="{0D108BD9-81ED-4DB2-BD59-A6C34878D82A}">
                    <a16:rowId xmlns:a16="http://schemas.microsoft.com/office/drawing/2014/main" val="10009"/>
                  </a:ext>
                </a:extLst>
              </a:tr>
              <a:tr h="328637">
                <a:tc>
                  <a:txBody>
                    <a:bodyPr/>
                    <a:lstStyle/>
                    <a:p>
                      <a:pPr algn="r">
                        <a:lnSpc>
                          <a:spcPct val="115000"/>
                        </a:lnSpc>
                        <a:spcAft>
                          <a:spcPts val="0"/>
                        </a:spcAft>
                      </a:pPr>
                      <a:r>
                        <a:rPr lang="en-GB" sz="2000" dirty="0" err="1">
                          <a:effectLst/>
                        </a:rPr>
                        <a:t>NarvaJ</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7.0-0.0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5.7-0.0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3.0-0.0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19</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a:effectLst/>
                        </a:rPr>
                        <a:t>158</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tc>
                  <a:txBody>
                    <a:bodyPr/>
                    <a:lstStyle/>
                    <a:p>
                      <a:pPr algn="r">
                        <a:lnSpc>
                          <a:spcPct val="115000"/>
                        </a:lnSpc>
                        <a:spcAft>
                          <a:spcPts val="0"/>
                        </a:spcAft>
                      </a:pPr>
                      <a:r>
                        <a:rPr lang="en-GB" sz="2000" dirty="0">
                          <a:effectLst/>
                        </a:rPr>
                        <a:t>1.7</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rgbClr val="FFFF00"/>
                    </a:solidFill>
                  </a:tcPr>
                </a:tc>
                <a:extLst>
                  <a:ext uri="{0D108BD9-81ED-4DB2-BD59-A6C34878D82A}">
                    <a16:rowId xmlns:a16="http://schemas.microsoft.com/office/drawing/2014/main" val="10010"/>
                  </a:ext>
                </a:extLst>
              </a:tr>
              <a:tr h="328637">
                <a:tc>
                  <a:txBody>
                    <a:bodyPr/>
                    <a:lstStyle/>
                    <a:p>
                      <a:pPr algn="r">
                        <a:lnSpc>
                          <a:spcPct val="115000"/>
                        </a:lnSpc>
                        <a:spcAft>
                          <a:spcPts val="0"/>
                        </a:spcAft>
                      </a:pPr>
                      <a:r>
                        <a:rPr lang="en-GB" sz="2000" dirty="0" err="1">
                          <a:effectLst/>
                        </a:rPr>
                        <a:t>NarvaJ</a:t>
                      </a:r>
                      <a:r>
                        <a:rPr lang="en-GB" sz="2000" dirty="0">
                          <a:effectLst/>
                        </a:rPr>
                        <a:t>*</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7.0-5.1</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5.7-n/a</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3.0-1.54</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19</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77</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dirty="0">
                          <a:effectLst/>
                        </a:rPr>
                        <a:t>1.7</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extLst>
                  <a:ext uri="{0D108BD9-81ED-4DB2-BD59-A6C34878D82A}">
                    <a16:rowId xmlns:a16="http://schemas.microsoft.com/office/drawing/2014/main" val="10011"/>
                  </a:ext>
                </a:extLst>
              </a:tr>
              <a:tr h="328637">
                <a:tc>
                  <a:txBody>
                    <a:bodyPr/>
                    <a:lstStyle/>
                    <a:p>
                      <a:pPr algn="r">
                        <a:lnSpc>
                          <a:spcPct val="115000"/>
                        </a:lnSpc>
                        <a:spcAft>
                          <a:spcPts val="0"/>
                        </a:spcAft>
                      </a:pPr>
                      <a:r>
                        <a:rPr lang="en-GB" sz="2000" dirty="0" err="1">
                          <a:effectLst/>
                        </a:rPr>
                        <a:t>NarvaJ</a:t>
                      </a:r>
                      <a:r>
                        <a:rPr lang="en-GB" sz="2000" dirty="0">
                          <a:effectLst/>
                        </a:rPr>
                        <a:t>*</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5.1-0.0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n/a-n/a</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dirty="0">
                          <a:effectLst/>
                        </a:rPr>
                        <a:t>1.54-0.0</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a:effectLst/>
                        </a:rPr>
                        <a:t>n/a</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tc>
                  <a:txBody>
                    <a:bodyPr/>
                    <a:lstStyle/>
                    <a:p>
                      <a:pPr algn="r">
                        <a:lnSpc>
                          <a:spcPct val="115000"/>
                        </a:lnSpc>
                        <a:spcAft>
                          <a:spcPts val="0"/>
                        </a:spcAft>
                      </a:pPr>
                      <a:r>
                        <a:rPr lang="en-GB" sz="2000" dirty="0">
                          <a:effectLst/>
                        </a:rPr>
                        <a:t>1.7</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1">
                        <a:lumMod val="75000"/>
                      </a:schemeClr>
                    </a:solidFill>
                  </a:tcPr>
                </a:tc>
                <a:extLst>
                  <a:ext uri="{0D108BD9-81ED-4DB2-BD59-A6C34878D82A}">
                    <a16:rowId xmlns:a16="http://schemas.microsoft.com/office/drawing/2014/main" val="10012"/>
                  </a:ext>
                </a:extLst>
              </a:tr>
              <a:tr h="328637">
                <a:tc>
                  <a:txBody>
                    <a:bodyPr/>
                    <a:lstStyle/>
                    <a:p>
                      <a:pPr algn="r">
                        <a:lnSpc>
                          <a:spcPct val="115000"/>
                        </a:lnSpc>
                        <a:spcAft>
                          <a:spcPts val="0"/>
                        </a:spcAft>
                      </a:pPr>
                      <a:r>
                        <a:rPr lang="en-GB" sz="2000" dirty="0" err="1">
                          <a:effectLst/>
                        </a:rPr>
                        <a:t>Ruhnu</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a:effectLst/>
                        </a:rPr>
                        <a:t>12.6-4.0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a:effectLst/>
                        </a:rPr>
                        <a:t>10.9-4.0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a:effectLst/>
                        </a:rPr>
                        <a:t>6.21-2.54</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a:effectLst/>
                        </a:rPr>
                        <a:t>37</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a:effectLst/>
                        </a:rPr>
                        <a:t>99</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dirty="0">
                          <a:effectLst/>
                        </a:rPr>
                        <a:t>1.5</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extLst>
                  <a:ext uri="{0D108BD9-81ED-4DB2-BD59-A6C34878D82A}">
                    <a16:rowId xmlns:a16="http://schemas.microsoft.com/office/drawing/2014/main" val="10013"/>
                  </a:ext>
                </a:extLst>
              </a:tr>
              <a:tr h="677664">
                <a:tc>
                  <a:txBody>
                    <a:bodyPr/>
                    <a:lstStyle/>
                    <a:p>
                      <a:pPr algn="r">
                        <a:lnSpc>
                          <a:spcPct val="115000"/>
                        </a:lnSpc>
                        <a:spcAft>
                          <a:spcPts val="0"/>
                        </a:spcAft>
                      </a:pPr>
                      <a:r>
                        <a:rPr lang="en-GB" sz="2000" dirty="0" err="1">
                          <a:effectLst/>
                        </a:rPr>
                        <a:t>Ruhnu</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a:effectLst/>
                        </a:rPr>
                        <a:t>4.0-0.0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a:effectLst/>
                        </a:rPr>
                        <a:t>2.75-n/a</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a:effectLst/>
                        </a:rPr>
                        <a:t>2.54-0.0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a:effectLst/>
                        </a:rPr>
                        <a:t>0</a:t>
                      </a:r>
                      <a:endParaRPr lang="en-GB" sz="3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dirty="0">
                          <a:effectLst/>
                        </a:rPr>
                        <a:t>n/a</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tc>
                  <a:txBody>
                    <a:bodyPr/>
                    <a:lstStyle/>
                    <a:p>
                      <a:pPr algn="r">
                        <a:lnSpc>
                          <a:spcPct val="115000"/>
                        </a:lnSpc>
                        <a:spcAft>
                          <a:spcPts val="0"/>
                        </a:spcAft>
                      </a:pPr>
                      <a:r>
                        <a:rPr lang="en-GB" sz="2000" dirty="0">
                          <a:effectLst/>
                        </a:rPr>
                        <a:t>1.5</a:t>
                      </a:r>
                      <a:endParaRPr lang="en-GB" sz="3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solidFill>
                      <a:schemeClr val="accent2">
                        <a:lumMod val="60000"/>
                        <a:lumOff val="40000"/>
                      </a:schemeClr>
                    </a:solidFill>
                  </a:tcPr>
                </a:tc>
                <a:extLst>
                  <a:ext uri="{0D108BD9-81ED-4DB2-BD59-A6C34878D82A}">
                    <a16:rowId xmlns:a16="http://schemas.microsoft.com/office/drawing/2014/main" val="10014"/>
                  </a:ext>
                </a:extLst>
              </a:tr>
            </a:tbl>
          </a:graphicData>
        </a:graphic>
      </p:graphicFrame>
      <p:sp>
        <p:nvSpPr>
          <p:cNvPr id="2" name="Ristkülik 1"/>
          <p:cNvSpPr/>
          <p:nvPr/>
        </p:nvSpPr>
        <p:spPr>
          <a:xfrm>
            <a:off x="1524000" y="6556665"/>
            <a:ext cx="9144000" cy="3479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stkülik 4"/>
          <p:cNvSpPr/>
          <p:nvPr/>
        </p:nvSpPr>
        <p:spPr>
          <a:xfrm>
            <a:off x="4305300" y="1160317"/>
            <a:ext cx="1582882" cy="56083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3456709" y="887370"/>
            <a:ext cx="1405321" cy="461665"/>
          </a:xfrm>
          <a:prstGeom prst="rect">
            <a:avLst/>
          </a:prstGeom>
          <a:noFill/>
        </p:spPr>
        <p:txBody>
          <a:bodyPr wrap="none" rtlCol="0">
            <a:spAutoFit/>
          </a:bodyPr>
          <a:lstStyle/>
          <a:p>
            <a:r>
              <a:rPr lang="et-EE" dirty="0"/>
              <a:t>-</a:t>
            </a:r>
            <a:r>
              <a:rPr lang="et-EE" sz="2400" dirty="0" err="1"/>
              <a:t>Elevation</a:t>
            </a:r>
            <a:endParaRPr lang="en-GB" sz="2400" dirty="0"/>
          </a:p>
        </p:txBody>
      </p:sp>
      <p:sp>
        <p:nvSpPr>
          <p:cNvPr id="7" name="TextBox 6"/>
          <p:cNvSpPr txBox="1"/>
          <p:nvPr/>
        </p:nvSpPr>
        <p:spPr>
          <a:xfrm>
            <a:off x="5888183" y="869890"/>
            <a:ext cx="1389163" cy="461665"/>
          </a:xfrm>
          <a:prstGeom prst="rect">
            <a:avLst/>
          </a:prstGeom>
          <a:noFill/>
        </p:spPr>
        <p:txBody>
          <a:bodyPr wrap="none" rtlCol="0">
            <a:spAutoFit/>
          </a:bodyPr>
          <a:lstStyle/>
          <a:p>
            <a:r>
              <a:rPr lang="et-EE" dirty="0"/>
              <a:t>-</a:t>
            </a:r>
            <a:r>
              <a:rPr lang="et-EE" sz="2400" dirty="0"/>
              <a:t>Age </a:t>
            </a:r>
            <a:r>
              <a:rPr lang="et-EE" sz="2400" dirty="0" err="1"/>
              <a:t>span</a:t>
            </a:r>
            <a:endParaRPr lang="en-GB" sz="2400" dirty="0"/>
          </a:p>
        </p:txBody>
      </p:sp>
      <p:sp>
        <p:nvSpPr>
          <p:cNvPr id="9" name="TextBox 8"/>
          <p:cNvSpPr txBox="1"/>
          <p:nvPr/>
        </p:nvSpPr>
        <p:spPr>
          <a:xfrm rot="16200000">
            <a:off x="7315701" y="460490"/>
            <a:ext cx="1315425" cy="461665"/>
          </a:xfrm>
          <a:prstGeom prst="rect">
            <a:avLst/>
          </a:prstGeom>
          <a:noFill/>
        </p:spPr>
        <p:txBody>
          <a:bodyPr wrap="none" rtlCol="0">
            <a:spAutoFit/>
          </a:bodyPr>
          <a:lstStyle/>
          <a:p>
            <a:r>
              <a:rPr lang="et-EE" sz="2400" dirty="0"/>
              <a:t>Nr </a:t>
            </a:r>
            <a:r>
              <a:rPr lang="et-EE" sz="2400" dirty="0" err="1"/>
              <a:t>ridges</a:t>
            </a:r>
            <a:endParaRPr lang="en-GB" sz="2400" dirty="0"/>
          </a:p>
        </p:txBody>
      </p:sp>
      <p:sp>
        <p:nvSpPr>
          <p:cNvPr id="10" name="TextBox 9"/>
          <p:cNvSpPr txBox="1"/>
          <p:nvPr/>
        </p:nvSpPr>
        <p:spPr>
          <a:xfrm rot="16200000">
            <a:off x="8524570" y="258285"/>
            <a:ext cx="1120820" cy="830997"/>
          </a:xfrm>
          <a:prstGeom prst="rect">
            <a:avLst/>
          </a:prstGeom>
          <a:noFill/>
        </p:spPr>
        <p:txBody>
          <a:bodyPr wrap="none" rtlCol="0">
            <a:spAutoFit/>
          </a:bodyPr>
          <a:lstStyle/>
          <a:p>
            <a:r>
              <a:rPr lang="et-EE" sz="2400" dirty="0"/>
              <a:t>Time</a:t>
            </a:r>
          </a:p>
          <a:p>
            <a:r>
              <a:rPr lang="et-EE" sz="2400" dirty="0" err="1"/>
              <a:t>spacing</a:t>
            </a:r>
            <a:endParaRPr lang="en-GB" sz="2400" dirty="0"/>
          </a:p>
        </p:txBody>
      </p:sp>
      <p:sp>
        <p:nvSpPr>
          <p:cNvPr id="11" name="TextBox 10"/>
          <p:cNvSpPr txBox="1"/>
          <p:nvPr/>
        </p:nvSpPr>
        <p:spPr>
          <a:xfrm>
            <a:off x="1524000" y="1"/>
            <a:ext cx="5559136" cy="830997"/>
          </a:xfrm>
          <a:prstGeom prst="rect">
            <a:avLst/>
          </a:prstGeom>
          <a:noFill/>
        </p:spPr>
        <p:txBody>
          <a:bodyPr wrap="square" rtlCol="0">
            <a:spAutoFit/>
          </a:bodyPr>
          <a:lstStyle/>
          <a:p>
            <a:r>
              <a:rPr lang="et-EE" sz="2400" b="1" dirty="0" err="1"/>
              <a:t>Results</a:t>
            </a:r>
            <a:r>
              <a:rPr lang="et-EE" sz="2400" b="1" dirty="0"/>
              <a:t>: </a:t>
            </a:r>
            <a:r>
              <a:rPr lang="et-EE" sz="2400" b="1" dirty="0" err="1"/>
              <a:t>What</a:t>
            </a:r>
            <a:r>
              <a:rPr lang="et-EE" sz="2400" b="1" dirty="0"/>
              <a:t> </a:t>
            </a:r>
            <a:r>
              <a:rPr lang="et-EE" sz="2400" b="1" dirty="0" err="1"/>
              <a:t>is</a:t>
            </a:r>
            <a:r>
              <a:rPr lang="et-EE" sz="2400" b="1" dirty="0"/>
              <a:t> </a:t>
            </a:r>
            <a:r>
              <a:rPr lang="et-EE" sz="2400" b="1" dirty="0" err="1"/>
              <a:t>the</a:t>
            </a:r>
            <a:r>
              <a:rPr lang="et-EE" sz="2400" b="1" dirty="0"/>
              <a:t> </a:t>
            </a:r>
            <a:r>
              <a:rPr lang="et-EE" sz="2400" b="1" dirty="0" err="1"/>
              <a:t>ridge</a:t>
            </a:r>
            <a:r>
              <a:rPr lang="et-EE" sz="2400" b="1" dirty="0"/>
              <a:t> </a:t>
            </a:r>
            <a:r>
              <a:rPr lang="et-EE" sz="2400" b="1" dirty="0" err="1"/>
              <a:t>formation</a:t>
            </a:r>
            <a:r>
              <a:rPr lang="et-EE" sz="2400" b="1" dirty="0"/>
              <a:t> </a:t>
            </a:r>
            <a:r>
              <a:rPr lang="et-EE" sz="2400" b="1" dirty="0" err="1"/>
              <a:t>time</a:t>
            </a:r>
            <a:r>
              <a:rPr lang="et-EE" sz="2400" b="1" dirty="0"/>
              <a:t>?</a:t>
            </a:r>
          </a:p>
          <a:p>
            <a:r>
              <a:rPr lang="et-EE" sz="2400" b="1" dirty="0" err="1"/>
              <a:t>Why</a:t>
            </a:r>
            <a:r>
              <a:rPr lang="et-EE" sz="2400" b="1" dirty="0"/>
              <a:t> </a:t>
            </a:r>
            <a:r>
              <a:rPr lang="et-EE" sz="2400" b="1" dirty="0" err="1"/>
              <a:t>it</a:t>
            </a:r>
            <a:r>
              <a:rPr lang="et-EE" sz="2400" b="1" dirty="0"/>
              <a:t> </a:t>
            </a:r>
            <a:r>
              <a:rPr lang="et-EE" sz="2400" b="1" dirty="0" err="1"/>
              <a:t>is</a:t>
            </a:r>
            <a:r>
              <a:rPr lang="et-EE" sz="2400" b="1" dirty="0"/>
              <a:t> </a:t>
            </a:r>
            <a:r>
              <a:rPr lang="et-EE" sz="2400" b="1" dirty="0" err="1"/>
              <a:t>differing</a:t>
            </a:r>
            <a:r>
              <a:rPr lang="et-EE" sz="2400" b="1" dirty="0"/>
              <a:t>?</a:t>
            </a:r>
            <a:endParaRPr lang="en-GB" sz="2400" b="1" dirty="0"/>
          </a:p>
        </p:txBody>
      </p:sp>
    </p:spTree>
    <p:extLst>
      <p:ext uri="{BB962C8B-B14F-4D97-AF65-F5344CB8AC3E}">
        <p14:creationId xmlns:p14="http://schemas.microsoft.com/office/powerpoint/2010/main" val="2059956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l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11904"/>
            <a:ext cx="9058275" cy="6296025"/>
          </a:xfrm>
          <a:prstGeom prst="rect">
            <a:avLst/>
          </a:prstGeom>
        </p:spPr>
      </p:pic>
      <p:sp>
        <p:nvSpPr>
          <p:cNvPr id="3" name="Ovaal 2"/>
          <p:cNvSpPr/>
          <p:nvPr/>
        </p:nvSpPr>
        <p:spPr>
          <a:xfrm rot="985642">
            <a:off x="3051465" y="1267692"/>
            <a:ext cx="654627" cy="4779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al 3"/>
          <p:cNvSpPr/>
          <p:nvPr/>
        </p:nvSpPr>
        <p:spPr>
          <a:xfrm rot="18952003">
            <a:off x="9448409" y="2370083"/>
            <a:ext cx="460225" cy="9421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al 4"/>
          <p:cNvSpPr/>
          <p:nvPr/>
        </p:nvSpPr>
        <p:spPr>
          <a:xfrm rot="985642">
            <a:off x="3017289" y="2148044"/>
            <a:ext cx="1062474" cy="295164"/>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al 5"/>
          <p:cNvSpPr/>
          <p:nvPr/>
        </p:nvSpPr>
        <p:spPr>
          <a:xfrm rot="20356948">
            <a:off x="5151071" y="1891867"/>
            <a:ext cx="1062474" cy="400851"/>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al 6"/>
          <p:cNvSpPr/>
          <p:nvPr/>
        </p:nvSpPr>
        <p:spPr>
          <a:xfrm rot="2018970">
            <a:off x="8828536" y="2803240"/>
            <a:ext cx="1062474" cy="342554"/>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al 7"/>
          <p:cNvSpPr/>
          <p:nvPr/>
        </p:nvSpPr>
        <p:spPr>
          <a:xfrm rot="985642">
            <a:off x="3688723" y="2569523"/>
            <a:ext cx="654627" cy="3198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al 8"/>
          <p:cNvSpPr/>
          <p:nvPr/>
        </p:nvSpPr>
        <p:spPr>
          <a:xfrm rot="985642">
            <a:off x="2737956" y="2387369"/>
            <a:ext cx="654627" cy="3198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al 9"/>
          <p:cNvSpPr/>
          <p:nvPr/>
        </p:nvSpPr>
        <p:spPr>
          <a:xfrm rot="2497028">
            <a:off x="8653341" y="3315819"/>
            <a:ext cx="1307429" cy="50174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al 10"/>
          <p:cNvSpPr/>
          <p:nvPr/>
        </p:nvSpPr>
        <p:spPr>
          <a:xfrm rot="20318456">
            <a:off x="5630355" y="2323580"/>
            <a:ext cx="654627" cy="3198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CA45EEED-134C-4AAE-90FB-C1F338C4A46B}"/>
              </a:ext>
            </a:extLst>
          </p:cNvPr>
          <p:cNvSpPr txBox="1"/>
          <p:nvPr/>
        </p:nvSpPr>
        <p:spPr>
          <a:xfrm>
            <a:off x="70712" y="6371073"/>
            <a:ext cx="11773911" cy="461665"/>
          </a:xfrm>
          <a:prstGeom prst="rect">
            <a:avLst/>
          </a:prstGeom>
          <a:noFill/>
        </p:spPr>
        <p:txBody>
          <a:bodyPr wrap="square" rtlCol="0">
            <a:spAutoFit/>
          </a:bodyPr>
          <a:lstStyle/>
          <a:p>
            <a:r>
              <a:rPr lang="en-US" sz="2400" b="1" dirty="0"/>
              <a:t>Seems that their formation is regular, but some of the ridges are smaller, some larger.</a:t>
            </a:r>
            <a:endParaRPr lang="en-GB" sz="2000" dirty="0"/>
          </a:p>
        </p:txBody>
      </p:sp>
    </p:spTree>
    <p:extLst>
      <p:ext uri="{BB962C8B-B14F-4D97-AF65-F5344CB8AC3E}">
        <p14:creationId xmlns:p14="http://schemas.microsoft.com/office/powerpoint/2010/main" val="160075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4B4649-7410-4FC2-A839-4B0115D10706}"/>
              </a:ext>
            </a:extLst>
          </p:cNvPr>
          <p:cNvPicPr>
            <a:picLocks noChangeAspect="1"/>
          </p:cNvPicPr>
          <p:nvPr/>
        </p:nvPicPr>
        <p:blipFill>
          <a:blip r:embed="rId2">
            <a:alphaModFix amt="93000"/>
          </a:blip>
          <a:stretch>
            <a:fillRect/>
          </a:stretch>
        </p:blipFill>
        <p:spPr>
          <a:xfrm>
            <a:off x="0" y="0"/>
            <a:ext cx="12192000" cy="6744981"/>
          </a:xfrm>
          <a:prstGeom prst="rect">
            <a:avLst/>
          </a:prstGeom>
        </p:spPr>
      </p:pic>
      <p:sp>
        <p:nvSpPr>
          <p:cNvPr id="12291" name="Rectangle 5"/>
          <p:cNvSpPr>
            <a:spLocks noChangeArrowheads="1"/>
          </p:cNvSpPr>
          <p:nvPr/>
        </p:nvSpPr>
        <p:spPr bwMode="auto">
          <a:xfrm>
            <a:off x="83618" y="113018"/>
            <a:ext cx="5297585" cy="1262627"/>
          </a:xfrm>
          <a:prstGeom prst="rect">
            <a:avLst/>
          </a:prstGeom>
          <a:solidFill>
            <a:srgbClr val="00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t-EE" b="1" dirty="0">
                <a:latin typeface="Times New Roman" panose="02020603050405020304" pitchFamily="18" charset="0"/>
              </a:rPr>
              <a:t>What is inside the ridges? What it tells us?</a:t>
            </a:r>
            <a:endParaRPr lang="en-GB" altLang="et-EE" b="1" dirty="0">
              <a:latin typeface="Times New Roman" panose="02020603050405020304" pitchFamily="18" charset="0"/>
            </a:endParaRPr>
          </a:p>
        </p:txBody>
      </p:sp>
      <p:sp>
        <p:nvSpPr>
          <p:cNvPr id="7" name="Text Box 5"/>
          <p:cNvSpPr txBox="1">
            <a:spLocks noChangeArrowheads="1"/>
          </p:cNvSpPr>
          <p:nvPr/>
        </p:nvSpPr>
        <p:spPr bwMode="auto">
          <a:xfrm>
            <a:off x="6068541" y="12173"/>
            <a:ext cx="4599459" cy="1892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a:defRPr>
                <a:solidFill>
                  <a:schemeClr val="tx1"/>
                </a:solidFill>
                <a:latin typeface="Arial" panose="020B0604020202020204" pitchFamily="34" charset="0"/>
              </a:defRPr>
            </a:lvl1pPr>
            <a:lvl2pPr marL="576263">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0" indent="0">
              <a:spcBef>
                <a:spcPct val="50000"/>
              </a:spcBef>
              <a:defRPr/>
            </a:pPr>
            <a:r>
              <a:rPr lang="et-EE" sz="2800" i="1" dirty="0" err="1"/>
              <a:t>Geophysical</a:t>
            </a:r>
            <a:r>
              <a:rPr lang="et-EE" sz="2800" i="1" dirty="0"/>
              <a:t> </a:t>
            </a:r>
            <a:r>
              <a:rPr lang="et-EE" sz="2800" i="1" dirty="0" err="1"/>
              <a:t>methods</a:t>
            </a:r>
            <a:r>
              <a:rPr lang="et-EE" sz="2800" i="1" dirty="0"/>
              <a:t> </a:t>
            </a:r>
            <a:r>
              <a:rPr lang="et-EE" sz="2800" i="1" dirty="0" err="1"/>
              <a:t>to</a:t>
            </a:r>
            <a:r>
              <a:rPr lang="et-EE" sz="2800" i="1" dirty="0"/>
              <a:t> </a:t>
            </a:r>
            <a:r>
              <a:rPr lang="et-EE" sz="2800" i="1" dirty="0" err="1"/>
              <a:t>study</a:t>
            </a:r>
            <a:r>
              <a:rPr lang="et-EE" sz="2800" i="1" dirty="0"/>
              <a:t> </a:t>
            </a:r>
            <a:r>
              <a:rPr lang="et-EE" sz="2800" i="1" dirty="0" err="1"/>
              <a:t>changes</a:t>
            </a:r>
            <a:r>
              <a:rPr lang="et-EE" sz="2800" i="1" dirty="0"/>
              <a:t> in </a:t>
            </a:r>
            <a:r>
              <a:rPr lang="et-EE" sz="2800" i="1" dirty="0" err="1"/>
              <a:t>the</a:t>
            </a:r>
            <a:r>
              <a:rPr lang="et-EE" sz="2800" i="1" dirty="0"/>
              <a:t> </a:t>
            </a:r>
            <a:r>
              <a:rPr lang="et-EE" sz="2800" i="1" dirty="0" err="1"/>
              <a:t>past</a:t>
            </a:r>
            <a:r>
              <a:rPr lang="et-EE" sz="2800" i="1" dirty="0"/>
              <a:t> – </a:t>
            </a:r>
            <a:r>
              <a:rPr lang="et-EE" sz="2800" i="1" dirty="0" err="1"/>
              <a:t>Ground</a:t>
            </a:r>
            <a:r>
              <a:rPr lang="et-EE" sz="2800" i="1" dirty="0"/>
              <a:t> </a:t>
            </a:r>
            <a:r>
              <a:rPr lang="et-EE" sz="2800" i="1" dirty="0" err="1"/>
              <a:t>Penetrating</a:t>
            </a:r>
            <a:r>
              <a:rPr lang="et-EE" sz="2800" i="1" dirty="0"/>
              <a:t> Radar</a:t>
            </a:r>
          </a:p>
          <a:p>
            <a:pPr marL="0" indent="0">
              <a:spcBef>
                <a:spcPct val="50000"/>
              </a:spcBef>
              <a:defRPr/>
            </a:pPr>
            <a:endParaRPr lang="et-EE" altLang="zh-CN" sz="2200" dirty="0">
              <a:solidFill>
                <a:schemeClr val="tx1">
                  <a:lumMod val="85000"/>
                  <a:lumOff val="15000"/>
                </a:schemeClr>
              </a:solidFill>
            </a:endParaRPr>
          </a:p>
        </p:txBody>
      </p:sp>
      <p:sp>
        <p:nvSpPr>
          <p:cNvPr id="2" name="TextBox 1"/>
          <p:cNvSpPr txBox="1"/>
          <p:nvPr/>
        </p:nvSpPr>
        <p:spPr>
          <a:xfrm>
            <a:off x="7715418" y="6150114"/>
            <a:ext cx="3088035" cy="707886"/>
          </a:xfrm>
          <a:prstGeom prst="rect">
            <a:avLst/>
          </a:prstGeom>
          <a:noFill/>
        </p:spPr>
        <p:txBody>
          <a:bodyPr wrap="square" rtlCol="0">
            <a:spAutoFit/>
          </a:bodyPr>
          <a:lstStyle/>
          <a:p>
            <a:pPr marL="342900" indent="-342900">
              <a:buFont typeface="Arial" panose="020B0604020202020204" pitchFamily="34" charset="0"/>
              <a:buChar char="•"/>
            </a:pPr>
            <a:r>
              <a:rPr lang="et-EE" sz="2000" dirty="0"/>
              <a:t>70</a:t>
            </a:r>
            <a:r>
              <a:rPr lang="en-US" sz="2000" dirty="0"/>
              <a:t>/300</a:t>
            </a:r>
            <a:r>
              <a:rPr lang="et-EE" sz="2000" dirty="0"/>
              <a:t> </a:t>
            </a:r>
            <a:r>
              <a:rPr lang="et-EE" sz="2000" dirty="0" err="1"/>
              <a:t>Mhz</a:t>
            </a:r>
            <a:r>
              <a:rPr lang="et-EE" sz="2000" dirty="0"/>
              <a:t> </a:t>
            </a:r>
            <a:r>
              <a:rPr lang="et-EE" sz="2000" dirty="0" err="1"/>
              <a:t>antenna</a:t>
            </a:r>
            <a:r>
              <a:rPr lang="en-US" sz="2000" dirty="0"/>
              <a:t>s</a:t>
            </a:r>
            <a:r>
              <a:rPr lang="et-EE" sz="2000" dirty="0"/>
              <a:t> </a:t>
            </a:r>
            <a:r>
              <a:rPr lang="et-EE" sz="2000" dirty="0" err="1"/>
              <a:t>were</a:t>
            </a:r>
            <a:r>
              <a:rPr lang="et-EE" sz="2000" dirty="0"/>
              <a:t> </a:t>
            </a:r>
            <a:r>
              <a:rPr lang="et-EE" sz="2000" dirty="0" err="1"/>
              <a:t>used</a:t>
            </a:r>
            <a:r>
              <a:rPr lang="et-EE" sz="2000" dirty="0"/>
              <a:t>.</a:t>
            </a:r>
          </a:p>
        </p:txBody>
      </p:sp>
    </p:spTree>
    <p:extLst>
      <p:ext uri="{BB962C8B-B14F-4D97-AF65-F5344CB8AC3E}">
        <p14:creationId xmlns:p14="http://schemas.microsoft.com/office/powerpoint/2010/main" val="3250609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Results tau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2"/>
          <p:cNvSpPr>
            <a:spLocks noGrp="1" noChangeArrowheads="1"/>
          </p:cNvSpPr>
          <p:nvPr>
            <p:ph type="title"/>
          </p:nvPr>
        </p:nvSpPr>
        <p:spPr>
          <a:xfrm>
            <a:off x="1524000" y="-1"/>
            <a:ext cx="9144000" cy="1542361"/>
          </a:xfrm>
          <a:solidFill>
            <a:srgbClr val="00CCFF"/>
          </a:solidFill>
        </p:spPr>
        <p:txBody>
          <a:bodyPr>
            <a:normAutofit fontScale="90000"/>
          </a:bodyPr>
          <a:lstStyle/>
          <a:p>
            <a:pPr eaLnBrk="1" hangingPunct="1"/>
            <a:r>
              <a:rPr lang="et-EE" altLang="et-EE" sz="3600" b="1" dirty="0" err="1">
                <a:latin typeface="Times New Roman" panose="02020603050405020304" pitchFamily="18" charset="0"/>
                <a:ea typeface="+mn-ea"/>
                <a:cs typeface="+mn-cs"/>
              </a:rPr>
              <a:t>Background</a:t>
            </a:r>
            <a:r>
              <a:rPr lang="en-US" altLang="et-EE" sz="3600" b="1" dirty="0">
                <a:latin typeface="Times New Roman" panose="02020603050405020304" pitchFamily="18" charset="0"/>
                <a:ea typeface="+mn-ea"/>
                <a:cs typeface="+mn-cs"/>
              </a:rPr>
              <a:t> (how it all forms)</a:t>
            </a:r>
            <a:r>
              <a:rPr lang="et-EE" altLang="et-EE" sz="3600" b="1" dirty="0">
                <a:latin typeface="Times New Roman" panose="02020603050405020304" pitchFamily="18" charset="0"/>
                <a:ea typeface="+mn-ea"/>
                <a:cs typeface="+mn-cs"/>
              </a:rPr>
              <a:t>:</a:t>
            </a:r>
            <a:r>
              <a:rPr lang="et-EE" altLang="et-EE" sz="3600" b="1" dirty="0"/>
              <a:t> </a:t>
            </a:r>
            <a:br>
              <a:rPr lang="et-EE" altLang="et-EE" sz="3600" b="1" dirty="0"/>
            </a:br>
            <a:br>
              <a:rPr lang="et-EE" altLang="et-EE" sz="3600" b="1" dirty="0"/>
            </a:br>
            <a:r>
              <a:rPr lang="et-EE" altLang="et-EE" sz="2700" b="1" dirty="0" err="1"/>
              <a:t>Storm</a:t>
            </a:r>
            <a:r>
              <a:rPr lang="et-EE" altLang="et-EE" sz="2700" b="1" dirty="0"/>
              <a:t> </a:t>
            </a:r>
            <a:r>
              <a:rPr lang="et-EE" altLang="et-EE" sz="2700" b="1" dirty="0" err="1"/>
              <a:t>signs</a:t>
            </a:r>
            <a:r>
              <a:rPr lang="et-EE" altLang="et-EE" sz="2700" b="1" dirty="0"/>
              <a:t> on </a:t>
            </a:r>
            <a:r>
              <a:rPr lang="et-EE" altLang="et-EE" sz="2700" b="1" dirty="0" err="1"/>
              <a:t>the</a:t>
            </a:r>
            <a:r>
              <a:rPr lang="et-EE" altLang="et-EE" sz="2700" b="1" dirty="0"/>
              <a:t> </a:t>
            </a:r>
            <a:r>
              <a:rPr lang="et-EE" altLang="et-EE" sz="2700" b="1" dirty="0" err="1"/>
              <a:t>sandy</a:t>
            </a:r>
            <a:r>
              <a:rPr lang="et-EE" altLang="et-EE" sz="2700" b="1" dirty="0"/>
              <a:t> </a:t>
            </a:r>
            <a:r>
              <a:rPr lang="et-EE" altLang="et-EE" sz="2700" b="1" dirty="0" err="1"/>
              <a:t>beach</a:t>
            </a:r>
            <a:br>
              <a:rPr lang="et-EE" altLang="et-EE" sz="2700" b="1" dirty="0"/>
            </a:br>
            <a:endParaRPr lang="et-EE" altLang="et-EE" sz="2700" b="1" dirty="0"/>
          </a:p>
        </p:txBody>
      </p:sp>
      <p:grpSp>
        <p:nvGrpSpPr>
          <p:cNvPr id="4" name="Rühm 3"/>
          <p:cNvGrpSpPr/>
          <p:nvPr/>
        </p:nvGrpSpPr>
        <p:grpSpPr>
          <a:xfrm>
            <a:off x="2297724" y="1973722"/>
            <a:ext cx="3798277" cy="2522078"/>
            <a:chOff x="773723" y="1973722"/>
            <a:chExt cx="3798277" cy="2522078"/>
          </a:xfrm>
        </p:grpSpPr>
        <p:sp>
          <p:nvSpPr>
            <p:cNvPr id="2" name="Allanool 1"/>
            <p:cNvSpPr/>
            <p:nvPr/>
          </p:nvSpPr>
          <p:spPr>
            <a:xfrm>
              <a:off x="773723" y="2971800"/>
              <a:ext cx="3810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7" name="Allanool 6"/>
            <p:cNvSpPr/>
            <p:nvPr/>
          </p:nvSpPr>
          <p:spPr>
            <a:xfrm>
              <a:off x="1632438" y="2989385"/>
              <a:ext cx="410308" cy="10492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8" name="Allanool 7"/>
            <p:cNvSpPr/>
            <p:nvPr/>
          </p:nvSpPr>
          <p:spPr>
            <a:xfrm>
              <a:off x="2397369" y="2989385"/>
              <a:ext cx="389792" cy="12367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9" name="Allanool 8"/>
            <p:cNvSpPr/>
            <p:nvPr/>
          </p:nvSpPr>
          <p:spPr>
            <a:xfrm>
              <a:off x="3352800" y="2989385"/>
              <a:ext cx="322384" cy="15064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3" name="TextBox 2"/>
            <p:cNvSpPr txBox="1"/>
            <p:nvPr/>
          </p:nvSpPr>
          <p:spPr>
            <a:xfrm>
              <a:off x="888023" y="1973722"/>
              <a:ext cx="3683977" cy="1015663"/>
            </a:xfrm>
            <a:prstGeom prst="rect">
              <a:avLst/>
            </a:prstGeom>
            <a:solidFill>
              <a:schemeClr val="accent1">
                <a:alpha val="83000"/>
              </a:schemeClr>
            </a:solidFill>
          </p:spPr>
          <p:txBody>
            <a:bodyPr wrap="square" rtlCol="0">
              <a:spAutoFit/>
            </a:bodyPr>
            <a:lstStyle/>
            <a:p>
              <a:r>
                <a:rPr lang="et-EE" sz="2000" dirty="0" err="1"/>
                <a:t>Heavier</a:t>
              </a:r>
              <a:r>
                <a:rPr lang="et-EE" sz="2000" dirty="0"/>
                <a:t> </a:t>
              </a:r>
              <a:r>
                <a:rPr lang="et-EE" sz="2000" dirty="0" err="1"/>
                <a:t>minerals</a:t>
              </a:r>
              <a:r>
                <a:rPr lang="et-EE" sz="2000" dirty="0"/>
                <a:t> (</a:t>
              </a:r>
              <a:r>
                <a:rPr lang="et-EE" sz="2000" dirty="0" err="1"/>
                <a:t>dark</a:t>
              </a:r>
              <a:r>
                <a:rPr lang="et-EE" sz="2000" dirty="0"/>
                <a:t> </a:t>
              </a:r>
              <a:r>
                <a:rPr lang="et-EE" sz="2000" dirty="0" err="1"/>
                <a:t>colour</a:t>
              </a:r>
              <a:r>
                <a:rPr lang="et-EE" sz="2000" dirty="0"/>
                <a:t>) on </a:t>
              </a:r>
              <a:r>
                <a:rPr lang="et-EE" sz="2000" dirty="0" err="1"/>
                <a:t>the</a:t>
              </a:r>
              <a:r>
                <a:rPr lang="et-EE" sz="2000" dirty="0"/>
                <a:t> </a:t>
              </a:r>
              <a:r>
                <a:rPr lang="et-EE" sz="2000" dirty="0" err="1"/>
                <a:t>shore</a:t>
              </a:r>
              <a:r>
                <a:rPr lang="et-EE" sz="2000" dirty="0"/>
                <a:t> </a:t>
              </a:r>
              <a:r>
                <a:rPr lang="et-EE" sz="2000" dirty="0" err="1"/>
                <a:t>after</a:t>
              </a:r>
              <a:r>
                <a:rPr lang="et-EE" sz="2000" dirty="0"/>
                <a:t> </a:t>
              </a:r>
              <a:r>
                <a:rPr lang="et-EE" sz="2000" dirty="0" err="1"/>
                <a:t>the</a:t>
              </a:r>
              <a:r>
                <a:rPr lang="et-EE" sz="2000" dirty="0"/>
                <a:t> </a:t>
              </a:r>
              <a:r>
                <a:rPr lang="et-EE" sz="2000" dirty="0" err="1"/>
                <a:t>storms</a:t>
              </a:r>
              <a:r>
                <a:rPr lang="et-EE" sz="2000" dirty="0"/>
                <a:t>, </a:t>
              </a:r>
              <a:r>
                <a:rPr lang="et-EE" sz="2000" dirty="0" err="1"/>
                <a:t>lighter</a:t>
              </a:r>
              <a:r>
                <a:rPr lang="et-EE" sz="2000" dirty="0"/>
                <a:t> </a:t>
              </a:r>
              <a:r>
                <a:rPr lang="et-EE" sz="2000" dirty="0" err="1"/>
                <a:t>minerals</a:t>
              </a:r>
              <a:r>
                <a:rPr lang="et-EE" sz="2000" dirty="0"/>
                <a:t> </a:t>
              </a:r>
              <a:r>
                <a:rPr lang="et-EE" sz="2000" dirty="0" err="1"/>
                <a:t>washed</a:t>
              </a:r>
              <a:r>
                <a:rPr lang="et-EE" sz="2000" dirty="0"/>
                <a:t> </a:t>
              </a:r>
              <a:r>
                <a:rPr lang="et-EE" sz="2000" dirty="0" err="1"/>
                <a:t>away</a:t>
              </a:r>
              <a:r>
                <a:rPr lang="et-EE" sz="2000" dirty="0"/>
                <a:t>.</a:t>
              </a:r>
            </a:p>
          </p:txBody>
        </p:sp>
      </p:grpSp>
    </p:spTree>
    <p:extLst>
      <p:ext uri="{BB962C8B-B14F-4D97-AF65-F5344CB8AC3E}">
        <p14:creationId xmlns:p14="http://schemas.microsoft.com/office/powerpoint/2010/main" val="382548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1793421" y="-102960"/>
            <a:ext cx="9316944" cy="1325563"/>
          </a:xfrm>
        </p:spPr>
        <p:txBody>
          <a:bodyPr>
            <a:normAutofit/>
          </a:bodyPr>
          <a:lstStyle/>
          <a:p>
            <a:r>
              <a:rPr lang="en-US" sz="3600" b="1" dirty="0"/>
              <a:t>Layer of heavy minerals and coarser sediments</a:t>
            </a:r>
            <a:r>
              <a:rPr lang="et-EE" sz="3600" b="1" dirty="0"/>
              <a:t>:</a:t>
            </a:r>
            <a:endParaRPr lang="en-GB" sz="3600" b="1" dirty="0"/>
          </a:p>
        </p:txBody>
      </p:sp>
      <p:sp>
        <p:nvSpPr>
          <p:cNvPr id="3" name="Sisu kohatäide 2"/>
          <p:cNvSpPr>
            <a:spLocks noGrp="1"/>
          </p:cNvSpPr>
          <p:nvPr>
            <p:ph idx="1"/>
          </p:nvPr>
        </p:nvSpPr>
        <p:spPr/>
        <p:txBody>
          <a:bodyPr/>
          <a:lstStyle/>
          <a:p>
            <a:endParaRPr lang="en-GB"/>
          </a:p>
        </p:txBody>
      </p:sp>
      <p:pic>
        <p:nvPicPr>
          <p:cNvPr id="4" name="Pilt 3"/>
          <p:cNvPicPr>
            <a:picLocks noChangeAspect="1"/>
          </p:cNvPicPr>
          <p:nvPr/>
        </p:nvPicPr>
        <p:blipFill rotWithShape="1">
          <a:blip r:embed="rId2"/>
          <a:srcRect l="7854" t="634" r="7934" b="1472"/>
          <a:stretch/>
        </p:blipFill>
        <p:spPr>
          <a:xfrm>
            <a:off x="1524000" y="878844"/>
            <a:ext cx="9144000" cy="5979156"/>
          </a:xfrm>
          <a:prstGeom prst="rect">
            <a:avLst/>
          </a:prstGeom>
        </p:spPr>
      </p:pic>
    </p:spTree>
    <p:extLst>
      <p:ext uri="{BB962C8B-B14F-4D97-AF65-F5344CB8AC3E}">
        <p14:creationId xmlns:p14="http://schemas.microsoft.com/office/powerpoint/2010/main" val="84513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lt 1"/>
          <p:cNvPicPr>
            <a:picLocks noChangeAspect="1" noChangeArrowheads="1"/>
          </p:cNvPicPr>
          <p:nvPr/>
        </p:nvPicPr>
        <p:blipFill rotWithShape="1">
          <a:blip r:embed="rId2">
            <a:extLst>
              <a:ext uri="{28A0092B-C50C-407E-A947-70E740481C1C}">
                <a14:useLocalDpi xmlns:a14="http://schemas.microsoft.com/office/drawing/2010/main" val="0"/>
              </a:ext>
            </a:extLst>
          </a:blip>
          <a:srcRect l="56031" t="5539" r="26133" b="70825"/>
          <a:stretch/>
        </p:blipFill>
        <p:spPr bwMode="auto">
          <a:xfrm>
            <a:off x="1524000" y="0"/>
            <a:ext cx="8814948" cy="6569712"/>
          </a:xfrm>
          <a:prstGeom prst="rect">
            <a:avLst/>
          </a:prstGeom>
          <a:noFill/>
          <a:extLst>
            <a:ext uri="{909E8E84-426E-40DD-AFC4-6F175D3DCCD1}">
              <a14:hiddenFill xmlns:a14="http://schemas.microsoft.com/office/drawing/2010/main">
                <a:solidFill>
                  <a:srgbClr val="FFFFFF"/>
                </a:solidFill>
              </a14:hiddenFill>
            </a:ext>
          </a:extLst>
        </p:spPr>
      </p:pic>
      <p:sp>
        <p:nvSpPr>
          <p:cNvPr id="3" name="Pealkiri 1"/>
          <p:cNvSpPr>
            <a:spLocks noGrp="1"/>
          </p:cNvSpPr>
          <p:nvPr>
            <p:ph type="title"/>
          </p:nvPr>
        </p:nvSpPr>
        <p:spPr>
          <a:xfrm>
            <a:off x="1619250" y="4697640"/>
            <a:ext cx="8719698" cy="1872072"/>
          </a:xfrm>
          <a:solidFill>
            <a:schemeClr val="bg1"/>
          </a:solidFill>
        </p:spPr>
        <p:txBody>
          <a:bodyPr>
            <a:normAutofit/>
          </a:bodyPr>
          <a:lstStyle/>
          <a:p>
            <a:r>
              <a:rPr lang="en-US" sz="3600" b="1" dirty="0"/>
              <a:t>Soon after the storm, sediments accumulate again and “layer” will be buried</a:t>
            </a:r>
            <a:endParaRPr lang="en-GB" sz="3600" b="1" dirty="0"/>
          </a:p>
        </p:txBody>
      </p:sp>
    </p:spTree>
    <p:extLst>
      <p:ext uri="{BB962C8B-B14F-4D97-AF65-F5344CB8AC3E}">
        <p14:creationId xmlns:p14="http://schemas.microsoft.com/office/powerpoint/2010/main" val="3546741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lt 1"/>
          <p:cNvPicPr>
            <a:picLocks noChangeAspect="1" noChangeArrowheads="1"/>
          </p:cNvPicPr>
          <p:nvPr/>
        </p:nvPicPr>
        <p:blipFill rotWithShape="1">
          <a:blip r:embed="rId2">
            <a:extLst>
              <a:ext uri="{28A0092B-C50C-407E-A947-70E740481C1C}">
                <a14:useLocalDpi xmlns:a14="http://schemas.microsoft.com/office/drawing/2010/main" val="0"/>
              </a:ext>
            </a:extLst>
          </a:blip>
          <a:srcRect l="56031" t="5539" r="26133" b="70825"/>
          <a:stretch/>
        </p:blipFill>
        <p:spPr bwMode="auto">
          <a:xfrm>
            <a:off x="1624452" y="107536"/>
            <a:ext cx="8814948" cy="6569712"/>
          </a:xfrm>
          <a:prstGeom prst="rect">
            <a:avLst/>
          </a:prstGeom>
          <a:noFill/>
          <a:extLst>
            <a:ext uri="{909E8E84-426E-40DD-AFC4-6F175D3DCCD1}">
              <a14:hiddenFill xmlns:a14="http://schemas.microsoft.com/office/drawing/2010/main">
                <a:solidFill>
                  <a:srgbClr val="FFFFFF"/>
                </a:solidFill>
              </a14:hiddenFill>
            </a:ext>
          </a:extLst>
        </p:spPr>
      </p:pic>
      <p:pic>
        <p:nvPicPr>
          <p:cNvPr id="2" name="Pilt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
            <a:ext cx="9040091" cy="4810991"/>
          </a:xfrm>
          <a:prstGeom prst="rect">
            <a:avLst/>
          </a:prstGeom>
        </p:spPr>
      </p:pic>
      <p:sp>
        <p:nvSpPr>
          <p:cNvPr id="4" name="Pealkiri 1"/>
          <p:cNvSpPr>
            <a:spLocks noGrp="1"/>
          </p:cNvSpPr>
          <p:nvPr>
            <p:ph type="title"/>
          </p:nvPr>
        </p:nvSpPr>
        <p:spPr>
          <a:xfrm>
            <a:off x="1624452" y="4912712"/>
            <a:ext cx="8719698" cy="1872072"/>
          </a:xfrm>
          <a:solidFill>
            <a:schemeClr val="bg1"/>
          </a:solidFill>
        </p:spPr>
        <p:txBody>
          <a:bodyPr>
            <a:normAutofit/>
          </a:bodyPr>
          <a:lstStyle/>
          <a:p>
            <a:r>
              <a:rPr lang="en-US" sz="3600" b="1" dirty="0"/>
              <a:t>…we can dig it out if we want</a:t>
            </a:r>
            <a:r>
              <a:rPr lang="et-EE" sz="3600" b="1" dirty="0"/>
              <a:t>:</a:t>
            </a:r>
            <a:endParaRPr lang="en-GB" sz="3600" b="1" dirty="0"/>
          </a:p>
        </p:txBody>
      </p:sp>
    </p:spTree>
    <p:extLst>
      <p:ext uri="{BB962C8B-B14F-4D97-AF65-F5344CB8AC3E}">
        <p14:creationId xmlns:p14="http://schemas.microsoft.com/office/powerpoint/2010/main" val="2384161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3" descr="IMG_808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1" y="0"/>
            <a:ext cx="9143821"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Rühm 7"/>
          <p:cNvGrpSpPr/>
          <p:nvPr/>
        </p:nvGrpSpPr>
        <p:grpSpPr>
          <a:xfrm>
            <a:off x="2667000" y="2555632"/>
            <a:ext cx="4724400" cy="2473569"/>
            <a:chOff x="1143000" y="2555631"/>
            <a:chExt cx="4724400" cy="2473569"/>
          </a:xfrm>
        </p:grpSpPr>
        <p:cxnSp>
          <p:nvCxnSpPr>
            <p:cNvPr id="4" name="Sirgkonnektor 3"/>
            <p:cNvCxnSpPr/>
            <p:nvPr/>
          </p:nvCxnSpPr>
          <p:spPr>
            <a:xfrm flipH="1" flipV="1">
              <a:off x="1143000" y="2590800"/>
              <a:ext cx="76200" cy="2438400"/>
            </a:xfrm>
            <a:prstGeom prst="line">
              <a:avLst/>
            </a:prstGeom>
            <a:ln w="444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 name="Sirgkonnektor 4"/>
            <p:cNvCxnSpPr/>
            <p:nvPr/>
          </p:nvCxnSpPr>
          <p:spPr>
            <a:xfrm flipH="1" flipV="1">
              <a:off x="1524000" y="2590800"/>
              <a:ext cx="76200" cy="2438400"/>
            </a:xfrm>
            <a:prstGeom prst="line">
              <a:avLst/>
            </a:prstGeom>
            <a:ln w="444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6" name="Sirgkonnektor 5"/>
            <p:cNvCxnSpPr/>
            <p:nvPr/>
          </p:nvCxnSpPr>
          <p:spPr>
            <a:xfrm flipH="1" flipV="1">
              <a:off x="4343400" y="2590800"/>
              <a:ext cx="76200" cy="2438400"/>
            </a:xfrm>
            <a:prstGeom prst="line">
              <a:avLst/>
            </a:prstGeom>
            <a:ln w="412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 name="Sirgkonnektor 6"/>
            <p:cNvCxnSpPr/>
            <p:nvPr/>
          </p:nvCxnSpPr>
          <p:spPr>
            <a:xfrm flipH="1" flipV="1">
              <a:off x="5791200" y="2555631"/>
              <a:ext cx="76200" cy="2438400"/>
            </a:xfrm>
            <a:prstGeom prst="line">
              <a:avLst/>
            </a:prstGeom>
            <a:ln w="444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4377369" y="110312"/>
            <a:ext cx="6207505" cy="1077218"/>
          </a:xfrm>
          <a:prstGeom prst="rect">
            <a:avLst/>
          </a:prstGeom>
          <a:solidFill>
            <a:schemeClr val="accent2">
              <a:lumMod val="40000"/>
              <a:lumOff val="60000"/>
              <a:alpha val="76000"/>
            </a:schemeClr>
          </a:solidFill>
          <a:effectLst>
            <a:reflection endPos="0" dist="50800" dir="5400000" sy="-100000" algn="bl" rotWithShape="0"/>
          </a:effectLst>
        </p:spPr>
        <p:txBody>
          <a:bodyPr wrap="square" rtlCol="0">
            <a:spAutoFit/>
          </a:bodyPr>
          <a:lstStyle/>
          <a:p>
            <a:r>
              <a:rPr lang="et-EE" sz="3200" dirty="0" err="1">
                <a:solidFill>
                  <a:schemeClr val="bg1"/>
                </a:solidFill>
              </a:rPr>
              <a:t>Layers</a:t>
            </a:r>
            <a:r>
              <a:rPr lang="et-EE" sz="3200" dirty="0">
                <a:solidFill>
                  <a:schemeClr val="bg1"/>
                </a:solidFill>
              </a:rPr>
              <a:t> in </a:t>
            </a:r>
            <a:r>
              <a:rPr lang="et-EE" sz="3200" dirty="0" err="1">
                <a:solidFill>
                  <a:schemeClr val="bg1"/>
                </a:solidFill>
              </a:rPr>
              <a:t>the</a:t>
            </a:r>
            <a:r>
              <a:rPr lang="et-EE" sz="3200" dirty="0">
                <a:solidFill>
                  <a:schemeClr val="bg1"/>
                </a:solidFill>
              </a:rPr>
              <a:t> </a:t>
            </a:r>
            <a:r>
              <a:rPr lang="et-EE" sz="3200" dirty="0" err="1">
                <a:solidFill>
                  <a:schemeClr val="bg1"/>
                </a:solidFill>
              </a:rPr>
              <a:t>window</a:t>
            </a:r>
            <a:r>
              <a:rPr lang="et-EE" sz="3200" dirty="0">
                <a:solidFill>
                  <a:schemeClr val="bg1"/>
                </a:solidFill>
              </a:rPr>
              <a:t> </a:t>
            </a:r>
            <a:r>
              <a:rPr lang="et-EE" sz="3200" dirty="0" err="1">
                <a:solidFill>
                  <a:schemeClr val="bg1"/>
                </a:solidFill>
              </a:rPr>
              <a:t>sampler</a:t>
            </a:r>
            <a:r>
              <a:rPr lang="et-EE" sz="3200" dirty="0">
                <a:solidFill>
                  <a:schemeClr val="bg1"/>
                </a:solidFill>
              </a:rPr>
              <a:t> (</a:t>
            </a:r>
            <a:r>
              <a:rPr lang="et-EE" sz="3200" dirty="0" err="1">
                <a:solidFill>
                  <a:schemeClr val="bg1"/>
                </a:solidFill>
              </a:rPr>
              <a:t>sediment</a:t>
            </a:r>
            <a:r>
              <a:rPr lang="et-EE" sz="3200" dirty="0">
                <a:solidFill>
                  <a:schemeClr val="bg1"/>
                </a:solidFill>
              </a:rPr>
              <a:t> </a:t>
            </a:r>
            <a:r>
              <a:rPr lang="et-EE" sz="3200" dirty="0" err="1">
                <a:solidFill>
                  <a:schemeClr val="bg1"/>
                </a:solidFill>
              </a:rPr>
              <a:t>core</a:t>
            </a:r>
            <a:r>
              <a:rPr lang="et-EE" sz="3200" dirty="0">
                <a:solidFill>
                  <a:schemeClr val="bg1"/>
                </a:solidFill>
              </a:rPr>
              <a:t>), </a:t>
            </a:r>
            <a:r>
              <a:rPr lang="et-EE" sz="3200" dirty="0" err="1">
                <a:solidFill>
                  <a:schemeClr val="bg1"/>
                </a:solidFill>
              </a:rPr>
              <a:t>signs</a:t>
            </a:r>
            <a:r>
              <a:rPr lang="et-EE" sz="3200" dirty="0">
                <a:solidFill>
                  <a:schemeClr val="bg1"/>
                </a:solidFill>
              </a:rPr>
              <a:t> of </a:t>
            </a:r>
            <a:r>
              <a:rPr lang="et-EE" sz="3200" dirty="0" err="1">
                <a:solidFill>
                  <a:schemeClr val="bg1"/>
                </a:solidFill>
              </a:rPr>
              <a:t>storms</a:t>
            </a:r>
            <a:endParaRPr lang="et-EE" sz="3200" dirty="0">
              <a:solidFill>
                <a:schemeClr val="bg1"/>
              </a:solidFill>
            </a:endParaRPr>
          </a:p>
        </p:txBody>
      </p:sp>
      <p:sp>
        <p:nvSpPr>
          <p:cNvPr id="9" name="Text Box 4"/>
          <p:cNvSpPr txBox="1">
            <a:spLocks noChangeArrowheads="1"/>
          </p:cNvSpPr>
          <p:nvPr/>
        </p:nvSpPr>
        <p:spPr bwMode="auto">
          <a:xfrm>
            <a:off x="56644" y="3176"/>
            <a:ext cx="4089371" cy="1077218"/>
          </a:xfrm>
          <a:prstGeom prst="rect">
            <a:avLst/>
          </a:prstGeom>
          <a:solidFill>
            <a:srgbClr val="00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t-EE" sz="3200" b="1" dirty="0">
                <a:latin typeface="Times New Roman" panose="02020603050405020304" pitchFamily="18" charset="0"/>
              </a:rPr>
              <a:t>..or take a sediment core</a:t>
            </a:r>
            <a:r>
              <a:rPr lang="et-EE" altLang="et-EE" sz="3200" b="1" dirty="0">
                <a:latin typeface="Times New Roman" panose="02020603050405020304" pitchFamily="18" charset="0"/>
              </a:rPr>
              <a:t>:</a:t>
            </a:r>
          </a:p>
        </p:txBody>
      </p:sp>
    </p:spTree>
    <p:extLst>
      <p:ext uri="{BB962C8B-B14F-4D97-AF65-F5344CB8AC3E}">
        <p14:creationId xmlns:p14="http://schemas.microsoft.com/office/powerpoint/2010/main" val="206652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171AD5-DC94-4B87-9F34-3A906CD24479}"/>
              </a:ext>
            </a:extLst>
          </p:cNvPr>
          <p:cNvPicPr>
            <a:picLocks noChangeAspect="1"/>
          </p:cNvPicPr>
          <p:nvPr/>
        </p:nvPicPr>
        <p:blipFill>
          <a:blip r:embed="rId2"/>
          <a:stretch>
            <a:fillRect/>
          </a:stretch>
        </p:blipFill>
        <p:spPr>
          <a:xfrm>
            <a:off x="3670503" y="0"/>
            <a:ext cx="8521497" cy="6858000"/>
          </a:xfrm>
          <a:prstGeom prst="rect">
            <a:avLst/>
          </a:prstGeom>
        </p:spPr>
      </p:pic>
      <p:sp>
        <p:nvSpPr>
          <p:cNvPr id="2" name="Title 1">
            <a:extLst>
              <a:ext uri="{FF2B5EF4-FFF2-40B4-BE49-F238E27FC236}">
                <a16:creationId xmlns:a16="http://schemas.microsoft.com/office/drawing/2014/main" id="{8A3D4B55-3F67-48B9-87E6-5E4D97279EB9}"/>
              </a:ext>
            </a:extLst>
          </p:cNvPr>
          <p:cNvSpPr>
            <a:spLocks noGrp="1"/>
          </p:cNvSpPr>
          <p:nvPr>
            <p:ph type="title"/>
          </p:nvPr>
        </p:nvSpPr>
        <p:spPr>
          <a:xfrm>
            <a:off x="0" y="0"/>
            <a:ext cx="12192000" cy="647363"/>
          </a:xfrm>
          <a:solidFill>
            <a:schemeClr val="bg1"/>
          </a:solidFill>
        </p:spPr>
        <p:txBody>
          <a:bodyPr>
            <a:normAutofit fontScale="90000"/>
          </a:bodyPr>
          <a:lstStyle/>
          <a:p>
            <a:r>
              <a:rPr lang="en-US" dirty="0"/>
              <a:t>… or we can look inside by using ground penetrating radar</a:t>
            </a:r>
          </a:p>
        </p:txBody>
      </p:sp>
      <p:sp>
        <p:nvSpPr>
          <p:cNvPr id="6" name="Title 1">
            <a:extLst>
              <a:ext uri="{FF2B5EF4-FFF2-40B4-BE49-F238E27FC236}">
                <a16:creationId xmlns:a16="http://schemas.microsoft.com/office/drawing/2014/main" id="{500BB485-6970-44D4-B350-FDA4B72E838E}"/>
              </a:ext>
            </a:extLst>
          </p:cNvPr>
          <p:cNvSpPr txBox="1">
            <a:spLocks/>
          </p:cNvSpPr>
          <p:nvPr/>
        </p:nvSpPr>
        <p:spPr>
          <a:xfrm>
            <a:off x="187174" y="3996117"/>
            <a:ext cx="3448556" cy="1328443"/>
          </a:xfrm>
          <a:prstGeom prst="rect">
            <a:avLst/>
          </a:prstGeom>
          <a:solidFill>
            <a:schemeClr val="bg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Larger ridges, long seaward tilting layers, likely stormier period</a:t>
            </a:r>
          </a:p>
        </p:txBody>
      </p:sp>
      <p:sp>
        <p:nvSpPr>
          <p:cNvPr id="7" name="Arrow: Right 6">
            <a:extLst>
              <a:ext uri="{FF2B5EF4-FFF2-40B4-BE49-F238E27FC236}">
                <a16:creationId xmlns:a16="http://schemas.microsoft.com/office/drawing/2014/main" id="{976319EC-9A92-46B3-8E95-672EC5ACBB4B}"/>
              </a:ext>
            </a:extLst>
          </p:cNvPr>
          <p:cNvSpPr/>
          <p:nvPr/>
        </p:nvSpPr>
        <p:spPr>
          <a:xfrm>
            <a:off x="4028959" y="647363"/>
            <a:ext cx="501706" cy="4046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27633AEA-367D-4A3A-A2CC-25D7CBBB438D}"/>
              </a:ext>
            </a:extLst>
          </p:cNvPr>
          <p:cNvSpPr txBox="1">
            <a:spLocks/>
          </p:cNvSpPr>
          <p:nvPr/>
        </p:nvSpPr>
        <p:spPr>
          <a:xfrm>
            <a:off x="580403" y="659500"/>
            <a:ext cx="3448556" cy="1328443"/>
          </a:xfrm>
          <a:prstGeom prst="rect">
            <a:avLst/>
          </a:prstGeom>
          <a:solidFill>
            <a:schemeClr val="bg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Small ridges, minor seaward tilting layers, likely calmer period</a:t>
            </a:r>
          </a:p>
        </p:txBody>
      </p:sp>
      <p:sp>
        <p:nvSpPr>
          <p:cNvPr id="9" name="Arrow: Right 8">
            <a:extLst>
              <a:ext uri="{FF2B5EF4-FFF2-40B4-BE49-F238E27FC236}">
                <a16:creationId xmlns:a16="http://schemas.microsoft.com/office/drawing/2014/main" id="{9B6AEA94-9887-4C93-9D8F-516185A75AE4}"/>
              </a:ext>
            </a:extLst>
          </p:cNvPr>
          <p:cNvSpPr/>
          <p:nvPr/>
        </p:nvSpPr>
        <p:spPr>
          <a:xfrm>
            <a:off x="4028959" y="3996117"/>
            <a:ext cx="501706" cy="4046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0171CDA3-EC8C-4181-B864-D664F38796B6}"/>
              </a:ext>
            </a:extLst>
          </p:cNvPr>
          <p:cNvSpPr txBox="1">
            <a:spLocks/>
          </p:cNvSpPr>
          <p:nvPr/>
        </p:nvSpPr>
        <p:spPr>
          <a:xfrm>
            <a:off x="658917" y="5546415"/>
            <a:ext cx="3448556" cy="1328443"/>
          </a:xfrm>
          <a:prstGeom prst="rect">
            <a:avLst/>
          </a:prstGeom>
          <a:solidFill>
            <a:schemeClr val="bg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Figure (</a:t>
            </a:r>
            <a:r>
              <a:rPr lang="en-US" sz="2000" dirty="0" err="1"/>
              <a:t>Suursaar</a:t>
            </a:r>
            <a:r>
              <a:rPr lang="en-US" sz="2000" dirty="0"/>
              <a:t> et al., 2022; Geomorphology </a:t>
            </a:r>
            <a:r>
              <a:rPr lang="en-US" sz="2000" i="1" dirty="0"/>
              <a:t>in press</a:t>
            </a:r>
            <a:r>
              <a:rPr lang="en-US" sz="2000" dirty="0"/>
              <a:t>)</a:t>
            </a:r>
          </a:p>
        </p:txBody>
      </p:sp>
    </p:spTree>
    <p:extLst>
      <p:ext uri="{BB962C8B-B14F-4D97-AF65-F5344CB8AC3E}">
        <p14:creationId xmlns:p14="http://schemas.microsoft.com/office/powerpoint/2010/main" val="1032778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F666243-EEFC-42F2-80BE-605CA7D9D787}"/>
              </a:ext>
            </a:extLst>
          </p:cNvPr>
          <p:cNvPicPr>
            <a:picLocks noGrp="1" noChangeAspect="1"/>
          </p:cNvPicPr>
          <p:nvPr>
            <p:ph idx="1"/>
          </p:nvPr>
        </p:nvPicPr>
        <p:blipFill>
          <a:blip r:embed="rId2"/>
          <a:stretch>
            <a:fillRect/>
          </a:stretch>
        </p:blipFill>
        <p:spPr>
          <a:xfrm>
            <a:off x="2103929" y="-59819"/>
            <a:ext cx="10088071" cy="5981872"/>
          </a:xfrm>
        </p:spPr>
      </p:pic>
      <p:sp>
        <p:nvSpPr>
          <p:cNvPr id="2" name="Title 1">
            <a:extLst>
              <a:ext uri="{FF2B5EF4-FFF2-40B4-BE49-F238E27FC236}">
                <a16:creationId xmlns:a16="http://schemas.microsoft.com/office/drawing/2014/main" id="{E8B8E050-BCA4-4A3F-9C82-5A6F97369909}"/>
              </a:ext>
            </a:extLst>
          </p:cNvPr>
          <p:cNvSpPr>
            <a:spLocks noGrp="1"/>
          </p:cNvSpPr>
          <p:nvPr>
            <p:ph type="title"/>
          </p:nvPr>
        </p:nvSpPr>
        <p:spPr>
          <a:xfrm>
            <a:off x="-1" y="5688701"/>
            <a:ext cx="12089501" cy="1169299"/>
          </a:xfrm>
        </p:spPr>
        <p:txBody>
          <a:bodyPr>
            <a:noAutofit/>
          </a:bodyPr>
          <a:lstStyle/>
          <a:p>
            <a:r>
              <a:rPr lang="en-US" sz="2000" dirty="0"/>
              <a:t>a) Elevation profiles P1–P5, offset upward by 5 m for better visualization, with grey lines indicating the high ridge sets (numbers 1–10 marked on P1), R – road dam, X – river; E1 and E2 –  locations of GPR profile excerpts. b) Location of the profiles P1–P5 (</a:t>
            </a:r>
            <a:r>
              <a:rPr lang="en-US" sz="2000" dirty="0" err="1"/>
              <a:t>Suursaar</a:t>
            </a:r>
            <a:r>
              <a:rPr lang="en-US" sz="2000" dirty="0"/>
              <a:t> et al., 2022; Geomorphology </a:t>
            </a:r>
            <a:r>
              <a:rPr lang="en-US" sz="2000" i="1" dirty="0"/>
              <a:t>in press)</a:t>
            </a:r>
            <a:endParaRPr lang="en-US" sz="2000" dirty="0"/>
          </a:p>
        </p:txBody>
      </p:sp>
      <p:sp>
        <p:nvSpPr>
          <p:cNvPr id="6" name="TextBox 5">
            <a:extLst>
              <a:ext uri="{FF2B5EF4-FFF2-40B4-BE49-F238E27FC236}">
                <a16:creationId xmlns:a16="http://schemas.microsoft.com/office/drawing/2014/main" id="{6345BACD-A573-4ABE-8C13-77C9616F6AD0}"/>
              </a:ext>
            </a:extLst>
          </p:cNvPr>
          <p:cNvSpPr txBox="1"/>
          <p:nvPr/>
        </p:nvSpPr>
        <p:spPr>
          <a:xfrm>
            <a:off x="-1" y="0"/>
            <a:ext cx="2257679" cy="4154984"/>
          </a:xfrm>
          <a:prstGeom prst="rect">
            <a:avLst/>
          </a:prstGeom>
          <a:noFill/>
        </p:spPr>
        <p:txBody>
          <a:bodyPr wrap="square" rtlCol="0">
            <a:spAutoFit/>
          </a:bodyPr>
          <a:lstStyle/>
          <a:p>
            <a:r>
              <a:rPr lang="en-US" sz="2400" b="1" dirty="0"/>
              <a:t>Large ridges or ridge groups can be easily traced along the shore. Seems that larger ridges have more aeolian sand and more extensive tilting layers inside.</a:t>
            </a:r>
            <a:endParaRPr lang="en-GB" sz="2000" dirty="0"/>
          </a:p>
        </p:txBody>
      </p:sp>
    </p:spTree>
    <p:extLst>
      <p:ext uri="{BB962C8B-B14F-4D97-AF65-F5344CB8AC3E}">
        <p14:creationId xmlns:p14="http://schemas.microsoft.com/office/powerpoint/2010/main" val="744803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D9FA-E345-4C6D-8B80-60CAD3F5DF1F}"/>
              </a:ext>
            </a:extLst>
          </p:cNvPr>
          <p:cNvSpPr>
            <a:spLocks noGrp="1"/>
          </p:cNvSpPr>
          <p:nvPr>
            <p:ph type="title"/>
          </p:nvPr>
        </p:nvSpPr>
        <p:spPr>
          <a:xfrm>
            <a:off x="32801" y="2493331"/>
            <a:ext cx="7088623" cy="4295887"/>
          </a:xfrm>
        </p:spPr>
        <p:txBody>
          <a:bodyPr>
            <a:noAutofit/>
          </a:bodyPr>
          <a:lstStyle/>
          <a:p>
            <a:r>
              <a:rPr lang="en-US" sz="2400" dirty="0"/>
              <a:t>a) Reconstructed summer air temperature anomalies relative to modern era in Latvia;</a:t>
            </a:r>
            <a:br>
              <a:rPr lang="en-US" sz="2400" dirty="0"/>
            </a:br>
            <a:r>
              <a:rPr lang="en-US" sz="2400" dirty="0"/>
              <a:t>b) drift ice index (%) according to Bond et al. (2001; 2008); </a:t>
            </a:r>
            <a:br>
              <a:rPr lang="en-US" sz="2400" dirty="0"/>
            </a:br>
            <a:r>
              <a:rPr lang="en-US" sz="2400" dirty="0"/>
              <a:t>c) wind forcing reconstruction based on coastal ridges on </a:t>
            </a:r>
            <a:r>
              <a:rPr lang="en-US" sz="2400" dirty="0" err="1"/>
              <a:t>Læsø</a:t>
            </a:r>
            <a:r>
              <a:rPr lang="en-US" sz="2400" dirty="0"/>
              <a:t> Island, Denmark (Hansen, 2017); </a:t>
            </a:r>
            <a:br>
              <a:rPr lang="en-US" sz="2400" dirty="0"/>
            </a:br>
            <a:r>
              <a:rPr lang="en-US" sz="2400" dirty="0"/>
              <a:t>d) hydrodynamic and wind forcing cycles at </a:t>
            </a:r>
            <a:r>
              <a:rPr lang="en-US" sz="2400" dirty="0" err="1"/>
              <a:t>Tihu</a:t>
            </a:r>
            <a:r>
              <a:rPr lang="en-US" sz="2400" dirty="0"/>
              <a:t> Spit; </a:t>
            </a:r>
            <a:br>
              <a:rPr lang="en-US" sz="2400" dirty="0"/>
            </a:br>
            <a:br>
              <a:rPr lang="en-US" sz="2400" dirty="0"/>
            </a:br>
            <a:r>
              <a:rPr lang="en-US" sz="2400" dirty="0"/>
              <a:t>Yellow rectangles are for aiding the visual comparison of the groups. The numbers (1-10) on b, c, and d mark high ridge sets; LIA – Little Ice Age (a dune near </a:t>
            </a:r>
            <a:r>
              <a:rPr lang="en-US" sz="2400" dirty="0" err="1"/>
              <a:t>Õngu</a:t>
            </a:r>
            <a:r>
              <a:rPr lang="en-US" sz="2400" dirty="0"/>
              <a:t>); gap – a break in coastal ridges on the Estonian coasts. </a:t>
            </a:r>
          </a:p>
        </p:txBody>
      </p:sp>
      <p:pic>
        <p:nvPicPr>
          <p:cNvPr id="5" name="Picture 4">
            <a:extLst>
              <a:ext uri="{FF2B5EF4-FFF2-40B4-BE49-F238E27FC236}">
                <a16:creationId xmlns:a16="http://schemas.microsoft.com/office/drawing/2014/main" id="{28421895-6E60-474D-81DC-3DCEBB542505}"/>
              </a:ext>
            </a:extLst>
          </p:cNvPr>
          <p:cNvPicPr>
            <a:picLocks noChangeAspect="1"/>
          </p:cNvPicPr>
          <p:nvPr/>
        </p:nvPicPr>
        <p:blipFill>
          <a:blip r:embed="rId2"/>
          <a:stretch>
            <a:fillRect/>
          </a:stretch>
        </p:blipFill>
        <p:spPr>
          <a:xfrm>
            <a:off x="7121424" y="0"/>
            <a:ext cx="5070576" cy="6858000"/>
          </a:xfrm>
          <a:prstGeom prst="rect">
            <a:avLst/>
          </a:prstGeom>
        </p:spPr>
      </p:pic>
      <p:sp>
        <p:nvSpPr>
          <p:cNvPr id="6" name="TextBox 5">
            <a:extLst>
              <a:ext uri="{FF2B5EF4-FFF2-40B4-BE49-F238E27FC236}">
                <a16:creationId xmlns:a16="http://schemas.microsoft.com/office/drawing/2014/main" id="{4B511086-9AFF-4F1E-BB39-6F4C86AC0895}"/>
              </a:ext>
            </a:extLst>
          </p:cNvPr>
          <p:cNvSpPr txBox="1"/>
          <p:nvPr/>
        </p:nvSpPr>
        <p:spPr>
          <a:xfrm>
            <a:off x="-1" y="0"/>
            <a:ext cx="6311789" cy="830997"/>
          </a:xfrm>
          <a:prstGeom prst="rect">
            <a:avLst/>
          </a:prstGeom>
          <a:noFill/>
        </p:spPr>
        <p:txBody>
          <a:bodyPr wrap="square" rtlCol="0">
            <a:spAutoFit/>
          </a:bodyPr>
          <a:lstStyle/>
          <a:p>
            <a:r>
              <a:rPr lang="en-US" sz="2400" b="1" dirty="0"/>
              <a:t>Formation of the larger ridge groups is quite well correlated with number of forcing factors.</a:t>
            </a:r>
            <a:endParaRPr lang="en-GB" sz="2000" dirty="0"/>
          </a:p>
        </p:txBody>
      </p:sp>
    </p:spTree>
    <p:extLst>
      <p:ext uri="{BB962C8B-B14F-4D97-AF65-F5344CB8AC3E}">
        <p14:creationId xmlns:p14="http://schemas.microsoft.com/office/powerpoint/2010/main" val="3896866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9.png">
            <a:extLst>
              <a:ext uri="{FF2B5EF4-FFF2-40B4-BE49-F238E27FC236}">
                <a16:creationId xmlns:a16="http://schemas.microsoft.com/office/drawing/2014/main" id="{6DD8FBA5-9CE4-49CA-8042-B116D56EFF54}"/>
              </a:ext>
            </a:extLst>
          </p:cNvPr>
          <p:cNvPicPr/>
          <p:nvPr/>
        </p:nvPicPr>
        <p:blipFill>
          <a:blip r:embed="rId2" cstate="print"/>
          <a:srcRect/>
          <a:stretch>
            <a:fillRect/>
          </a:stretch>
        </p:blipFill>
        <p:spPr>
          <a:xfrm>
            <a:off x="1524000" y="1259174"/>
            <a:ext cx="9046564" cy="5598826"/>
          </a:xfrm>
          <a:prstGeom prst="rect">
            <a:avLst/>
          </a:prstGeom>
          <a:ln/>
        </p:spPr>
      </p:pic>
      <p:sp>
        <p:nvSpPr>
          <p:cNvPr id="3" name="Rectangle 2">
            <a:extLst>
              <a:ext uri="{FF2B5EF4-FFF2-40B4-BE49-F238E27FC236}">
                <a16:creationId xmlns:a16="http://schemas.microsoft.com/office/drawing/2014/main" id="{C8B39C7C-F268-435C-A14C-D0152C87379B}"/>
              </a:ext>
            </a:extLst>
          </p:cNvPr>
          <p:cNvSpPr/>
          <p:nvPr/>
        </p:nvSpPr>
        <p:spPr>
          <a:xfrm>
            <a:off x="351779" y="118533"/>
            <a:ext cx="10597115" cy="830997"/>
          </a:xfrm>
          <a:prstGeom prst="rect">
            <a:avLst/>
          </a:prstGeom>
        </p:spPr>
        <p:txBody>
          <a:bodyPr wrap="square">
            <a:spAutoFit/>
          </a:bodyPr>
          <a:lstStyle/>
          <a:p>
            <a:r>
              <a:rPr lang="en-US" sz="2400" b="1" dirty="0"/>
              <a:t>Alternative study in four peatbogs was investigate the influx of sand grains into the organic matter - also indicator of past storminess.</a:t>
            </a:r>
            <a:endParaRPr lang="en-GB" sz="2000" dirty="0"/>
          </a:p>
        </p:txBody>
      </p:sp>
    </p:spTree>
    <p:extLst>
      <p:ext uri="{BB962C8B-B14F-4D97-AF65-F5344CB8AC3E}">
        <p14:creationId xmlns:p14="http://schemas.microsoft.com/office/powerpoint/2010/main" val="4151396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ABDEF3-1B29-415D-9487-6E81E846B89C}"/>
              </a:ext>
            </a:extLst>
          </p:cNvPr>
          <p:cNvSpPr/>
          <p:nvPr/>
        </p:nvSpPr>
        <p:spPr>
          <a:xfrm>
            <a:off x="209178" y="52466"/>
            <a:ext cx="10064376" cy="830997"/>
          </a:xfrm>
          <a:prstGeom prst="rect">
            <a:avLst/>
          </a:prstGeom>
        </p:spPr>
        <p:txBody>
          <a:bodyPr wrap="square">
            <a:spAutoFit/>
          </a:bodyPr>
          <a:lstStyle/>
          <a:p>
            <a:r>
              <a:rPr lang="en-US" sz="2400" b="1" dirty="0"/>
              <a:t>In the influx of the sand grains to the peatbogs we can also see an increased around 2000 and 3000-3500 years ago.</a:t>
            </a:r>
            <a:endParaRPr lang="en-GB" sz="2000" dirty="0"/>
          </a:p>
        </p:txBody>
      </p:sp>
      <p:grpSp>
        <p:nvGrpSpPr>
          <p:cNvPr id="7" name="Group 6">
            <a:extLst>
              <a:ext uri="{FF2B5EF4-FFF2-40B4-BE49-F238E27FC236}">
                <a16:creationId xmlns:a16="http://schemas.microsoft.com/office/drawing/2014/main" id="{577FD48C-243D-4FAA-890B-A25A44B8D687}"/>
              </a:ext>
            </a:extLst>
          </p:cNvPr>
          <p:cNvGrpSpPr/>
          <p:nvPr/>
        </p:nvGrpSpPr>
        <p:grpSpPr>
          <a:xfrm>
            <a:off x="4292868" y="846944"/>
            <a:ext cx="7689954" cy="5958590"/>
            <a:chOff x="262328" y="749508"/>
            <a:chExt cx="7689954" cy="5958590"/>
          </a:xfrm>
        </p:grpSpPr>
        <p:pic>
          <p:nvPicPr>
            <p:cNvPr id="2" name="image8.png">
              <a:extLst>
                <a:ext uri="{FF2B5EF4-FFF2-40B4-BE49-F238E27FC236}">
                  <a16:creationId xmlns:a16="http://schemas.microsoft.com/office/drawing/2014/main" id="{529B758D-34F8-4B94-B41E-06E751735C4C}"/>
                </a:ext>
              </a:extLst>
            </p:cNvPr>
            <p:cNvPicPr/>
            <p:nvPr/>
          </p:nvPicPr>
          <p:blipFill>
            <a:blip r:embed="rId2" cstate="print"/>
            <a:srcRect/>
            <a:stretch>
              <a:fillRect/>
            </a:stretch>
          </p:blipFill>
          <p:spPr>
            <a:xfrm>
              <a:off x="262328" y="749508"/>
              <a:ext cx="7689954" cy="5958590"/>
            </a:xfrm>
            <a:prstGeom prst="rect">
              <a:avLst/>
            </a:prstGeom>
            <a:ln/>
          </p:spPr>
        </p:pic>
        <p:sp>
          <p:nvSpPr>
            <p:cNvPr id="3" name="Rectangle 2">
              <a:extLst>
                <a:ext uri="{FF2B5EF4-FFF2-40B4-BE49-F238E27FC236}">
                  <a16:creationId xmlns:a16="http://schemas.microsoft.com/office/drawing/2014/main" id="{D01B9DEA-8C85-47E4-95E1-6B06FD6762FC}"/>
                </a:ext>
              </a:extLst>
            </p:cNvPr>
            <p:cNvSpPr/>
            <p:nvPr/>
          </p:nvSpPr>
          <p:spPr>
            <a:xfrm>
              <a:off x="464695" y="3072983"/>
              <a:ext cx="7420131" cy="4646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50B2B1E-3B62-463E-A558-43BA2213DEE8}"/>
                </a:ext>
              </a:extLst>
            </p:cNvPr>
            <p:cNvSpPr/>
            <p:nvPr/>
          </p:nvSpPr>
          <p:spPr>
            <a:xfrm>
              <a:off x="397239" y="2427279"/>
              <a:ext cx="7420131" cy="2484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58132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1">
            <a:extLst>
              <a:ext uri="{FF2B5EF4-FFF2-40B4-BE49-F238E27FC236}">
                <a16:creationId xmlns:a16="http://schemas.microsoft.com/office/drawing/2014/main" id="{4BAA4C5C-49A7-4C70-8ECA-545F54D234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921" b="2324"/>
          <a:stretch/>
        </p:blipFill>
        <p:spPr bwMode="auto">
          <a:xfrm>
            <a:off x="6248400" y="1219200"/>
            <a:ext cx="5988975" cy="5707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CB8A8598-3442-40E0-BF79-86B433C3F6FE}"/>
              </a:ext>
            </a:extLst>
          </p:cNvPr>
          <p:cNvPicPr>
            <a:picLocks noChangeAspect="1"/>
          </p:cNvPicPr>
          <p:nvPr/>
        </p:nvPicPr>
        <p:blipFill>
          <a:blip r:embed="rId3"/>
          <a:stretch>
            <a:fillRect/>
          </a:stretch>
        </p:blipFill>
        <p:spPr>
          <a:xfrm>
            <a:off x="-59413" y="4492219"/>
            <a:ext cx="6364589" cy="2365780"/>
          </a:xfrm>
          <a:prstGeom prst="rect">
            <a:avLst/>
          </a:prstGeom>
        </p:spPr>
      </p:pic>
      <p:pic>
        <p:nvPicPr>
          <p:cNvPr id="7" name="Picture 6">
            <a:extLst>
              <a:ext uri="{FF2B5EF4-FFF2-40B4-BE49-F238E27FC236}">
                <a16:creationId xmlns:a16="http://schemas.microsoft.com/office/drawing/2014/main" id="{5502BE20-9155-452B-8E66-C7C2C032A46F}"/>
              </a:ext>
            </a:extLst>
          </p:cNvPr>
          <p:cNvPicPr>
            <a:picLocks noChangeAspect="1"/>
          </p:cNvPicPr>
          <p:nvPr/>
        </p:nvPicPr>
        <p:blipFill>
          <a:blip r:embed="rId4"/>
          <a:stretch>
            <a:fillRect/>
          </a:stretch>
        </p:blipFill>
        <p:spPr>
          <a:xfrm>
            <a:off x="19050" y="48935"/>
            <a:ext cx="6076950" cy="3667125"/>
          </a:xfrm>
          <a:prstGeom prst="rect">
            <a:avLst/>
          </a:prstGeom>
        </p:spPr>
      </p:pic>
      <p:sp>
        <p:nvSpPr>
          <p:cNvPr id="8" name="TextBox 7">
            <a:extLst>
              <a:ext uri="{FF2B5EF4-FFF2-40B4-BE49-F238E27FC236}">
                <a16:creationId xmlns:a16="http://schemas.microsoft.com/office/drawing/2014/main" id="{DA659656-79FE-4B90-8B0E-9FE090792979}"/>
              </a:ext>
            </a:extLst>
          </p:cNvPr>
          <p:cNvSpPr txBox="1"/>
          <p:nvPr/>
        </p:nvSpPr>
        <p:spPr>
          <a:xfrm>
            <a:off x="6183975" y="48935"/>
            <a:ext cx="5988975" cy="1200329"/>
          </a:xfrm>
          <a:prstGeom prst="rect">
            <a:avLst/>
          </a:prstGeom>
          <a:noFill/>
        </p:spPr>
        <p:txBody>
          <a:bodyPr wrap="square" rtlCol="0">
            <a:spAutoFit/>
          </a:bodyPr>
          <a:lstStyle/>
          <a:p>
            <a:r>
              <a:rPr lang="en-US" sz="2400" dirty="0">
                <a:effectLst/>
                <a:latin typeface="Times New Roman" panose="02020603050405020304" pitchFamily="18" charset="0"/>
                <a:ea typeface="Malgun Gothic" panose="020B0503020000020004" pitchFamily="34" charset="-127"/>
              </a:rPr>
              <a:t>Dune ridge is up </a:t>
            </a:r>
            <a:r>
              <a:rPr lang="en-US" sz="2400" dirty="0">
                <a:latin typeface="Times New Roman" panose="02020603050405020304" pitchFamily="18" charset="0"/>
                <a:ea typeface="Malgun Gothic" panose="020B0503020000020004" pitchFamily="34" charset="-127"/>
              </a:rPr>
              <a:t>to 10 meters high, we have found 33 such locations along Estonian coast, base level of such dune is 2.5-3 m </a:t>
            </a:r>
            <a:r>
              <a:rPr lang="en-US" sz="2400" dirty="0" err="1">
                <a:latin typeface="Times New Roman" panose="02020603050405020304" pitchFamily="18" charset="0"/>
                <a:ea typeface="Malgun Gothic" panose="020B0503020000020004" pitchFamily="34" charset="-127"/>
              </a:rPr>
              <a:t>a.s.l</a:t>
            </a:r>
            <a:r>
              <a:rPr lang="en-US" sz="2400" dirty="0">
                <a:latin typeface="Times New Roman" panose="02020603050405020304" pitchFamily="18" charset="0"/>
                <a:ea typeface="Malgun Gothic" panose="020B0503020000020004" pitchFamily="34" charset="-127"/>
              </a:rPr>
              <a:t>.</a:t>
            </a:r>
            <a:endParaRPr lang="en-US" sz="2400" b="1" dirty="0"/>
          </a:p>
        </p:txBody>
      </p:sp>
      <p:sp>
        <p:nvSpPr>
          <p:cNvPr id="10" name="TextBox 9">
            <a:extLst>
              <a:ext uri="{FF2B5EF4-FFF2-40B4-BE49-F238E27FC236}">
                <a16:creationId xmlns:a16="http://schemas.microsoft.com/office/drawing/2014/main" id="{3A6EA233-67ED-418B-8EDC-D00088BB37AC}"/>
              </a:ext>
            </a:extLst>
          </p:cNvPr>
          <p:cNvSpPr txBox="1"/>
          <p:nvPr/>
        </p:nvSpPr>
        <p:spPr>
          <a:xfrm>
            <a:off x="520614" y="3933374"/>
            <a:ext cx="5727786" cy="646331"/>
          </a:xfrm>
          <a:prstGeom prst="rect">
            <a:avLst/>
          </a:prstGeom>
          <a:noFill/>
        </p:spPr>
        <p:txBody>
          <a:bodyPr wrap="square" rtlCol="0">
            <a:spAutoFit/>
          </a:bodyPr>
          <a:lstStyle/>
          <a:p>
            <a:r>
              <a:rPr lang="en-US" sz="1800" dirty="0">
                <a:effectLst/>
                <a:latin typeface="Times New Roman" panose="02020603050405020304" pitchFamily="18" charset="0"/>
                <a:ea typeface="Malgun Gothic" panose="020B0503020000020004" pitchFamily="34" charset="-127"/>
              </a:rPr>
              <a:t>Arrows indicate the “basements” (present-day foredunes) from where the </a:t>
            </a:r>
            <a:r>
              <a:rPr lang="en-US" sz="1800" dirty="0" err="1">
                <a:effectLst/>
                <a:latin typeface="Times New Roman" panose="02020603050405020304" pitchFamily="18" charset="0"/>
                <a:ea typeface="Malgun Gothic" panose="020B0503020000020004" pitchFamily="34" charset="-127"/>
              </a:rPr>
              <a:t>reblows</a:t>
            </a:r>
            <a:r>
              <a:rPr lang="en-US" sz="1800" dirty="0">
                <a:effectLst/>
                <a:latin typeface="Times New Roman" panose="02020603050405020304" pitchFamily="18" charset="0"/>
                <a:ea typeface="Malgun Gothic" panose="020B0503020000020004" pitchFamily="34" charset="-127"/>
              </a:rPr>
              <a:t> likely originated</a:t>
            </a:r>
            <a:endParaRPr lang="en-US" dirty="0"/>
          </a:p>
        </p:txBody>
      </p:sp>
    </p:spTree>
    <p:extLst>
      <p:ext uri="{BB962C8B-B14F-4D97-AF65-F5344CB8AC3E}">
        <p14:creationId xmlns:p14="http://schemas.microsoft.com/office/powerpoint/2010/main" val="735965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06033" y="3416660"/>
            <a:ext cx="1269899" cy="769441"/>
          </a:xfrm>
          <a:prstGeom prst="rect">
            <a:avLst/>
          </a:prstGeom>
          <a:noFill/>
        </p:spPr>
        <p:txBody>
          <a:bodyPr wrap="none" rtlCol="0">
            <a:spAutoFit/>
          </a:bodyPr>
          <a:lstStyle/>
          <a:p>
            <a:r>
              <a:rPr lang="et-EE" sz="4400" dirty="0" err="1">
                <a:solidFill>
                  <a:schemeClr val="bg1"/>
                </a:solidFill>
              </a:rPr>
              <a:t>sand</a:t>
            </a:r>
            <a:endParaRPr lang="et-EE" sz="4400" dirty="0">
              <a:solidFill>
                <a:schemeClr val="bg1"/>
              </a:solidFill>
            </a:endParaRPr>
          </a:p>
        </p:txBody>
      </p:sp>
      <p:sp>
        <p:nvSpPr>
          <p:cNvPr id="16" name="TextBox 15"/>
          <p:cNvSpPr txBox="1"/>
          <p:nvPr/>
        </p:nvSpPr>
        <p:spPr>
          <a:xfrm>
            <a:off x="5760252" y="1133570"/>
            <a:ext cx="809837" cy="461665"/>
          </a:xfrm>
          <a:prstGeom prst="rect">
            <a:avLst/>
          </a:prstGeom>
          <a:noFill/>
        </p:spPr>
        <p:txBody>
          <a:bodyPr wrap="none" rtlCol="0">
            <a:spAutoFit/>
          </a:bodyPr>
          <a:lstStyle/>
          <a:p>
            <a:r>
              <a:rPr lang="et-EE" sz="2400" dirty="0">
                <a:solidFill>
                  <a:schemeClr val="bg1"/>
                </a:solidFill>
              </a:rPr>
              <a:t>10 m</a:t>
            </a:r>
          </a:p>
        </p:txBody>
      </p:sp>
      <p:grpSp>
        <p:nvGrpSpPr>
          <p:cNvPr id="4" name="Group 3">
            <a:extLst>
              <a:ext uri="{FF2B5EF4-FFF2-40B4-BE49-F238E27FC236}">
                <a16:creationId xmlns:a16="http://schemas.microsoft.com/office/drawing/2014/main" id="{3EE30287-1639-42F4-AC6C-66AC39E58AE6}"/>
              </a:ext>
            </a:extLst>
          </p:cNvPr>
          <p:cNvGrpSpPr/>
          <p:nvPr/>
        </p:nvGrpSpPr>
        <p:grpSpPr>
          <a:xfrm>
            <a:off x="998906" y="1062633"/>
            <a:ext cx="10194188" cy="5773228"/>
            <a:chOff x="754707" y="670897"/>
            <a:chExt cx="10194188" cy="5773228"/>
          </a:xfrm>
        </p:grpSpPr>
        <p:pic>
          <p:nvPicPr>
            <p:cNvPr id="2" name="Pilt 1"/>
            <p:cNvPicPr>
              <a:picLocks noChangeAspect="1"/>
            </p:cNvPicPr>
            <p:nvPr/>
          </p:nvPicPr>
          <p:blipFill rotWithShape="1">
            <a:blip r:embed="rId2" cstate="print">
              <a:extLst>
                <a:ext uri="{28A0092B-C50C-407E-A947-70E740481C1C}">
                  <a14:useLocalDpi xmlns:a14="http://schemas.microsoft.com/office/drawing/2010/main" val="0"/>
                </a:ext>
              </a:extLst>
            </a:blip>
            <a:srcRect l="51655" t="43155" r="1769" b="26349"/>
            <a:stretch/>
          </p:blipFill>
          <p:spPr>
            <a:xfrm>
              <a:off x="754707" y="833234"/>
              <a:ext cx="10194188" cy="5610891"/>
            </a:xfrm>
            <a:prstGeom prst="rect">
              <a:avLst/>
            </a:prstGeom>
          </p:spPr>
        </p:pic>
        <p:cxnSp>
          <p:nvCxnSpPr>
            <p:cNvPr id="18" name="Sirge noolkonnektor 17"/>
            <p:cNvCxnSpPr/>
            <p:nvPr/>
          </p:nvCxnSpPr>
          <p:spPr>
            <a:xfrm flipV="1">
              <a:off x="2030776" y="3052465"/>
              <a:ext cx="990600" cy="762000"/>
            </a:xfrm>
            <a:prstGeom prst="straightConnector1">
              <a:avLst/>
            </a:prstGeom>
            <a:ln w="41275">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Sirge noolkonnektor 19"/>
            <p:cNvCxnSpPr/>
            <p:nvPr/>
          </p:nvCxnSpPr>
          <p:spPr>
            <a:xfrm flipV="1">
              <a:off x="3820716" y="1910452"/>
              <a:ext cx="990600" cy="762000"/>
            </a:xfrm>
            <a:prstGeom prst="straightConnector1">
              <a:avLst/>
            </a:prstGeom>
            <a:ln w="41275">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Sirge noolkonnektor 20"/>
            <p:cNvCxnSpPr/>
            <p:nvPr/>
          </p:nvCxnSpPr>
          <p:spPr>
            <a:xfrm flipV="1">
              <a:off x="5387586" y="833234"/>
              <a:ext cx="990600" cy="762000"/>
            </a:xfrm>
            <a:prstGeom prst="straightConnector1">
              <a:avLst/>
            </a:prstGeom>
            <a:ln w="41275">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Sirge noolkonnektor 21"/>
            <p:cNvCxnSpPr/>
            <p:nvPr/>
          </p:nvCxnSpPr>
          <p:spPr>
            <a:xfrm>
              <a:off x="6725664" y="670897"/>
              <a:ext cx="1020112" cy="19368"/>
            </a:xfrm>
            <a:prstGeom prst="straightConnector1">
              <a:avLst/>
            </a:prstGeom>
            <a:ln w="41275">
              <a:solidFill>
                <a:srgbClr val="0000CC"/>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Sirge noolkonnektor 25"/>
            <p:cNvCxnSpPr/>
            <p:nvPr/>
          </p:nvCxnSpPr>
          <p:spPr>
            <a:xfrm>
              <a:off x="7969232" y="995066"/>
              <a:ext cx="995745" cy="600169"/>
            </a:xfrm>
            <a:prstGeom prst="straightConnector1">
              <a:avLst/>
            </a:prstGeom>
            <a:ln w="41275">
              <a:solidFill>
                <a:srgbClr val="0000CC"/>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Sirge noolkonnektor 27"/>
            <p:cNvCxnSpPr/>
            <p:nvPr/>
          </p:nvCxnSpPr>
          <p:spPr>
            <a:xfrm>
              <a:off x="9057000" y="1764254"/>
              <a:ext cx="974777" cy="870202"/>
            </a:xfrm>
            <a:prstGeom prst="straightConnector1">
              <a:avLst/>
            </a:prstGeom>
            <a:ln w="41275">
              <a:solidFill>
                <a:srgbClr val="0000CC"/>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A25D9107-A364-4ED4-AF46-532F681D5CCF}"/>
              </a:ext>
            </a:extLst>
          </p:cNvPr>
          <p:cNvSpPr txBox="1"/>
          <p:nvPr/>
        </p:nvSpPr>
        <p:spPr>
          <a:xfrm>
            <a:off x="-1" y="35958"/>
            <a:ext cx="12102353" cy="461665"/>
          </a:xfrm>
          <a:prstGeom prst="rect">
            <a:avLst/>
          </a:prstGeom>
          <a:noFill/>
        </p:spPr>
        <p:txBody>
          <a:bodyPr wrap="square" rtlCol="0">
            <a:spAutoFit/>
          </a:bodyPr>
          <a:lstStyle/>
          <a:p>
            <a:r>
              <a:rPr lang="en-US" sz="2400" dirty="0">
                <a:effectLst/>
                <a:latin typeface="Times New Roman" panose="02020603050405020304" pitchFamily="18" charset="0"/>
                <a:ea typeface="Malgun Gothic" panose="020B0503020000020004" pitchFamily="34" charset="-127"/>
              </a:rPr>
              <a:t>The old “basement” of the original dune and initial beach ridges are still visible (GPR profile).</a:t>
            </a:r>
            <a:endParaRPr lang="en-US" sz="2400" dirty="0"/>
          </a:p>
        </p:txBody>
      </p:sp>
    </p:spTree>
    <p:extLst>
      <p:ext uri="{BB962C8B-B14F-4D97-AF65-F5344CB8AC3E}">
        <p14:creationId xmlns:p14="http://schemas.microsoft.com/office/powerpoint/2010/main" val="3781009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F239C4-54CC-4101-89F6-ECD0383FBF1C}"/>
              </a:ext>
            </a:extLst>
          </p:cNvPr>
          <p:cNvPicPr>
            <a:picLocks noChangeAspect="1"/>
          </p:cNvPicPr>
          <p:nvPr/>
        </p:nvPicPr>
        <p:blipFill rotWithShape="1">
          <a:blip r:embed="rId2"/>
          <a:srcRect l="2464" t="1929" r="1255" b="4836"/>
          <a:stretch/>
        </p:blipFill>
        <p:spPr>
          <a:xfrm>
            <a:off x="3316940" y="3479108"/>
            <a:ext cx="8712199" cy="3378892"/>
          </a:xfrm>
          <a:prstGeom prst="rect">
            <a:avLst/>
          </a:prstGeom>
        </p:spPr>
      </p:pic>
      <p:pic>
        <p:nvPicPr>
          <p:cNvPr id="6" name="Picture 5">
            <a:extLst>
              <a:ext uri="{FF2B5EF4-FFF2-40B4-BE49-F238E27FC236}">
                <a16:creationId xmlns:a16="http://schemas.microsoft.com/office/drawing/2014/main" id="{1D43E71B-939A-41F9-BB40-641DE35719B1}"/>
              </a:ext>
            </a:extLst>
          </p:cNvPr>
          <p:cNvPicPr>
            <a:picLocks noChangeAspect="1"/>
          </p:cNvPicPr>
          <p:nvPr/>
        </p:nvPicPr>
        <p:blipFill rotWithShape="1">
          <a:blip r:embed="rId3"/>
          <a:srcRect l="45977"/>
          <a:stretch/>
        </p:blipFill>
        <p:spPr>
          <a:xfrm>
            <a:off x="1" y="2877718"/>
            <a:ext cx="3478306" cy="1986370"/>
          </a:xfrm>
          <a:prstGeom prst="rect">
            <a:avLst/>
          </a:prstGeom>
        </p:spPr>
      </p:pic>
      <p:sp>
        <p:nvSpPr>
          <p:cNvPr id="2" name="Title 1">
            <a:extLst>
              <a:ext uri="{FF2B5EF4-FFF2-40B4-BE49-F238E27FC236}">
                <a16:creationId xmlns:a16="http://schemas.microsoft.com/office/drawing/2014/main" id="{2B8BB3BA-B097-4536-B804-FDF7D50EAB36}"/>
              </a:ext>
            </a:extLst>
          </p:cNvPr>
          <p:cNvSpPr>
            <a:spLocks noGrp="1"/>
          </p:cNvSpPr>
          <p:nvPr>
            <p:ph type="title"/>
          </p:nvPr>
        </p:nvSpPr>
        <p:spPr>
          <a:xfrm>
            <a:off x="156883" y="-95063"/>
            <a:ext cx="8042835" cy="758452"/>
          </a:xfrm>
        </p:spPr>
        <p:txBody>
          <a:bodyPr>
            <a:normAutofit/>
          </a:bodyPr>
          <a:lstStyle/>
          <a:p>
            <a:r>
              <a:rPr lang="en-US" sz="3600" dirty="0"/>
              <a:t>When and how did the </a:t>
            </a:r>
            <a:r>
              <a:rPr lang="en-US" sz="3600" b="1" dirty="0"/>
              <a:t>dune belt</a:t>
            </a:r>
            <a:r>
              <a:rPr lang="en-US" sz="3600" dirty="0"/>
              <a:t> formed?</a:t>
            </a:r>
          </a:p>
        </p:txBody>
      </p:sp>
      <p:sp>
        <p:nvSpPr>
          <p:cNvPr id="3" name="Content Placeholder 2">
            <a:extLst>
              <a:ext uri="{FF2B5EF4-FFF2-40B4-BE49-F238E27FC236}">
                <a16:creationId xmlns:a16="http://schemas.microsoft.com/office/drawing/2014/main" id="{969BE694-1494-4094-84C1-F6C785F8055D}"/>
              </a:ext>
            </a:extLst>
          </p:cNvPr>
          <p:cNvSpPr>
            <a:spLocks noGrp="1"/>
          </p:cNvSpPr>
          <p:nvPr>
            <p:ph idx="1"/>
          </p:nvPr>
        </p:nvSpPr>
        <p:spPr>
          <a:xfrm>
            <a:off x="212799" y="761813"/>
            <a:ext cx="11816342" cy="4351338"/>
          </a:xfrm>
        </p:spPr>
        <p:txBody>
          <a:bodyPr>
            <a:normAutofit/>
          </a:bodyPr>
          <a:lstStyle/>
          <a:p>
            <a:pPr algn="just"/>
            <a:r>
              <a:rPr lang="en-US" sz="2400" dirty="0">
                <a:effectLst/>
                <a:latin typeface="Times New Roman" panose="02020603050405020304" pitchFamily="18" charset="0"/>
                <a:ea typeface="Malgun Gothic" panose="020B0503020000020004" pitchFamily="34" charset="-127"/>
              </a:rPr>
              <a:t>In Estonia, forests often grow directly landward the sandy beaches leaving the treeless area very narrow.</a:t>
            </a:r>
            <a:r>
              <a:rPr lang="en-US" sz="2400" dirty="0">
                <a:latin typeface="Times New Roman" panose="02020603050405020304" pitchFamily="18" charset="0"/>
                <a:ea typeface="Malgun Gothic" panose="020B0503020000020004" pitchFamily="34" charset="-127"/>
              </a:rPr>
              <a:t> The old dune ridges are covered mainly by pine forest –there is not enough movable sand for rapid build-up of a large dune in Estonia.</a:t>
            </a:r>
          </a:p>
          <a:p>
            <a:pPr algn="just"/>
            <a:r>
              <a:rPr lang="en-US" sz="2400" dirty="0">
                <a:latin typeface="Times New Roman" panose="02020603050405020304" pitchFamily="18" charset="0"/>
                <a:ea typeface="Malgun Gothic" panose="020B0503020000020004" pitchFamily="34" charset="-127"/>
              </a:rPr>
              <a:t>Using the land uplift and base height we can calculate that this </a:t>
            </a:r>
            <a:r>
              <a:rPr lang="en-US" sz="2400" b="1" dirty="0">
                <a:latin typeface="Times New Roman" panose="02020603050405020304" pitchFamily="18" charset="0"/>
                <a:ea typeface="Malgun Gothic" panose="020B0503020000020004" pitchFamily="34" charset="-127"/>
              </a:rPr>
              <a:t>dune belt </a:t>
            </a:r>
            <a:r>
              <a:rPr lang="en-US" sz="2400" dirty="0">
                <a:latin typeface="Times New Roman" panose="02020603050405020304" pitchFamily="18" charset="0"/>
                <a:ea typeface="Malgun Gothic" panose="020B0503020000020004" pitchFamily="34" charset="-127"/>
              </a:rPr>
              <a:t>started to form most probably ca 700 </a:t>
            </a:r>
            <a:r>
              <a:rPr lang="en-US" sz="2400" dirty="0" err="1">
                <a:latin typeface="Times New Roman" panose="02020603050405020304" pitchFamily="18" charset="0"/>
                <a:ea typeface="Malgun Gothic" panose="020B0503020000020004" pitchFamily="34" charset="-127"/>
              </a:rPr>
              <a:t>yr</a:t>
            </a:r>
            <a:r>
              <a:rPr lang="en-US" sz="2400" dirty="0">
                <a:latin typeface="Times New Roman" panose="02020603050405020304" pitchFamily="18" charset="0"/>
                <a:ea typeface="Malgun Gothic" panose="020B0503020000020004" pitchFamily="34" charset="-127"/>
              </a:rPr>
              <a:t>-s ago. This roughly concurs the OSL ages we have obtained. We also see that final </a:t>
            </a:r>
            <a:r>
              <a:rPr lang="en-US" sz="2400" dirty="0" err="1">
                <a:latin typeface="Times New Roman" panose="02020603050405020304" pitchFamily="18" charset="0"/>
                <a:ea typeface="Malgun Gothic" panose="020B0503020000020004" pitchFamily="34" charset="-127"/>
              </a:rPr>
              <a:t>reblown</a:t>
            </a:r>
            <a:r>
              <a:rPr lang="en-US" sz="2400" dirty="0">
                <a:latin typeface="Times New Roman" panose="02020603050405020304" pitchFamily="18" charset="0"/>
                <a:ea typeface="Malgun Gothic" panose="020B0503020000020004" pitchFamily="34" charset="-127"/>
              </a:rPr>
              <a:t> events stopped around 350 years ago.  </a:t>
            </a:r>
          </a:p>
        </p:txBody>
      </p:sp>
      <p:pic>
        <p:nvPicPr>
          <p:cNvPr id="8" name="Picture 7">
            <a:extLst>
              <a:ext uri="{FF2B5EF4-FFF2-40B4-BE49-F238E27FC236}">
                <a16:creationId xmlns:a16="http://schemas.microsoft.com/office/drawing/2014/main" id="{EC45CA5A-6AB8-4639-A1AD-0AC4B95AF401}"/>
              </a:ext>
            </a:extLst>
          </p:cNvPr>
          <p:cNvPicPr>
            <a:picLocks noChangeAspect="1"/>
          </p:cNvPicPr>
          <p:nvPr/>
        </p:nvPicPr>
        <p:blipFill>
          <a:blip r:embed="rId4"/>
          <a:stretch>
            <a:fillRect/>
          </a:stretch>
        </p:blipFill>
        <p:spPr>
          <a:xfrm>
            <a:off x="0" y="4792315"/>
            <a:ext cx="3520141" cy="2065685"/>
          </a:xfrm>
          <a:prstGeom prst="rect">
            <a:avLst/>
          </a:prstGeom>
        </p:spPr>
      </p:pic>
      <p:sp>
        <p:nvSpPr>
          <p:cNvPr id="9" name="TextBox 8">
            <a:extLst>
              <a:ext uri="{FF2B5EF4-FFF2-40B4-BE49-F238E27FC236}">
                <a16:creationId xmlns:a16="http://schemas.microsoft.com/office/drawing/2014/main" id="{656D59EF-C3F0-45D3-A469-FFB0AE791690}"/>
              </a:ext>
            </a:extLst>
          </p:cNvPr>
          <p:cNvSpPr txBox="1"/>
          <p:nvPr/>
        </p:nvSpPr>
        <p:spPr>
          <a:xfrm rot="5400000">
            <a:off x="1569102" y="4937722"/>
            <a:ext cx="2219134" cy="461665"/>
          </a:xfrm>
          <a:prstGeom prst="rect">
            <a:avLst/>
          </a:prstGeom>
          <a:noFill/>
        </p:spPr>
        <p:txBody>
          <a:bodyPr wrap="none" rtlCol="0">
            <a:spAutoFit/>
          </a:bodyPr>
          <a:lstStyle/>
          <a:p>
            <a:r>
              <a:rPr lang="en-US" sz="2400" dirty="0"/>
              <a:t>Narrow beaches</a:t>
            </a:r>
          </a:p>
        </p:txBody>
      </p:sp>
      <p:sp>
        <p:nvSpPr>
          <p:cNvPr id="10" name="TextBox 9">
            <a:extLst>
              <a:ext uri="{FF2B5EF4-FFF2-40B4-BE49-F238E27FC236}">
                <a16:creationId xmlns:a16="http://schemas.microsoft.com/office/drawing/2014/main" id="{3CBE687D-B04B-474E-A25A-36D2F35F6C6B}"/>
              </a:ext>
            </a:extLst>
          </p:cNvPr>
          <p:cNvSpPr txBox="1"/>
          <p:nvPr/>
        </p:nvSpPr>
        <p:spPr>
          <a:xfrm>
            <a:off x="6120970" y="3148059"/>
            <a:ext cx="3638432" cy="461665"/>
          </a:xfrm>
          <a:prstGeom prst="rect">
            <a:avLst/>
          </a:prstGeom>
          <a:noFill/>
        </p:spPr>
        <p:txBody>
          <a:bodyPr wrap="none" rtlCol="0">
            <a:spAutoFit/>
          </a:bodyPr>
          <a:lstStyle/>
          <a:p>
            <a:r>
              <a:rPr lang="en-US" sz="2400" dirty="0"/>
              <a:t>OSL ages of dune formations</a:t>
            </a:r>
          </a:p>
        </p:txBody>
      </p:sp>
    </p:spTree>
    <p:extLst>
      <p:ext uri="{BB962C8B-B14F-4D97-AF65-F5344CB8AC3E}">
        <p14:creationId xmlns:p14="http://schemas.microsoft.com/office/powerpoint/2010/main" val="557381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75B720-4194-4C2E-9C79-D09097ABA8EE}"/>
              </a:ext>
            </a:extLst>
          </p:cNvPr>
          <p:cNvPicPr>
            <a:picLocks noChangeAspect="1"/>
          </p:cNvPicPr>
          <p:nvPr/>
        </p:nvPicPr>
        <p:blipFill rotWithShape="1">
          <a:blip r:embed="rId2"/>
          <a:srcRect t="2265" r="1633"/>
          <a:stretch/>
        </p:blipFill>
        <p:spPr>
          <a:xfrm>
            <a:off x="3204675" y="2655557"/>
            <a:ext cx="8987325" cy="4279153"/>
          </a:xfrm>
          <a:prstGeom prst="rect">
            <a:avLst/>
          </a:prstGeom>
        </p:spPr>
      </p:pic>
      <p:sp>
        <p:nvSpPr>
          <p:cNvPr id="6" name="TextBox 5">
            <a:extLst>
              <a:ext uri="{FF2B5EF4-FFF2-40B4-BE49-F238E27FC236}">
                <a16:creationId xmlns:a16="http://schemas.microsoft.com/office/drawing/2014/main" id="{4293487B-0FEF-4FBE-BB18-EFA26EE80BC4}"/>
              </a:ext>
            </a:extLst>
          </p:cNvPr>
          <p:cNvSpPr txBox="1"/>
          <p:nvPr/>
        </p:nvSpPr>
        <p:spPr>
          <a:xfrm>
            <a:off x="0" y="4024388"/>
            <a:ext cx="3383687" cy="2400657"/>
          </a:xfrm>
          <a:prstGeom prst="rect">
            <a:avLst/>
          </a:prstGeom>
          <a:noFill/>
        </p:spPr>
        <p:txBody>
          <a:bodyPr wrap="square" rtlCol="0">
            <a:spAutoFit/>
          </a:bodyPr>
          <a:lstStyle/>
          <a:p>
            <a:r>
              <a:rPr lang="en-US" sz="2500" i="1" dirty="0">
                <a:effectLst/>
                <a:latin typeface="Times New Roman" panose="02020603050405020304" pitchFamily="18" charset="0"/>
                <a:ea typeface="Malgun Gothic" panose="020B0503020000020004" pitchFamily="34" charset="-127"/>
              </a:rPr>
              <a:t>A climate reconstruction for the Northern Hemisphere in AD 1100-2016 (modified from: McCracken and Beer, 2014; IPCC, 2013).</a:t>
            </a:r>
            <a:endParaRPr lang="en-US" sz="2500" i="1" dirty="0"/>
          </a:p>
        </p:txBody>
      </p:sp>
      <p:sp>
        <p:nvSpPr>
          <p:cNvPr id="7" name="TextBox 6">
            <a:extLst>
              <a:ext uri="{FF2B5EF4-FFF2-40B4-BE49-F238E27FC236}">
                <a16:creationId xmlns:a16="http://schemas.microsoft.com/office/drawing/2014/main" id="{7ADC91B5-0FCF-44C8-A5F0-3E7E1CBD09F3}"/>
              </a:ext>
            </a:extLst>
          </p:cNvPr>
          <p:cNvSpPr txBox="1"/>
          <p:nvPr/>
        </p:nvSpPr>
        <p:spPr>
          <a:xfrm>
            <a:off x="0" y="55232"/>
            <a:ext cx="12028349" cy="2677656"/>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Times New Roman" panose="02020603050405020304" pitchFamily="18" charset="0"/>
                <a:ea typeface="Malgun Gothic" panose="020B0503020000020004" pitchFamily="34" charset="-127"/>
              </a:rPr>
              <a:t>Good</a:t>
            </a:r>
            <a:r>
              <a:rPr lang="en-US" sz="2400" dirty="0">
                <a:effectLst/>
                <a:latin typeface="Times New Roman" panose="02020603050405020304" pitchFamily="18" charset="0"/>
                <a:ea typeface="Malgun Gothic" panose="020B0503020000020004" pitchFamily="34" charset="-127"/>
              </a:rPr>
              <a:t> explanation is the so-called Little Ice Age (LIA). The extent of LIA is mostly put between AD 1350–1900. With minimal temperatures around AD 1280–1350, AD 1450–1550, and AD 1645–1715</a:t>
            </a:r>
            <a:r>
              <a:rPr lang="en-US" sz="2400" dirty="0">
                <a:latin typeface="Times New Roman" panose="02020603050405020304" pitchFamily="18" charset="0"/>
                <a:ea typeface="Malgun Gothic" panose="020B0503020000020004" pitchFamily="34" charset="-127"/>
              </a:rPr>
              <a:t>.</a:t>
            </a:r>
            <a:r>
              <a:rPr lang="en-US" sz="2400" dirty="0">
                <a:effectLst/>
                <a:latin typeface="Times New Roman" panose="02020603050405020304" pitchFamily="18" charset="0"/>
                <a:ea typeface="Malgun Gothic" panose="020B0503020000020004" pitchFamily="34" charset="-127"/>
              </a:rPr>
              <a:t> These cold sub-periods had 1–2° lower temperatures than today. Cold</a:t>
            </a:r>
            <a:r>
              <a:rPr lang="en-US" sz="1800" dirty="0">
                <a:effectLst/>
                <a:latin typeface="Times New Roman" panose="02020603050405020304" pitchFamily="18" charset="0"/>
                <a:ea typeface="Malgun Gothic" panose="020B0503020000020004" pitchFamily="34" charset="-127"/>
              </a:rPr>
              <a:t> </a:t>
            </a:r>
            <a:r>
              <a:rPr lang="en-US" sz="2400" dirty="0">
                <a:latin typeface="Times New Roman" panose="02020603050405020304" pitchFamily="18" charset="0"/>
                <a:ea typeface="Malgun Gothic" panose="020B0503020000020004" pitchFamily="34" charset="-127"/>
              </a:rPr>
              <a:t>and windy conditions inhibited vegetation growth and favored dune build up and </a:t>
            </a:r>
            <a:r>
              <a:rPr lang="en-US" sz="2400" dirty="0" err="1">
                <a:latin typeface="Times New Roman" panose="02020603050405020304" pitchFamily="18" charset="0"/>
                <a:ea typeface="Malgun Gothic" panose="020B0503020000020004" pitchFamily="34" charset="-127"/>
              </a:rPr>
              <a:t>reblown</a:t>
            </a:r>
            <a:r>
              <a:rPr lang="en-US" sz="2400" dirty="0">
                <a:latin typeface="Times New Roman" panose="02020603050405020304" pitchFamily="18" charset="0"/>
                <a:ea typeface="Malgun Gothic" panose="020B0503020000020004" pitchFamily="34" charset="-127"/>
              </a:rPr>
              <a:t> events. </a:t>
            </a:r>
          </a:p>
          <a:p>
            <a:pPr marL="342900" indent="-342900" algn="just">
              <a:buFont typeface="Arial" panose="020B0604020202020204" pitchFamily="34" charset="0"/>
              <a:buChar char="•"/>
            </a:pPr>
            <a:r>
              <a:rPr lang="en-US" sz="2400" dirty="0">
                <a:effectLst/>
                <a:latin typeface="Times New Roman" panose="02020603050405020304" pitchFamily="18" charset="0"/>
                <a:ea typeface="Malgun Gothic" panose="020B0503020000020004" pitchFamily="34" charset="-127"/>
              </a:rPr>
              <a:t>Large sand movement and dune formation in Sweden were also reported between AD 1460 and AD 1870. </a:t>
            </a:r>
            <a:endParaRPr lang="en-US" sz="2400" dirty="0">
              <a:latin typeface="Times New Roman" panose="02020603050405020304" pitchFamily="18" charset="0"/>
              <a:ea typeface="Malgun Gothic" panose="020B0503020000020004" pitchFamily="34" charset="-127"/>
            </a:endParaRPr>
          </a:p>
        </p:txBody>
      </p:sp>
    </p:spTree>
    <p:extLst>
      <p:ext uri="{BB962C8B-B14F-4D97-AF65-F5344CB8AC3E}">
        <p14:creationId xmlns:p14="http://schemas.microsoft.com/office/powerpoint/2010/main" val="4052552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31DB3-974A-4267-9CFD-4853F54E145C}"/>
              </a:ext>
            </a:extLst>
          </p:cNvPr>
          <p:cNvSpPr>
            <a:spLocks noGrp="1"/>
          </p:cNvSpPr>
          <p:nvPr>
            <p:ph type="title"/>
          </p:nvPr>
        </p:nvSpPr>
        <p:spPr>
          <a:xfrm>
            <a:off x="55282" y="138019"/>
            <a:ext cx="11953838" cy="1325563"/>
          </a:xfrm>
        </p:spPr>
        <p:txBody>
          <a:bodyPr>
            <a:normAutofit fontScale="90000"/>
          </a:bodyPr>
          <a:lstStyle/>
          <a:p>
            <a:r>
              <a:rPr lang="en-US" sz="2700" dirty="0">
                <a:effectLst/>
                <a:latin typeface="Times New Roman" panose="02020603050405020304" pitchFamily="18" charset="0"/>
                <a:ea typeface="Malgun Gothic" panose="020B0503020000020004" pitchFamily="34" charset="-127"/>
              </a:rPr>
              <a:t>The influence of sea ice can be substantial besides the cold and dry climate. The entire Baltic Sea was frequently covered with seasonal sea ice during the LIA. In spring, driven by winds, ice ridges usually bulldoze the coast and destroy coastal vegetation – helping to trigger dune formation</a:t>
            </a:r>
            <a:r>
              <a:rPr lang="en-US" sz="2400" dirty="0">
                <a:effectLst/>
                <a:latin typeface="Times New Roman" panose="02020603050405020304" pitchFamily="18" charset="0"/>
                <a:ea typeface="Malgun Gothic" panose="020B0503020000020004" pitchFamily="34" charset="-127"/>
              </a:rPr>
              <a:t>. </a:t>
            </a:r>
            <a:endParaRPr lang="en-US" sz="5400" dirty="0"/>
          </a:p>
        </p:txBody>
      </p:sp>
      <p:pic>
        <p:nvPicPr>
          <p:cNvPr id="4" name="Picture 2" descr="Saaremaa 1997 mäed merelt-1">
            <a:extLst>
              <a:ext uri="{FF2B5EF4-FFF2-40B4-BE49-F238E27FC236}">
                <a16:creationId xmlns:a16="http://schemas.microsoft.com/office/drawing/2014/main" id="{2D3A5446-258F-4F48-B923-B3D7A66E6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4320" y="1592687"/>
            <a:ext cx="7924800" cy="52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iiumaa jaavali">
            <a:extLst>
              <a:ext uri="{FF2B5EF4-FFF2-40B4-BE49-F238E27FC236}">
                <a16:creationId xmlns:a16="http://schemas.microsoft.com/office/drawing/2014/main" id="{FDFE352E-1907-4FBC-8CBD-831685C09D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55720"/>
            <a:ext cx="4003040" cy="300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0119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ABDEF3-1B29-415D-9487-6E81E846B89C}"/>
              </a:ext>
            </a:extLst>
          </p:cNvPr>
          <p:cNvSpPr/>
          <p:nvPr/>
        </p:nvSpPr>
        <p:spPr>
          <a:xfrm>
            <a:off x="209178" y="52466"/>
            <a:ext cx="10064376" cy="1200329"/>
          </a:xfrm>
          <a:prstGeom prst="rect">
            <a:avLst/>
          </a:prstGeom>
        </p:spPr>
        <p:txBody>
          <a:bodyPr wrap="square">
            <a:spAutoFit/>
          </a:bodyPr>
          <a:lstStyle/>
          <a:p>
            <a:r>
              <a:rPr lang="en-US" sz="2400" b="1" dirty="0"/>
              <a:t>We can see notable increase in the influx of the sand grains to the peatbogs during the last ca 800 years on all selected sites – probably the sign of active dune formation period.</a:t>
            </a:r>
            <a:endParaRPr lang="en-GB" sz="2000" dirty="0"/>
          </a:p>
        </p:txBody>
      </p:sp>
      <p:grpSp>
        <p:nvGrpSpPr>
          <p:cNvPr id="7" name="Group 6">
            <a:extLst>
              <a:ext uri="{FF2B5EF4-FFF2-40B4-BE49-F238E27FC236}">
                <a16:creationId xmlns:a16="http://schemas.microsoft.com/office/drawing/2014/main" id="{577FD48C-243D-4FAA-890B-A25A44B8D687}"/>
              </a:ext>
            </a:extLst>
          </p:cNvPr>
          <p:cNvGrpSpPr/>
          <p:nvPr/>
        </p:nvGrpSpPr>
        <p:grpSpPr>
          <a:xfrm>
            <a:off x="4292868" y="846944"/>
            <a:ext cx="7689954" cy="5958590"/>
            <a:chOff x="262328" y="749508"/>
            <a:chExt cx="7689954" cy="5958590"/>
          </a:xfrm>
        </p:grpSpPr>
        <p:pic>
          <p:nvPicPr>
            <p:cNvPr id="2" name="image8.png">
              <a:extLst>
                <a:ext uri="{FF2B5EF4-FFF2-40B4-BE49-F238E27FC236}">
                  <a16:creationId xmlns:a16="http://schemas.microsoft.com/office/drawing/2014/main" id="{529B758D-34F8-4B94-B41E-06E751735C4C}"/>
                </a:ext>
              </a:extLst>
            </p:cNvPr>
            <p:cNvPicPr/>
            <p:nvPr/>
          </p:nvPicPr>
          <p:blipFill>
            <a:blip r:embed="rId2" cstate="print"/>
            <a:srcRect/>
            <a:stretch>
              <a:fillRect/>
            </a:stretch>
          </p:blipFill>
          <p:spPr>
            <a:xfrm>
              <a:off x="262328" y="749508"/>
              <a:ext cx="7689954" cy="5958590"/>
            </a:xfrm>
            <a:prstGeom prst="rect">
              <a:avLst/>
            </a:prstGeom>
            <a:ln/>
          </p:spPr>
        </p:pic>
        <p:sp>
          <p:nvSpPr>
            <p:cNvPr id="4" name="Rectangle 3">
              <a:extLst>
                <a:ext uri="{FF2B5EF4-FFF2-40B4-BE49-F238E27FC236}">
                  <a16:creationId xmlns:a16="http://schemas.microsoft.com/office/drawing/2014/main" id="{850B2B1E-3B62-463E-A558-43BA2213DEE8}"/>
                </a:ext>
              </a:extLst>
            </p:cNvPr>
            <p:cNvSpPr/>
            <p:nvPr/>
          </p:nvSpPr>
          <p:spPr>
            <a:xfrm>
              <a:off x="397239" y="1302211"/>
              <a:ext cx="7420131" cy="6336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51194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3C96E-1834-4618-A504-B0E9799103FE}"/>
              </a:ext>
            </a:extLst>
          </p:cNvPr>
          <p:cNvSpPr>
            <a:spLocks noGrp="1"/>
          </p:cNvSpPr>
          <p:nvPr>
            <p:ph type="title"/>
          </p:nvPr>
        </p:nvSpPr>
        <p:spPr>
          <a:xfrm>
            <a:off x="73212" y="0"/>
            <a:ext cx="3136153" cy="824193"/>
          </a:xfrm>
          <a:solidFill>
            <a:schemeClr val="accent1">
              <a:lumMod val="20000"/>
              <a:lumOff val="80000"/>
            </a:schemeClr>
          </a:solidFill>
        </p:spPr>
        <p:txBody>
          <a:bodyPr/>
          <a:lstStyle/>
          <a:p>
            <a:r>
              <a:rPr lang="en-US" dirty="0"/>
              <a:t>Conclusions:</a:t>
            </a:r>
          </a:p>
        </p:txBody>
      </p:sp>
      <p:sp>
        <p:nvSpPr>
          <p:cNvPr id="3" name="Content Placeholder 2">
            <a:extLst>
              <a:ext uri="{FF2B5EF4-FFF2-40B4-BE49-F238E27FC236}">
                <a16:creationId xmlns:a16="http://schemas.microsoft.com/office/drawing/2014/main" id="{1D832736-4E7F-4F74-A25D-66DB9EAD79F0}"/>
              </a:ext>
            </a:extLst>
          </p:cNvPr>
          <p:cNvSpPr>
            <a:spLocks noGrp="1"/>
          </p:cNvSpPr>
          <p:nvPr>
            <p:ph idx="1"/>
          </p:nvPr>
        </p:nvSpPr>
        <p:spPr>
          <a:xfrm>
            <a:off x="73211" y="923758"/>
            <a:ext cx="11935369" cy="5679343"/>
          </a:xfrm>
        </p:spPr>
        <p:txBody>
          <a:bodyPr>
            <a:normAutofit fontScale="92500"/>
          </a:bodyPr>
          <a:lstStyle/>
          <a:p>
            <a:pPr algn="just"/>
            <a:r>
              <a:rPr lang="en-US" sz="2400" dirty="0">
                <a:effectLst/>
                <a:latin typeface="Times New Roman" panose="02020603050405020304" pitchFamily="18" charset="0"/>
                <a:ea typeface="Malgun Gothic" panose="020B0503020000020004" pitchFamily="34" charset="-127"/>
              </a:rPr>
              <a:t>Regular ancient coastal formation along Estonian coast have been formed during last 6000-7000 years due to the constant land uplift and resulting relative sea level drop;</a:t>
            </a:r>
          </a:p>
          <a:p>
            <a:pPr algn="just"/>
            <a:r>
              <a:rPr lang="en-US" sz="2400" dirty="0">
                <a:latin typeface="Times New Roman" panose="02020603050405020304" pitchFamily="18" charset="0"/>
                <a:ea typeface="Malgun Gothic" panose="020B0503020000020004" pitchFamily="34" charset="-127"/>
              </a:rPr>
              <a:t>f</a:t>
            </a:r>
            <a:r>
              <a:rPr lang="en-US" sz="2400" dirty="0">
                <a:effectLst/>
                <a:latin typeface="Times New Roman" panose="02020603050405020304" pitchFamily="18" charset="0"/>
                <a:ea typeface="Malgun Gothic" panose="020B0503020000020004" pitchFamily="34" charset="-127"/>
              </a:rPr>
              <a:t>ormation of the ridges has been regular, probably related to NAO+ and NAO- cycles;</a:t>
            </a:r>
          </a:p>
          <a:p>
            <a:pPr algn="just"/>
            <a:r>
              <a:rPr lang="en-US" sz="2400" dirty="0">
                <a:latin typeface="Times New Roman" panose="02020603050405020304" pitchFamily="18" charset="0"/>
                <a:ea typeface="Malgun Gothic" panose="020B0503020000020004" pitchFamily="34" charset="-127"/>
              </a:rPr>
              <a:t>l</a:t>
            </a:r>
            <a:r>
              <a:rPr lang="en-US" sz="2400" dirty="0">
                <a:effectLst/>
                <a:latin typeface="Times New Roman" panose="02020603050405020304" pitchFamily="18" charset="0"/>
                <a:ea typeface="Malgun Gothic" panose="020B0503020000020004" pitchFamily="34" charset="-127"/>
              </a:rPr>
              <a:t>arger ridges or ridge groups are often characterized by more extensive tilting layers (signs of ancient strong storms) in their cores. These are most likely signs </a:t>
            </a:r>
            <a:r>
              <a:rPr lang="en-US" sz="2400" dirty="0">
                <a:latin typeface="Times New Roman" panose="02020603050405020304" pitchFamily="18" charset="0"/>
                <a:ea typeface="Malgun Gothic" panose="020B0503020000020004" pitchFamily="34" charset="-127"/>
              </a:rPr>
              <a:t>of intense storm periods in the past;</a:t>
            </a:r>
          </a:p>
          <a:p>
            <a:pPr algn="just"/>
            <a:r>
              <a:rPr lang="en-US" sz="2400" dirty="0">
                <a:latin typeface="Times New Roman" panose="02020603050405020304" pitchFamily="18" charset="0"/>
                <a:ea typeface="Malgun Gothic" panose="020B0503020000020004" pitchFamily="34" charset="-127"/>
              </a:rPr>
              <a:t>s</a:t>
            </a:r>
            <a:r>
              <a:rPr lang="en-US" sz="2400" dirty="0">
                <a:effectLst/>
                <a:latin typeface="Times New Roman" panose="02020603050405020304" pitchFamily="18" charset="0"/>
                <a:ea typeface="Malgun Gothic" panose="020B0503020000020004" pitchFamily="34" charset="-127"/>
              </a:rPr>
              <a:t>tormy periods around 1900-2200 years ago and at around 2900-3200 years ago have been detected in number of studies carried out along Estonian coast. However, recent study indicates that more such periods can be detected;</a:t>
            </a:r>
          </a:p>
          <a:p>
            <a:pPr algn="just"/>
            <a:r>
              <a:rPr lang="en-US" sz="2400" dirty="0">
                <a:effectLst/>
                <a:latin typeface="Times New Roman" panose="02020603050405020304" pitchFamily="18" charset="0"/>
                <a:ea typeface="Malgun Gothic" panose="020B0503020000020004" pitchFamily="34" charset="-127"/>
              </a:rPr>
              <a:t>around AD 1300, dune belt started to form in many locations along Estonian coast. The dune belt formed during LIA, when cold and windy conditions inhibited vegetation growth and favored dune formation. Subsequent </a:t>
            </a:r>
            <a:r>
              <a:rPr lang="en-US" sz="2400" dirty="0" err="1">
                <a:effectLst/>
                <a:latin typeface="Times New Roman" panose="02020603050405020304" pitchFamily="18" charset="0"/>
                <a:ea typeface="Malgun Gothic" panose="020B0503020000020004" pitchFamily="34" charset="-127"/>
              </a:rPr>
              <a:t>reblow</a:t>
            </a:r>
            <a:r>
              <a:rPr lang="en-US" sz="2400" dirty="0">
                <a:effectLst/>
                <a:latin typeface="Times New Roman" panose="02020603050405020304" pitchFamily="18" charset="0"/>
                <a:ea typeface="Malgun Gothic" panose="020B0503020000020004" pitchFamily="34" charset="-127"/>
              </a:rPr>
              <a:t> events occurred during the coldest phases of the LIA, probably from AD 1450 to 1750.</a:t>
            </a:r>
          </a:p>
          <a:p>
            <a:pPr algn="just"/>
            <a:r>
              <a:rPr lang="en-US" sz="2400" dirty="0">
                <a:latin typeface="Times New Roman" panose="02020603050405020304" pitchFamily="18" charset="0"/>
                <a:ea typeface="Malgun Gothic" panose="020B0503020000020004" pitchFamily="34" charset="-127"/>
              </a:rPr>
              <a:t>after the end of LIA,</a:t>
            </a:r>
            <a:r>
              <a:rPr lang="en-US" sz="2400" dirty="0">
                <a:effectLst/>
                <a:latin typeface="Times New Roman" panose="02020603050405020304" pitchFamily="18" charset="0"/>
                <a:ea typeface="Malgun Gothic" panose="020B0503020000020004" pitchFamily="34" charset="-127"/>
              </a:rPr>
              <a:t> climate gradually turned more humid and warmer and the dune was fixed again by vegetation. The </a:t>
            </a:r>
            <a:r>
              <a:rPr lang="en-US" sz="2400" b="1" dirty="0">
                <a:effectLst/>
                <a:latin typeface="Times New Roman" panose="02020603050405020304" pitchFamily="18" charset="0"/>
                <a:ea typeface="Malgun Gothic" panose="020B0503020000020004" pitchFamily="34" charset="-127"/>
              </a:rPr>
              <a:t>dune belt</a:t>
            </a:r>
            <a:r>
              <a:rPr lang="en-US" sz="2400" dirty="0">
                <a:effectLst/>
                <a:latin typeface="Times New Roman" panose="02020603050405020304" pitchFamily="18" charset="0"/>
                <a:ea typeface="Malgun Gothic" panose="020B0503020000020004" pitchFamily="34" charset="-127"/>
              </a:rPr>
              <a:t> also explains why so few shore-parallel ridges have been formed over the last 1,000 years. Most of the available sediment was used for building up the </a:t>
            </a:r>
            <a:r>
              <a:rPr lang="en-US" sz="2400" b="1" dirty="0">
                <a:effectLst/>
                <a:latin typeface="Times New Roman" panose="02020603050405020304" pitchFamily="18" charset="0"/>
                <a:ea typeface="Malgun Gothic" panose="020B0503020000020004" pitchFamily="34" charset="-127"/>
              </a:rPr>
              <a:t>dune belt</a:t>
            </a:r>
            <a:r>
              <a:rPr lang="en-US" sz="2400" dirty="0">
                <a:effectLst/>
                <a:latin typeface="Times New Roman" panose="02020603050405020304" pitchFamily="18" charset="0"/>
                <a:ea typeface="Malgun Gothic" panose="020B0503020000020004" pitchFamily="34" charset="-127"/>
              </a:rPr>
              <a:t>, and some of the older ridges were eroded and incorporated into it.</a:t>
            </a:r>
            <a:endParaRPr lang="en-US" sz="4400" dirty="0"/>
          </a:p>
        </p:txBody>
      </p:sp>
    </p:spTree>
    <p:extLst>
      <p:ext uri="{BB962C8B-B14F-4D97-AF65-F5344CB8AC3E}">
        <p14:creationId xmlns:p14="http://schemas.microsoft.com/office/powerpoint/2010/main" val="1454653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2033</TotalTime>
  <Words>1877</Words>
  <Application>Microsoft Office PowerPoint</Application>
  <PresentationFormat>Widescreen</PresentationFormat>
  <Paragraphs>199</Paragraphs>
  <Slides>33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Times New Roman</vt:lpstr>
      <vt:lpstr>Office Theme</vt:lpstr>
      <vt:lpstr>Ancient coastal formations as an archive of past storminess-related climate fluctuations on uplifting coasts of Estonia</vt:lpstr>
      <vt:lpstr>Background data:</vt:lpstr>
      <vt:lpstr>Map of Estonia with relative-to-geoid land uplift isobases (mm/yr)  and locations of shore-parallel ridges (Suursaar et al.,  2019; Boreas).</vt:lpstr>
      <vt:lpstr>PowerPoint Presentation</vt:lpstr>
      <vt:lpstr>PowerPoint Presentation</vt:lpstr>
      <vt:lpstr>PowerPoint Presentation</vt:lpstr>
      <vt:lpstr>PowerPoint Presentation</vt:lpstr>
      <vt:lpstr>PowerPoint Presentation</vt:lpstr>
      <vt:lpstr>Examples of LiDAR profile sections at Õngu, Hiiumaa.  Uplifting coast with adequate sediment supply and forcing. Uplift and vegetation preserves the old patterns.   </vt:lpstr>
      <vt:lpstr>PowerPoint Presentation</vt:lpstr>
      <vt:lpstr>Scheme of Baltic sea level and direct geomorphic agents in different climatological regimes. QE, quasi-equilibrium SL. High (NAO+) phase with prevailing westerly and high storminess = positive average water level, positive SL slope (SL+) towards the eastern coast, high wave conditions (HW), longer fetches and stronger winds (W+). Low (NAO) phase and prevailing easterly = negative surplus (AS), west directed slope (SL), low waves (LW), short fetches and weak onshore winds (W). (Suursaar et al., 2019; Boreas)</vt:lpstr>
      <vt:lpstr>Temporal spacing over a large number of studied ridge patterns varied  20-40 years, average 30 ± 5 years.   25-40 year (weak) periodicity in forcing is also present in the Baltic Sea! Relative sea level variations at three tide gauges (A). Hurrel station-based (DJFM) NAO-indices (B).  Reconstruction of annual sums of relative precipitation amounts with  9-year running averages in Estonia  (C, data by Tarand et al. 2013).  9 cycles since 1750  --  30 yr average.</vt:lpstr>
      <vt:lpstr>Lower uplift rates – more 30-years periods needed to form one ridge (Suursaar et al.,  2019; Boreas).</vt:lpstr>
      <vt:lpstr>PowerPoint Presentation</vt:lpstr>
      <vt:lpstr>PowerPoint Presentation</vt:lpstr>
      <vt:lpstr>PowerPoint Presentation</vt:lpstr>
      <vt:lpstr>Background (how it all forms):   Storm signs on the sandy beach </vt:lpstr>
      <vt:lpstr>Layer of heavy minerals and coarser sediments:</vt:lpstr>
      <vt:lpstr>Soon after the storm, sediments accumulate again and “layer” will be buried</vt:lpstr>
      <vt:lpstr>…we can dig it out if we want:</vt:lpstr>
      <vt:lpstr>PowerPoint Presentation</vt:lpstr>
      <vt:lpstr>… or we can look inside by using ground penetrating radar</vt:lpstr>
      <vt:lpstr>a) Elevation profiles P1–P5, offset upward by 5 m for better visualization, with grey lines indicating the high ridge sets (numbers 1–10 marked on P1), R – road dam, X – river; E1 and E2 –  locations of GPR profile excerpts. b) Location of the profiles P1–P5 (Suursaar et al., 2022; Geomorphology in press)</vt:lpstr>
      <vt:lpstr>a) Reconstructed summer air temperature anomalies relative to modern era in Latvia; b) drift ice index (%) according to Bond et al. (2001; 2008);  c) wind forcing reconstruction based on coastal ridges on Læsø Island, Denmark (Hansen, 2017);  d) hydrodynamic and wind forcing cycles at Tihu Spit;   Yellow rectangles are for aiding the visual comparison of the groups. The numbers (1-10) on b, c, and d mark high ridge sets; LIA – Little Ice Age (a dune near Õngu); gap – a break in coastal ridges on the Estonian coasts. </vt:lpstr>
      <vt:lpstr>PowerPoint Presentation</vt:lpstr>
      <vt:lpstr>PowerPoint Presentation</vt:lpstr>
      <vt:lpstr>PowerPoint Presentation</vt:lpstr>
      <vt:lpstr>PowerPoint Presentation</vt:lpstr>
      <vt:lpstr>When and how did the dune belt formed?</vt:lpstr>
      <vt:lpstr>PowerPoint Presentation</vt:lpstr>
      <vt:lpstr>The influence of sea ice can be substantial besides the cold and dry climate. The entire Baltic Sea was frequently covered with seasonal sea ice during the LIA. In spring, driven by winds, ice ridges usually bulldoze the coast and destroy coastal vegetation – helping to trigger dune formation. </vt:lpstr>
      <vt:lpstr>PowerPoint Presentation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coastal formations as an archive of past storminess-related climate fluctuations on uplifting coasts of Estonia</dc:title>
  <dc:creator>Hannes Tonisson</dc:creator>
  <cp:lastModifiedBy>Hannes Tonisson</cp:lastModifiedBy>
  <cp:revision>12</cp:revision>
  <dcterms:created xsi:type="dcterms:W3CDTF">2022-03-02T20:51:10Z</dcterms:created>
  <dcterms:modified xsi:type="dcterms:W3CDTF">2022-03-04T06:45:06Z</dcterms:modified>
</cp:coreProperties>
</file>