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7"/>
  </p:notesMasterIdLst>
  <p:sldIdLst>
    <p:sldId id="256" r:id="rId2"/>
    <p:sldId id="665" r:id="rId3"/>
    <p:sldId id="258" r:id="rId4"/>
    <p:sldId id="259" r:id="rId5"/>
    <p:sldId id="548" r:id="rId6"/>
    <p:sldId id="264" r:id="rId7"/>
    <p:sldId id="265" r:id="rId8"/>
    <p:sldId id="304" r:id="rId9"/>
    <p:sldId id="306" r:id="rId10"/>
    <p:sldId id="305" r:id="rId11"/>
    <p:sldId id="423" r:id="rId12"/>
    <p:sldId id="428" r:id="rId13"/>
    <p:sldId id="299" r:id="rId14"/>
    <p:sldId id="300" r:id="rId15"/>
    <p:sldId id="301" r:id="rId16"/>
    <p:sldId id="364" r:id="rId17"/>
    <p:sldId id="430" r:id="rId18"/>
    <p:sldId id="302" r:id="rId19"/>
    <p:sldId id="308" r:id="rId20"/>
    <p:sldId id="307" r:id="rId21"/>
    <p:sldId id="303" r:id="rId22"/>
    <p:sldId id="271" r:id="rId23"/>
    <p:sldId id="273" r:id="rId24"/>
    <p:sldId id="542" r:id="rId25"/>
    <p:sldId id="669" r:id="rId26"/>
    <p:sldId id="670" r:id="rId27"/>
    <p:sldId id="671" r:id="rId28"/>
    <p:sldId id="553" r:id="rId29"/>
    <p:sldId id="555" r:id="rId30"/>
    <p:sldId id="557" r:id="rId31"/>
    <p:sldId id="267" r:id="rId32"/>
    <p:sldId id="562" r:id="rId33"/>
    <p:sldId id="679" r:id="rId34"/>
    <p:sldId id="543" r:id="rId35"/>
    <p:sldId id="544" r:id="rId36"/>
    <p:sldId id="545" r:id="rId37"/>
    <p:sldId id="546" r:id="rId38"/>
    <p:sldId id="547" r:id="rId39"/>
    <p:sldId id="680" r:id="rId40"/>
    <p:sldId id="681" r:id="rId41"/>
    <p:sldId id="682" r:id="rId42"/>
    <p:sldId id="550" r:id="rId43"/>
    <p:sldId id="551" r:id="rId44"/>
    <p:sldId id="683" r:id="rId45"/>
    <p:sldId id="268" r:id="rId46"/>
    <p:sldId id="579" r:id="rId47"/>
    <p:sldId id="674" r:id="rId48"/>
    <p:sldId id="672" r:id="rId49"/>
    <p:sldId id="673" r:id="rId50"/>
    <p:sldId id="457" r:id="rId51"/>
    <p:sldId id="281" r:id="rId52"/>
    <p:sldId id="282" r:id="rId53"/>
    <p:sldId id="677" r:id="rId54"/>
    <p:sldId id="678" r:id="rId55"/>
    <p:sldId id="667" r:id="rId56"/>
    <p:sldId id="668" r:id="rId57"/>
    <p:sldId id="356" r:id="rId58"/>
    <p:sldId id="269" r:id="rId59"/>
    <p:sldId id="261" r:id="rId60"/>
    <p:sldId id="684" r:id="rId61"/>
    <p:sldId id="685" r:id="rId62"/>
    <p:sldId id="686" r:id="rId63"/>
    <p:sldId id="687" r:id="rId64"/>
    <p:sldId id="272" r:id="rId65"/>
    <p:sldId id="274" r:id="rId66"/>
    <p:sldId id="275" r:id="rId67"/>
    <p:sldId id="266" r:id="rId68"/>
    <p:sldId id="402" r:id="rId69"/>
    <p:sldId id="403" r:id="rId70"/>
    <p:sldId id="410" r:id="rId71"/>
    <p:sldId id="688" r:id="rId72"/>
    <p:sldId id="689" r:id="rId73"/>
    <p:sldId id="690" r:id="rId74"/>
    <p:sldId id="600" r:id="rId75"/>
    <p:sldId id="336" r:id="rId76"/>
    <p:sldId id="337" r:id="rId77"/>
    <p:sldId id="601" r:id="rId78"/>
    <p:sldId id="408" r:id="rId79"/>
    <p:sldId id="409" r:id="rId80"/>
    <p:sldId id="338" r:id="rId81"/>
    <p:sldId id="413" r:id="rId82"/>
    <p:sldId id="414" r:id="rId83"/>
    <p:sldId id="316" r:id="rId84"/>
    <p:sldId id="653" r:id="rId85"/>
    <p:sldId id="322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7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A1126-560A-417C-8E3D-A27B239A06A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27229-7527-465E-897F-B414ED737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6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4FE649-7FD6-4E8B-B5CA-05E9028D3439}" type="slidenum">
              <a:rPr lang="et-EE" altLang="et-EE"/>
              <a:pPr/>
              <a:t>7</a:t>
            </a:fld>
            <a:endParaRPr lang="et-EE" altLang="et-EE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618060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E1D791A7-388A-4167-83AF-73028E6106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6F5425-5017-44B4-990C-B8C18CCD077B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1BAFCE66-06A5-4033-B212-73AAFCCBDF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A9C709A4-794E-45D7-8D4F-F7D2E9DD4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et-EE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F3AC65-D62A-426F-A182-467ABE3C9958}" type="slidenum">
              <a:rPr lang="et-EE" altLang="et-EE"/>
              <a:pPr/>
              <a:t>22</a:t>
            </a:fld>
            <a:endParaRPr lang="et-EE" altLang="et-EE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188285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C5C1DB-F401-4765-AA16-F767EC726CBD}" type="slidenum">
              <a:rPr lang="et-EE" altLang="et-EE" smtClean="0"/>
              <a:pPr/>
              <a:t>26</a:t>
            </a:fld>
            <a:endParaRPr lang="et-EE" altLang="et-EE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764153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36710E-72DD-4FAD-8432-50750ABD4F29}" type="slidenum">
              <a:rPr lang="et-EE" altLang="et-EE" smtClean="0"/>
              <a:pPr/>
              <a:t>27</a:t>
            </a:fld>
            <a:endParaRPr lang="et-EE" altLang="et-EE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9608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01F776-35F9-4629-A5EA-BCC2E9877F70}" type="slidenum">
              <a:rPr lang="et-EE" altLang="et-EE" smtClean="0"/>
              <a:pPr/>
              <a:t>47</a:t>
            </a:fld>
            <a:endParaRPr lang="et-EE" altLang="et-EE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827479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3574E6-DD64-4085-92A5-565D09C44B2C}" type="slidenum">
              <a:rPr lang="et-EE" altLang="et-EE" smtClean="0"/>
              <a:pPr/>
              <a:t>49</a:t>
            </a:fld>
            <a:endParaRPr lang="et-EE" altLang="et-EE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054344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AB0888-BA84-4EA0-8EC6-A51463F9039F}" type="slidenum">
              <a:rPr lang="et-EE" altLang="et-EE" smtClean="0"/>
              <a:pPr/>
              <a:t>56</a:t>
            </a:fld>
            <a:endParaRPr lang="et-EE" altLang="et-EE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981783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17308C0-E475-4981-8654-285CA5D87F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F24007-EB6E-4CA6-9B84-091D2CA88FF1}" type="slidenum">
              <a:rPr lang="en-US" altLang="en-US">
                <a:latin typeface="Times New Roman" panose="02020603050405020304" pitchFamily="18" charset="0"/>
              </a:rPr>
              <a:pPr/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56DC449-1D16-4E37-A251-7D54D9DE29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6600B8A-BFB5-4275-977D-2C87FB54F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t-EE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E26B7004-4D68-4D65-82B2-498E922799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B3BEEC9-522C-443C-A40A-6930DC264AD4}" type="slidenum">
              <a:rPr lang="en-US" altLang="en-US" sz="1200"/>
              <a:pPr/>
              <a:t>59</a:t>
            </a:fld>
            <a:endParaRPr lang="en-US" altLang="en-U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BE01A508-3651-4CBD-9130-44BE2B1C35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8B9E8641-1F06-493B-882F-EE7911D31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t-EE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2F8F32-58CD-4798-AE63-2B9B90D1A43F}" type="slidenum">
              <a:rPr lang="et-EE" altLang="et-EE"/>
              <a:pPr/>
              <a:t>62</a:t>
            </a:fld>
            <a:endParaRPr lang="et-EE" altLang="et-EE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496337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2F8F32-58CD-4798-AE63-2B9B90D1A43F}" type="slidenum">
              <a:rPr lang="et-EE" altLang="et-EE"/>
              <a:pPr/>
              <a:t>67</a:t>
            </a:fld>
            <a:endParaRPr lang="et-EE" altLang="et-EE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912685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C015729-3B33-4CC1-BC1F-59326EC896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6F819-F618-42ED-B370-F4067955EF7A}" type="slidenum">
              <a:rPr lang="en-US" altLang="en-US"/>
              <a:pPr/>
              <a:t>74</a:t>
            </a:fld>
            <a:endParaRPr lang="en-US" altLang="en-US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3C88C9EA-2C87-49D7-96C6-ABEE42AB13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6DCDAB4C-E127-41E0-8BFF-2C31CFDED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599462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8EAE27A-E9CC-405D-96F4-5C5B9424C3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017AC0-5390-486C-BE35-46E786886E2C}" type="slidenum">
              <a:rPr lang="en-US" altLang="en-US"/>
              <a:pPr/>
              <a:t>75</a:t>
            </a:fld>
            <a:endParaRPr lang="en-US" altLang="en-US"/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8EAB35BD-D278-4E85-A762-AF02FD7E6B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34B7E343-31CD-4E95-A31F-B63B49BA15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154296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E7B745A-5B1D-4BF0-8F78-4F47413CA5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3E616F-4F62-41C0-A911-6C281F186291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B6D286E2-924B-4E6D-A049-FAF201F27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C49A7834-E9D7-42A8-87FB-B302E45CA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715381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85B4B01-A82F-4522-9D9F-E4EDC46165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F3EDC7-A51E-4147-8478-BB6912D1CB28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D1A9971E-1E7A-46B7-BDFF-0F233C93E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FCC4CB0C-D1C0-4776-9F5F-97DE2E2C6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840046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A1E052E-D705-4A9D-BE56-C06D61162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794CB-DD09-47F9-84FE-5EC18A262290}" type="slidenum">
              <a:rPr lang="en-US" altLang="en-US"/>
              <a:pPr/>
              <a:t>83</a:t>
            </a:fld>
            <a:endParaRPr lang="en-US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81CAFF21-A7D5-4D76-893C-17B9CA7138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EFC7EDFD-BD89-4F28-A775-360A98E5A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t-EE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53D94AC-7C7C-470D-A70D-6851D6F18D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979496-34D1-48AD-BCFB-C909F84BE584}" type="slidenum">
              <a:rPr lang="en-US" altLang="en-US"/>
              <a:pPr/>
              <a:t>84</a:t>
            </a:fld>
            <a:endParaRPr lang="en-US" altLang="en-US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463F5758-9326-4901-ADE7-1DCED22C48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68711974-F32F-4C25-AEF4-9A60632E0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t-EE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62C13E-BA1F-449B-BF80-DF91EECCC94D}" type="slidenum">
              <a:rPr lang="et-EE" altLang="et-EE" smtClean="0"/>
              <a:pPr/>
              <a:t>85</a:t>
            </a:fld>
            <a:endParaRPr lang="et-EE" altLang="et-EE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92540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7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2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44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59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44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8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3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6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5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1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36E58-7616-44B6-82C2-71EE98378068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E3A11-D5A6-42DC-9CBC-D44EA6CF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7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2.jpeg"/><Relationship Id="rId7" Type="http://schemas.openxmlformats.org/officeDocument/2006/relationships/image" Target="../media/image1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10" Type="http://schemas.openxmlformats.org/officeDocument/2006/relationships/image" Target="../media/image2.jpeg"/><Relationship Id="rId4" Type="http://schemas.openxmlformats.org/officeDocument/2006/relationships/image" Target="../media/image113.jpeg"/><Relationship Id="rId9" Type="http://schemas.openxmlformats.org/officeDocument/2006/relationships/image" Target="../media/image1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õib olla pilt järgmisest: 1 isik, järv, loodus ja taevas">
            <a:extLst>
              <a:ext uri="{FF2B5EF4-FFF2-40B4-BE49-F238E27FC236}">
                <a16:creationId xmlns:a16="http://schemas.microsoft.com/office/drawing/2014/main" id="{CC7FFF05-275A-4713-BAF3-DAB2D2113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45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81F146-B8C6-4769-9C1D-E3824F6D3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3805" y="1197086"/>
            <a:ext cx="6858000" cy="1790700"/>
          </a:xfrm>
        </p:spPr>
        <p:txBody>
          <a:bodyPr>
            <a:normAutofit fontScale="90000"/>
          </a:bodyPr>
          <a:lstStyle/>
          <a:p>
            <a:r>
              <a:rPr lang="fi-FI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Rannikud</a:t>
            </a:r>
            <a:r>
              <a:rPr lang="fi-FI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i-FI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kui</a:t>
            </a:r>
            <a:r>
              <a:rPr lang="fi-FI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i-FI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mere</a:t>
            </a:r>
            <a:r>
              <a:rPr lang="fi-FI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ja maa </a:t>
            </a:r>
            <a:r>
              <a:rPr lang="fi-FI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igavese</a:t>
            </a:r>
            <a:r>
              <a:rPr lang="fi-FI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i-FI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võitluse</a:t>
            </a:r>
            <a:r>
              <a:rPr lang="fi-FI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i-FI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tallermaa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AB759A-1724-4CE0-9ADD-E14659846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7764" y="5177717"/>
            <a:ext cx="1856906" cy="423921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K.Rohumägi</a:t>
            </a:r>
            <a:r>
              <a:rPr lang="en-US" dirty="0"/>
              <a:t> </a:t>
            </a:r>
            <a:r>
              <a:rPr lang="en-US" dirty="0" err="1"/>
              <a:t>foto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0CE0D31-4AE3-4C45-9932-92F10AF63C2E}"/>
              </a:ext>
            </a:extLst>
          </p:cNvPr>
          <p:cNvSpPr txBox="1">
            <a:spLocks/>
          </p:cNvSpPr>
          <p:nvPr/>
        </p:nvSpPr>
        <p:spPr>
          <a:xfrm>
            <a:off x="4597296" y="3870215"/>
            <a:ext cx="1856906" cy="423921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Hannes </a:t>
            </a:r>
            <a:r>
              <a:rPr lang="en-US" sz="2000" b="1" dirty="0" err="1"/>
              <a:t>Tõnisson</a:t>
            </a:r>
            <a:endParaRPr lang="en-US" sz="20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F9AFAAD-9DE4-473F-8BE8-BFFF571694CE}"/>
              </a:ext>
            </a:extLst>
          </p:cNvPr>
          <p:cNvSpPr txBox="1">
            <a:spLocks/>
          </p:cNvSpPr>
          <p:nvPr/>
        </p:nvSpPr>
        <p:spPr>
          <a:xfrm>
            <a:off x="3236910" y="6528793"/>
            <a:ext cx="1856906" cy="42392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Tallinn, 2022</a:t>
            </a:r>
          </a:p>
        </p:txBody>
      </p:sp>
      <p:pic>
        <p:nvPicPr>
          <p:cNvPr id="7" name="Picture 2" descr="Võib olla pilt järgmisest: tekst sisuga: OOGIA ( LS KES E ㅈ INSTITUTE OF ECOLOGY">
            <a:extLst>
              <a:ext uri="{FF2B5EF4-FFF2-40B4-BE49-F238E27FC236}">
                <a16:creationId xmlns:a16="http://schemas.microsoft.com/office/drawing/2014/main" id="{46F15292-6CDE-41E5-A6E7-6CE7A26C7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7623" cy="124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415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NEu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0"/>
            <a:ext cx="51482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Text Box 5"/>
          <p:cNvSpPr txBox="1">
            <a:spLocks noGrp="1" noChangeArrowheads="1"/>
          </p:cNvSpPr>
          <p:nvPr>
            <p:ph type="title"/>
          </p:nvPr>
        </p:nvSpPr>
        <p:spPr>
          <a:xfrm>
            <a:off x="0" y="0"/>
            <a:ext cx="4067175" cy="2373086"/>
          </a:xfrm>
          <a:solidFill>
            <a:srgbClr val="00CCFF">
              <a:alpha val="41000"/>
            </a:srgbClr>
          </a:solidFill>
          <a:ln/>
        </p:spPr>
        <p:txBody>
          <a:bodyPr>
            <a:normAutofit/>
          </a:bodyPr>
          <a:lstStyle/>
          <a:p>
            <a:pPr algn="l"/>
            <a:r>
              <a:rPr lang="et-EE" altLang="et-E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Üldine info: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2518350"/>
            <a:ext cx="4067175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3038" indent="-173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t-EE" altLang="et-EE" sz="2400" dirty="0">
                <a:latin typeface="Times New Roman" panose="02020603050405020304" pitchFamily="18" charset="0"/>
              </a:rPr>
              <a:t>Rannajoon</a:t>
            </a:r>
            <a:r>
              <a:rPr lang="en-US" altLang="et-EE" sz="2400" dirty="0">
                <a:latin typeface="Times New Roman" panose="02020603050405020304" pitchFamily="18" charset="0"/>
              </a:rPr>
              <a:t>e </a:t>
            </a:r>
            <a:r>
              <a:rPr lang="en-US" altLang="et-EE" sz="2400" dirty="0" err="1">
                <a:latin typeface="Times New Roman" panose="02020603050405020304" pitchFamily="18" charset="0"/>
              </a:rPr>
              <a:t>pikkus</a:t>
            </a:r>
            <a:r>
              <a:rPr lang="en-US" altLang="et-EE" sz="2400" dirty="0">
                <a:latin typeface="Times New Roman" panose="02020603050405020304" pitchFamily="18" charset="0"/>
              </a:rPr>
              <a:t> </a:t>
            </a:r>
            <a:r>
              <a:rPr lang="et-EE" altLang="et-EE" sz="2400" dirty="0">
                <a:latin typeface="Times New Roman" panose="02020603050405020304" pitchFamily="18" charset="0"/>
              </a:rPr>
              <a:t> umbes 40</a:t>
            </a:r>
            <a:r>
              <a:rPr lang="en-US" altLang="et-EE" sz="2400" dirty="0">
                <a:latin typeface="Times New Roman" panose="02020603050405020304" pitchFamily="18" charset="0"/>
              </a:rPr>
              <a:t>00 km;</a:t>
            </a:r>
            <a:endParaRPr lang="en-US" altLang="et-EE" sz="2400" b="1" dirty="0">
              <a:latin typeface="Times New Roman" panose="02020603050405020304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et-EE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absoluutne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maakerge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kuni 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3,5 mm/</a:t>
            </a: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väga erinevad rannad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meretase võib kõikuda suures vahemikus 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(-1.2...+2,8</a:t>
            </a: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m)</a:t>
            </a: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tõusu mõõna ei ole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j</a:t>
            </a:r>
            <a:r>
              <a:rPr lang="et-EE" altLang="et-EE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ääkate</a:t>
            </a:r>
            <a:r>
              <a:rPr lang="et-EE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talvel</a:t>
            </a:r>
            <a:r>
              <a:rPr lang="en-US" altLang="et-EE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3607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GP41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3900"/>
            <a:ext cx="9144000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t-EE" altLang="et-EE" sz="4400" dirty="0"/>
              <a:t>Mis on rand?</a:t>
            </a:r>
          </a:p>
        </p:txBody>
      </p:sp>
    </p:spTree>
    <p:extLst>
      <p:ext uri="{BB962C8B-B14F-4D97-AF65-F5344CB8AC3E}">
        <p14:creationId xmlns:p14="http://schemas.microsoft.com/office/powerpoint/2010/main" val="1276365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Terminid ske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676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575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PB280178">
            <a:extLst>
              <a:ext uri="{FF2B5EF4-FFF2-40B4-BE49-F238E27FC236}">
                <a16:creationId xmlns:a16="http://schemas.microsoft.com/office/drawing/2014/main" id="{DC17C508-739B-4C03-93CE-3EAF48C11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57200" y="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t-EE" sz="2400" b="1">
                <a:latin typeface="Times New Roman" panose="02020603050405020304" pitchFamily="18" charset="0"/>
              </a:rPr>
              <a:t>2. Setete pikiränne</a:t>
            </a:r>
            <a:endParaRPr lang="en-US" altLang="et-EE" sz="2400">
              <a:latin typeface="Times New Roman" panose="02020603050405020304" pitchFamily="18" charset="0"/>
            </a:endParaRPr>
          </a:p>
        </p:txBody>
      </p:sp>
      <p:pic>
        <p:nvPicPr>
          <p:cNvPr id="234499" name="Picture 3" descr="12_03ranna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634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74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44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18" name="Picture 2" descr="Sestroretsk TakistusedUus+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4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Sestroretsk TakistusedUus"/>
          <p:cNvPicPr>
            <a:picLocks noChangeAspect="1" noChangeArrowheads="1"/>
          </p:cNvPicPr>
          <p:nvPr/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5639201"/>
            <a:ext cx="8458200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20" name="AutoShape 4"/>
          <p:cNvSpPr>
            <a:spLocks noChangeArrowheads="1"/>
          </p:cNvSpPr>
          <p:nvPr/>
        </p:nvSpPr>
        <p:spPr bwMode="auto">
          <a:xfrm rot="-338489">
            <a:off x="5140325" y="3068638"/>
            <a:ext cx="3995738" cy="144462"/>
          </a:xfrm>
          <a:prstGeom prst="leftArrow">
            <a:avLst>
              <a:gd name="adj1" fmla="val 50000"/>
              <a:gd name="adj2" fmla="val 69148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90821" name="Line 5"/>
          <p:cNvSpPr>
            <a:spLocks noChangeShapeType="1"/>
          </p:cNvSpPr>
          <p:nvPr/>
        </p:nvSpPr>
        <p:spPr bwMode="auto">
          <a:xfrm flipV="1">
            <a:off x="4500563" y="1628775"/>
            <a:ext cx="4643437" cy="360363"/>
          </a:xfrm>
          <a:prstGeom prst="line">
            <a:avLst/>
          </a:prstGeom>
          <a:noFill/>
          <a:ln w="28575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0822" name="Line 6"/>
          <p:cNvSpPr>
            <a:spLocks noChangeShapeType="1"/>
          </p:cNvSpPr>
          <p:nvPr/>
        </p:nvSpPr>
        <p:spPr bwMode="auto">
          <a:xfrm flipH="1">
            <a:off x="0" y="2133600"/>
            <a:ext cx="2124075" cy="144463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61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0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0" grpId="0" animBg="1"/>
      <p:bldP spid="290821" grpId="0" animBg="1"/>
      <p:bldP spid="2908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1040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64379" y="166831"/>
            <a:ext cx="881844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2800" b="1" dirty="0"/>
              <a:t>Lisaks lainetusele kujundavad siinseid randu veel: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2800" b="1" dirty="0"/>
              <a:t>Ajuveenähtused</a:t>
            </a:r>
            <a:endParaRPr lang="et-EE" altLang="et-EE" sz="2800" dirty="0"/>
          </a:p>
        </p:txBody>
      </p:sp>
    </p:spTree>
    <p:extLst>
      <p:ext uri="{BB962C8B-B14F-4D97-AF65-F5344CB8AC3E}">
        <p14:creationId xmlns:p14="http://schemas.microsoft.com/office/powerpoint/2010/main" val="2983034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45"/>
          <a:stretch/>
        </p:blipFill>
        <p:spPr bwMode="auto">
          <a:xfrm>
            <a:off x="90488" y="1539490"/>
            <a:ext cx="8743950" cy="3749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0" y="2476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40969" y="229395"/>
            <a:ext cx="86794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t-EE" altLang="en-US" b="1" dirty="0"/>
              <a:t>Ajuvesi võib jääda sageli nö lukku rannamoodustiste taha ja põhjustada palju kahju.</a:t>
            </a:r>
          </a:p>
        </p:txBody>
      </p:sp>
    </p:spTree>
    <p:extLst>
      <p:ext uri="{BB962C8B-B14F-4D97-AF65-F5344CB8AC3E}">
        <p14:creationId xmlns:p14="http://schemas.microsoft.com/office/powerpoint/2010/main" val="4189657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P10500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28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torm-673968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0" y="0"/>
            <a:ext cx="39260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t-EE" altLang="et-EE" sz="2800" dirty="0"/>
              <a:t>Pärnu 2005, jaanuaritorm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-30163" y="1865899"/>
            <a:ext cx="784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400" dirty="0"/>
              <a:t>(foto: Delfi.ee)</a:t>
            </a:r>
          </a:p>
        </p:txBody>
      </p:sp>
      <p:pic>
        <p:nvPicPr>
          <p:cNvPr id="205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" t="5008" r="2130" b="3716"/>
          <a:stretch>
            <a:fillRect/>
          </a:stretch>
        </p:blipFill>
        <p:spPr bwMode="auto">
          <a:xfrm>
            <a:off x="-1" y="4620995"/>
            <a:ext cx="3574473" cy="223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496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iiumaa jaava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762228" y="677862"/>
            <a:ext cx="31022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t-EE" altLang="et-EE" sz="3200" dirty="0"/>
              <a:t>Merejää:</a:t>
            </a:r>
            <a:endParaRPr lang="et-EE" altLang="et-EE" sz="2400" dirty="0"/>
          </a:p>
        </p:txBody>
      </p:sp>
    </p:spTree>
    <p:extLst>
      <p:ext uri="{BB962C8B-B14F-4D97-AF65-F5344CB8AC3E}">
        <p14:creationId xmlns:p14="http://schemas.microsoft.com/office/powerpoint/2010/main" val="1406778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aaremaa 1997 mäed merelt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2638"/>
            <a:ext cx="9144000" cy="607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-92075" y="65088"/>
            <a:ext cx="9236075" cy="457200"/>
          </a:xfrm>
          <a:prstGeom prst="rect">
            <a:avLst/>
          </a:prstGeom>
          <a:solidFill>
            <a:srgbClr val="00CCFF">
              <a:alpha val="2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2400" dirty="0"/>
              <a:t>Randu võib mõjutada ka jää: </a:t>
            </a:r>
            <a:r>
              <a:rPr lang="et-EE" altLang="et-EE" sz="2400" dirty="0" err="1"/>
              <a:t>Orviku</a:t>
            </a:r>
            <a:r>
              <a:rPr lang="et-EE" altLang="et-EE" sz="2400" dirty="0"/>
              <a:t>, K. Foto </a:t>
            </a:r>
          </a:p>
        </p:txBody>
      </p:sp>
    </p:spTree>
    <p:extLst>
      <p:ext uri="{BB962C8B-B14F-4D97-AF65-F5344CB8AC3E}">
        <p14:creationId xmlns:p14="http://schemas.microsoft.com/office/powerpoint/2010/main" val="2077041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LeisiPuu1997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9144000" cy="593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-92075" y="-26988"/>
            <a:ext cx="9236075" cy="457201"/>
          </a:xfrm>
          <a:prstGeom prst="rect">
            <a:avLst/>
          </a:prstGeom>
          <a:solidFill>
            <a:srgbClr val="00CCFF">
              <a:alpha val="56862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2400"/>
              <a:t>Orviku, K. Foto</a:t>
            </a:r>
          </a:p>
        </p:txBody>
      </p:sp>
    </p:spTree>
    <p:extLst>
      <p:ext uri="{BB962C8B-B14F-4D97-AF65-F5344CB8AC3E}">
        <p14:creationId xmlns:p14="http://schemas.microsoft.com/office/powerpoint/2010/main" val="1791283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Ingo rükkis jäämäed ma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047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Kahe hoone vahel hoone seljas">
            <a:extLst>
              <a:ext uri="{FF2B5EF4-FFF2-40B4-BE49-F238E27FC236}">
                <a16:creationId xmlns:a16="http://schemas.microsoft.com/office/drawing/2014/main" id="{3D266875-6A6E-424F-8C91-FC4BA05E5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6013"/>
            <a:ext cx="4494213" cy="320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 descr="rannahoone ees puude seljas">
            <a:extLst>
              <a:ext uri="{FF2B5EF4-FFF2-40B4-BE49-F238E27FC236}">
                <a16:creationId xmlns:a16="http://schemas.microsoft.com/office/drawing/2014/main" id="{3AFF4E88-DF8F-4102-B0C6-EE86B6C80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06800"/>
            <a:ext cx="4500562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 descr="Kahe hoone vahel puude seljas">
            <a:extLst>
              <a:ext uri="{FF2B5EF4-FFF2-40B4-BE49-F238E27FC236}">
                <a16:creationId xmlns:a16="http://schemas.microsoft.com/office/drawing/2014/main" id="{B6B40ABA-824D-4749-AC4D-3D0096E8A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 descr="Merelt Üldvaade rannahoonele">
            <a:extLst>
              <a:ext uri="{FF2B5EF4-FFF2-40B4-BE49-F238E27FC236}">
                <a16:creationId xmlns:a16="http://schemas.microsoft.com/office/drawing/2014/main" id="{FD651DB6-91FE-4487-BD4B-04414852E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2" name="Pealkiri 1">
            <a:extLst>
              <a:ext uri="{FF2B5EF4-FFF2-40B4-BE49-F238E27FC236}">
                <a16:creationId xmlns:a16="http://schemas.microsoft.com/office/drawing/2014/main" id="{4F939AB6-023B-4442-9BF6-3AC5B6BAB96A}"/>
              </a:ext>
            </a:extLst>
          </p:cNvPr>
          <p:cNvSpPr txBox="1">
            <a:spLocks/>
          </p:cNvSpPr>
          <p:nvPr/>
        </p:nvSpPr>
        <p:spPr bwMode="auto">
          <a:xfrm>
            <a:off x="-12700" y="-7938"/>
            <a:ext cx="5376863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dirty="0" err="1"/>
              <a:t>Jõuab</a:t>
            </a:r>
            <a:r>
              <a:rPr lang="en-US" altLang="en-US" dirty="0"/>
              <a:t> ka </a:t>
            </a:r>
            <a:r>
              <a:rPr lang="en-US" altLang="en-US" dirty="0" err="1"/>
              <a:t>sinna</a:t>
            </a:r>
            <a:r>
              <a:rPr lang="en-US" altLang="en-US" dirty="0"/>
              <a:t> </a:t>
            </a:r>
            <a:r>
              <a:rPr lang="en-US" altLang="en-US" dirty="0" err="1"/>
              <a:t>kus</a:t>
            </a:r>
            <a:r>
              <a:rPr lang="en-US" altLang="en-US" dirty="0"/>
              <a:t> </a:t>
            </a:r>
            <a:r>
              <a:rPr lang="en-US" altLang="en-US" dirty="0" err="1"/>
              <a:t>toimetab</a:t>
            </a:r>
            <a:r>
              <a:rPr lang="en-US" altLang="en-US" dirty="0"/>
              <a:t> </a:t>
            </a:r>
            <a:r>
              <a:rPr lang="en-US" altLang="en-US" dirty="0" err="1"/>
              <a:t>inimene</a:t>
            </a:r>
            <a:endParaRPr lang="et-EE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ärnu1957-3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9813"/>
            <a:ext cx="9144000" cy="581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t-EE" altLang="et-EE" sz="2400" dirty="0" err="1"/>
              <a:t>Orviku</a:t>
            </a:r>
            <a:r>
              <a:rPr lang="et-EE" altLang="et-EE" sz="2400" dirty="0"/>
              <a:t>, K. Foto</a:t>
            </a:r>
            <a:br>
              <a:rPr lang="en-US" altLang="et-EE" sz="2400" dirty="0"/>
            </a:br>
            <a:r>
              <a:rPr lang="en-US" altLang="et-EE" sz="2400" dirty="0"/>
              <a:t>https://youtu.be/psHiDoHWBeQ?t=16</a:t>
            </a:r>
            <a:r>
              <a:rPr lang="en-GB" altLang="et-EE" sz="4000" dirty="0"/>
              <a:t> </a:t>
            </a:r>
            <a:endParaRPr lang="et-EE" altLang="et-EE" sz="4000" dirty="0"/>
          </a:p>
        </p:txBody>
      </p:sp>
    </p:spTree>
    <p:extLst>
      <p:ext uri="{BB962C8B-B14F-4D97-AF65-F5344CB8AC3E}">
        <p14:creationId xmlns:p14="http://schemas.microsoft.com/office/powerpoint/2010/main" val="2966257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5"/>
          <p:cNvSpPr txBox="1">
            <a:spLocks noChangeArrowheads="1"/>
          </p:cNvSpPr>
          <p:nvPr/>
        </p:nvSpPr>
        <p:spPr bwMode="auto">
          <a:xfrm>
            <a:off x="0" y="0"/>
            <a:ext cx="1377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3600"/>
              <a:t>TUUL</a:t>
            </a:r>
          </a:p>
        </p:txBody>
      </p:sp>
      <p:pic>
        <p:nvPicPr>
          <p:cNvPr id="58371" name="Picture 5" descr="koer-tuu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575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7"/>
          <p:cNvSpPr txBox="1">
            <a:spLocks noChangeArrowheads="1"/>
          </p:cNvSpPr>
          <p:nvPr/>
        </p:nvSpPr>
        <p:spPr bwMode="auto">
          <a:xfrm>
            <a:off x="212725" y="6284913"/>
            <a:ext cx="1504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1800"/>
              <a:t>A. Liigus foto</a:t>
            </a:r>
          </a:p>
        </p:txBody>
      </p:sp>
    </p:spTree>
    <p:extLst>
      <p:ext uri="{BB962C8B-B14F-4D97-AF65-F5344CB8AC3E}">
        <p14:creationId xmlns:p14="http://schemas.microsoft.com/office/powerpoint/2010/main" val="2660290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2" name="Picture 4" descr="Fig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3081" y="420130"/>
            <a:ext cx="4258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Liiv võib </a:t>
            </a:r>
            <a:r>
              <a:rPr lang="et-EE" dirty="0" err="1"/>
              <a:t>tomiga</a:t>
            </a:r>
            <a:r>
              <a:rPr lang="et-EE" dirty="0"/>
              <a:t> kanduda kaugele sisemaale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309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611188" y="260350"/>
            <a:ext cx="70166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2800" b="1" dirty="0"/>
              <a:t>Või kuhjuda luideteks: Leedu, Kura säär</a:t>
            </a:r>
            <a:endParaRPr lang="et-EE" altLang="et-EE" sz="2800" dirty="0"/>
          </a:p>
        </p:txBody>
      </p:sp>
    </p:spTree>
    <p:extLst>
      <p:ext uri="{BB962C8B-B14F-4D97-AF65-F5344CB8AC3E}">
        <p14:creationId xmlns:p14="http://schemas.microsoft.com/office/powerpoint/2010/main" val="1258614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P10100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733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19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43" name="Picture 3" descr="19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44" name="Picture 4" descr="198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45" name="Picture 5" descr="198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46" name="Picture 6" descr="199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47" name="Picture 7" descr="200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48" name="Picture 8" descr="200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5" name="Line 9"/>
          <p:cNvSpPr>
            <a:spLocks noChangeShapeType="1"/>
          </p:cNvSpPr>
          <p:nvPr/>
        </p:nvSpPr>
        <p:spPr bwMode="auto">
          <a:xfrm flipV="1">
            <a:off x="1676400" y="5029200"/>
            <a:ext cx="3810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>
            <a:off x="4495800" y="1143000"/>
            <a:ext cx="762000" cy="1524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96267" name="Line 11"/>
          <p:cNvSpPr>
            <a:spLocks noChangeShapeType="1"/>
          </p:cNvSpPr>
          <p:nvPr/>
        </p:nvSpPr>
        <p:spPr bwMode="auto">
          <a:xfrm flipV="1">
            <a:off x="1676400" y="1828800"/>
            <a:ext cx="9144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96268" name="Line 12"/>
          <p:cNvSpPr>
            <a:spLocks noChangeShapeType="1"/>
          </p:cNvSpPr>
          <p:nvPr/>
        </p:nvSpPr>
        <p:spPr bwMode="auto">
          <a:xfrm flipV="1">
            <a:off x="1447800" y="3048000"/>
            <a:ext cx="3810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96269" name="Line 13"/>
          <p:cNvSpPr>
            <a:spLocks noChangeShapeType="1"/>
          </p:cNvSpPr>
          <p:nvPr/>
        </p:nvSpPr>
        <p:spPr bwMode="auto">
          <a:xfrm>
            <a:off x="5867400" y="2743200"/>
            <a:ext cx="762000" cy="1524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7696200" y="4114800"/>
            <a:ext cx="762000" cy="1524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00CCFF"/>
          </a:solidFill>
        </p:spPr>
        <p:txBody>
          <a:bodyPr>
            <a:normAutofit/>
          </a:bodyPr>
          <a:lstStyle/>
          <a:p>
            <a:r>
              <a:rPr lang="en-US" sz="2800" b="1" dirty="0" err="1"/>
              <a:t>Näited</a:t>
            </a:r>
            <a:r>
              <a:rPr lang="en-US" sz="2800" b="1" dirty="0"/>
              <a:t> </a:t>
            </a:r>
            <a:r>
              <a:rPr lang="en-US" sz="2800" b="1" dirty="0" err="1"/>
              <a:t>kiiretest</a:t>
            </a:r>
            <a:r>
              <a:rPr lang="en-US" sz="2800" b="1" dirty="0"/>
              <a:t> </a:t>
            </a:r>
            <a:r>
              <a:rPr lang="en-US" sz="2800" b="1" dirty="0" err="1"/>
              <a:t>muutustest</a:t>
            </a:r>
            <a:r>
              <a:rPr lang="en-US" sz="2800" b="1" dirty="0"/>
              <a:t>, </a:t>
            </a:r>
            <a:r>
              <a:rPr lang="en-US" sz="2800" b="1" dirty="0" err="1"/>
              <a:t>liivarannad</a:t>
            </a:r>
            <a:r>
              <a:rPr lang="en-US" sz="2800" b="1" dirty="0"/>
              <a:t> – </a:t>
            </a:r>
            <a:r>
              <a:rPr lang="en-US" sz="2800" b="1" dirty="0" err="1"/>
              <a:t>Kiipsaare</a:t>
            </a:r>
            <a:r>
              <a:rPr lang="en-US" sz="2800" b="1" dirty="0"/>
              <a:t> neem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84517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419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19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2000f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15" name="Picture 3" descr="2001se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82040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16" name="Picture 4" descr="2001f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820400" cy="645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17" name="Picture 5" descr="2002sem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11125200" cy="734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18" name="Picture 6" descr="2002fi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11125200" cy="629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7319" name="Group 7"/>
          <p:cNvGrpSpPr>
            <a:grpSpLocks/>
          </p:cNvGrpSpPr>
          <p:nvPr/>
        </p:nvGrpSpPr>
        <p:grpSpPr bwMode="auto">
          <a:xfrm>
            <a:off x="533400" y="-76200"/>
            <a:ext cx="11658600" cy="8442325"/>
            <a:chOff x="240" y="-48"/>
            <a:chExt cx="7344" cy="5318"/>
          </a:xfrm>
        </p:grpSpPr>
        <p:pic>
          <p:nvPicPr>
            <p:cNvPr id="21521" name="Picture 8" descr="2004semi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-48"/>
              <a:ext cx="7344" cy="5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2" name="Text Box 9"/>
            <p:cNvSpPr txBox="1">
              <a:spLocks noChangeArrowheads="1"/>
            </p:cNvSpPr>
            <p:nvPr/>
          </p:nvSpPr>
          <p:spPr bwMode="auto">
            <a:xfrm>
              <a:off x="1958" y="569"/>
              <a:ext cx="6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t-EE" altLang="et-EE" sz="2800" b="1"/>
                <a:t>2004</a:t>
              </a:r>
            </a:p>
          </p:txBody>
        </p:sp>
      </p:grpSp>
      <p:grpSp>
        <p:nvGrpSpPr>
          <p:cNvPr id="397322" name="Group 10"/>
          <p:cNvGrpSpPr>
            <a:grpSpLocks/>
          </p:cNvGrpSpPr>
          <p:nvPr/>
        </p:nvGrpSpPr>
        <p:grpSpPr bwMode="auto">
          <a:xfrm>
            <a:off x="2743200" y="-76200"/>
            <a:ext cx="9296400" cy="8610600"/>
            <a:chOff x="1824" y="50"/>
            <a:chExt cx="5760" cy="5271"/>
          </a:xfrm>
        </p:grpSpPr>
        <p:pic>
          <p:nvPicPr>
            <p:cNvPr id="21519" name="Picture 11" descr="2004fi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50"/>
              <a:ext cx="5760" cy="5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0" name="Text Box 12"/>
            <p:cNvSpPr txBox="1">
              <a:spLocks noChangeArrowheads="1"/>
            </p:cNvSpPr>
            <p:nvPr/>
          </p:nvSpPr>
          <p:spPr bwMode="auto">
            <a:xfrm>
              <a:off x="2102" y="425"/>
              <a:ext cx="606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t-EE" altLang="et-EE" sz="2800" b="1"/>
                <a:t>2004</a:t>
              </a:r>
            </a:p>
          </p:txBody>
        </p:sp>
      </p:grpSp>
      <p:grpSp>
        <p:nvGrpSpPr>
          <p:cNvPr id="397325" name="Group 13"/>
          <p:cNvGrpSpPr>
            <a:grpSpLocks/>
          </p:cNvGrpSpPr>
          <p:nvPr/>
        </p:nvGrpSpPr>
        <p:grpSpPr bwMode="auto">
          <a:xfrm>
            <a:off x="2438400" y="190500"/>
            <a:ext cx="9829800" cy="9334500"/>
            <a:chOff x="1584" y="48"/>
            <a:chExt cx="6192" cy="5880"/>
          </a:xfrm>
        </p:grpSpPr>
        <p:pic>
          <p:nvPicPr>
            <p:cNvPr id="21517" name="Picture 14" descr="2005semi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" y="48"/>
              <a:ext cx="6192" cy="5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8" name="Text Box 15"/>
            <p:cNvSpPr txBox="1">
              <a:spLocks noChangeArrowheads="1"/>
            </p:cNvSpPr>
            <p:nvPr/>
          </p:nvSpPr>
          <p:spPr bwMode="auto">
            <a:xfrm>
              <a:off x="1958" y="185"/>
              <a:ext cx="6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t-EE" altLang="et-EE" sz="2800" b="1"/>
                <a:t>2005</a:t>
              </a:r>
            </a:p>
          </p:txBody>
        </p:sp>
      </p:grpSp>
      <p:grpSp>
        <p:nvGrpSpPr>
          <p:cNvPr id="397328" name="Group 16"/>
          <p:cNvGrpSpPr>
            <a:grpSpLocks/>
          </p:cNvGrpSpPr>
          <p:nvPr/>
        </p:nvGrpSpPr>
        <p:grpSpPr bwMode="auto">
          <a:xfrm>
            <a:off x="2438400" y="2503488"/>
            <a:ext cx="9906000" cy="7016750"/>
            <a:chOff x="1536" y="1577"/>
            <a:chExt cx="6240" cy="4420"/>
          </a:xfrm>
        </p:grpSpPr>
        <p:pic>
          <p:nvPicPr>
            <p:cNvPr id="21515" name="Picture 17" descr="2005fi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1584"/>
              <a:ext cx="6240" cy="4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Text Box 18"/>
            <p:cNvSpPr txBox="1">
              <a:spLocks noChangeArrowheads="1"/>
            </p:cNvSpPr>
            <p:nvPr/>
          </p:nvSpPr>
          <p:spPr bwMode="auto">
            <a:xfrm>
              <a:off x="1814" y="1577"/>
              <a:ext cx="6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t-EE" altLang="et-EE" sz="2800" b="1"/>
                <a:t>2005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096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9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9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9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97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9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uubeliseminar">
            <a:extLst>
              <a:ext uri="{FF2B5EF4-FFF2-40B4-BE49-F238E27FC236}">
                <a16:creationId xmlns:a16="http://schemas.microsoft.com/office/drawing/2014/main" id="{E76F74F5-6ED3-4B84-8811-5F027454D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0"/>
            <a:ext cx="661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>
            <a:extLst>
              <a:ext uri="{FF2B5EF4-FFF2-40B4-BE49-F238E27FC236}">
                <a16:creationId xmlns:a16="http://schemas.microsoft.com/office/drawing/2014/main" id="{D690A199-E809-4A0B-ACC6-649BCA5C2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266223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b="1"/>
              <a:t>Peamised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b="1"/>
              <a:t>rannatüübid: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oon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6600"/>
            <a:ext cx="91440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88925" y="112713"/>
            <a:ext cx="151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1800"/>
              <a:t>Foto: A. Kont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E5B785-F105-4FCB-A200-A2D4D426A059}"/>
              </a:ext>
            </a:extLst>
          </p:cNvPr>
          <p:cNvSpPr txBox="1"/>
          <p:nvPr/>
        </p:nvSpPr>
        <p:spPr>
          <a:xfrm>
            <a:off x="3121820" y="112713"/>
            <a:ext cx="232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Möllirandla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58648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öllir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050"/>
            <a:ext cx="9144000" cy="671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12725" y="265113"/>
            <a:ext cx="1695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1800"/>
              <a:t>K. Orviku fotod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A5575F-1834-4A00-A08E-3EFF8545E008}"/>
              </a:ext>
            </a:extLst>
          </p:cNvPr>
          <p:cNvSpPr txBox="1"/>
          <p:nvPr/>
        </p:nvSpPr>
        <p:spPr>
          <a:xfrm>
            <a:off x="3204369" y="473075"/>
            <a:ext cx="232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Möllirandla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4954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Liivarand eelluite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04800" y="6172200"/>
            <a:ext cx="868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t-EE" altLang="et-EE">
                <a:latin typeface="Times New Roman" panose="02020603050405020304" pitchFamily="18" charset="0"/>
              </a:rPr>
              <a:t>Liivarand eelluidetega Kunda lahes (K.Orviku foto)</a:t>
            </a:r>
            <a:endParaRPr lang="en-US" altLang="et-EE"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372BE2-DECE-40D1-A2D1-5E71702F3488}"/>
              </a:ext>
            </a:extLst>
          </p:cNvPr>
          <p:cNvSpPr txBox="1"/>
          <p:nvPr/>
        </p:nvSpPr>
        <p:spPr>
          <a:xfrm>
            <a:off x="3121820" y="112713"/>
            <a:ext cx="232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Liivarandla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55100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ECDF-4A2D-4CEA-AB7F-933D11EC2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57251"/>
            <a:ext cx="9095780" cy="994172"/>
          </a:xfrm>
        </p:spPr>
        <p:txBody>
          <a:bodyPr/>
          <a:lstStyle/>
          <a:p>
            <a:r>
              <a:rPr lang="en-US" dirty="0" err="1"/>
              <a:t>Vaatame</a:t>
            </a:r>
            <a:r>
              <a:rPr lang="en-US" dirty="0"/>
              <a:t> </a:t>
            </a:r>
            <a:r>
              <a:rPr lang="en-US" dirty="0" err="1"/>
              <a:t>lähemalt</a:t>
            </a:r>
            <a:r>
              <a:rPr lang="en-US" dirty="0"/>
              <a:t> </a:t>
            </a:r>
            <a:r>
              <a:rPr lang="en-US" dirty="0" err="1"/>
              <a:t>Dobernani</a:t>
            </a:r>
            <a:r>
              <a:rPr lang="en-US" dirty="0"/>
              <a:t> </a:t>
            </a:r>
            <a:r>
              <a:rPr lang="en-US" dirty="0" err="1"/>
              <a:t>piikronda</a:t>
            </a:r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455C8C3-E31C-4BCA-86F8-38357CC2E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73" y="1741954"/>
            <a:ext cx="9155473" cy="432860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73F97EE-6102-48C1-A4FC-06D29894446D}"/>
              </a:ext>
            </a:extLst>
          </p:cNvPr>
          <p:cNvSpPr/>
          <p:nvPr/>
        </p:nvSpPr>
        <p:spPr>
          <a:xfrm>
            <a:off x="3131071" y="4438826"/>
            <a:ext cx="1028700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F73561-73A2-4D8E-A895-3E7055AED237}"/>
              </a:ext>
            </a:extLst>
          </p:cNvPr>
          <p:cNvSpPr txBox="1">
            <a:spLocks/>
          </p:cNvSpPr>
          <p:nvPr/>
        </p:nvSpPr>
        <p:spPr>
          <a:xfrm>
            <a:off x="48221" y="1796430"/>
            <a:ext cx="4111550" cy="622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1994, </a:t>
            </a:r>
            <a:r>
              <a:rPr lang="en-US" sz="3300" dirty="0" err="1"/>
              <a:t>Valgerannas</a:t>
            </a:r>
            <a:r>
              <a:rPr lang="en-US" sz="3300" dirty="0"/>
              <a:t> </a:t>
            </a:r>
            <a:r>
              <a:rPr lang="en-US" sz="3300" dirty="0" err="1"/>
              <a:t>oli</a:t>
            </a:r>
            <a:r>
              <a:rPr lang="en-US" sz="3300" dirty="0"/>
              <a:t> </a:t>
            </a:r>
            <a:r>
              <a:rPr lang="en-US" sz="3300" dirty="0" err="1"/>
              <a:t>valge</a:t>
            </a:r>
            <a:r>
              <a:rPr lang="en-US" sz="3300" dirty="0"/>
              <a:t> rand, </a:t>
            </a:r>
            <a:r>
              <a:rPr lang="en-US" sz="3300" dirty="0" err="1"/>
              <a:t>väike</a:t>
            </a:r>
            <a:r>
              <a:rPr lang="en-US" sz="3300" dirty="0"/>
              <a:t> </a:t>
            </a:r>
            <a:r>
              <a:rPr lang="en-US" sz="3300" dirty="0" err="1"/>
              <a:t>mõju</a:t>
            </a:r>
            <a:r>
              <a:rPr lang="en-US" sz="3300" dirty="0"/>
              <a:t> </a:t>
            </a:r>
            <a:r>
              <a:rPr lang="en-US" sz="3300" dirty="0" err="1"/>
              <a:t>sealselt</a:t>
            </a:r>
            <a:r>
              <a:rPr lang="en-US" sz="3300" dirty="0"/>
              <a:t> </a:t>
            </a:r>
            <a:r>
              <a:rPr lang="en-US" sz="3300" dirty="0" err="1"/>
              <a:t>kohvikult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679594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A73F97EE-6102-48C1-A4FC-06D29894446D}"/>
              </a:ext>
            </a:extLst>
          </p:cNvPr>
          <p:cNvSpPr/>
          <p:nvPr/>
        </p:nvSpPr>
        <p:spPr>
          <a:xfrm>
            <a:off x="3131071" y="4438826"/>
            <a:ext cx="1028700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F73561-73A2-4D8E-A895-3E7055AED237}"/>
              </a:ext>
            </a:extLst>
          </p:cNvPr>
          <p:cNvSpPr txBox="1">
            <a:spLocks/>
          </p:cNvSpPr>
          <p:nvPr/>
        </p:nvSpPr>
        <p:spPr>
          <a:xfrm>
            <a:off x="48221" y="1796430"/>
            <a:ext cx="3082850" cy="622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1994, </a:t>
            </a:r>
            <a:r>
              <a:rPr lang="en-US" sz="3300" dirty="0" err="1"/>
              <a:t>valge</a:t>
            </a:r>
            <a:r>
              <a:rPr lang="en-US" sz="3300" dirty="0"/>
              <a:t> rand, </a:t>
            </a:r>
            <a:r>
              <a:rPr lang="en-US" sz="3300" dirty="0" err="1"/>
              <a:t>väike</a:t>
            </a:r>
            <a:r>
              <a:rPr lang="en-US" sz="3300" dirty="0"/>
              <a:t> </a:t>
            </a:r>
            <a:r>
              <a:rPr lang="en-US" sz="3300" dirty="0" err="1"/>
              <a:t>mõju</a:t>
            </a:r>
            <a:r>
              <a:rPr lang="en-US" sz="3300" dirty="0"/>
              <a:t> </a:t>
            </a:r>
            <a:r>
              <a:rPr lang="en-US" sz="3300" dirty="0" err="1"/>
              <a:t>kohvikult</a:t>
            </a:r>
            <a:endParaRPr lang="en-US" sz="3300" dirty="0"/>
          </a:p>
        </p:txBody>
      </p:sp>
      <p:pic>
        <p:nvPicPr>
          <p:cNvPr id="5" name="Picture 4" descr="A picture containing outdoor, grass, person, street&#10;&#10;Description automatically generated">
            <a:extLst>
              <a:ext uri="{FF2B5EF4-FFF2-40B4-BE49-F238E27FC236}">
                <a16:creationId xmlns:a16="http://schemas.microsoft.com/office/drawing/2014/main" id="{2F10CCAC-2EFF-49BB-A7B7-F73BAECEB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4" y="1767034"/>
            <a:ext cx="9095779" cy="430038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8FA2AD1-4D7A-4B9C-9E2B-49CB51C493B6}"/>
              </a:ext>
            </a:extLst>
          </p:cNvPr>
          <p:cNvSpPr/>
          <p:nvPr/>
        </p:nvSpPr>
        <p:spPr>
          <a:xfrm>
            <a:off x="3131071" y="3986213"/>
            <a:ext cx="1171253" cy="15610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40B786-7390-4507-9B46-AD1FA1EB91CD}"/>
              </a:ext>
            </a:extLst>
          </p:cNvPr>
          <p:cNvSpPr txBox="1">
            <a:spLocks/>
          </p:cNvSpPr>
          <p:nvPr/>
        </p:nvSpPr>
        <p:spPr>
          <a:xfrm>
            <a:off x="-2" y="1685336"/>
            <a:ext cx="5661421" cy="5302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2008, </a:t>
            </a:r>
            <a:r>
              <a:rPr lang="en-US" sz="2400" dirty="0" err="1"/>
              <a:t>Uus</a:t>
            </a:r>
            <a:r>
              <a:rPr lang="en-US" sz="2400" dirty="0"/>
              <a:t> ja </a:t>
            </a:r>
            <a:r>
              <a:rPr lang="en-US" sz="2400" dirty="0" err="1"/>
              <a:t>suur</a:t>
            </a:r>
            <a:r>
              <a:rPr lang="en-US" sz="2400" dirty="0"/>
              <a:t> </a:t>
            </a:r>
            <a:r>
              <a:rPr lang="en-US" sz="2400" dirty="0" err="1"/>
              <a:t>kohvik</a:t>
            </a:r>
            <a:r>
              <a:rPr lang="en-US" sz="2400" dirty="0"/>
              <a:t>, </a:t>
            </a:r>
            <a:r>
              <a:rPr lang="en-US" sz="2400" dirty="0" err="1"/>
              <a:t>rannakaitse</a:t>
            </a:r>
            <a:r>
              <a:rPr lang="en-US" sz="2400" dirty="0"/>
              <a:t> </a:t>
            </a:r>
            <a:r>
              <a:rPr lang="en-US" sz="2400" dirty="0" err="1"/>
              <a:t>laiendus</a:t>
            </a:r>
            <a:endParaRPr lang="en-US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1C0CDA9-592D-416C-BBB6-0432B8E1A5B7}"/>
              </a:ext>
            </a:extLst>
          </p:cNvPr>
          <p:cNvSpPr/>
          <p:nvPr/>
        </p:nvSpPr>
        <p:spPr>
          <a:xfrm rot="20744616">
            <a:off x="4190554" y="4462636"/>
            <a:ext cx="1171253" cy="39647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AADDB7-0B6D-4445-A3D3-348674A72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4" y="630944"/>
            <a:ext cx="5186363" cy="93917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Valgerand</a:t>
            </a:r>
            <a:r>
              <a:rPr lang="en-US" dirty="0"/>
              <a:t>, </a:t>
            </a:r>
            <a:r>
              <a:rPr lang="en-US" dirty="0" err="1"/>
              <a:t>Dobernani</a:t>
            </a:r>
            <a:r>
              <a:rPr lang="en-US" dirty="0"/>
              <a:t> </a:t>
            </a:r>
            <a:r>
              <a:rPr lang="en-US" dirty="0" err="1"/>
              <a:t>kohvik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61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ter, grass, person, orange&#10;&#10;Description automatically generated">
            <a:extLst>
              <a:ext uri="{FF2B5EF4-FFF2-40B4-BE49-F238E27FC236}">
                <a16:creationId xmlns:a16="http://schemas.microsoft.com/office/drawing/2014/main" id="{32AF68B7-15A0-4725-B50F-88E3B21FED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4"/>
          <a:stretch/>
        </p:blipFill>
        <p:spPr>
          <a:xfrm>
            <a:off x="0" y="1585917"/>
            <a:ext cx="9144000" cy="452735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8FA2AD1-4D7A-4B9C-9E2B-49CB51C493B6}"/>
              </a:ext>
            </a:extLst>
          </p:cNvPr>
          <p:cNvSpPr/>
          <p:nvPr/>
        </p:nvSpPr>
        <p:spPr>
          <a:xfrm>
            <a:off x="3131071" y="3986213"/>
            <a:ext cx="1171253" cy="15610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40B786-7390-4507-9B46-AD1FA1EB91CD}"/>
              </a:ext>
            </a:extLst>
          </p:cNvPr>
          <p:cNvSpPr txBox="1">
            <a:spLocks/>
          </p:cNvSpPr>
          <p:nvPr/>
        </p:nvSpPr>
        <p:spPr>
          <a:xfrm>
            <a:off x="0" y="1677566"/>
            <a:ext cx="4409479" cy="556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/>
              <a:t>2011, </a:t>
            </a:r>
            <a:r>
              <a:rPr lang="en-US" sz="2700" dirty="0" err="1"/>
              <a:t>liiv</a:t>
            </a:r>
            <a:r>
              <a:rPr lang="en-US" sz="2700" dirty="0"/>
              <a:t> </a:t>
            </a:r>
            <a:r>
              <a:rPr lang="en-US" sz="2700" dirty="0" err="1"/>
              <a:t>hakkab</a:t>
            </a:r>
            <a:r>
              <a:rPr lang="en-US" sz="2700" dirty="0"/>
              <a:t> </a:t>
            </a:r>
            <a:r>
              <a:rPr lang="en-US" sz="2700" dirty="0" err="1"/>
              <a:t>kaduma</a:t>
            </a:r>
            <a:r>
              <a:rPr lang="en-US" sz="2700" dirty="0"/>
              <a:t>…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1C0CDA9-592D-416C-BBB6-0432B8E1A5B7}"/>
              </a:ext>
            </a:extLst>
          </p:cNvPr>
          <p:cNvSpPr/>
          <p:nvPr/>
        </p:nvSpPr>
        <p:spPr>
          <a:xfrm rot="21039360">
            <a:off x="4175053" y="4176104"/>
            <a:ext cx="3519734" cy="64004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65738E2-6553-49A2-A216-4014D1C5F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58"/>
            <a:ext cx="5186363" cy="93917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Valgerand</a:t>
            </a:r>
            <a:r>
              <a:rPr lang="en-US" dirty="0"/>
              <a:t>, </a:t>
            </a:r>
            <a:r>
              <a:rPr lang="en-US" dirty="0" err="1"/>
              <a:t>Dobernani</a:t>
            </a:r>
            <a:r>
              <a:rPr lang="en-US" dirty="0"/>
              <a:t> </a:t>
            </a:r>
            <a:r>
              <a:rPr lang="en-US" dirty="0" err="1"/>
              <a:t>kohvik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56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B5B63-BB50-43D8-B962-2A19E03F1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0943"/>
            <a:ext cx="5915025" cy="99417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Õpik</a:t>
            </a:r>
            <a:r>
              <a:rPr lang="en-US" dirty="0"/>
              <a:t> </a:t>
            </a:r>
            <a:r>
              <a:rPr lang="en-US" dirty="0" err="1"/>
              <a:t>näitab</a:t>
            </a:r>
            <a:r>
              <a:rPr lang="en-US" dirty="0"/>
              <a:t> </a:t>
            </a:r>
            <a:r>
              <a:rPr lang="en-US" dirty="0" err="1"/>
              <a:t>nii</a:t>
            </a:r>
            <a:r>
              <a:rPr lang="en-US" dirty="0"/>
              <a:t> (</a:t>
            </a:r>
            <a:r>
              <a:rPr lang="en-US" dirty="0" err="1"/>
              <a:t>tundub</a:t>
            </a:r>
            <a:r>
              <a:rPr lang="en-US" dirty="0"/>
              <a:t> </a:t>
            </a:r>
            <a:r>
              <a:rPr lang="en-US" dirty="0" err="1"/>
              <a:t>tuttav</a:t>
            </a:r>
            <a:r>
              <a:rPr lang="en-US" dirty="0"/>
              <a:t>?):</a:t>
            </a:r>
          </a:p>
        </p:txBody>
      </p:sp>
      <p:pic>
        <p:nvPicPr>
          <p:cNvPr id="9218" name="Picture 1">
            <a:extLst>
              <a:ext uri="{FF2B5EF4-FFF2-40B4-BE49-F238E27FC236}">
                <a16:creationId xmlns:a16="http://schemas.microsoft.com/office/drawing/2014/main" id="{EEF6021B-1007-494D-8D91-E1298D61D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027" y="1607203"/>
            <a:ext cx="5373974" cy="439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D026EA-B18B-40FA-8BD9-B2B80DD32E6D}"/>
              </a:ext>
            </a:extLst>
          </p:cNvPr>
          <p:cNvSpPr txBox="1">
            <a:spLocks/>
          </p:cNvSpPr>
          <p:nvPr/>
        </p:nvSpPr>
        <p:spPr>
          <a:xfrm>
            <a:off x="1" y="5157193"/>
            <a:ext cx="1780580" cy="9560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K. </a:t>
            </a:r>
            <a:r>
              <a:rPr lang="en-US" sz="3300" dirty="0" err="1"/>
              <a:t>Orviku</a:t>
            </a:r>
            <a:r>
              <a:rPr lang="en-US" sz="3300" dirty="0"/>
              <a:t> </a:t>
            </a:r>
            <a:r>
              <a:rPr lang="en-US" sz="3300" dirty="0" err="1"/>
              <a:t>õpik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376343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grass, ship, person&#10;&#10;Description automatically generated">
            <a:extLst>
              <a:ext uri="{FF2B5EF4-FFF2-40B4-BE49-F238E27FC236}">
                <a16:creationId xmlns:a16="http://schemas.microsoft.com/office/drawing/2014/main" id="{F80387C1-3745-4D56-83E8-DB7D49C74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1"/>
          <a:stretch/>
        </p:blipFill>
        <p:spPr>
          <a:xfrm>
            <a:off x="1" y="1495436"/>
            <a:ext cx="9145154" cy="448388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8FA2AD1-4D7A-4B9C-9E2B-49CB51C493B6}"/>
              </a:ext>
            </a:extLst>
          </p:cNvPr>
          <p:cNvSpPr/>
          <p:nvPr/>
        </p:nvSpPr>
        <p:spPr>
          <a:xfrm>
            <a:off x="3131071" y="3986213"/>
            <a:ext cx="1171253" cy="15610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40B786-7390-4507-9B46-AD1FA1EB91CD}"/>
              </a:ext>
            </a:extLst>
          </p:cNvPr>
          <p:cNvSpPr txBox="1">
            <a:spLocks/>
          </p:cNvSpPr>
          <p:nvPr/>
        </p:nvSpPr>
        <p:spPr>
          <a:xfrm>
            <a:off x="0" y="1677566"/>
            <a:ext cx="4409479" cy="556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/>
              <a:t>2020 rand </a:t>
            </a:r>
            <a:r>
              <a:rPr lang="en-US" sz="2700" dirty="0" err="1"/>
              <a:t>enam</a:t>
            </a:r>
            <a:r>
              <a:rPr lang="en-US" sz="2700" dirty="0"/>
              <a:t> pole, </a:t>
            </a:r>
            <a:r>
              <a:rPr lang="en-US" sz="2700" dirty="0" err="1"/>
              <a:t>purustused</a:t>
            </a:r>
            <a:r>
              <a:rPr lang="en-US" sz="2700" dirty="0"/>
              <a:t> </a:t>
            </a:r>
            <a:r>
              <a:rPr lang="en-US" sz="2700" dirty="0" err="1"/>
              <a:t>laienevad</a:t>
            </a:r>
            <a:r>
              <a:rPr lang="en-US" sz="2700" dirty="0"/>
              <a:t> </a:t>
            </a:r>
            <a:r>
              <a:rPr lang="en-US" sz="2700" dirty="0" err="1"/>
              <a:t>rannakaitse</a:t>
            </a:r>
            <a:r>
              <a:rPr lang="en-US" sz="2700" dirty="0"/>
              <a:t> taha…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1C0CDA9-592D-416C-BBB6-0432B8E1A5B7}"/>
              </a:ext>
            </a:extLst>
          </p:cNvPr>
          <p:cNvSpPr/>
          <p:nvPr/>
        </p:nvSpPr>
        <p:spPr>
          <a:xfrm>
            <a:off x="7542151" y="3935263"/>
            <a:ext cx="1553629" cy="64004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06C1059-679C-49BE-BEED-4EB19557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6369"/>
            <a:ext cx="5186363" cy="93917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Valgerand</a:t>
            </a:r>
            <a:r>
              <a:rPr lang="en-US" dirty="0"/>
              <a:t>, </a:t>
            </a:r>
            <a:r>
              <a:rPr lang="en-US" dirty="0" err="1"/>
              <a:t>Dobernani</a:t>
            </a:r>
            <a:r>
              <a:rPr lang="en-US" dirty="0"/>
              <a:t> </a:t>
            </a:r>
            <a:r>
              <a:rPr lang="en-US" dirty="0" err="1"/>
              <a:t>kohvik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195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andy beach&#10;&#10;Description automatically generated">
            <a:extLst>
              <a:ext uri="{FF2B5EF4-FFF2-40B4-BE49-F238E27FC236}">
                <a16:creationId xmlns:a16="http://schemas.microsoft.com/office/drawing/2014/main" id="{8218521C-9F45-41EB-9E51-70D844AAF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17" y="951212"/>
            <a:ext cx="7644983" cy="509665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00C2D8-1F29-4E14-9FD1-B8DB4D59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26" y="0"/>
            <a:ext cx="3705381" cy="2196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1997 </a:t>
            </a:r>
            <a:r>
              <a:rPr lang="en-US" dirty="0" err="1"/>
              <a:t>Valgerand</a:t>
            </a:r>
            <a:r>
              <a:rPr lang="en-US" dirty="0"/>
              <a:t> ja </a:t>
            </a:r>
            <a:r>
              <a:rPr lang="en-US" dirty="0" err="1"/>
              <a:t>Dobernani</a:t>
            </a:r>
            <a:r>
              <a:rPr lang="en-US" dirty="0"/>
              <a:t> </a:t>
            </a:r>
            <a:r>
              <a:rPr lang="en-US" dirty="0" err="1"/>
              <a:t>kohvik</a:t>
            </a:r>
            <a:r>
              <a:rPr lang="en-US" dirty="0"/>
              <a:t> (</a:t>
            </a:r>
            <a:r>
              <a:rPr lang="en-US" dirty="0" err="1"/>
              <a:t>K.Orviku</a:t>
            </a:r>
            <a:r>
              <a:rPr lang="en-US" dirty="0"/>
              <a:t> </a:t>
            </a:r>
            <a:r>
              <a:rPr lang="en-US" dirty="0" err="1"/>
              <a:t>foto</a:t>
            </a:r>
            <a:r>
              <a:rPr lang="en-US" dirty="0"/>
              <a:t>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FEC2B7E-4E61-498C-8FC0-C2DC109D5170}"/>
              </a:ext>
            </a:extLst>
          </p:cNvPr>
          <p:cNvSpPr/>
          <p:nvPr/>
        </p:nvSpPr>
        <p:spPr>
          <a:xfrm>
            <a:off x="2720715" y="3011013"/>
            <a:ext cx="1028700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88419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0DD64-D84A-4F58-8E7A-F40D4FD0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B74390-45BB-44BF-87F0-AF80920C4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03" y="866619"/>
            <a:ext cx="7701197" cy="5134131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E65663-B779-4E0A-B581-5668CD74572B}"/>
              </a:ext>
            </a:extLst>
          </p:cNvPr>
          <p:cNvSpPr txBox="1">
            <a:spLocks/>
          </p:cNvSpPr>
          <p:nvPr/>
        </p:nvSpPr>
        <p:spPr>
          <a:xfrm>
            <a:off x="94626" y="64294"/>
            <a:ext cx="3762999" cy="1750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1998 </a:t>
            </a:r>
            <a:r>
              <a:rPr lang="en-US" sz="3300" dirty="0" err="1"/>
              <a:t>Valgerand</a:t>
            </a:r>
            <a:r>
              <a:rPr lang="en-US" sz="3300" dirty="0"/>
              <a:t> ja </a:t>
            </a:r>
            <a:r>
              <a:rPr lang="en-US" sz="3300" dirty="0" err="1"/>
              <a:t>Dobernani</a:t>
            </a:r>
            <a:r>
              <a:rPr lang="en-US" sz="3300" dirty="0"/>
              <a:t> </a:t>
            </a:r>
            <a:r>
              <a:rPr lang="en-US" sz="3300" dirty="0" err="1"/>
              <a:t>kohvik</a:t>
            </a:r>
            <a:r>
              <a:rPr lang="en-US" sz="3300" dirty="0"/>
              <a:t> (</a:t>
            </a:r>
            <a:r>
              <a:rPr lang="en-US" sz="3300" dirty="0" err="1"/>
              <a:t>K.Orviku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r>
              <a:rPr lang="en-US" sz="3300" dirty="0"/>
              <a:t>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FEAE544-52DB-481C-80E9-F9C09A0E0F6F}"/>
              </a:ext>
            </a:extLst>
          </p:cNvPr>
          <p:cNvSpPr/>
          <p:nvPr/>
        </p:nvSpPr>
        <p:spPr>
          <a:xfrm>
            <a:off x="2450892" y="3011013"/>
            <a:ext cx="1540239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96506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E3B4-2E89-4870-9F7B-CAB5DA185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on top of a sandy beach&#10;&#10;Description automatically generated">
            <a:extLst>
              <a:ext uri="{FF2B5EF4-FFF2-40B4-BE49-F238E27FC236}">
                <a16:creationId xmlns:a16="http://schemas.microsoft.com/office/drawing/2014/main" id="{738A0428-2F87-4BF7-8852-07D6E416F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79" y="881675"/>
            <a:ext cx="7778021" cy="5185347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84C17C6-0FDB-446A-AF36-11E28AE4E0AA}"/>
              </a:ext>
            </a:extLst>
          </p:cNvPr>
          <p:cNvSpPr txBox="1">
            <a:spLocks/>
          </p:cNvSpPr>
          <p:nvPr/>
        </p:nvSpPr>
        <p:spPr>
          <a:xfrm>
            <a:off x="94626" y="85725"/>
            <a:ext cx="3705381" cy="2110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2001 </a:t>
            </a:r>
            <a:r>
              <a:rPr lang="en-US" sz="3300" dirty="0" err="1"/>
              <a:t>Valgerand</a:t>
            </a:r>
            <a:r>
              <a:rPr lang="en-US" sz="3300" dirty="0"/>
              <a:t> ja </a:t>
            </a:r>
            <a:r>
              <a:rPr lang="en-US" sz="3300" dirty="0" err="1"/>
              <a:t>Dobernani</a:t>
            </a:r>
            <a:r>
              <a:rPr lang="en-US" sz="3300" dirty="0"/>
              <a:t> </a:t>
            </a:r>
            <a:r>
              <a:rPr lang="en-US" sz="3300" dirty="0" err="1"/>
              <a:t>kohvik</a:t>
            </a:r>
            <a:r>
              <a:rPr lang="en-US" sz="3300" dirty="0"/>
              <a:t> (</a:t>
            </a:r>
            <a:r>
              <a:rPr lang="en-US" sz="3300" dirty="0" err="1"/>
              <a:t>K.Orviku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r>
              <a:rPr lang="en-US" sz="3300" dirty="0"/>
              <a:t>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69BEAC-E9F8-459A-924A-680EB3A4CA34}"/>
              </a:ext>
            </a:extLst>
          </p:cNvPr>
          <p:cNvSpPr/>
          <p:nvPr/>
        </p:nvSpPr>
        <p:spPr>
          <a:xfrm>
            <a:off x="1231067" y="3137691"/>
            <a:ext cx="1798820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676990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8C4C8-7E72-4EC9-A1B8-CB42F146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walking down a dirt road&#10;&#10;Description automatically generated">
            <a:extLst>
              <a:ext uri="{FF2B5EF4-FFF2-40B4-BE49-F238E27FC236}">
                <a16:creationId xmlns:a16="http://schemas.microsoft.com/office/drawing/2014/main" id="{A1B64C6C-58FC-4248-9A34-16E3F446A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1" y="857250"/>
            <a:ext cx="7886700" cy="52578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29FEE4C-50A3-489B-81C8-99E629C5E7E8}"/>
              </a:ext>
            </a:extLst>
          </p:cNvPr>
          <p:cNvSpPr txBox="1">
            <a:spLocks/>
          </p:cNvSpPr>
          <p:nvPr/>
        </p:nvSpPr>
        <p:spPr>
          <a:xfrm>
            <a:off x="94626" y="0"/>
            <a:ext cx="3705381" cy="21967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2002 </a:t>
            </a:r>
            <a:r>
              <a:rPr lang="en-US" sz="3300" dirty="0" err="1"/>
              <a:t>Valgerand</a:t>
            </a:r>
            <a:r>
              <a:rPr lang="en-US" sz="3300" dirty="0"/>
              <a:t> ja </a:t>
            </a:r>
            <a:r>
              <a:rPr lang="en-US" sz="3300" dirty="0" err="1"/>
              <a:t>Dobernani</a:t>
            </a:r>
            <a:r>
              <a:rPr lang="en-US" sz="3300" dirty="0"/>
              <a:t> </a:t>
            </a:r>
            <a:r>
              <a:rPr lang="en-US" sz="3300" dirty="0" err="1"/>
              <a:t>kohvik</a:t>
            </a:r>
            <a:r>
              <a:rPr lang="en-US" sz="3300" dirty="0"/>
              <a:t> (</a:t>
            </a:r>
            <a:r>
              <a:rPr lang="en-US" sz="3300" dirty="0" err="1"/>
              <a:t>K.Orviku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r>
              <a:rPr lang="en-US" sz="3300" dirty="0"/>
              <a:t>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F9AF254-0B5D-4193-A6E7-279D059B0682}"/>
              </a:ext>
            </a:extLst>
          </p:cNvPr>
          <p:cNvSpPr/>
          <p:nvPr/>
        </p:nvSpPr>
        <p:spPr>
          <a:xfrm>
            <a:off x="1090534" y="3351301"/>
            <a:ext cx="1798820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90910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610A-2891-4A8D-9ACC-B7A227073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andy beach next to the water&#10;&#10;Description automatically generated">
            <a:extLst>
              <a:ext uri="{FF2B5EF4-FFF2-40B4-BE49-F238E27FC236}">
                <a16:creationId xmlns:a16="http://schemas.microsoft.com/office/drawing/2014/main" id="{37788B73-D7C6-4AD4-9B92-C9DC4063D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1" y="857250"/>
            <a:ext cx="7715250" cy="51435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5675E0F-8A1A-47D3-9B97-EAE3CB52A4FD}"/>
              </a:ext>
            </a:extLst>
          </p:cNvPr>
          <p:cNvSpPr txBox="1">
            <a:spLocks/>
          </p:cNvSpPr>
          <p:nvPr/>
        </p:nvSpPr>
        <p:spPr>
          <a:xfrm>
            <a:off x="94626" y="-78580"/>
            <a:ext cx="3705381" cy="19931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2005 </a:t>
            </a:r>
            <a:r>
              <a:rPr lang="en-US" sz="3300" dirty="0" err="1"/>
              <a:t>Valgerand</a:t>
            </a:r>
            <a:r>
              <a:rPr lang="en-US" sz="3300" dirty="0"/>
              <a:t> ja </a:t>
            </a:r>
            <a:r>
              <a:rPr lang="en-US" sz="3300" dirty="0" err="1"/>
              <a:t>Dobernani</a:t>
            </a:r>
            <a:r>
              <a:rPr lang="en-US" sz="3300" dirty="0"/>
              <a:t> </a:t>
            </a:r>
            <a:r>
              <a:rPr lang="en-US" sz="3300" dirty="0" err="1"/>
              <a:t>kohvikut</a:t>
            </a:r>
            <a:r>
              <a:rPr lang="en-US" sz="3300" dirty="0"/>
              <a:t> </a:t>
            </a:r>
            <a:r>
              <a:rPr lang="en-US" sz="3300" dirty="0" err="1"/>
              <a:t>enam</a:t>
            </a:r>
            <a:r>
              <a:rPr lang="en-US" sz="3300" dirty="0"/>
              <a:t> </a:t>
            </a:r>
            <a:r>
              <a:rPr lang="en-US" sz="3300" dirty="0" err="1"/>
              <a:t>ei</a:t>
            </a:r>
            <a:r>
              <a:rPr lang="en-US" sz="3300" dirty="0"/>
              <a:t> ole (</a:t>
            </a:r>
            <a:r>
              <a:rPr lang="en-US" sz="3300" dirty="0" err="1"/>
              <a:t>K.Orviku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r>
              <a:rPr lang="en-US" sz="3300" dirty="0"/>
              <a:t>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3C44C15-338C-4DA8-BDCC-337C95CFEE0F}"/>
              </a:ext>
            </a:extLst>
          </p:cNvPr>
          <p:cNvSpPr/>
          <p:nvPr/>
        </p:nvSpPr>
        <p:spPr>
          <a:xfrm>
            <a:off x="2046157" y="3801006"/>
            <a:ext cx="2192312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5790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ADBF6-4DB2-4CC4-99E3-5902BDEE4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andy beach&#10;&#10;Description automatically generated">
            <a:extLst>
              <a:ext uri="{FF2B5EF4-FFF2-40B4-BE49-F238E27FC236}">
                <a16:creationId xmlns:a16="http://schemas.microsoft.com/office/drawing/2014/main" id="{D05F413A-9CD5-4928-A56A-05578EF2F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60" y="857250"/>
            <a:ext cx="6833641" cy="5125231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10F20E-CAFA-4FF8-AF64-40F420D64BFC}"/>
              </a:ext>
            </a:extLst>
          </p:cNvPr>
          <p:cNvSpPr txBox="1">
            <a:spLocks/>
          </p:cNvSpPr>
          <p:nvPr/>
        </p:nvSpPr>
        <p:spPr>
          <a:xfrm>
            <a:off x="94626" y="951212"/>
            <a:ext cx="3705381" cy="12454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2009 </a:t>
            </a:r>
            <a:r>
              <a:rPr lang="en-US" sz="3300" dirty="0" err="1"/>
              <a:t>Valgerand</a:t>
            </a:r>
            <a:r>
              <a:rPr lang="en-US" sz="3300" dirty="0"/>
              <a:t> ja </a:t>
            </a:r>
            <a:r>
              <a:rPr lang="en-US" sz="3300" dirty="0" err="1"/>
              <a:t>Dobernani</a:t>
            </a:r>
            <a:r>
              <a:rPr lang="en-US" sz="3300" dirty="0"/>
              <a:t> </a:t>
            </a:r>
            <a:r>
              <a:rPr lang="en-US" sz="3300" dirty="0" err="1"/>
              <a:t>kohvik</a:t>
            </a:r>
            <a:r>
              <a:rPr lang="en-US" sz="3300" dirty="0"/>
              <a:t> on </a:t>
            </a:r>
            <a:r>
              <a:rPr lang="en-US" sz="3300" dirty="0" err="1"/>
              <a:t>jälle</a:t>
            </a:r>
            <a:r>
              <a:rPr lang="en-US" sz="3300" dirty="0"/>
              <a:t>… (</a:t>
            </a:r>
            <a:r>
              <a:rPr lang="en-US" sz="3300" dirty="0" err="1"/>
              <a:t>K.Orviku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r>
              <a:rPr lang="en-US" sz="3300" dirty="0"/>
              <a:t>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EAA147B-8F9B-475D-9EE3-1D162F4394BB}"/>
              </a:ext>
            </a:extLst>
          </p:cNvPr>
          <p:cNvSpPr/>
          <p:nvPr/>
        </p:nvSpPr>
        <p:spPr>
          <a:xfrm>
            <a:off x="2203554" y="3429001"/>
            <a:ext cx="2192312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53382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A233B-B1CB-4EFF-9B26-A2116F86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tanding on top of a sandy beach&#10;&#10;Description automatically generated">
            <a:extLst>
              <a:ext uri="{FF2B5EF4-FFF2-40B4-BE49-F238E27FC236}">
                <a16:creationId xmlns:a16="http://schemas.microsoft.com/office/drawing/2014/main" id="{CA8E4C76-E6FD-4B48-8D7B-68A0A290B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31" y="898624"/>
            <a:ext cx="6747670" cy="5060753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D3AC12B-8835-4164-8637-B6AE03F00E4D}"/>
              </a:ext>
            </a:extLst>
          </p:cNvPr>
          <p:cNvSpPr txBox="1">
            <a:spLocks/>
          </p:cNvSpPr>
          <p:nvPr/>
        </p:nvSpPr>
        <p:spPr>
          <a:xfrm>
            <a:off x="94626" y="951212"/>
            <a:ext cx="3705381" cy="12454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2009 </a:t>
            </a:r>
            <a:r>
              <a:rPr lang="en-US" sz="3300" dirty="0" err="1"/>
              <a:t>Rajatud</a:t>
            </a:r>
            <a:r>
              <a:rPr lang="en-US" sz="3300" dirty="0"/>
              <a:t> </a:t>
            </a:r>
            <a:r>
              <a:rPr lang="en-US" sz="3300" dirty="0" err="1"/>
              <a:t>võimas</a:t>
            </a:r>
            <a:r>
              <a:rPr lang="en-US" sz="3300" dirty="0"/>
              <a:t> </a:t>
            </a:r>
            <a:r>
              <a:rPr lang="en-US" sz="3300" dirty="0" err="1"/>
              <a:t>kivimüür</a:t>
            </a:r>
            <a:r>
              <a:rPr lang="en-US" sz="3300" dirty="0"/>
              <a:t>(</a:t>
            </a:r>
            <a:r>
              <a:rPr lang="en-US" sz="3300" dirty="0" err="1"/>
              <a:t>K.Orviku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r>
              <a:rPr lang="en-US" sz="3300" dirty="0"/>
              <a:t>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B86C4F-57A7-4D28-BEFD-860BF20F3E79}"/>
              </a:ext>
            </a:extLst>
          </p:cNvPr>
          <p:cNvSpPr/>
          <p:nvPr/>
        </p:nvSpPr>
        <p:spPr>
          <a:xfrm>
            <a:off x="2396331" y="2656870"/>
            <a:ext cx="6968776" cy="9941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72739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85298-F0A1-42F2-B5C0-79921BF3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andy beach&#10;&#10;Description automatically generated">
            <a:extLst>
              <a:ext uri="{FF2B5EF4-FFF2-40B4-BE49-F238E27FC236}">
                <a16:creationId xmlns:a16="http://schemas.microsoft.com/office/drawing/2014/main" id="{FEA802F9-411D-45F2-985F-33045DAE7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80" y="1079293"/>
            <a:ext cx="9195560" cy="5143499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9ECFADF-506F-4AD0-8F56-3F19D5C0F2CD}"/>
              </a:ext>
            </a:extLst>
          </p:cNvPr>
          <p:cNvSpPr txBox="1">
            <a:spLocks/>
          </p:cNvSpPr>
          <p:nvPr/>
        </p:nvSpPr>
        <p:spPr>
          <a:xfrm>
            <a:off x="94626" y="951212"/>
            <a:ext cx="8978171" cy="12454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2009 </a:t>
            </a:r>
            <a:r>
              <a:rPr lang="en-US" sz="3300" dirty="0" err="1"/>
              <a:t>Rajatud</a:t>
            </a:r>
            <a:r>
              <a:rPr lang="en-US" sz="3300" dirty="0"/>
              <a:t> </a:t>
            </a:r>
            <a:r>
              <a:rPr lang="en-US" sz="3300" dirty="0" err="1"/>
              <a:t>vinge</a:t>
            </a:r>
            <a:r>
              <a:rPr lang="en-US" sz="3300" dirty="0"/>
              <a:t> </a:t>
            </a:r>
            <a:r>
              <a:rPr lang="en-US" sz="3300" dirty="0" err="1"/>
              <a:t>kivimüür</a:t>
            </a:r>
            <a:r>
              <a:rPr lang="en-US" sz="3300" dirty="0"/>
              <a:t> </a:t>
            </a:r>
            <a:r>
              <a:rPr lang="en-US" sz="3300" dirty="0" err="1"/>
              <a:t>ulatub</a:t>
            </a:r>
            <a:r>
              <a:rPr lang="en-US" sz="3300" dirty="0"/>
              <a:t> </a:t>
            </a:r>
            <a:r>
              <a:rPr lang="en-US" sz="3300" dirty="0" err="1"/>
              <a:t>enam</a:t>
            </a:r>
            <a:r>
              <a:rPr lang="en-US" sz="3300" dirty="0"/>
              <a:t> </a:t>
            </a:r>
            <a:r>
              <a:rPr lang="en-US" sz="3300" dirty="0" err="1"/>
              <a:t>kui</a:t>
            </a:r>
            <a:r>
              <a:rPr lang="en-US" sz="3300" dirty="0"/>
              <a:t> </a:t>
            </a:r>
            <a:r>
              <a:rPr lang="en-US" sz="3300" dirty="0" err="1"/>
              <a:t>sadakond</a:t>
            </a:r>
            <a:r>
              <a:rPr lang="en-US" sz="3300" dirty="0"/>
              <a:t> </a:t>
            </a:r>
            <a:r>
              <a:rPr lang="en-US" sz="3300" dirty="0" err="1"/>
              <a:t>meetrit</a:t>
            </a:r>
            <a:r>
              <a:rPr lang="en-US" sz="3300" dirty="0"/>
              <a:t> piki </a:t>
            </a:r>
            <a:r>
              <a:rPr lang="en-US" sz="3300" dirty="0" err="1"/>
              <a:t>randa</a:t>
            </a:r>
            <a:r>
              <a:rPr lang="en-US" sz="3300" dirty="0"/>
              <a:t> </a:t>
            </a:r>
            <a:r>
              <a:rPr lang="en-US" sz="3300" dirty="0" err="1"/>
              <a:t>Pärnu</a:t>
            </a:r>
            <a:r>
              <a:rPr lang="en-US" sz="3300" dirty="0"/>
              <a:t> </a:t>
            </a:r>
            <a:r>
              <a:rPr lang="en-US" sz="3300" dirty="0" err="1"/>
              <a:t>suunas</a:t>
            </a:r>
            <a:r>
              <a:rPr lang="en-US" sz="3300" dirty="0"/>
              <a:t>(</a:t>
            </a:r>
            <a:r>
              <a:rPr lang="en-US" sz="3300" dirty="0" err="1"/>
              <a:t>K.Orviku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r>
              <a:rPr lang="en-US" sz="3300" dirty="0"/>
              <a:t>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0E973A1-A994-4805-9759-9B60E40C4C37}"/>
              </a:ext>
            </a:extLst>
          </p:cNvPr>
          <p:cNvSpPr/>
          <p:nvPr/>
        </p:nvSpPr>
        <p:spPr>
          <a:xfrm rot="21243294">
            <a:off x="-254084" y="2940663"/>
            <a:ext cx="7264410" cy="103245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265026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P_20170709_10_38_17_Pro">
            <a:extLst>
              <a:ext uri="{FF2B5EF4-FFF2-40B4-BE49-F238E27FC236}">
                <a16:creationId xmlns:a16="http://schemas.microsoft.com/office/drawing/2014/main" id="{DC34AAEB-B50B-4A06-A7B1-8EE64FA6C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00284"/>
            <a:ext cx="9143999" cy="513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D8FD6-A156-4810-8334-0FB2BE6C8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4" y="0"/>
            <a:ext cx="3843337" cy="1936827"/>
          </a:xfrm>
        </p:spPr>
        <p:txBody>
          <a:bodyPr>
            <a:normAutofit fontScale="90000"/>
          </a:bodyPr>
          <a:lstStyle/>
          <a:p>
            <a:r>
              <a:rPr lang="en-US" dirty="0"/>
              <a:t>Mis </a:t>
            </a:r>
            <a:r>
              <a:rPr lang="en-US" dirty="0" err="1"/>
              <a:t>juhtus</a:t>
            </a:r>
            <a:r>
              <a:rPr lang="en-US" dirty="0"/>
              <a:t> </a:t>
            </a:r>
            <a:r>
              <a:rPr lang="en-US" dirty="0" err="1"/>
              <a:t>peale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? (</a:t>
            </a:r>
            <a:r>
              <a:rPr lang="en-US" dirty="0" err="1"/>
              <a:t>Valgerand</a:t>
            </a:r>
            <a:r>
              <a:rPr lang="en-US" dirty="0"/>
              <a:t>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CC213-6166-415D-AAD3-93BDD1844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9457" y="3919310"/>
            <a:ext cx="9035627" cy="420551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6241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EBCCD09-DF03-436B-834A-6BE8F33BF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861" y="857250"/>
            <a:ext cx="7780139" cy="515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E66EE2-D25C-438B-81D6-677EB7463CF3}"/>
              </a:ext>
            </a:extLst>
          </p:cNvPr>
          <p:cNvSpPr txBox="1">
            <a:spLocks/>
          </p:cNvSpPr>
          <p:nvPr/>
        </p:nvSpPr>
        <p:spPr>
          <a:xfrm>
            <a:off x="1" y="1021237"/>
            <a:ext cx="2491383" cy="16737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Mis </a:t>
            </a:r>
            <a:r>
              <a:rPr lang="en-US" sz="3300" dirty="0" err="1"/>
              <a:t>juhtus</a:t>
            </a:r>
            <a:r>
              <a:rPr lang="en-US" sz="3300" dirty="0"/>
              <a:t> </a:t>
            </a:r>
            <a:r>
              <a:rPr lang="en-US" sz="3300" dirty="0" err="1"/>
              <a:t>peale</a:t>
            </a:r>
            <a:r>
              <a:rPr lang="en-US" sz="3300" dirty="0"/>
              <a:t> </a:t>
            </a:r>
            <a:r>
              <a:rPr lang="en-US" sz="3300" dirty="0" err="1"/>
              <a:t>seda</a:t>
            </a:r>
            <a:r>
              <a:rPr lang="en-US" sz="3300" dirty="0"/>
              <a:t>? (</a:t>
            </a:r>
            <a:r>
              <a:rPr lang="en-US" sz="3300" dirty="0" err="1"/>
              <a:t>Valgerand</a:t>
            </a:r>
            <a:r>
              <a:rPr lang="en-US" sz="3300" dirty="0"/>
              <a:t> 2020)</a:t>
            </a:r>
          </a:p>
        </p:txBody>
      </p:sp>
    </p:spTree>
    <p:extLst>
      <p:ext uri="{BB962C8B-B14F-4D97-AF65-F5344CB8AC3E}">
        <p14:creationId xmlns:p14="http://schemas.microsoft.com/office/powerpoint/2010/main" val="20478480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053CADA-EF74-48E2-A6E2-909D601E3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486" y="892039"/>
            <a:ext cx="7777514" cy="510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75383-F962-4C8A-9B23-36C768EBC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2040"/>
            <a:ext cx="2169826" cy="175465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/>
              <a:t>Liivaranda</a:t>
            </a:r>
            <a:r>
              <a:rPr lang="en-US" dirty="0"/>
              <a:t> </a:t>
            </a:r>
            <a:r>
              <a:rPr lang="en-US" dirty="0" err="1"/>
              <a:t>enam</a:t>
            </a:r>
            <a:r>
              <a:rPr lang="en-US" dirty="0"/>
              <a:t> pole, </a:t>
            </a:r>
            <a:r>
              <a:rPr lang="en-US" dirty="0" err="1"/>
              <a:t>veetase</a:t>
            </a:r>
            <a:r>
              <a:rPr lang="en-US" dirty="0"/>
              <a:t> ca 0 cm</a:t>
            </a:r>
          </a:p>
        </p:txBody>
      </p:sp>
    </p:spTree>
    <p:extLst>
      <p:ext uri="{BB962C8B-B14F-4D97-AF65-F5344CB8AC3E}">
        <p14:creationId xmlns:p14="http://schemas.microsoft.com/office/powerpoint/2010/main" val="1913714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D8FD6-A156-4810-8334-0FB2BE6C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 </a:t>
            </a:r>
            <a:r>
              <a:rPr lang="en-US" dirty="0" err="1"/>
              <a:t>toimub</a:t>
            </a:r>
            <a:r>
              <a:rPr lang="en-US" dirty="0"/>
              <a:t> </a:t>
            </a:r>
            <a:r>
              <a:rPr lang="en-US" dirty="0" err="1"/>
              <a:t>tormiga</a:t>
            </a:r>
            <a:r>
              <a:rPr lang="en-US" dirty="0"/>
              <a:t> </a:t>
            </a:r>
            <a:r>
              <a:rPr lang="en-US" dirty="0" err="1"/>
              <a:t>Valgerannas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CC213-6166-415D-AAD3-93BDD1844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9457" y="3919310"/>
            <a:ext cx="9035627" cy="420551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Valgeranna kaldakindlustuse asendiplaan">
            <a:extLst>
              <a:ext uri="{FF2B5EF4-FFF2-40B4-BE49-F238E27FC236}">
                <a16:creationId xmlns:a16="http://schemas.microsoft.com/office/drawing/2014/main" id="{D2937C4A-FF1D-462D-ABD1-BC79F33C5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1901957"/>
            <a:ext cx="6943725" cy="3847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541B56E-1A7C-45D6-A90A-9BDD0254AE3F}"/>
              </a:ext>
            </a:extLst>
          </p:cNvPr>
          <p:cNvSpPr/>
          <p:nvPr/>
        </p:nvSpPr>
        <p:spPr>
          <a:xfrm>
            <a:off x="2137972" y="3859032"/>
            <a:ext cx="2434028" cy="16582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C9B2DF0-90DB-4DCC-99BD-B0D1F4EE1C54}"/>
              </a:ext>
            </a:extLst>
          </p:cNvPr>
          <p:cNvSpPr/>
          <p:nvPr/>
        </p:nvSpPr>
        <p:spPr>
          <a:xfrm rot="18705122">
            <a:off x="1429687" y="5084478"/>
            <a:ext cx="404735" cy="432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15D95BB-26B3-4F90-970C-2D0D0F9389E1}"/>
              </a:ext>
            </a:extLst>
          </p:cNvPr>
          <p:cNvSpPr/>
          <p:nvPr/>
        </p:nvSpPr>
        <p:spPr>
          <a:xfrm rot="18705122">
            <a:off x="2214956" y="5005809"/>
            <a:ext cx="404735" cy="432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091940C-111D-4224-809F-222D9E201A25}"/>
              </a:ext>
            </a:extLst>
          </p:cNvPr>
          <p:cNvSpPr/>
          <p:nvPr/>
        </p:nvSpPr>
        <p:spPr>
          <a:xfrm rot="2852877">
            <a:off x="4499083" y="4415630"/>
            <a:ext cx="404735" cy="43284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5AC0585-6E5F-441B-81A2-0DDE1A8C1ED7}"/>
              </a:ext>
            </a:extLst>
          </p:cNvPr>
          <p:cNvSpPr/>
          <p:nvPr/>
        </p:nvSpPr>
        <p:spPr>
          <a:xfrm rot="2852877">
            <a:off x="6142401" y="4415326"/>
            <a:ext cx="404735" cy="43284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644249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B5B63-BB50-43D8-B962-2A19E03F1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0943"/>
            <a:ext cx="6807408" cy="1222997"/>
          </a:xfrm>
        </p:spPr>
        <p:txBody>
          <a:bodyPr>
            <a:normAutofit fontScale="90000"/>
          </a:bodyPr>
          <a:lstStyle/>
          <a:p>
            <a:r>
              <a:rPr lang="en-US" dirty="0"/>
              <a:t>Mis </a:t>
            </a:r>
            <a:r>
              <a:rPr lang="en-US" dirty="0" err="1"/>
              <a:t>siis</a:t>
            </a:r>
            <a:r>
              <a:rPr lang="en-US" dirty="0"/>
              <a:t> </a:t>
            </a:r>
            <a:r>
              <a:rPr lang="en-US" dirty="0" err="1"/>
              <a:t>tormi</a:t>
            </a:r>
            <a:r>
              <a:rPr lang="en-US" dirty="0"/>
              <a:t> </a:t>
            </a:r>
            <a:r>
              <a:rPr lang="en-US" dirty="0" err="1"/>
              <a:t>ajal</a:t>
            </a:r>
            <a:r>
              <a:rPr lang="en-US" dirty="0"/>
              <a:t> </a:t>
            </a:r>
            <a:r>
              <a:rPr lang="en-US" dirty="0" err="1"/>
              <a:t>selleises</a:t>
            </a:r>
            <a:r>
              <a:rPr lang="en-US" dirty="0"/>
              <a:t> </a:t>
            </a:r>
            <a:r>
              <a:rPr lang="en-US" dirty="0" err="1"/>
              <a:t>rannas</a:t>
            </a:r>
            <a:r>
              <a:rPr lang="en-US" dirty="0"/>
              <a:t> </a:t>
            </a:r>
            <a:r>
              <a:rPr lang="en-US" dirty="0" err="1"/>
              <a:t>juhtub</a:t>
            </a:r>
            <a:r>
              <a:rPr lang="en-US" dirty="0"/>
              <a:t>?:</a:t>
            </a:r>
          </a:p>
        </p:txBody>
      </p:sp>
      <p:pic>
        <p:nvPicPr>
          <p:cNvPr id="10242" name="Picture 1">
            <a:extLst>
              <a:ext uri="{FF2B5EF4-FFF2-40B4-BE49-F238E27FC236}">
                <a16:creationId xmlns:a16="http://schemas.microsoft.com/office/drawing/2014/main" id="{B6D57CCF-8EC3-4D08-9E8A-9B6804C9E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30" y="2003998"/>
            <a:ext cx="6902971" cy="398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4625E5C-7674-4BB9-8AAC-BC3DCE20B8CC}"/>
              </a:ext>
            </a:extLst>
          </p:cNvPr>
          <p:cNvSpPr txBox="1">
            <a:spLocks/>
          </p:cNvSpPr>
          <p:nvPr/>
        </p:nvSpPr>
        <p:spPr>
          <a:xfrm>
            <a:off x="1229195" y="5485463"/>
            <a:ext cx="2409668" cy="631187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K. </a:t>
            </a:r>
            <a:r>
              <a:rPr lang="en-US" sz="3300" dirty="0" err="1"/>
              <a:t>Orviku</a:t>
            </a:r>
            <a:r>
              <a:rPr lang="en-US" sz="3300" dirty="0"/>
              <a:t> </a:t>
            </a:r>
            <a:r>
              <a:rPr lang="en-US" sz="3300" dirty="0" err="1"/>
              <a:t>foto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7486756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outdoor, grass&#10;&#10;Description automatically generated">
            <a:extLst>
              <a:ext uri="{FF2B5EF4-FFF2-40B4-BE49-F238E27FC236}">
                <a16:creationId xmlns:a16="http://schemas.microsoft.com/office/drawing/2014/main" id="{5D233964-36F8-4100-BC0F-072CC34E8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36" y="853038"/>
            <a:ext cx="7420570" cy="514771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705FEA0-B508-4BE0-BE6F-F9CA629F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837" y="3696889"/>
            <a:ext cx="4455709" cy="2116337"/>
          </a:xfrm>
        </p:spPr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51913E-DCE6-4CBF-AECF-CA8C03A6B218}"/>
              </a:ext>
            </a:extLst>
          </p:cNvPr>
          <p:cNvSpPr txBox="1"/>
          <p:nvPr/>
        </p:nvSpPr>
        <p:spPr>
          <a:xfrm>
            <a:off x="4195882" y="3859093"/>
            <a:ext cx="38401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Kuidas</a:t>
            </a:r>
            <a:r>
              <a:rPr lang="en-US" sz="2800" dirty="0"/>
              <a:t> peaks </a:t>
            </a:r>
            <a:r>
              <a:rPr lang="en-US" sz="2800" dirty="0" err="1"/>
              <a:t>niisuguseid</a:t>
            </a:r>
            <a:r>
              <a:rPr lang="en-US" sz="2800" dirty="0"/>
              <a:t> </a:t>
            </a:r>
            <a:r>
              <a:rPr lang="en-US" sz="2800" dirty="0" err="1"/>
              <a:t>randu</a:t>
            </a:r>
            <a:r>
              <a:rPr lang="en-US" sz="2800" dirty="0"/>
              <a:t> </a:t>
            </a:r>
            <a:r>
              <a:rPr lang="en-US" sz="2800" dirty="0" err="1"/>
              <a:t>kaitsma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304785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9144000" cy="689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02F237-87E9-4C8C-AB74-E1E8CB847CF8}"/>
              </a:ext>
            </a:extLst>
          </p:cNvPr>
          <p:cNvSpPr txBox="1"/>
          <p:nvPr/>
        </p:nvSpPr>
        <p:spPr>
          <a:xfrm>
            <a:off x="285751" y="84138"/>
            <a:ext cx="4879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Kruusa-veeristikurandla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78173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91900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07B1E0-9D3A-4856-B1F6-32263EE2F767}"/>
              </a:ext>
            </a:extLst>
          </p:cNvPr>
          <p:cNvSpPr txBox="1"/>
          <p:nvPr/>
        </p:nvSpPr>
        <p:spPr>
          <a:xfrm>
            <a:off x="592932" y="177006"/>
            <a:ext cx="232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Pankrandla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913541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Kulb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D78B57-836F-4F20-92D9-3EC72FAA2EE9}"/>
              </a:ext>
            </a:extLst>
          </p:cNvPr>
          <p:cNvSpPr txBox="1"/>
          <p:nvPr/>
        </p:nvSpPr>
        <p:spPr>
          <a:xfrm>
            <a:off x="200026" y="219869"/>
            <a:ext cx="232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Pankrandla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857537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aekallasFINAL">
            <a:extLst>
              <a:ext uri="{FF2B5EF4-FFF2-40B4-BE49-F238E27FC236}">
                <a16:creationId xmlns:a16="http://schemas.microsoft.com/office/drawing/2014/main" id="{3F7DDEB3-9AC5-4F29-8F32-862D7EF55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0"/>
            <a:ext cx="9144000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altLang="et-EE" sz="3600" b="1" dirty="0" err="1"/>
              <a:t>Kõik</a:t>
            </a:r>
            <a:r>
              <a:rPr lang="en-US" altLang="et-EE" sz="3600" b="1" dirty="0"/>
              <a:t> </a:t>
            </a:r>
            <a:r>
              <a:rPr lang="en-US" altLang="et-EE" sz="3600" b="1" dirty="0" err="1"/>
              <a:t>rannad</a:t>
            </a:r>
            <a:r>
              <a:rPr lang="en-US" altLang="et-EE" sz="3600" b="1" dirty="0"/>
              <a:t> </a:t>
            </a:r>
            <a:r>
              <a:rPr lang="en-US" altLang="et-EE" sz="3600" b="1" dirty="0" err="1"/>
              <a:t>muutuvad</a:t>
            </a:r>
            <a:r>
              <a:rPr lang="en-US" altLang="et-EE" sz="3600" b="1" dirty="0"/>
              <a:t>, </a:t>
            </a:r>
            <a:r>
              <a:rPr lang="en-US" altLang="et-EE" sz="3600" b="1" dirty="0" err="1"/>
              <a:t>isegi</a:t>
            </a:r>
            <a:r>
              <a:rPr lang="en-US" altLang="et-EE" sz="3600" b="1" dirty="0"/>
              <a:t> </a:t>
            </a:r>
            <a:r>
              <a:rPr lang="en-US" altLang="et-EE" sz="3600" b="1" dirty="0" err="1"/>
              <a:t>pankrannad</a:t>
            </a:r>
            <a:endParaRPr lang="et-EE" altLang="et-EE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2514600"/>
            <a:ext cx="3048000" cy="41910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</a:pPr>
            <a:r>
              <a:rPr lang="et-EE" altLang="et-EE" sz="2400" dirty="0">
                <a:latin typeface="Arial" panose="020B0604020202020204" pitchFamily="34" charset="0"/>
              </a:rPr>
              <a:t>ca.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n-GB" altLang="et-EE" sz="2400" b="1" dirty="0">
                <a:latin typeface="Arial" panose="020B0604020202020204" pitchFamily="34" charset="0"/>
              </a:rPr>
              <a:t>240 </a:t>
            </a:r>
            <a:r>
              <a:rPr lang="et-EE" altLang="et-EE" sz="2400" b="1" dirty="0">
                <a:latin typeface="Arial" panose="020B0604020202020204" pitchFamily="34" charset="0"/>
              </a:rPr>
              <a:t>aastaga on astang seega taganenud </a:t>
            </a:r>
            <a:r>
              <a:rPr lang="en-GB" altLang="et-EE" sz="2400" b="1" dirty="0">
                <a:latin typeface="Arial" panose="020B0604020202020204" pitchFamily="34" charset="0"/>
              </a:rPr>
              <a:t>17 m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t-EE" altLang="et-EE" sz="2400" dirty="0">
                <a:latin typeface="Arial" panose="020B0604020202020204" pitchFamily="34" charset="0"/>
              </a:rPr>
              <a:t>ca.</a:t>
            </a:r>
            <a:r>
              <a:rPr lang="en-GB" altLang="et-EE" sz="2400" dirty="0">
                <a:latin typeface="Arial" panose="020B0604020202020204" pitchFamily="34" charset="0"/>
              </a:rPr>
              <a:t> 7 cm/</a:t>
            </a:r>
            <a:r>
              <a:rPr lang="et-EE" altLang="et-EE" sz="2400" dirty="0">
                <a:latin typeface="Arial" panose="020B0604020202020204" pitchFamily="34" charset="0"/>
              </a:rPr>
              <a:t>a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t-EE" altLang="et-EE" sz="2400" dirty="0">
                <a:latin typeface="Arial" panose="020B0604020202020204" pitchFamily="34" charset="0"/>
              </a:rPr>
              <a:t>keskmiselt</a:t>
            </a:r>
            <a:r>
              <a:rPr lang="en-GB" altLang="et-EE" sz="2400" dirty="0">
                <a:latin typeface="Arial" panose="020B0604020202020204" pitchFamily="34" charset="0"/>
              </a:rPr>
              <a:t>.</a:t>
            </a:r>
            <a:endParaRPr lang="et-EE" altLang="et-EE" sz="2400" dirty="0">
              <a:latin typeface="Arial" panose="020B0604020202020204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t-EE" altLang="et-EE" sz="2400" dirty="0">
                <a:latin typeface="Arial" panose="020B0604020202020204" pitchFamily="34" charset="0"/>
              </a:rPr>
              <a:t>Igal aastal kulutatakse ühe rannajoone meetri kohta keskmiselt </a:t>
            </a:r>
            <a:r>
              <a:rPr lang="en-GB" altLang="et-EE" sz="2400" b="1" dirty="0">
                <a:latin typeface="Arial" panose="020B0604020202020204" pitchFamily="34" charset="0"/>
              </a:rPr>
              <a:t>0.5 m</a:t>
            </a:r>
            <a:r>
              <a:rPr lang="en-GB" altLang="et-EE" sz="2400" b="1" baseline="30000" dirty="0">
                <a:latin typeface="Arial" panose="020B0604020202020204" pitchFamily="34" charset="0"/>
              </a:rPr>
              <a:t>3</a:t>
            </a:r>
            <a:r>
              <a:rPr lang="et-EE" altLang="et-EE" sz="2400" dirty="0">
                <a:latin typeface="Arial" panose="020B0604020202020204" pitchFamily="34" charset="0"/>
              </a:rPr>
              <a:t> materjali.</a:t>
            </a:r>
          </a:p>
          <a:p>
            <a:pPr marL="533400" indent="-533400">
              <a:lnSpc>
                <a:spcPct val="80000"/>
              </a:lnSpc>
            </a:pPr>
            <a:endParaRPr lang="et-EE" altLang="et-EE" sz="2400" dirty="0">
              <a:latin typeface="Arial" panose="020B0604020202020204" pitchFamily="34" charset="0"/>
            </a:endParaRPr>
          </a:p>
          <a:p>
            <a:pPr marL="533400" indent="-533400">
              <a:lnSpc>
                <a:spcPct val="80000"/>
              </a:lnSpc>
            </a:pPr>
            <a:endParaRPr lang="et-EE" altLang="et-EE" sz="700" dirty="0"/>
          </a:p>
        </p:txBody>
      </p:sp>
      <p:pic>
        <p:nvPicPr>
          <p:cNvPr id="20483" name="Content Placeholder 5" descr="Fig2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2152650"/>
            <a:ext cx="6172200" cy="4629150"/>
          </a:xfrm>
        </p:spPr>
      </p:pic>
      <p:sp>
        <p:nvSpPr>
          <p:cNvPr id="7" name="Oval 6"/>
          <p:cNvSpPr/>
          <p:nvPr/>
        </p:nvSpPr>
        <p:spPr>
          <a:xfrm>
            <a:off x="6934200" y="4114800"/>
            <a:ext cx="1828800" cy="914400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t-EE"/>
          </a:p>
        </p:txBody>
      </p:sp>
      <p:sp>
        <p:nvSpPr>
          <p:cNvPr id="20485" name="TextBox 11"/>
          <p:cNvSpPr txBox="1">
            <a:spLocks noChangeArrowheads="1"/>
          </p:cNvSpPr>
          <p:nvPr/>
        </p:nvSpPr>
        <p:spPr bwMode="auto">
          <a:xfrm>
            <a:off x="4953000" y="342900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r>
              <a:rPr lang="et-EE" altLang="et-EE"/>
              <a:t>RUINS OF THE OLD LIGHTHOUSE</a:t>
            </a:r>
          </a:p>
        </p:txBody>
      </p:sp>
      <p:cxnSp>
        <p:nvCxnSpPr>
          <p:cNvPr id="14" name="Elbow Connector 13"/>
          <p:cNvCxnSpPr/>
          <p:nvPr/>
        </p:nvCxnSpPr>
        <p:spPr>
          <a:xfrm>
            <a:off x="5029200" y="4114800"/>
            <a:ext cx="1905000" cy="304800"/>
          </a:xfrm>
          <a:prstGeom prst="bentConnector3">
            <a:avLst>
              <a:gd name="adj1" fmla="val 50000"/>
            </a:avLst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0" y="1143000"/>
            <a:ext cx="9296400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t-EE" altLang="et-EE" sz="2400" dirty="0">
                <a:latin typeface="Arial" panose="020B0604020202020204" pitchFamily="34" charset="0"/>
              </a:rPr>
              <a:t>Baltisaksa </a:t>
            </a:r>
            <a:r>
              <a:rPr lang="en-GB" altLang="et-EE" sz="2400" dirty="0">
                <a:latin typeface="Arial" panose="020B0604020202020204" pitchFamily="34" charset="0"/>
              </a:rPr>
              <a:t>pal</a:t>
            </a:r>
            <a:r>
              <a:rPr lang="et-EE" altLang="et-EE" sz="2400" dirty="0">
                <a:latin typeface="Arial" panose="020B0604020202020204" pitchFamily="34" charset="0"/>
              </a:rPr>
              <a:t>a</a:t>
            </a:r>
            <a:r>
              <a:rPr lang="en-GB" altLang="et-EE" sz="2400" dirty="0" err="1">
                <a:latin typeface="Arial" panose="020B0604020202020204" pitchFamily="34" charset="0"/>
              </a:rPr>
              <a:t>eontolo</a:t>
            </a:r>
            <a:r>
              <a:rPr lang="et-EE" altLang="et-EE" sz="2400" dirty="0" err="1">
                <a:latin typeface="Arial" panose="020B0604020202020204" pitchFamily="34" charset="0"/>
              </a:rPr>
              <a:t>og</a:t>
            </a:r>
            <a:r>
              <a:rPr lang="en-GB" altLang="et-EE" sz="2400" dirty="0">
                <a:latin typeface="Arial" panose="020B0604020202020204" pitchFamily="34" charset="0"/>
              </a:rPr>
              <a:t> K</a:t>
            </a:r>
            <a:r>
              <a:rPr lang="et-EE" altLang="et-EE" sz="2400" dirty="0">
                <a:latin typeface="Arial" panose="020B0604020202020204" pitchFamily="34" charset="0"/>
              </a:rPr>
              <a:t>. E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n-GB" altLang="et-EE" sz="2400" dirty="0" err="1">
                <a:latin typeface="Arial" panose="020B0604020202020204" pitchFamily="34" charset="0"/>
              </a:rPr>
              <a:t>Eichwald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t-EE" altLang="et-EE" sz="2400" dirty="0">
                <a:latin typeface="Arial" panose="020B0604020202020204" pitchFamily="34" charset="0"/>
              </a:rPr>
              <a:t>kirjutas </a:t>
            </a:r>
            <a:r>
              <a:rPr lang="en-GB" altLang="et-EE" sz="2400" dirty="0">
                <a:latin typeface="Arial" panose="020B0604020202020204" pitchFamily="34" charset="0"/>
              </a:rPr>
              <a:t>1840 </a:t>
            </a:r>
            <a:r>
              <a:rPr lang="et-EE" altLang="et-EE" sz="2400" dirty="0">
                <a:latin typeface="Arial" panose="020B0604020202020204" pitchFamily="34" charset="0"/>
              </a:rPr>
              <a:t>aastal, et </a:t>
            </a:r>
            <a:r>
              <a:rPr lang="en-GB" altLang="et-EE" sz="2400" dirty="0" err="1">
                <a:latin typeface="Arial" panose="020B0604020202020204" pitchFamily="34" charset="0"/>
              </a:rPr>
              <a:t>Osmussaar</a:t>
            </a:r>
            <a:r>
              <a:rPr lang="et-EE" altLang="et-EE" sz="2400" dirty="0">
                <a:latin typeface="Arial" panose="020B0604020202020204" pitchFamily="34" charset="0"/>
              </a:rPr>
              <a:t>e tuletorn ehitati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n-GB" altLang="et-EE" sz="2400" b="1" dirty="0">
                <a:latin typeface="Arial" panose="020B0604020202020204" pitchFamily="34" charset="0"/>
              </a:rPr>
              <a:t>1765</a:t>
            </a:r>
            <a:r>
              <a:rPr lang="et-EE" altLang="et-EE" sz="2400" b="1" dirty="0">
                <a:latin typeface="Arial" panose="020B0604020202020204" pitchFamily="34" charset="0"/>
              </a:rPr>
              <a:t> aastal</a:t>
            </a:r>
            <a:r>
              <a:rPr lang="en-GB" altLang="et-EE" sz="2400" b="1" dirty="0">
                <a:latin typeface="Arial" panose="020B0604020202020204" pitchFamily="34" charset="0"/>
              </a:rPr>
              <a:t>,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t-EE" altLang="et-EE" sz="2400" dirty="0">
                <a:latin typeface="Arial" panose="020B0604020202020204" pitchFamily="34" charset="0"/>
              </a:rPr>
              <a:t>pangaastangust 15.1 meetri kaugusele</a:t>
            </a:r>
            <a:r>
              <a:rPr lang="et-EE" altLang="et-EE" sz="2400" b="1" dirty="0">
                <a:latin typeface="Arial" panose="020B0604020202020204" pitchFamily="34" charset="0"/>
              </a:rPr>
              <a:t>.</a:t>
            </a:r>
          </a:p>
          <a:p>
            <a:endParaRPr lang="et-EE" altLang="et-EE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0000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Pak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0" y="1143000"/>
            <a:ext cx="91440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et-EE" sz="2400" dirty="0">
                <a:latin typeface="Arial" panose="020B0604020202020204" pitchFamily="34" charset="0"/>
              </a:rPr>
              <a:t>A 15 m </a:t>
            </a:r>
            <a:r>
              <a:rPr lang="et-EE" altLang="et-EE" sz="2400" dirty="0">
                <a:latin typeface="Arial" panose="020B0604020202020204" pitchFamily="34" charset="0"/>
              </a:rPr>
              <a:t>kõrgune tuletorn ehitati </a:t>
            </a:r>
            <a:r>
              <a:rPr lang="en-GB" altLang="et-EE" sz="2400" dirty="0">
                <a:latin typeface="Arial" panose="020B0604020202020204" pitchFamily="34" charset="0"/>
              </a:rPr>
              <a:t>1724 </a:t>
            </a:r>
            <a:r>
              <a:rPr lang="et-EE" altLang="et-EE" sz="2400" dirty="0">
                <a:latin typeface="Arial" panose="020B0604020202020204" pitchFamily="34" charset="0"/>
              </a:rPr>
              <a:t>a Pakri poolsaarele, pangaastangust ca</a:t>
            </a:r>
            <a:r>
              <a:rPr lang="en-GB" altLang="et-EE" sz="2400" dirty="0">
                <a:latin typeface="Arial" panose="020B0604020202020204" pitchFamily="34" charset="0"/>
              </a:rPr>
              <a:t> </a:t>
            </a:r>
            <a:r>
              <a:rPr lang="en-GB" altLang="et-EE" sz="2400" b="1" dirty="0">
                <a:latin typeface="Arial" panose="020B0604020202020204" pitchFamily="34" charset="0"/>
              </a:rPr>
              <a:t>70 m </a:t>
            </a:r>
            <a:r>
              <a:rPr lang="et-EE" altLang="et-EE" sz="2400" b="1" dirty="0">
                <a:latin typeface="Arial" panose="020B0604020202020204" pitchFamily="34" charset="0"/>
              </a:rPr>
              <a:t>maapoole</a:t>
            </a:r>
            <a:r>
              <a:rPr lang="et-EE" altLang="et-EE" sz="2400" dirty="0">
                <a:latin typeface="Arial" panose="020B0604020202020204" pitchFamily="34" charset="0"/>
              </a:rPr>
              <a:t>.</a:t>
            </a: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GB" altLang="et-EE" sz="2400" dirty="0">
                <a:latin typeface="Arial" panose="020B0604020202020204" pitchFamily="34" charset="0"/>
              </a:rPr>
              <a:t>6 m </a:t>
            </a:r>
            <a:r>
              <a:rPr lang="et-EE" altLang="et-EE" sz="2400" dirty="0">
                <a:latin typeface="Arial" panose="020B0604020202020204" pitchFamily="34" charset="0"/>
              </a:rPr>
              <a:t>kõrgem tuletorn ehitati samasse kohta</a:t>
            </a:r>
            <a:r>
              <a:rPr lang="en-GB" altLang="et-EE" sz="2400" dirty="0">
                <a:latin typeface="Arial" panose="020B0604020202020204" pitchFamily="34" charset="0"/>
              </a:rPr>
              <a:t> 1808</a:t>
            </a:r>
            <a:r>
              <a:rPr lang="et-EE" altLang="et-EE" sz="2400" dirty="0">
                <a:latin typeface="Arial" panose="020B0604020202020204" pitchFamily="34" charset="0"/>
              </a:rPr>
              <a:t> aastal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t-EE" altLang="et-E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t-EE" altLang="et-E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t-EE" altLang="et-E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t-EE" altLang="et-E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t-EE" altLang="et-E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t-EE" altLang="et-EE" sz="2400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1889</a:t>
            </a:r>
            <a:r>
              <a:rPr lang="et-EE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 aastal ehitati uus tuletorn 90 m vanast tuletornist maapoole, kuna kardeti, et vana torn võib varsti merre kukkuda</a:t>
            </a: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et-EE" altLang="et-EE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275 </a:t>
            </a:r>
            <a:r>
              <a:rPr lang="et-EE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aastaga taganes pank ligi</a:t>
            </a:r>
            <a:r>
              <a:rPr lang="en-GB" altLang="et-EE" sz="2400" b="1" dirty="0">
                <a:solidFill>
                  <a:schemeClr val="bg1"/>
                </a:solidFill>
                <a:latin typeface="Arial" panose="020B0604020202020204" pitchFamily="34" charset="0"/>
              </a:rPr>
              <a:t> 70 m</a:t>
            </a: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,  </a:t>
            </a:r>
            <a:r>
              <a:rPr lang="en-GB" altLang="et-EE" sz="2400" b="1" dirty="0">
                <a:solidFill>
                  <a:schemeClr val="bg1"/>
                </a:solidFill>
                <a:latin typeface="Arial" panose="020B0604020202020204" pitchFamily="34" charset="0"/>
              </a:rPr>
              <a:t>25 cm/</a:t>
            </a:r>
            <a:r>
              <a:rPr lang="et-EE" altLang="et-EE" sz="2400" b="1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r>
              <a:rPr lang="en-GB" altLang="et-EE" sz="24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(6 m</a:t>
            </a:r>
            <a:r>
              <a:rPr lang="en-GB" altLang="et-EE" sz="2400" baseline="30000" dirty="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/</a:t>
            </a:r>
            <a:r>
              <a:rPr lang="et-EE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t-EE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meetri rannajoone kohta</a:t>
            </a:r>
            <a:r>
              <a:rPr lang="en-GB" altLang="et-EE" sz="2400" dirty="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  <a:endParaRPr lang="et-EE" altLang="et-EE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t-EE" altLang="et-EE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t-EE" altLang="et-EE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t-EE" altLang="et-EE" sz="3400" b="1" dirty="0"/>
              <a:t>Pakri (</a:t>
            </a:r>
            <a:r>
              <a:rPr lang="et-EE" altLang="et-EE" sz="3400" b="1" dirty="0" err="1"/>
              <a:t>liivakivi+lubjakivi</a:t>
            </a:r>
            <a:r>
              <a:rPr lang="et-EE" altLang="et-EE" sz="3400" b="1" dirty="0"/>
              <a:t>) näide:</a:t>
            </a:r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 flipV="1">
            <a:off x="7282542" y="3505200"/>
            <a:ext cx="1556657" cy="65314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4114800" y="2024743"/>
            <a:ext cx="457200" cy="990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8379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/>
          </p:cNvSpPr>
          <p:nvPr>
            <p:ph type="body" idx="1"/>
          </p:nvPr>
        </p:nvSpPr>
        <p:spPr>
          <a:xfrm>
            <a:off x="-9939" y="803491"/>
            <a:ext cx="9144000" cy="1295400"/>
          </a:xfrm>
        </p:spPr>
        <p:txBody>
          <a:bodyPr/>
          <a:lstStyle/>
          <a:p>
            <a:r>
              <a:rPr lang="et-EE" altLang="en-US" sz="2400" dirty="0">
                <a:latin typeface="Arial" panose="020B0604020202020204" pitchFamily="34" charset="0"/>
              </a:rPr>
              <a:t>Kui midagi mere variseb, siis </a:t>
            </a:r>
            <a:r>
              <a:rPr lang="et-EE" altLang="en-US" sz="2400" dirty="0" err="1">
                <a:latin typeface="Arial" panose="020B0604020202020204" pitchFamily="34" charset="0"/>
              </a:rPr>
              <a:t>sagli</a:t>
            </a:r>
            <a:r>
              <a:rPr lang="et-EE" altLang="en-US" sz="2400" dirty="0">
                <a:latin typeface="Arial" panose="020B0604020202020204" pitchFamily="34" charset="0"/>
              </a:rPr>
              <a:t> palju, pildil 2008 aasta märtsis toimunud varing, mille käigus kukkus mere 20 m laiune ja 110 m pikkune tükk.</a:t>
            </a:r>
          </a:p>
        </p:txBody>
      </p:sp>
      <p:pic>
        <p:nvPicPr>
          <p:cNvPr id="44036" name="Picture 6" descr="Rooväli-1-14666247d6f4aaea7dc_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2800"/>
            <a:ext cx="91440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t-EE" altLang="en-US" sz="3800" b="1" dirty="0"/>
              <a:t>Pakri </a:t>
            </a:r>
            <a:r>
              <a:rPr lang="en-US" altLang="en-US" sz="3800" b="1" dirty="0" err="1"/>
              <a:t>pank</a:t>
            </a:r>
            <a:endParaRPr lang="et-EE" altLang="en-US" sz="3800" b="1" dirty="0"/>
          </a:p>
        </p:txBody>
      </p:sp>
    </p:spTree>
    <p:extLst>
      <p:ext uri="{BB962C8B-B14F-4D97-AF65-F5344CB8AC3E}">
        <p14:creationId xmlns:p14="http://schemas.microsoft.com/office/powerpoint/2010/main" val="8923166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Copy of P307002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ln w="3175">
            <a:solidFill>
              <a:schemeClr val="bg1">
                <a:lumMod val="65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762000"/>
          </a:xfrm>
        </p:spPr>
        <p:txBody>
          <a:bodyPr>
            <a:noAutofit/>
          </a:bodyPr>
          <a:lstStyle/>
          <a:p>
            <a:r>
              <a:rPr lang="et-EE" altLang="en-US" sz="3200" b="1" dirty="0"/>
              <a:t>Pakri </a:t>
            </a:r>
            <a:r>
              <a:rPr lang="en-US" altLang="en-US" sz="3200" b="1" dirty="0" err="1"/>
              <a:t>pank</a:t>
            </a:r>
            <a:endParaRPr lang="et-EE" altLang="en-US" sz="32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0B14BE-C131-4766-8A99-7140E326E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64944" y="61119"/>
            <a:ext cx="3750468" cy="1996281"/>
          </a:xfrm>
        </p:spPr>
        <p:txBody>
          <a:bodyPr/>
          <a:lstStyle/>
          <a:p>
            <a:r>
              <a:rPr lang="en-US" dirty="0" err="1"/>
              <a:t>Uued</a:t>
            </a:r>
            <a:r>
              <a:rPr lang="en-US" dirty="0"/>
              <a:t> </a:t>
            </a:r>
            <a:r>
              <a:rPr lang="en-US" dirty="0" err="1"/>
              <a:t>tükid</a:t>
            </a:r>
            <a:r>
              <a:rPr lang="en-US" dirty="0"/>
              <a:t> </a:t>
            </a:r>
            <a:r>
              <a:rPr lang="en-US" dirty="0" err="1"/>
              <a:t>kenasti</a:t>
            </a:r>
            <a:r>
              <a:rPr lang="en-US" dirty="0"/>
              <a:t> </a:t>
            </a:r>
            <a:r>
              <a:rPr lang="en-US" dirty="0" err="1"/>
              <a:t>ootel</a:t>
            </a:r>
            <a:r>
              <a:rPr lang="en-US" dirty="0"/>
              <a:t>…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7A245E7-7AE8-4146-90B4-1183F9D6F229}"/>
              </a:ext>
            </a:extLst>
          </p:cNvPr>
          <p:cNvSpPr/>
          <p:nvPr/>
        </p:nvSpPr>
        <p:spPr>
          <a:xfrm rot="2672726">
            <a:off x="4426204" y="424344"/>
            <a:ext cx="510756" cy="17691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062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10100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269B06-B260-44EC-9612-97B24F302A01}"/>
              </a:ext>
            </a:extLst>
          </p:cNvPr>
          <p:cNvSpPr txBox="1"/>
          <p:nvPr/>
        </p:nvSpPr>
        <p:spPr>
          <a:xfrm>
            <a:off x="3121820" y="112713"/>
            <a:ext cx="2993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Moreenrandla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117246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innusittVaindloo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395663"/>
            <a:ext cx="5943600" cy="346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LinnusittVaindlool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52400" y="6096000"/>
            <a:ext cx="1695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t-EE" sz="1800"/>
              <a:t>K. Orviku fotod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A6B96-2452-4BD7-A70D-6ECB6F0A9ADC}"/>
              </a:ext>
            </a:extLst>
          </p:cNvPr>
          <p:cNvSpPr txBox="1"/>
          <p:nvPr/>
        </p:nvSpPr>
        <p:spPr>
          <a:xfrm>
            <a:off x="1400176" y="0"/>
            <a:ext cx="2993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Moreenrandla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289925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Vaindloo2">
            <a:extLst>
              <a:ext uri="{FF2B5EF4-FFF2-40B4-BE49-F238E27FC236}">
                <a16:creationId xmlns:a16="http://schemas.microsoft.com/office/drawing/2014/main" id="{67A1E8F1-E75A-4920-93DF-94D247E76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eh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522B6D-26ED-4B90-AD61-F0F4E29A81BB}"/>
              </a:ext>
            </a:extLst>
          </p:cNvPr>
          <p:cNvSpPr txBox="1"/>
          <p:nvPr/>
        </p:nvSpPr>
        <p:spPr>
          <a:xfrm>
            <a:off x="3121820" y="112713"/>
            <a:ext cx="2993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Tehnorandla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533353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astsInCrisis">
            <a:extLst>
              <a:ext uri="{FF2B5EF4-FFF2-40B4-BE49-F238E27FC236}">
                <a16:creationId xmlns:a16="http://schemas.microsoft.com/office/drawing/2014/main" id="{6801C7C2-1F41-4107-BB43-D35392489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lt 1">
            <a:extLst>
              <a:ext uri="{FF2B5EF4-FFF2-40B4-BE49-F238E27FC236}">
                <a16:creationId xmlns:a16="http://schemas.microsoft.com/office/drawing/2014/main" id="{55D90168-5E65-4F59-BE57-3710FC860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767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lt 3">
            <a:extLst>
              <a:ext uri="{FF2B5EF4-FFF2-40B4-BE49-F238E27FC236}">
                <a16:creationId xmlns:a16="http://schemas.microsoft.com/office/drawing/2014/main" id="{AF8ACBF8-B160-4FA4-9E3A-2E2C6694C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0"/>
            <a:ext cx="427672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lt 4">
            <a:extLst>
              <a:ext uri="{FF2B5EF4-FFF2-40B4-BE49-F238E27FC236}">
                <a16:creationId xmlns:a16="http://schemas.microsoft.com/office/drawing/2014/main" id="{7CEF2D6B-8351-4984-818B-EBC0A04FF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673475"/>
            <a:ext cx="5143500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5">
            <a:extLst>
              <a:ext uri="{FF2B5EF4-FFF2-40B4-BE49-F238E27FC236}">
                <a16:creationId xmlns:a16="http://schemas.microsoft.com/office/drawing/2014/main" id="{7A70A18D-A66E-4056-9390-07CF19716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24400"/>
            <a:ext cx="38020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t-EE" altLang="en-US" sz="4400"/>
              <a:t>Coastal squeeze</a:t>
            </a:r>
            <a:endParaRPr lang="en-GB" altLang="en-US" sz="44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lt 1">
            <a:extLst>
              <a:ext uri="{FF2B5EF4-FFF2-40B4-BE49-F238E27FC236}">
                <a16:creationId xmlns:a16="http://schemas.microsoft.com/office/drawing/2014/main" id="{6FEB8241-8DAA-4BB5-8B6D-632D551E5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5325"/>
            <a:ext cx="9132888" cy="40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CAC819-484C-4D44-80A7-3E4F7D3D1D4A}"/>
              </a:ext>
            </a:extLst>
          </p:cNvPr>
          <p:cNvSpPr txBox="1"/>
          <p:nvPr/>
        </p:nvSpPr>
        <p:spPr>
          <a:xfrm>
            <a:off x="171450" y="229612"/>
            <a:ext cx="4623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Probleemid</a:t>
            </a:r>
            <a:r>
              <a:rPr lang="en-US" sz="3200" b="1" dirty="0"/>
              <a:t> ja </a:t>
            </a:r>
            <a:r>
              <a:rPr lang="en-US" sz="3200" b="1" dirty="0" err="1"/>
              <a:t>lahendused</a:t>
            </a:r>
            <a:endParaRPr lang="en-US" sz="3200" b="1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0" y="-1"/>
            <a:ext cx="3082925" cy="3303373"/>
          </a:xfrm>
          <a:prstGeom prst="rect">
            <a:avLst/>
          </a:prstGeom>
          <a:solidFill>
            <a:srgbClr val="00CCFF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Mis aga </a:t>
            </a:r>
            <a:r>
              <a:rPr lang="en-US" sz="2800" b="1" dirty="0" err="1"/>
              <a:t>juhtub</a:t>
            </a:r>
            <a:r>
              <a:rPr lang="en-US" sz="2800" b="1" dirty="0"/>
              <a:t> </a:t>
            </a:r>
            <a:r>
              <a:rPr lang="en-US" sz="2800" b="1" dirty="0" err="1"/>
              <a:t>kui</a:t>
            </a:r>
            <a:r>
              <a:rPr lang="en-US" sz="2800" b="1" dirty="0"/>
              <a:t> </a:t>
            </a:r>
            <a:r>
              <a:rPr lang="en-US" sz="2800" b="1" dirty="0" err="1"/>
              <a:t>ei</a:t>
            </a:r>
            <a:r>
              <a:rPr lang="en-US" sz="2800" b="1" dirty="0"/>
              <a:t> </a:t>
            </a:r>
            <a:r>
              <a:rPr lang="en-US" sz="2800" b="1" dirty="0" err="1"/>
              <a:t>lasta</a:t>
            </a:r>
            <a:r>
              <a:rPr lang="en-US" sz="2800" b="1" dirty="0"/>
              <a:t> </a:t>
            </a:r>
            <a:r>
              <a:rPr lang="en-US" sz="2800" b="1" dirty="0" err="1"/>
              <a:t>kiirelt</a:t>
            </a:r>
            <a:r>
              <a:rPr lang="en-US" sz="2800" b="1" dirty="0"/>
              <a:t> </a:t>
            </a:r>
            <a:r>
              <a:rPr lang="en-US" sz="2800" b="1" dirty="0" err="1"/>
              <a:t>muutuda</a:t>
            </a:r>
            <a:r>
              <a:rPr lang="en-US" sz="2800" b="1" dirty="0"/>
              <a:t>?</a:t>
            </a:r>
            <a:endParaRPr lang="en-GB" sz="2800" b="1" dirty="0"/>
          </a:p>
        </p:txBody>
      </p:sp>
      <p:pic>
        <p:nvPicPr>
          <p:cNvPr id="2" name="Pil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24" y="0"/>
            <a:ext cx="3582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036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" y="378941"/>
            <a:ext cx="9128225" cy="593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183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36"/>
            <a:ext cx="9086335" cy="666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616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827" y="454833"/>
            <a:ext cx="9186827" cy="576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983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" y="735484"/>
            <a:ext cx="9141814" cy="55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3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65850" cy="2767914"/>
          </a:xfrm>
          <a:prstGeom prst="rect">
            <a:avLst/>
          </a:prstGeom>
        </p:spPr>
      </p:pic>
      <p:pic>
        <p:nvPicPr>
          <p:cNvPr id="3" name="Pilt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302" y="0"/>
            <a:ext cx="5009698" cy="3155092"/>
          </a:xfrm>
          <a:prstGeom prst="rect">
            <a:avLst/>
          </a:prstGeom>
        </p:spPr>
      </p:pic>
      <p:pic>
        <p:nvPicPr>
          <p:cNvPr id="4" name="Pilt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3815"/>
            <a:ext cx="5055059" cy="3356919"/>
          </a:xfrm>
          <a:prstGeom prst="rect">
            <a:avLst/>
          </a:prstGeom>
        </p:spPr>
      </p:pic>
      <p:pic>
        <p:nvPicPr>
          <p:cNvPr id="5" name="Pilt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59" y="3922112"/>
            <a:ext cx="4421044" cy="293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340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8" name="Picture 2">
            <a:extLst>
              <a:ext uri="{FF2B5EF4-FFF2-40B4-BE49-F238E27FC236}">
                <a16:creationId xmlns:a16="http://schemas.microsoft.com/office/drawing/2014/main" id="{DBB10592-7CD4-4AA5-83AF-F39B07375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2FD9C5-1BA2-48B6-AFBA-719320E97A7E}"/>
              </a:ext>
            </a:extLst>
          </p:cNvPr>
          <p:cNvSpPr txBox="1"/>
          <p:nvPr/>
        </p:nvSpPr>
        <p:spPr>
          <a:xfrm>
            <a:off x="71438" y="250032"/>
            <a:ext cx="9236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Mõned</a:t>
            </a:r>
            <a:r>
              <a:rPr lang="en-US" sz="2800" dirty="0"/>
              <a:t> </a:t>
            </a:r>
            <a:r>
              <a:rPr lang="en-US" sz="2800" dirty="0" err="1"/>
              <a:t>näited</a:t>
            </a:r>
            <a:r>
              <a:rPr lang="en-US" sz="2800" dirty="0"/>
              <a:t> </a:t>
            </a:r>
            <a:r>
              <a:rPr lang="en-US" sz="2800" dirty="0" err="1"/>
              <a:t>kus</a:t>
            </a:r>
            <a:r>
              <a:rPr lang="en-US" sz="2800" dirty="0"/>
              <a:t> </a:t>
            </a:r>
            <a:r>
              <a:rPr lang="en-US" sz="2800" dirty="0" err="1"/>
              <a:t>inimene</a:t>
            </a:r>
            <a:r>
              <a:rPr lang="en-US" sz="2800" dirty="0"/>
              <a:t> on </a:t>
            </a:r>
            <a:r>
              <a:rPr lang="en-US" sz="2800" dirty="0" err="1"/>
              <a:t>asetanud</a:t>
            </a:r>
            <a:r>
              <a:rPr lang="en-US" sz="2800" dirty="0"/>
              <a:t> end “</a:t>
            </a:r>
            <a:r>
              <a:rPr lang="en-US" sz="2800" dirty="0" err="1"/>
              <a:t>lahinguväljale</a:t>
            </a:r>
            <a:r>
              <a:rPr lang="en-US" sz="2800" dirty="0"/>
              <a:t>”…</a:t>
            </a:r>
          </a:p>
        </p:txBody>
      </p:sp>
    </p:spTree>
    <p:extLst>
      <p:ext uri="{BB962C8B-B14F-4D97-AF65-F5344CB8AC3E}">
        <p14:creationId xmlns:p14="http://schemas.microsoft.com/office/powerpoint/2010/main" val="31859066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2" name="Picture 2">
            <a:extLst>
              <a:ext uri="{FF2B5EF4-FFF2-40B4-BE49-F238E27FC236}">
                <a16:creationId xmlns:a16="http://schemas.microsoft.com/office/drawing/2014/main" id="{FBA92BD8-CDE8-432D-ACA9-EFF85CAEC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0"/>
            <a:ext cx="5508626" cy="367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363" name="Picture 3">
            <a:extLst>
              <a:ext uri="{FF2B5EF4-FFF2-40B4-BE49-F238E27FC236}">
                <a16:creationId xmlns:a16="http://schemas.microsoft.com/office/drawing/2014/main" id="{EBAE030F-7E46-4FDF-A5F4-23AA02395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914650"/>
            <a:ext cx="59055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7567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0" name="Picture 2">
            <a:extLst>
              <a:ext uri="{FF2B5EF4-FFF2-40B4-BE49-F238E27FC236}">
                <a16:creationId xmlns:a16="http://schemas.microsoft.com/office/drawing/2014/main" id="{F6EB641E-FF3B-4B09-BAEE-6F582741A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475" y="0"/>
            <a:ext cx="12528550" cy="731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0686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99C8F4-5223-4999-9E2B-936F384BE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75"/>
            <a:ext cx="9144000" cy="6823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4A2C5E-243C-4454-8986-20DFE495E6F2}"/>
              </a:ext>
            </a:extLst>
          </p:cNvPr>
          <p:cNvSpPr txBox="1"/>
          <p:nvPr/>
        </p:nvSpPr>
        <p:spPr>
          <a:xfrm>
            <a:off x="6529388" y="235745"/>
            <a:ext cx="2142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Kevad</a:t>
            </a:r>
            <a:r>
              <a:rPr lang="en-US" sz="3200" b="1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4264831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F24291-6844-4CFB-8855-5CDCF7E1D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89"/>
            <a:ext cx="9144000" cy="68308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3A7824-7935-48E6-9904-F189E8BD7A5B}"/>
              </a:ext>
            </a:extLst>
          </p:cNvPr>
          <p:cNvSpPr txBox="1"/>
          <p:nvPr/>
        </p:nvSpPr>
        <p:spPr>
          <a:xfrm>
            <a:off x="57150" y="164307"/>
            <a:ext cx="2142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Kevad</a:t>
            </a:r>
            <a:r>
              <a:rPr lang="en-US" sz="3200" b="1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12127032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47116-ED10-4A5F-ACA2-D3A04DB67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3324"/>
            <a:ext cx="9144000" cy="619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70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>
            <a:extLst>
              <a:ext uri="{FF2B5EF4-FFF2-40B4-BE49-F238E27FC236}">
                <a16:creationId xmlns:a16="http://schemas.microsoft.com/office/drawing/2014/main" id="{5D1E8267-5246-4AC8-8123-E955E2172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39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2267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>
            <a:extLst>
              <a:ext uri="{FF2B5EF4-FFF2-40B4-BE49-F238E27FC236}">
                <a16:creationId xmlns:a16="http://schemas.microsoft.com/office/drawing/2014/main" id="{566E3AB7-05E9-469A-BDBC-24109CFEA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"/>
            <a:ext cx="91440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107" name="Text Box 3">
            <a:extLst>
              <a:ext uri="{FF2B5EF4-FFF2-40B4-BE49-F238E27FC236}">
                <a16:creationId xmlns:a16="http://schemas.microsoft.com/office/drawing/2014/main" id="{DD2FFAA2-F56C-4FEB-8632-6A050F5A1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246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n-US" sz="2400">
                <a:latin typeface="Times New Roman" panose="02020603050405020304" pitchFamily="18" charset="0"/>
              </a:rPr>
              <a:t>Kaukaasia Musta mere rannik. Kaitseseina purustused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3538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>
            <a:extLst>
              <a:ext uri="{FF2B5EF4-FFF2-40B4-BE49-F238E27FC236}">
                <a16:creationId xmlns:a16="http://schemas.microsoft.com/office/drawing/2014/main" id="{377BBB5F-C87A-4AC7-BB06-3EF0DE195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144000" cy="68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829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EADF5A4C-977B-4721-AA97-6ED56AB645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t-EE" altLang="en-US"/>
          </a:p>
        </p:txBody>
      </p:sp>
      <p:pic>
        <p:nvPicPr>
          <p:cNvPr id="235523" name="Picture 3">
            <a:extLst>
              <a:ext uri="{FF2B5EF4-FFF2-40B4-BE49-F238E27FC236}">
                <a16:creationId xmlns:a16="http://schemas.microsoft.com/office/drawing/2014/main" id="{0A8C01EE-7D16-4D72-B564-3CE294F5B02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"/>
            <a:ext cx="9144000" cy="6029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6202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58587F36-2F0F-4C07-BA10-0205D122D0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t-EE" altLang="en-US"/>
          </a:p>
        </p:txBody>
      </p:sp>
      <p:pic>
        <p:nvPicPr>
          <p:cNvPr id="276483" name="Picture 3">
            <a:extLst>
              <a:ext uri="{FF2B5EF4-FFF2-40B4-BE49-F238E27FC236}">
                <a16:creationId xmlns:a16="http://schemas.microsoft.com/office/drawing/2014/main" id="{AA728BBB-771A-4899-9C95-EDC50655295D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34975"/>
            <a:ext cx="9144000" cy="6399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1802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>
            <a:extLst>
              <a:ext uri="{FF2B5EF4-FFF2-40B4-BE49-F238E27FC236}">
                <a16:creationId xmlns:a16="http://schemas.microsoft.com/office/drawing/2014/main" id="{94451A65-DEB8-4182-ADB1-0AADF7971B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t-EE" altLang="en-US"/>
          </a:p>
        </p:txBody>
      </p:sp>
      <p:pic>
        <p:nvPicPr>
          <p:cNvPr id="277507" name="Picture 3">
            <a:extLst>
              <a:ext uri="{FF2B5EF4-FFF2-40B4-BE49-F238E27FC236}">
                <a16:creationId xmlns:a16="http://schemas.microsoft.com/office/drawing/2014/main" id="{3373AF67-7A9E-4EB0-942B-C85D9872C86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754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5297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>
            <a:extLst>
              <a:ext uri="{FF2B5EF4-FFF2-40B4-BE49-F238E27FC236}">
                <a16:creationId xmlns:a16="http://schemas.microsoft.com/office/drawing/2014/main" id="{2F996912-5020-4944-BA7A-604A544C1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203" name="Text Box 3">
            <a:extLst>
              <a:ext uri="{FF2B5EF4-FFF2-40B4-BE49-F238E27FC236}">
                <a16:creationId xmlns:a16="http://schemas.microsoft.com/office/drawing/2014/main" id="{D66A54D7-76C4-482B-972B-3742412D7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84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n-US" sz="2400">
                <a:latin typeface="Times New Roman" panose="02020603050405020304" pitchFamily="18" charset="0"/>
              </a:rPr>
              <a:t>Zelenogorsk, Soome lahe kirderannik. Purustatud promenaadi jäänused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79204" name="Text Box 4">
            <a:extLst>
              <a:ext uri="{FF2B5EF4-FFF2-40B4-BE49-F238E27FC236}">
                <a16:creationId xmlns:a16="http://schemas.microsoft.com/office/drawing/2014/main" id="{5B534508-BC5F-4E01-B69E-0803AD304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088" y="5516563"/>
            <a:ext cx="13319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t-EE" altLang="en-US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1999</a:t>
            </a:r>
            <a:endParaRPr lang="en-US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6904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628" name="Picture 4">
            <a:extLst>
              <a:ext uri="{FF2B5EF4-FFF2-40B4-BE49-F238E27FC236}">
                <a16:creationId xmlns:a16="http://schemas.microsoft.com/office/drawing/2014/main" id="{CC8DF50F-C828-4F62-A135-BFA03CF03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540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BDE1FD-0A7B-4783-B6A5-1901A43C19CA}"/>
              </a:ext>
            </a:extLst>
          </p:cNvPr>
          <p:cNvSpPr txBox="1"/>
          <p:nvPr/>
        </p:nvSpPr>
        <p:spPr>
          <a:xfrm>
            <a:off x="-226707" y="64293"/>
            <a:ext cx="9200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800" b="1" dirty="0"/>
              <a:t>Vahel lihtsalt peab kaitsma, aga selleks on strateegiliselt olulised objektid</a:t>
            </a:r>
            <a:r>
              <a:rPr lang="en-US" sz="2800" b="1" dirty="0"/>
              <a:t>, </a:t>
            </a:r>
            <a:r>
              <a:rPr lang="en-US" sz="2800" b="1" dirty="0" err="1"/>
              <a:t>nagu</a:t>
            </a:r>
            <a:r>
              <a:rPr lang="en-US" sz="2800" b="1" dirty="0"/>
              <a:t> </a:t>
            </a:r>
            <a:r>
              <a:rPr lang="en-US" sz="2800" b="1" dirty="0" err="1"/>
              <a:t>sõjas</a:t>
            </a:r>
            <a:r>
              <a:rPr lang="en-US" sz="2800" b="1" dirty="0"/>
              <a:t> </a:t>
            </a:r>
            <a:r>
              <a:rPr lang="en-US" sz="2800" b="1" dirty="0" err="1"/>
              <a:t>ikka</a:t>
            </a:r>
            <a:r>
              <a:rPr lang="en-US" sz="2800" b="1" dirty="0"/>
              <a:t>.</a:t>
            </a:r>
            <a:endParaRPr lang="et-EE" sz="2800" b="1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2" name="Picture 4">
            <a:extLst>
              <a:ext uri="{FF2B5EF4-FFF2-40B4-BE49-F238E27FC236}">
                <a16:creationId xmlns:a16="http://schemas.microsoft.com/office/drawing/2014/main" id="{E9BABF96-A283-4BAB-8E9D-0BFBB598B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04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>
            <a:extLst>
              <a:ext uri="{FF2B5EF4-FFF2-40B4-BE49-F238E27FC236}">
                <a16:creationId xmlns:a16="http://schemas.microsoft.com/office/drawing/2014/main" id="{756D4836-9B91-4928-B4B6-651966935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3726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>
            <a:extLst>
              <a:ext uri="{FF2B5EF4-FFF2-40B4-BE49-F238E27FC236}">
                <a16:creationId xmlns:a16="http://schemas.microsoft.com/office/drawing/2014/main" id="{0E8FD455-FAAE-4545-8693-0C783BE0D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795" name="Text Box 3">
            <a:extLst>
              <a:ext uri="{FF2B5EF4-FFF2-40B4-BE49-F238E27FC236}">
                <a16:creationId xmlns:a16="http://schemas.microsoft.com/office/drawing/2014/main" id="{16604E73-E1AF-452D-8B9A-C3BF2F827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n-US" sz="2400">
                <a:latin typeface="Times New Roman" panose="02020603050405020304" pitchFamily="18" charset="0"/>
              </a:rPr>
              <a:t>   Raudbetoonist nõlvakaitse välistab liivaranna kasutamise supluseks!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Thank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7491" name="Picture 3" descr="Thank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7492" name="Picture 4" descr="Thank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7493" name="Picture 5" descr="Thank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7494" name="Picture 6" descr="Thank5"/>
          <p:cNvPicPr>
            <a:picLocks noChangeAspect="1" noChangeArrowheads="1"/>
          </p:cNvPicPr>
          <p:nvPr/>
        </p:nvPicPr>
        <p:blipFill>
          <a:blip r:embed="rId7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7495" name="Picture 7" descr="Thank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7496" name="Picture 8" descr="Thank7"/>
          <p:cNvPicPr>
            <a:picLocks noChangeAspect="1" noChangeArrowheads="1"/>
          </p:cNvPicPr>
          <p:nvPr/>
        </p:nvPicPr>
        <p:blipFill>
          <a:blip r:embed="rId9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7967C3B-301D-41D1-B165-ABA604FBDA8A}"/>
              </a:ext>
            </a:extLst>
          </p:cNvPr>
          <p:cNvSpPr txBox="1">
            <a:spLocks/>
          </p:cNvSpPr>
          <p:nvPr/>
        </p:nvSpPr>
        <p:spPr>
          <a:xfrm>
            <a:off x="0" y="6502963"/>
            <a:ext cx="9144000" cy="35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50" dirty="0" err="1">
                <a:solidFill>
                  <a:srgbClr val="222222"/>
                </a:solidFill>
                <a:latin typeface="Arial" panose="020B0604020202020204" pitchFamily="34" charset="0"/>
              </a:rPr>
              <a:t>Tänusõnad</a:t>
            </a:r>
            <a:r>
              <a:rPr lang="en-US" sz="1950" dirty="0">
                <a:solidFill>
                  <a:srgbClr val="222222"/>
                </a:solidFill>
                <a:latin typeface="Arial" panose="020B0604020202020204" pitchFamily="34" charset="0"/>
              </a:rPr>
              <a:t>: ETAG-</a:t>
            </a:r>
            <a:r>
              <a:rPr lang="en-US" sz="1950" dirty="0" err="1">
                <a:solidFill>
                  <a:srgbClr val="222222"/>
                </a:solidFill>
                <a:latin typeface="Arial" panose="020B0604020202020204" pitchFamily="34" charset="0"/>
              </a:rPr>
              <a:t>i</a:t>
            </a:r>
            <a:r>
              <a:rPr lang="en-US" sz="195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sz="1950" dirty="0" err="1">
                <a:solidFill>
                  <a:srgbClr val="222222"/>
                </a:solidFill>
                <a:latin typeface="Arial" panose="020B0604020202020204" pitchFamily="34" charset="0"/>
              </a:rPr>
              <a:t>grandid</a:t>
            </a:r>
            <a:r>
              <a:rPr lang="en-US" sz="1950" dirty="0">
                <a:solidFill>
                  <a:srgbClr val="222222"/>
                </a:solidFill>
                <a:latin typeface="Arial" panose="020B0604020202020204" pitchFamily="34" charset="0"/>
              </a:rPr>
              <a:t> IUT18-9 ja PRG1471.</a:t>
            </a:r>
            <a:endParaRPr lang="en-US" sz="1950" dirty="0"/>
          </a:p>
        </p:txBody>
      </p:sp>
      <p:pic>
        <p:nvPicPr>
          <p:cNvPr id="10" name="Picture 2" descr="Võib olla pilt järgmisest: tekst sisuga: OOGIA ( LS KES E ㅈ INSTITUTE OF ECOLOGY">
            <a:extLst>
              <a:ext uri="{FF2B5EF4-FFF2-40B4-BE49-F238E27FC236}">
                <a16:creationId xmlns:a16="http://schemas.microsoft.com/office/drawing/2014/main" id="{92AEC1D0-23B6-4021-B873-255D2EAF8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939" y="5440727"/>
            <a:ext cx="1059061" cy="105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34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47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4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4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47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44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447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3390</TotalTime>
  <Words>709</Words>
  <Application>Microsoft Office PowerPoint</Application>
  <PresentationFormat>On-screen Show (4:3)</PresentationFormat>
  <Paragraphs>124</Paragraphs>
  <Slides>85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Arial</vt:lpstr>
      <vt:lpstr>Calibri</vt:lpstr>
      <vt:lpstr>Calibri Light</vt:lpstr>
      <vt:lpstr>Cambria</vt:lpstr>
      <vt:lpstr>Times New Roman</vt:lpstr>
      <vt:lpstr>Office Theme</vt:lpstr>
      <vt:lpstr>Rannikud kui mere ja maa igavese võitluse tallermaa</vt:lpstr>
      <vt:lpstr>Üldine info: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Orviku, K. Foto https://youtu.be/psHiDoHWBeQ?t=16 </vt:lpstr>
      <vt:lpstr>PowerPoint Presentation</vt:lpstr>
      <vt:lpstr>PowerPoint Presentation</vt:lpstr>
      <vt:lpstr>PowerPoint Presentation</vt:lpstr>
      <vt:lpstr>PowerPoint Presentation</vt:lpstr>
      <vt:lpstr>Näited kiiretest muutustest, liivarannad – Kiipsaare neem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Vaatame lähemalt Dobernani piikronda</vt:lpstr>
      <vt:lpstr>Valgerand, Dobernani kohvik</vt:lpstr>
      <vt:lpstr>Valgerand, Dobernani kohvik</vt:lpstr>
      <vt:lpstr>Õpik näitab nii (tundub tuttav?):</vt:lpstr>
      <vt:lpstr>Valgerand, Dobernani kohvik</vt:lpstr>
      <vt:lpstr>1997 Valgerand ja Dobernani kohvik (K.Orviku foto)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 juhtus peale seda? (Valgerand 2019)</vt:lpstr>
      <vt:lpstr>PowerPoint Presentation</vt:lpstr>
      <vt:lpstr>Liivaranda enam pole, veetase ca 0 cm</vt:lpstr>
      <vt:lpstr>Mis toimub tormiga Valgerannas?</vt:lpstr>
      <vt:lpstr>Mis siis tormi ajal selleises rannas juhtub?:</vt:lpstr>
      <vt:lpstr> </vt:lpstr>
      <vt:lpstr>PowerPoint Presentation</vt:lpstr>
      <vt:lpstr>PowerPoint Presentation</vt:lpstr>
      <vt:lpstr>PowerPoint Presentation</vt:lpstr>
      <vt:lpstr>PowerPoint Presentation</vt:lpstr>
      <vt:lpstr>Kõik rannad muutuvad, isegi pankrannad</vt:lpstr>
      <vt:lpstr>PowerPoint Presentation</vt:lpstr>
      <vt:lpstr>PowerPoint Presentation</vt:lpstr>
      <vt:lpstr>Pakri pank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Rannikud kui mere ja maa igavese võitluse tallermaa</dc:title>
  <dc:creator>Hannes Tonisson</dc:creator>
  <cp:lastModifiedBy>Hannes Tonisson</cp:lastModifiedBy>
  <cp:revision>10</cp:revision>
  <dcterms:created xsi:type="dcterms:W3CDTF">2022-03-10T07:49:16Z</dcterms:created>
  <dcterms:modified xsi:type="dcterms:W3CDTF">2022-03-15T09:00:24Z</dcterms:modified>
</cp:coreProperties>
</file>