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401" r:id="rId2"/>
    <p:sldId id="353" r:id="rId3"/>
    <p:sldId id="395" r:id="rId4"/>
    <p:sldId id="355" r:id="rId5"/>
    <p:sldId id="356" r:id="rId6"/>
    <p:sldId id="391" r:id="rId7"/>
    <p:sldId id="358" r:id="rId8"/>
    <p:sldId id="359" r:id="rId9"/>
    <p:sldId id="392" r:id="rId10"/>
    <p:sldId id="361" r:id="rId11"/>
    <p:sldId id="400" r:id="rId12"/>
    <p:sldId id="397" r:id="rId13"/>
    <p:sldId id="394" r:id="rId14"/>
    <p:sldId id="398" r:id="rId15"/>
    <p:sldId id="396" r:id="rId16"/>
    <p:sldId id="399" r:id="rId17"/>
    <p:sldId id="402" r:id="rId18"/>
    <p:sldId id="403" r:id="rId19"/>
    <p:sldId id="404" r:id="rId20"/>
    <p:sldId id="405" r:id="rId21"/>
    <p:sldId id="406" r:id="rId22"/>
    <p:sldId id="407" r:id="rId23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0AEB2-12B1-43C3-A052-266F8BE1FF74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481DE-24A8-4397-9036-6864660CB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34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05C862-3DFE-41B0-9908-244D6B268005}" type="slidenum">
              <a:rPr lang="et-EE" altLang="et-EE" sz="1200" smtClean="0"/>
              <a:pPr/>
              <a:t>16</a:t>
            </a:fld>
            <a:endParaRPr lang="et-EE" altLang="et-EE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t-EE" altLang="et-EE" dirty="0" smtClean="0"/>
              <a:t>valitud tormid (lisaks </a:t>
            </a:r>
            <a:r>
              <a:rPr lang="et-EE" altLang="et-EE" dirty="0" err="1" smtClean="0"/>
              <a:t>meteole</a:t>
            </a:r>
            <a:r>
              <a:rPr lang="et-EE" altLang="et-EE" dirty="0" smtClean="0"/>
              <a:t> ja </a:t>
            </a:r>
            <a:r>
              <a:rPr lang="et-EE" altLang="et-EE" dirty="0" err="1" smtClean="0"/>
              <a:t>veetasmetele</a:t>
            </a:r>
            <a:r>
              <a:rPr lang="et-EE" altLang="et-EE" dirty="0" smtClean="0"/>
              <a:t>) olid ka </a:t>
            </a:r>
            <a:r>
              <a:rPr lang="et-EE" altLang="et-EE" dirty="0" err="1" smtClean="0"/>
              <a:t>laientuse</a:t>
            </a:r>
            <a:r>
              <a:rPr lang="et-EE" altLang="et-EE" dirty="0" smtClean="0"/>
              <a:t> mõttes ajaloo ühed suuremad. Samuti võid põgusalt öelda, et kui keskmised lainekõrgused näivad pisut langevat, siis kõrgemad laine- sündmused (maksimumid) tõusevad - ja energeetiliselt on need tähtsamad, kui keskmine seis. </a:t>
            </a:r>
          </a:p>
        </p:txBody>
      </p:sp>
    </p:spTree>
    <p:extLst>
      <p:ext uri="{BB962C8B-B14F-4D97-AF65-F5344CB8AC3E}">
        <p14:creationId xmlns:p14="http://schemas.microsoft.com/office/powerpoint/2010/main" val="380666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smtClean="0"/>
              <a:t>Klõpsake laadi muutmiseks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5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64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43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48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33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120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08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231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smtClean="0"/>
              <a:t>Pildi lisamiseks klõpsake ikooni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3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60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44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0AA19-0B52-420C-BDD0-D0B4DF79C6DC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1187E-1CAB-4FCE-BD9E-21C16557AE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84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 smtClean="0"/>
              <a:t>Lõimastu</a:t>
            </a:r>
            <a:endParaRPr lang="en-GB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39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4267200" y="3276600"/>
            <a:ext cx="685800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6629400" y="5410200"/>
            <a:ext cx="914400" cy="838200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TextBox 5"/>
          <p:cNvSpPr txBox="1"/>
          <p:nvPr/>
        </p:nvSpPr>
        <p:spPr>
          <a:xfrm>
            <a:off x="1172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0832" y="119060"/>
            <a:ext cx="8762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800" dirty="0" smtClean="0"/>
              <a:t>No </a:t>
            </a:r>
            <a:r>
              <a:rPr lang="et-EE" sz="2800" dirty="0" err="1" smtClean="0"/>
              <a:t>tilted</a:t>
            </a:r>
            <a:r>
              <a:rPr lang="et-EE" sz="2800" dirty="0" smtClean="0"/>
              <a:t> </a:t>
            </a:r>
            <a:r>
              <a:rPr lang="et-EE" sz="2800" dirty="0" err="1" smtClean="0"/>
              <a:t>layers</a:t>
            </a:r>
            <a:r>
              <a:rPr lang="et-EE" sz="2800" dirty="0" smtClean="0"/>
              <a:t>, </a:t>
            </a:r>
            <a:r>
              <a:rPr lang="et-EE" sz="2800" dirty="0" err="1" smtClean="0"/>
              <a:t>formed</a:t>
            </a:r>
            <a:r>
              <a:rPr lang="et-EE" sz="2800" dirty="0" smtClean="0"/>
              <a:t> </a:t>
            </a:r>
            <a:r>
              <a:rPr lang="et-EE" sz="2800" dirty="0" err="1" smtClean="0"/>
              <a:t>as</a:t>
            </a:r>
            <a:r>
              <a:rPr lang="et-EE" sz="2800" dirty="0" smtClean="0"/>
              <a:t> a </a:t>
            </a:r>
            <a:r>
              <a:rPr lang="et-EE" sz="2800" dirty="0" err="1" smtClean="0"/>
              <a:t>spit</a:t>
            </a:r>
            <a:r>
              <a:rPr lang="et-EE" sz="2800" dirty="0" smtClean="0"/>
              <a:t> (</a:t>
            </a:r>
            <a:r>
              <a:rPr lang="et-EE" sz="2800" dirty="0" err="1" smtClean="0"/>
              <a:t>longshore</a:t>
            </a:r>
            <a:r>
              <a:rPr lang="et-EE" sz="2800" dirty="0" smtClean="0"/>
              <a:t> transport)</a:t>
            </a:r>
            <a:endParaRPr lang="et-EE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62085" y="2743200"/>
            <a:ext cx="1975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dirty="0" smtClean="0">
                <a:solidFill>
                  <a:schemeClr val="bg1"/>
                </a:solidFill>
              </a:rPr>
              <a:t>S a n d</a:t>
            </a:r>
            <a:endParaRPr lang="et-EE" sz="4400" dirty="0">
              <a:solidFill>
                <a:schemeClr val="bg1"/>
              </a:solidFill>
            </a:endParaRPr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3"/>
          <a:stretch/>
        </p:blipFill>
        <p:spPr>
          <a:xfrm>
            <a:off x="190832" y="642281"/>
            <a:ext cx="8953167" cy="621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4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-123" b="52132"/>
          <a:stretch/>
        </p:blipFill>
        <p:spPr>
          <a:xfrm>
            <a:off x="35456" y="914400"/>
            <a:ext cx="9108544" cy="5715000"/>
          </a:xfrm>
          <a:prstGeom prst="rect">
            <a:avLst/>
          </a:prstGeom>
        </p:spPr>
      </p:pic>
      <p:cxnSp>
        <p:nvCxnSpPr>
          <p:cNvPr id="6" name="Sirge noolkonnektor 5"/>
          <p:cNvCxnSpPr/>
          <p:nvPr/>
        </p:nvCxnSpPr>
        <p:spPr>
          <a:xfrm>
            <a:off x="1066800" y="5638800"/>
            <a:ext cx="914400" cy="3048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irge noolkonnektor 6"/>
          <p:cNvCxnSpPr/>
          <p:nvPr/>
        </p:nvCxnSpPr>
        <p:spPr>
          <a:xfrm flipV="1">
            <a:off x="2133600" y="5867400"/>
            <a:ext cx="990600" cy="1524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irge noolkonnektor 8"/>
          <p:cNvCxnSpPr/>
          <p:nvPr/>
        </p:nvCxnSpPr>
        <p:spPr>
          <a:xfrm flipV="1">
            <a:off x="3429000" y="5392615"/>
            <a:ext cx="914400" cy="3429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irge noolkonnektor 10"/>
          <p:cNvCxnSpPr/>
          <p:nvPr/>
        </p:nvCxnSpPr>
        <p:spPr>
          <a:xfrm flipV="1">
            <a:off x="4800600" y="4648200"/>
            <a:ext cx="914400" cy="4572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irge noolkonnektor 13"/>
          <p:cNvCxnSpPr/>
          <p:nvPr/>
        </p:nvCxnSpPr>
        <p:spPr>
          <a:xfrm>
            <a:off x="5867400" y="4419600"/>
            <a:ext cx="990600" cy="762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irge noolkonnektor 15"/>
          <p:cNvCxnSpPr/>
          <p:nvPr/>
        </p:nvCxnSpPr>
        <p:spPr>
          <a:xfrm>
            <a:off x="6998676" y="4548554"/>
            <a:ext cx="430823" cy="744415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96000" y="6195293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>
                <a:solidFill>
                  <a:schemeClr val="bg1"/>
                </a:solidFill>
              </a:rPr>
              <a:t>M</a:t>
            </a:r>
            <a:r>
              <a:rPr lang="et-EE" dirty="0" err="1" smtClean="0">
                <a:solidFill>
                  <a:schemeClr val="bg1"/>
                </a:solidFill>
              </a:rPr>
              <a:t>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4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8000" decel="1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4267200" y="2895600"/>
            <a:ext cx="477572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5715001" y="4876800"/>
            <a:ext cx="990600" cy="1219200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8" name="TextBox 7"/>
          <p:cNvSpPr txBox="1"/>
          <p:nvPr/>
        </p:nvSpPr>
        <p:spPr>
          <a:xfrm>
            <a:off x="0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9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18" b="12319"/>
          <a:stretch/>
        </p:blipFill>
        <p:spPr>
          <a:xfrm>
            <a:off x="-1" y="545068"/>
            <a:ext cx="9040092" cy="63129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44691" y="1030062"/>
            <a:ext cx="1295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t-EE" sz="3200" dirty="0" smtClean="0"/>
              <a:t>Sea</a:t>
            </a:r>
            <a:endParaRPr lang="et-EE" sz="3200" dirty="0"/>
          </a:p>
        </p:txBody>
      </p:sp>
      <p:cxnSp>
        <p:nvCxnSpPr>
          <p:cNvPr id="16" name="Sirge noolkonnektor 15"/>
          <p:cNvCxnSpPr/>
          <p:nvPr/>
        </p:nvCxnSpPr>
        <p:spPr>
          <a:xfrm flipH="1">
            <a:off x="6348313" y="1322449"/>
            <a:ext cx="1292469" cy="0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8340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err="1" smtClean="0"/>
              <a:t>Seaward</a:t>
            </a:r>
            <a:r>
              <a:rPr lang="et-EE" sz="2400" dirty="0" smtClean="0"/>
              <a:t> </a:t>
            </a:r>
            <a:r>
              <a:rPr lang="et-EE" sz="2400" dirty="0" err="1" smtClean="0"/>
              <a:t>tilted</a:t>
            </a:r>
            <a:r>
              <a:rPr lang="et-EE" sz="2400" dirty="0" smtClean="0"/>
              <a:t> </a:t>
            </a:r>
            <a:r>
              <a:rPr lang="et-EE" sz="2400" dirty="0" err="1" smtClean="0"/>
              <a:t>layers</a:t>
            </a:r>
            <a:r>
              <a:rPr lang="et-EE" sz="2400" dirty="0" smtClean="0"/>
              <a:t> =&gt; </a:t>
            </a:r>
            <a:r>
              <a:rPr lang="et-EE" sz="2400" dirty="0" err="1" smtClean="0"/>
              <a:t>cross-shore</a:t>
            </a:r>
            <a:r>
              <a:rPr lang="et-EE" sz="2400" dirty="0" smtClean="0"/>
              <a:t> transport =&gt; </a:t>
            </a:r>
            <a:r>
              <a:rPr lang="et-EE" sz="2400" dirty="0" err="1" smtClean="0"/>
              <a:t>signs</a:t>
            </a:r>
            <a:r>
              <a:rPr lang="et-EE" sz="2400" dirty="0" smtClean="0"/>
              <a:t> of </a:t>
            </a:r>
            <a:r>
              <a:rPr lang="et-EE" sz="2400" dirty="0" err="1" smtClean="0"/>
              <a:t>strong</a:t>
            </a:r>
            <a:r>
              <a:rPr lang="et-EE" sz="2400" dirty="0" smtClean="0"/>
              <a:t> </a:t>
            </a:r>
            <a:r>
              <a:rPr lang="et-EE" sz="2400" dirty="0" err="1" smtClean="0"/>
              <a:t>events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291044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4267200" y="2895600"/>
            <a:ext cx="477572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5715001" y="4876800"/>
            <a:ext cx="990600" cy="1219200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cxnSp>
        <p:nvCxnSpPr>
          <p:cNvPr id="6" name="Sirge noolkonnektor 5"/>
          <p:cNvCxnSpPr/>
          <p:nvPr/>
        </p:nvCxnSpPr>
        <p:spPr>
          <a:xfrm>
            <a:off x="609600" y="1524000"/>
            <a:ext cx="762000" cy="9906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irge noolkonnektor 6"/>
          <p:cNvCxnSpPr/>
          <p:nvPr/>
        </p:nvCxnSpPr>
        <p:spPr>
          <a:xfrm flipH="1">
            <a:off x="5791200" y="1140069"/>
            <a:ext cx="266699" cy="10668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irge noolkonnektor 8"/>
          <p:cNvCxnSpPr/>
          <p:nvPr/>
        </p:nvCxnSpPr>
        <p:spPr>
          <a:xfrm>
            <a:off x="3645877" y="1828800"/>
            <a:ext cx="464384" cy="10668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irge noolkonnektor 9"/>
          <p:cNvCxnSpPr/>
          <p:nvPr/>
        </p:nvCxnSpPr>
        <p:spPr>
          <a:xfrm>
            <a:off x="2209800" y="2133600"/>
            <a:ext cx="826477" cy="984738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irge noolkonnektor 12"/>
          <p:cNvCxnSpPr/>
          <p:nvPr/>
        </p:nvCxnSpPr>
        <p:spPr>
          <a:xfrm>
            <a:off x="4817381" y="1524000"/>
            <a:ext cx="1" cy="990600"/>
          </a:xfrm>
          <a:prstGeom prst="straightConnector1">
            <a:avLst/>
          </a:prstGeom>
          <a:ln w="476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3978869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12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4038600" y="2514600"/>
            <a:ext cx="685800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4097214" y="5334000"/>
            <a:ext cx="1312985" cy="838200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TextBox 5"/>
          <p:cNvSpPr txBox="1"/>
          <p:nvPr/>
        </p:nvSpPr>
        <p:spPr>
          <a:xfrm>
            <a:off x="0" y="3842657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0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914400"/>
            <a:ext cx="1295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t-EE" sz="3200" dirty="0" smtClean="0"/>
              <a:t>Sea</a:t>
            </a:r>
            <a:endParaRPr lang="et-EE" sz="3200" dirty="0"/>
          </a:p>
        </p:txBody>
      </p:sp>
      <p:cxnSp>
        <p:nvCxnSpPr>
          <p:cNvPr id="4" name="Sirge noolkonnektor 3"/>
          <p:cNvCxnSpPr/>
          <p:nvPr/>
        </p:nvCxnSpPr>
        <p:spPr>
          <a:xfrm flipH="1">
            <a:off x="496765" y="1206787"/>
            <a:ext cx="1292469" cy="0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172506"/>
            <a:ext cx="8366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dirty="0" err="1" smtClean="0"/>
              <a:t>Nearly</a:t>
            </a:r>
            <a:r>
              <a:rPr lang="et-EE" sz="2400" dirty="0" smtClean="0"/>
              <a:t> no </a:t>
            </a:r>
            <a:r>
              <a:rPr lang="et-EE" sz="2400" dirty="0" err="1" smtClean="0"/>
              <a:t>tilted</a:t>
            </a:r>
            <a:r>
              <a:rPr lang="et-EE" sz="2400" dirty="0" smtClean="0"/>
              <a:t> </a:t>
            </a:r>
            <a:r>
              <a:rPr lang="et-EE" sz="2400" dirty="0" err="1" smtClean="0"/>
              <a:t>layers</a:t>
            </a:r>
            <a:r>
              <a:rPr lang="et-EE" sz="2400" dirty="0" smtClean="0"/>
              <a:t> (</a:t>
            </a:r>
            <a:r>
              <a:rPr lang="et-EE" sz="2400" dirty="0" err="1" smtClean="0"/>
              <a:t>very</a:t>
            </a:r>
            <a:r>
              <a:rPr lang="et-EE" sz="2400" dirty="0" smtClean="0"/>
              <a:t> </a:t>
            </a:r>
            <a:r>
              <a:rPr lang="et-EE" sz="2400" dirty="0" err="1" smtClean="0"/>
              <a:t>short</a:t>
            </a:r>
            <a:r>
              <a:rPr lang="et-EE" sz="2400" dirty="0" smtClean="0"/>
              <a:t>), </a:t>
            </a:r>
            <a:r>
              <a:rPr lang="et-EE" sz="2400" dirty="0" err="1" smtClean="0"/>
              <a:t>small</a:t>
            </a:r>
            <a:r>
              <a:rPr lang="et-EE" sz="2400" dirty="0" smtClean="0"/>
              <a:t> </a:t>
            </a:r>
            <a:r>
              <a:rPr lang="et-EE" sz="2400" dirty="0" err="1" smtClean="0"/>
              <a:t>dimensions</a:t>
            </a:r>
            <a:r>
              <a:rPr lang="et-EE" sz="2400" dirty="0" smtClean="0"/>
              <a:t> of </a:t>
            </a:r>
            <a:r>
              <a:rPr lang="et-EE" sz="2400" dirty="0" err="1" smtClean="0"/>
              <a:t>the</a:t>
            </a:r>
            <a:r>
              <a:rPr lang="et-EE" sz="2400" dirty="0" smtClean="0"/>
              <a:t> </a:t>
            </a:r>
            <a:r>
              <a:rPr lang="et-EE" sz="2400" dirty="0" err="1" smtClean="0"/>
              <a:t>ridges</a:t>
            </a:r>
            <a:endParaRPr lang="et-EE" sz="2400" dirty="0"/>
          </a:p>
        </p:txBody>
      </p:sp>
      <p:grpSp>
        <p:nvGrpSpPr>
          <p:cNvPr id="10" name="Rühm 9"/>
          <p:cNvGrpSpPr/>
          <p:nvPr/>
        </p:nvGrpSpPr>
        <p:grpSpPr>
          <a:xfrm>
            <a:off x="800099" y="3048000"/>
            <a:ext cx="5067301" cy="1028700"/>
            <a:chOff x="800099" y="3048000"/>
            <a:chExt cx="5067301" cy="1028700"/>
          </a:xfrm>
        </p:grpSpPr>
        <p:cxnSp>
          <p:nvCxnSpPr>
            <p:cNvPr id="7" name="Sirgkonnektor 6"/>
            <p:cNvCxnSpPr/>
            <p:nvPr/>
          </p:nvCxnSpPr>
          <p:spPr>
            <a:xfrm flipV="1">
              <a:off x="5181600" y="3048000"/>
              <a:ext cx="685800" cy="685800"/>
            </a:xfrm>
            <a:prstGeom prst="line">
              <a:avLst/>
            </a:prstGeom>
            <a:ln w="508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irgkonnektor 7"/>
            <p:cNvCxnSpPr/>
            <p:nvPr/>
          </p:nvCxnSpPr>
          <p:spPr>
            <a:xfrm flipV="1">
              <a:off x="800099" y="3390900"/>
              <a:ext cx="685800" cy="685800"/>
            </a:xfrm>
            <a:prstGeom prst="line">
              <a:avLst/>
            </a:prstGeom>
            <a:ln w="508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irgkonnektor 8"/>
            <p:cNvCxnSpPr/>
            <p:nvPr/>
          </p:nvCxnSpPr>
          <p:spPr>
            <a:xfrm flipV="1">
              <a:off x="3124200" y="3390900"/>
              <a:ext cx="685800" cy="685800"/>
            </a:xfrm>
            <a:prstGeom prst="line">
              <a:avLst/>
            </a:prstGeom>
            <a:ln w="508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3467100" y="2463924"/>
            <a:ext cx="1975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dirty="0" smtClean="0">
                <a:solidFill>
                  <a:schemeClr val="bg1"/>
                </a:solidFill>
              </a:rPr>
              <a:t>S a n d</a:t>
            </a:r>
            <a:endParaRPr lang="et-EE" sz="4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7367" y="4626114"/>
            <a:ext cx="261546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t-EE" sz="4000" b="1" dirty="0" err="1" smtClean="0">
                <a:ln w="19050">
                  <a:solidFill>
                    <a:schemeClr val="bg1"/>
                  </a:solidFill>
                </a:ln>
              </a:rPr>
              <a:t>Varved</a:t>
            </a:r>
            <a:r>
              <a:rPr lang="et-EE" sz="4000" b="1" dirty="0" smtClean="0">
                <a:ln w="19050">
                  <a:solidFill>
                    <a:schemeClr val="bg1"/>
                  </a:solidFill>
                </a:ln>
              </a:rPr>
              <a:t> </a:t>
            </a:r>
            <a:r>
              <a:rPr lang="et-EE" sz="4000" b="1" dirty="0" err="1">
                <a:ln w="19050">
                  <a:solidFill>
                    <a:schemeClr val="bg1"/>
                  </a:solidFill>
                </a:ln>
              </a:rPr>
              <a:t>c</a:t>
            </a:r>
            <a:r>
              <a:rPr lang="et-EE" sz="4000" b="1" dirty="0" err="1" smtClean="0">
                <a:ln w="19050">
                  <a:solidFill>
                    <a:schemeClr val="bg1"/>
                  </a:solidFill>
                </a:ln>
              </a:rPr>
              <a:t>lay</a:t>
            </a:r>
            <a:endParaRPr lang="et-EE" sz="4000" b="1" dirty="0">
              <a:ln w="19050"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7454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2286000" y="2286000"/>
            <a:ext cx="685800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2438400" y="4648200"/>
            <a:ext cx="1497623" cy="1219200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27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5" t="43155" r="1769" b="26349"/>
          <a:stretch/>
        </p:blipFill>
        <p:spPr>
          <a:xfrm>
            <a:off x="0" y="697482"/>
            <a:ext cx="9094889" cy="5005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82032" y="3416659"/>
            <a:ext cx="12698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dirty="0" err="1" smtClean="0">
                <a:solidFill>
                  <a:schemeClr val="bg1"/>
                </a:solidFill>
              </a:rPr>
              <a:t>sand</a:t>
            </a:r>
            <a:endParaRPr lang="et-EE" sz="4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6251" y="1133569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400" dirty="0" smtClean="0">
                <a:solidFill>
                  <a:schemeClr val="bg1"/>
                </a:solidFill>
              </a:rPr>
              <a:t>10 m</a:t>
            </a:r>
            <a:endParaRPr lang="et-EE" sz="2400" dirty="0">
              <a:solidFill>
                <a:schemeClr val="bg1"/>
              </a:solidFill>
            </a:endParaRPr>
          </a:p>
        </p:txBody>
      </p:sp>
      <p:cxnSp>
        <p:nvCxnSpPr>
          <p:cNvPr id="18" name="Sirge noolkonnektor 17"/>
          <p:cNvCxnSpPr/>
          <p:nvPr/>
        </p:nvCxnSpPr>
        <p:spPr>
          <a:xfrm flipV="1">
            <a:off x="0" y="2438400"/>
            <a:ext cx="990600" cy="762000"/>
          </a:xfrm>
          <a:prstGeom prst="straightConnector1">
            <a:avLst/>
          </a:prstGeom>
          <a:ln w="412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irge noolkonnektor 19"/>
          <p:cNvCxnSpPr/>
          <p:nvPr/>
        </p:nvCxnSpPr>
        <p:spPr>
          <a:xfrm flipV="1">
            <a:off x="1789940" y="1296387"/>
            <a:ext cx="990600" cy="762000"/>
          </a:xfrm>
          <a:prstGeom prst="straightConnector1">
            <a:avLst/>
          </a:prstGeom>
          <a:ln w="412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irge noolkonnektor 20"/>
          <p:cNvCxnSpPr/>
          <p:nvPr/>
        </p:nvCxnSpPr>
        <p:spPr>
          <a:xfrm flipV="1">
            <a:off x="3356810" y="219169"/>
            <a:ext cx="990600" cy="762000"/>
          </a:xfrm>
          <a:prstGeom prst="straightConnector1">
            <a:avLst/>
          </a:prstGeom>
          <a:ln w="412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irge noolkonnektor 21"/>
          <p:cNvCxnSpPr/>
          <p:nvPr/>
        </p:nvCxnSpPr>
        <p:spPr>
          <a:xfrm>
            <a:off x="4694888" y="56832"/>
            <a:ext cx="1020112" cy="19368"/>
          </a:xfrm>
          <a:prstGeom prst="straightConnector1">
            <a:avLst/>
          </a:prstGeom>
          <a:ln w="41275">
            <a:solidFill>
              <a:srgbClr val="0000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irge noolkonnektor 25"/>
          <p:cNvCxnSpPr/>
          <p:nvPr/>
        </p:nvCxnSpPr>
        <p:spPr>
          <a:xfrm>
            <a:off x="5938455" y="381000"/>
            <a:ext cx="995745" cy="600169"/>
          </a:xfrm>
          <a:prstGeom prst="straightConnector1">
            <a:avLst/>
          </a:prstGeom>
          <a:ln w="41275">
            <a:solidFill>
              <a:srgbClr val="0000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irge noolkonnektor 27"/>
          <p:cNvCxnSpPr/>
          <p:nvPr/>
        </p:nvCxnSpPr>
        <p:spPr>
          <a:xfrm>
            <a:off x="7026223" y="1150189"/>
            <a:ext cx="974777" cy="870202"/>
          </a:xfrm>
          <a:prstGeom prst="straightConnector1">
            <a:avLst/>
          </a:prstGeom>
          <a:ln w="41275">
            <a:solidFill>
              <a:srgbClr val="0000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81300" y="5713931"/>
            <a:ext cx="52197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t-EE" sz="5400" dirty="0" err="1" smtClean="0"/>
              <a:t>Extreme</a:t>
            </a:r>
            <a:r>
              <a:rPr lang="et-EE" sz="5400" dirty="0" smtClean="0"/>
              <a:t> </a:t>
            </a:r>
            <a:r>
              <a:rPr lang="et-EE" sz="5400" dirty="0" err="1" smtClean="0"/>
              <a:t>event</a:t>
            </a:r>
            <a:r>
              <a:rPr lang="et-EE" sz="5400" dirty="0" smtClean="0"/>
              <a:t>?</a:t>
            </a:r>
            <a:endParaRPr lang="et-EE" sz="5400" dirty="0"/>
          </a:p>
        </p:txBody>
      </p:sp>
    </p:spTree>
    <p:extLst>
      <p:ext uri="{BB962C8B-B14F-4D97-AF65-F5344CB8AC3E}">
        <p14:creationId xmlns:p14="http://schemas.microsoft.com/office/powerpoint/2010/main" val="274283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976745" y="2098964"/>
            <a:ext cx="685800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2459182" y="5507182"/>
            <a:ext cx="1497623" cy="568036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5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u kohatäid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159" y="656492"/>
            <a:ext cx="9204159" cy="6201508"/>
          </a:xfrm>
        </p:spPr>
      </p:pic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33789" y="11723"/>
            <a:ext cx="8110211" cy="583222"/>
          </a:xfrm>
        </p:spPr>
        <p:txBody>
          <a:bodyPr>
            <a:normAutofit/>
          </a:bodyPr>
          <a:lstStyle/>
          <a:p>
            <a:r>
              <a:rPr lang="et-EE" sz="2400" dirty="0" err="1" smtClean="0">
                <a:latin typeface="+mn-lt"/>
                <a:ea typeface="+mn-ea"/>
                <a:cs typeface="+mn-cs"/>
              </a:rPr>
              <a:t>Higher</a:t>
            </a:r>
            <a:r>
              <a:rPr lang="et-EE" sz="2400" dirty="0" smtClean="0">
                <a:latin typeface="+mn-lt"/>
                <a:ea typeface="+mn-ea"/>
                <a:cs typeface="+mn-cs"/>
              </a:rPr>
              <a:t> </a:t>
            </a:r>
            <a:r>
              <a:rPr lang="et-EE" sz="2400" dirty="0" err="1">
                <a:latin typeface="+mn-lt"/>
                <a:ea typeface="+mn-ea"/>
                <a:cs typeface="+mn-cs"/>
              </a:rPr>
              <a:t>ridges</a:t>
            </a:r>
            <a:r>
              <a:rPr lang="et-EE" sz="2400" dirty="0">
                <a:latin typeface="+mn-lt"/>
                <a:ea typeface="+mn-ea"/>
                <a:cs typeface="+mn-cs"/>
              </a:rPr>
              <a:t>, </a:t>
            </a:r>
            <a:r>
              <a:rPr lang="et-EE" sz="2400" dirty="0" err="1">
                <a:latin typeface="+mn-lt"/>
                <a:ea typeface="+mn-ea"/>
                <a:cs typeface="+mn-cs"/>
              </a:rPr>
              <a:t>long</a:t>
            </a:r>
            <a:r>
              <a:rPr lang="et-EE" sz="2400" dirty="0">
                <a:latin typeface="+mn-lt"/>
                <a:ea typeface="+mn-ea"/>
                <a:cs typeface="+mn-cs"/>
              </a:rPr>
              <a:t> </a:t>
            </a:r>
            <a:r>
              <a:rPr lang="et-EE" sz="2400" dirty="0" err="1">
                <a:latin typeface="+mn-lt"/>
                <a:ea typeface="+mn-ea"/>
                <a:cs typeface="+mn-cs"/>
              </a:rPr>
              <a:t>tilted</a:t>
            </a:r>
            <a:r>
              <a:rPr lang="et-EE" sz="2400" dirty="0">
                <a:latin typeface="+mn-lt"/>
                <a:ea typeface="+mn-ea"/>
                <a:cs typeface="+mn-cs"/>
              </a:rPr>
              <a:t> </a:t>
            </a:r>
            <a:r>
              <a:rPr lang="et-EE" sz="2400" dirty="0" err="1">
                <a:latin typeface="+mn-lt"/>
                <a:ea typeface="+mn-ea"/>
                <a:cs typeface="+mn-cs"/>
              </a:rPr>
              <a:t>layers</a:t>
            </a:r>
            <a:r>
              <a:rPr lang="et-EE" sz="2400" dirty="0">
                <a:latin typeface="+mn-lt"/>
                <a:ea typeface="+mn-ea"/>
                <a:cs typeface="+mn-cs"/>
              </a:rPr>
              <a:t>, </a:t>
            </a:r>
            <a:r>
              <a:rPr lang="et-EE" sz="2400" dirty="0" err="1">
                <a:latin typeface="+mn-lt"/>
                <a:ea typeface="+mn-ea"/>
                <a:cs typeface="+mn-cs"/>
              </a:rPr>
              <a:t>thicker</a:t>
            </a:r>
            <a:r>
              <a:rPr lang="et-EE" sz="2400" dirty="0">
                <a:latin typeface="+mn-lt"/>
                <a:ea typeface="+mn-ea"/>
                <a:cs typeface="+mn-cs"/>
              </a:rPr>
              <a:t> </a:t>
            </a:r>
            <a:r>
              <a:rPr lang="et-EE" sz="2400" dirty="0" err="1">
                <a:latin typeface="+mn-lt"/>
                <a:ea typeface="+mn-ea"/>
                <a:cs typeface="+mn-cs"/>
              </a:rPr>
              <a:t>sand</a:t>
            </a:r>
            <a:r>
              <a:rPr lang="et-EE" sz="2400" dirty="0">
                <a:latin typeface="+mn-lt"/>
                <a:ea typeface="+mn-ea"/>
                <a:cs typeface="+mn-cs"/>
              </a:rPr>
              <a:t> </a:t>
            </a:r>
            <a:r>
              <a:rPr lang="et-EE" sz="2400" dirty="0" err="1" smtClean="0">
                <a:latin typeface="+mn-lt"/>
                <a:ea typeface="+mn-ea"/>
                <a:cs typeface="+mn-cs"/>
              </a:rPr>
              <a:t>layer</a:t>
            </a:r>
            <a:endParaRPr lang="et-EE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1443317"/>
            <a:ext cx="1295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t-EE" sz="3200" dirty="0" smtClean="0"/>
              <a:t>Sea</a:t>
            </a:r>
            <a:endParaRPr lang="et-EE" sz="3200" dirty="0"/>
          </a:p>
        </p:txBody>
      </p:sp>
      <p:cxnSp>
        <p:nvCxnSpPr>
          <p:cNvPr id="6" name="Sirge noolkonnektor 5"/>
          <p:cNvCxnSpPr/>
          <p:nvPr/>
        </p:nvCxnSpPr>
        <p:spPr>
          <a:xfrm flipH="1">
            <a:off x="3087565" y="1735704"/>
            <a:ext cx="1292469" cy="0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irgkonnektor 7"/>
          <p:cNvCxnSpPr/>
          <p:nvPr/>
        </p:nvCxnSpPr>
        <p:spPr>
          <a:xfrm flipH="1">
            <a:off x="7162800" y="3121269"/>
            <a:ext cx="1776046" cy="1831731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irgkonnektor 8"/>
          <p:cNvCxnSpPr/>
          <p:nvPr/>
        </p:nvCxnSpPr>
        <p:spPr>
          <a:xfrm flipH="1">
            <a:off x="6477000" y="2787161"/>
            <a:ext cx="1752600" cy="1937239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irgkonnektor 11"/>
          <p:cNvCxnSpPr/>
          <p:nvPr/>
        </p:nvCxnSpPr>
        <p:spPr>
          <a:xfrm flipH="1">
            <a:off x="2663298" y="2787161"/>
            <a:ext cx="1776046" cy="1831731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irgkonnektor 12"/>
          <p:cNvCxnSpPr/>
          <p:nvPr/>
        </p:nvCxnSpPr>
        <p:spPr>
          <a:xfrm flipH="1">
            <a:off x="5181600" y="2810607"/>
            <a:ext cx="1776046" cy="1831731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irgkonnektor 13"/>
          <p:cNvCxnSpPr/>
          <p:nvPr/>
        </p:nvCxnSpPr>
        <p:spPr>
          <a:xfrm flipH="1">
            <a:off x="4114801" y="2787161"/>
            <a:ext cx="2157045" cy="1556239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12344" y="3371059"/>
            <a:ext cx="1975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dirty="0" smtClean="0">
                <a:solidFill>
                  <a:schemeClr val="bg1"/>
                </a:solidFill>
              </a:rPr>
              <a:t>S a n d</a:t>
            </a:r>
            <a:endParaRPr lang="et-EE" sz="4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07071" y="5522249"/>
            <a:ext cx="261546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t-EE" sz="4000" b="1" dirty="0" err="1" smtClean="0">
                <a:ln w="19050">
                  <a:solidFill>
                    <a:schemeClr val="bg1"/>
                  </a:solidFill>
                </a:ln>
              </a:rPr>
              <a:t>Varved</a:t>
            </a:r>
            <a:r>
              <a:rPr lang="et-EE" sz="4000" b="1" dirty="0" smtClean="0">
                <a:ln w="19050">
                  <a:solidFill>
                    <a:schemeClr val="bg1"/>
                  </a:solidFill>
                </a:ln>
              </a:rPr>
              <a:t> </a:t>
            </a:r>
            <a:r>
              <a:rPr lang="et-EE" sz="4000" b="1" dirty="0" err="1">
                <a:ln w="19050">
                  <a:solidFill>
                    <a:schemeClr val="bg1"/>
                  </a:solidFill>
                </a:ln>
              </a:rPr>
              <a:t>c</a:t>
            </a:r>
            <a:r>
              <a:rPr lang="et-EE" sz="4000" b="1" dirty="0" err="1" smtClean="0">
                <a:ln w="19050">
                  <a:solidFill>
                    <a:schemeClr val="bg1"/>
                  </a:solidFill>
                </a:ln>
              </a:rPr>
              <a:t>lay</a:t>
            </a:r>
            <a:endParaRPr lang="et-EE" sz="4000" b="1" dirty="0">
              <a:ln w="19050"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617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0"/>
            <a:ext cx="9108544" cy="6553200"/>
          </a:xfrm>
          <a:prstGeom prst="rect">
            <a:avLst/>
          </a:prstGeom>
        </p:spPr>
      </p:pic>
      <p:sp>
        <p:nvSpPr>
          <p:cNvPr id="4" name="Ristkülik 3"/>
          <p:cNvSpPr/>
          <p:nvPr/>
        </p:nvSpPr>
        <p:spPr>
          <a:xfrm>
            <a:off x="3595254" y="1359932"/>
            <a:ext cx="685800" cy="457200"/>
          </a:xfrm>
          <a:prstGeom prst="rect">
            <a:avLst/>
          </a:prstGeom>
          <a:solidFill>
            <a:schemeClr val="accent1">
              <a:alpha val="61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stkülik 4"/>
          <p:cNvSpPr/>
          <p:nvPr/>
        </p:nvSpPr>
        <p:spPr>
          <a:xfrm>
            <a:off x="227933" y="5735782"/>
            <a:ext cx="1070931" cy="817418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Eesti </a:t>
            </a:r>
            <a:r>
              <a:rPr lang="et-EE" dirty="0" err="1" smtClean="0">
                <a:solidFill>
                  <a:schemeClr val="bg1"/>
                </a:solidFill>
              </a:rPr>
              <a:t>Maaamet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1778" y="2923773"/>
            <a:ext cx="1975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4400" dirty="0" smtClean="0">
                <a:solidFill>
                  <a:schemeClr val="bg1"/>
                </a:solidFill>
              </a:rPr>
              <a:t>S a n d</a:t>
            </a:r>
            <a:endParaRPr lang="et-EE" sz="4400" dirty="0">
              <a:solidFill>
                <a:schemeClr val="bg1"/>
              </a:solidFill>
            </a:endParaRPr>
          </a:p>
        </p:txBody>
      </p:sp>
      <p:grpSp>
        <p:nvGrpSpPr>
          <p:cNvPr id="23" name="Rühm 22"/>
          <p:cNvGrpSpPr/>
          <p:nvPr/>
        </p:nvGrpSpPr>
        <p:grpSpPr>
          <a:xfrm>
            <a:off x="2606393" y="2923774"/>
            <a:ext cx="1622707" cy="1466631"/>
            <a:chOff x="2606393" y="2923774"/>
            <a:chExt cx="1622707" cy="1466631"/>
          </a:xfrm>
        </p:grpSpPr>
        <p:cxnSp>
          <p:nvCxnSpPr>
            <p:cNvPr id="8" name="Sirgkonnektor 7"/>
            <p:cNvCxnSpPr/>
            <p:nvPr/>
          </p:nvCxnSpPr>
          <p:spPr>
            <a:xfrm flipV="1">
              <a:off x="3733800" y="2923774"/>
              <a:ext cx="495300" cy="779807"/>
            </a:xfrm>
            <a:prstGeom prst="line">
              <a:avLst/>
            </a:prstGeom>
            <a:ln w="444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irgkonnektor 9"/>
            <p:cNvCxnSpPr/>
            <p:nvPr/>
          </p:nvCxnSpPr>
          <p:spPr>
            <a:xfrm flipV="1">
              <a:off x="3048000" y="3675162"/>
              <a:ext cx="799367" cy="134838"/>
            </a:xfrm>
            <a:prstGeom prst="line">
              <a:avLst/>
            </a:prstGeom>
            <a:ln w="444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irgkonnektor 13"/>
            <p:cNvCxnSpPr/>
            <p:nvPr/>
          </p:nvCxnSpPr>
          <p:spPr>
            <a:xfrm flipV="1">
              <a:off x="2606393" y="3742581"/>
              <a:ext cx="441607" cy="647824"/>
            </a:xfrm>
            <a:prstGeom prst="line">
              <a:avLst/>
            </a:prstGeom>
            <a:ln w="444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irgkonnektor 15"/>
          <p:cNvCxnSpPr/>
          <p:nvPr/>
        </p:nvCxnSpPr>
        <p:spPr>
          <a:xfrm flipV="1">
            <a:off x="5848350" y="2138994"/>
            <a:ext cx="1726222" cy="1671006"/>
          </a:xfrm>
          <a:prstGeom prst="line">
            <a:avLst/>
          </a:prstGeom>
          <a:ln w="444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5021" y="83404"/>
            <a:ext cx="8833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err="1" smtClean="0"/>
              <a:t>Couple</a:t>
            </a:r>
            <a:r>
              <a:rPr lang="et-EE" sz="2400" dirty="0" smtClean="0"/>
              <a:t> of </a:t>
            </a:r>
            <a:r>
              <a:rPr lang="et-EE" sz="2400" dirty="0" err="1" smtClean="0"/>
              <a:t>tilted</a:t>
            </a:r>
            <a:r>
              <a:rPr lang="et-EE" sz="2400" dirty="0" smtClean="0"/>
              <a:t> </a:t>
            </a:r>
            <a:r>
              <a:rPr lang="et-EE" sz="2400" dirty="0" err="1" smtClean="0"/>
              <a:t>layers</a:t>
            </a:r>
            <a:r>
              <a:rPr lang="et-EE" sz="2400" dirty="0" smtClean="0"/>
              <a:t> </a:t>
            </a:r>
            <a:r>
              <a:rPr lang="et-EE" sz="2400" dirty="0" err="1" smtClean="0"/>
              <a:t>near</a:t>
            </a:r>
            <a:r>
              <a:rPr lang="et-EE" sz="2400" dirty="0" smtClean="0"/>
              <a:t> </a:t>
            </a:r>
            <a:r>
              <a:rPr lang="et-EE" sz="2400" dirty="0" err="1" smtClean="0"/>
              <a:t>to</a:t>
            </a:r>
            <a:r>
              <a:rPr lang="et-EE" sz="2400" dirty="0" smtClean="0"/>
              <a:t> </a:t>
            </a:r>
            <a:r>
              <a:rPr lang="et-EE" sz="2400" dirty="0" err="1" smtClean="0"/>
              <a:t>the</a:t>
            </a:r>
            <a:r>
              <a:rPr lang="et-EE" sz="2400" dirty="0" smtClean="0"/>
              <a:t> </a:t>
            </a:r>
            <a:r>
              <a:rPr lang="et-EE" sz="2400" dirty="0" err="1" smtClean="0"/>
              <a:t>current</a:t>
            </a:r>
            <a:r>
              <a:rPr lang="et-EE" sz="2400" dirty="0" smtClean="0"/>
              <a:t> </a:t>
            </a:r>
            <a:r>
              <a:rPr lang="et-EE" sz="2400" dirty="0" err="1" smtClean="0"/>
              <a:t>shoreline</a:t>
            </a:r>
            <a:r>
              <a:rPr lang="et-EE" sz="2400" dirty="0" smtClean="0"/>
              <a:t>, </a:t>
            </a:r>
            <a:r>
              <a:rPr lang="et-EE" sz="2400" dirty="0" err="1" smtClean="0"/>
              <a:t>followed</a:t>
            </a:r>
            <a:r>
              <a:rPr lang="et-EE" sz="2400" dirty="0" smtClean="0"/>
              <a:t> </a:t>
            </a:r>
            <a:r>
              <a:rPr lang="et-EE" sz="2400" dirty="0" err="1" smtClean="0"/>
              <a:t>by</a:t>
            </a:r>
            <a:r>
              <a:rPr lang="et-EE" sz="2400" dirty="0" smtClean="0"/>
              <a:t> </a:t>
            </a:r>
            <a:r>
              <a:rPr lang="et-EE" sz="2400" dirty="0" err="1" smtClean="0"/>
              <a:t>bigger</a:t>
            </a:r>
            <a:r>
              <a:rPr lang="et-EE" sz="2400" dirty="0" smtClean="0"/>
              <a:t> </a:t>
            </a:r>
            <a:r>
              <a:rPr lang="et-EE" sz="2400" dirty="0" err="1" smtClean="0"/>
              <a:t>rides</a:t>
            </a:r>
            <a:r>
              <a:rPr lang="et-EE" sz="2400" dirty="0" smtClean="0"/>
              <a:t>/</a:t>
            </a:r>
            <a:r>
              <a:rPr lang="et-EE" sz="2400" dirty="0" err="1" smtClean="0"/>
              <a:t>dunes</a:t>
            </a:r>
            <a:r>
              <a:rPr lang="et-EE" sz="2400" dirty="0" smtClean="0"/>
              <a:t> </a:t>
            </a:r>
            <a:endParaRPr lang="et-EE" sz="2400" dirty="0"/>
          </a:p>
        </p:txBody>
      </p:sp>
      <p:cxnSp>
        <p:nvCxnSpPr>
          <p:cNvPr id="20" name="Sirge noolkonnektor 19"/>
          <p:cNvCxnSpPr/>
          <p:nvPr/>
        </p:nvCxnSpPr>
        <p:spPr>
          <a:xfrm>
            <a:off x="381000" y="2362200"/>
            <a:ext cx="5920" cy="939742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lt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636"/>
            <a:ext cx="9144000" cy="493260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542" y="4297446"/>
            <a:ext cx="14767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t-EE" sz="3200" dirty="0" err="1" smtClean="0"/>
              <a:t>Beach</a:t>
            </a:r>
            <a:endParaRPr lang="et-EE" sz="3200" dirty="0"/>
          </a:p>
        </p:txBody>
      </p:sp>
    </p:spTree>
    <p:extLst>
      <p:ext uri="{BB962C8B-B14F-4D97-AF65-F5344CB8AC3E}">
        <p14:creationId xmlns:p14="http://schemas.microsoft.com/office/powerpoint/2010/main" val="48816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5" name="Pilt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b="27778"/>
          <a:stretch/>
        </p:blipFill>
        <p:spPr>
          <a:xfrm>
            <a:off x="0" y="533400"/>
            <a:ext cx="9108544" cy="6324600"/>
          </a:xfrm>
          <a:prstGeom prst="rect">
            <a:avLst/>
          </a:prstGeom>
        </p:spPr>
      </p:pic>
      <p:sp>
        <p:nvSpPr>
          <p:cNvPr id="3" name="Ristkülik 2"/>
          <p:cNvSpPr/>
          <p:nvPr/>
        </p:nvSpPr>
        <p:spPr>
          <a:xfrm>
            <a:off x="5638800" y="5329469"/>
            <a:ext cx="1066800" cy="918932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8" name="Ristkülik 7"/>
          <p:cNvSpPr/>
          <p:nvPr/>
        </p:nvSpPr>
        <p:spPr>
          <a:xfrm>
            <a:off x="2324559" y="6105209"/>
            <a:ext cx="1532405" cy="525740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9" name="Ristkülik 8"/>
          <p:cNvSpPr/>
          <p:nvPr/>
        </p:nvSpPr>
        <p:spPr>
          <a:xfrm>
            <a:off x="441726" y="6084165"/>
            <a:ext cx="1134556" cy="672236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0" name="Ristkülik 9"/>
          <p:cNvSpPr/>
          <p:nvPr/>
        </p:nvSpPr>
        <p:spPr>
          <a:xfrm rot="20566470">
            <a:off x="3442774" y="1950825"/>
            <a:ext cx="939069" cy="241696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4" name="Ristkülik 13"/>
          <p:cNvSpPr/>
          <p:nvPr/>
        </p:nvSpPr>
        <p:spPr>
          <a:xfrm rot="20340519">
            <a:off x="4040359" y="3495706"/>
            <a:ext cx="903700" cy="241477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7" name="Ristkülik 16"/>
          <p:cNvSpPr/>
          <p:nvPr/>
        </p:nvSpPr>
        <p:spPr>
          <a:xfrm>
            <a:off x="3831724" y="5329469"/>
            <a:ext cx="1807076" cy="949094"/>
          </a:xfrm>
          <a:prstGeom prst="rect">
            <a:avLst/>
          </a:prstGeom>
          <a:solidFill>
            <a:srgbClr val="0000CC">
              <a:alpha val="46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6" name="Ristkülik 25"/>
          <p:cNvSpPr/>
          <p:nvPr/>
        </p:nvSpPr>
        <p:spPr>
          <a:xfrm rot="20340305">
            <a:off x="3876184" y="2862285"/>
            <a:ext cx="915144" cy="642616"/>
          </a:xfrm>
          <a:prstGeom prst="rect">
            <a:avLst/>
          </a:prstGeom>
          <a:solidFill>
            <a:srgbClr val="0000CC">
              <a:alpha val="5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8" name="Ristkülik 27"/>
          <p:cNvSpPr/>
          <p:nvPr/>
        </p:nvSpPr>
        <p:spPr>
          <a:xfrm>
            <a:off x="6705600" y="5329469"/>
            <a:ext cx="621108" cy="910992"/>
          </a:xfrm>
          <a:prstGeom prst="rect">
            <a:avLst/>
          </a:prstGeom>
          <a:solidFill>
            <a:srgbClr val="0000CC">
              <a:alpha val="46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9" name="Ristkülik 28"/>
          <p:cNvSpPr/>
          <p:nvPr/>
        </p:nvSpPr>
        <p:spPr>
          <a:xfrm rot="20304036">
            <a:off x="4151863" y="3729930"/>
            <a:ext cx="901881" cy="412169"/>
          </a:xfrm>
          <a:prstGeom prst="rect">
            <a:avLst/>
          </a:prstGeom>
          <a:solidFill>
            <a:srgbClr val="0000CC">
              <a:alpha val="46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0" name="TextBox 29"/>
          <p:cNvSpPr txBox="1"/>
          <p:nvPr/>
        </p:nvSpPr>
        <p:spPr>
          <a:xfrm>
            <a:off x="7542" y="4298071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Estonian </a:t>
            </a:r>
            <a:r>
              <a:rPr lang="et-EE" dirty="0" err="1" smtClean="0">
                <a:solidFill>
                  <a:schemeClr val="bg1"/>
                </a:solidFill>
              </a:rPr>
              <a:t>Landboard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map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27" name="Ristkülik 26"/>
          <p:cNvSpPr/>
          <p:nvPr/>
        </p:nvSpPr>
        <p:spPr>
          <a:xfrm>
            <a:off x="2324558" y="4820645"/>
            <a:ext cx="1507165" cy="1276904"/>
          </a:xfrm>
          <a:prstGeom prst="rect">
            <a:avLst/>
          </a:prstGeom>
          <a:solidFill>
            <a:srgbClr val="0000CC">
              <a:alpha val="46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4" name="Ristkülik 33"/>
          <p:cNvSpPr/>
          <p:nvPr/>
        </p:nvSpPr>
        <p:spPr>
          <a:xfrm rot="20566470">
            <a:off x="3637814" y="2282272"/>
            <a:ext cx="939069" cy="636823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6" name="Ristkülik 35"/>
          <p:cNvSpPr/>
          <p:nvPr/>
        </p:nvSpPr>
        <p:spPr>
          <a:xfrm rot="20566470">
            <a:off x="3753845" y="2383377"/>
            <a:ext cx="675925" cy="397221"/>
          </a:xfrm>
          <a:prstGeom prst="rect">
            <a:avLst/>
          </a:prstGeom>
          <a:solidFill>
            <a:srgbClr val="0000CC">
              <a:alpha val="7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0" y="3175"/>
            <a:ext cx="9008917" cy="58477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t-EE" altLang="et-EE" sz="3200" b="1" dirty="0" err="1" smtClean="0">
                <a:latin typeface="Times New Roman" panose="02020603050405020304" pitchFamily="18" charset="0"/>
              </a:rPr>
              <a:t>Conclusions</a:t>
            </a:r>
            <a:r>
              <a:rPr lang="et-EE" altLang="et-EE" sz="3200" b="1" dirty="0" smtClean="0">
                <a:latin typeface="Times New Roman" panose="02020603050405020304" pitchFamily="18" charset="0"/>
              </a:rPr>
              <a:t>: </a:t>
            </a:r>
            <a:r>
              <a:rPr lang="et-EE" altLang="et-EE" sz="3200" b="1" dirty="0" err="1" smtClean="0"/>
              <a:t>Calm</a:t>
            </a:r>
            <a:r>
              <a:rPr lang="et-EE" altLang="et-EE" sz="3200" b="1" dirty="0" smtClean="0"/>
              <a:t> and </a:t>
            </a:r>
            <a:r>
              <a:rPr lang="et-EE" altLang="et-EE" sz="3200" b="1" dirty="0" err="1" smtClean="0"/>
              <a:t>stormy</a:t>
            </a:r>
            <a:r>
              <a:rPr lang="et-EE" altLang="et-EE" sz="3200" b="1" dirty="0" smtClean="0"/>
              <a:t> </a:t>
            </a:r>
            <a:r>
              <a:rPr lang="et-EE" altLang="et-EE" sz="3200" b="1" dirty="0" err="1" smtClean="0"/>
              <a:t>periods</a:t>
            </a:r>
            <a:r>
              <a:rPr lang="et-EE" altLang="et-EE" sz="3200" b="1" dirty="0" smtClean="0"/>
              <a:t> in </a:t>
            </a:r>
            <a:r>
              <a:rPr lang="et-EE" altLang="et-EE" sz="3200" b="1" dirty="0" err="1" smtClean="0"/>
              <a:t>the</a:t>
            </a:r>
            <a:r>
              <a:rPr lang="et-EE" altLang="et-EE" sz="3200" b="1" dirty="0" smtClean="0"/>
              <a:t> </a:t>
            </a:r>
            <a:r>
              <a:rPr lang="et-EE" altLang="et-EE" sz="3200" b="1" dirty="0" err="1" smtClean="0"/>
              <a:t>past</a:t>
            </a:r>
            <a:endParaRPr lang="et-EE" altLang="et-EE" sz="32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5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4" grpId="0" animBg="1"/>
      <p:bldP spid="17" grpId="0" animBg="1"/>
      <p:bldP spid="26" grpId="0" animBg="1"/>
      <p:bldP spid="28" grpId="0" animBg="1"/>
      <p:bldP spid="29" grpId="0" animBg="1"/>
      <p:bldP spid="27" grpId="0" animBg="1"/>
      <p:bldP spid="34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Juminda</a:t>
            </a:r>
            <a:endParaRPr lang="en-GB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86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isu kohatäid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24211"/>
            <a:ext cx="7886700" cy="3554165"/>
          </a:xfrm>
        </p:spPr>
      </p:pic>
    </p:spTree>
    <p:extLst>
      <p:ext uri="{BB962C8B-B14F-4D97-AF65-F5344CB8AC3E}">
        <p14:creationId xmlns:p14="http://schemas.microsoft.com/office/powerpoint/2010/main" val="424179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isu kohatäid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77015"/>
            <a:ext cx="7886700" cy="3448557"/>
          </a:xfrm>
        </p:spPr>
      </p:pic>
    </p:spTree>
    <p:extLst>
      <p:ext uri="{BB962C8B-B14F-4D97-AF65-F5344CB8AC3E}">
        <p14:creationId xmlns:p14="http://schemas.microsoft.com/office/powerpoint/2010/main" val="2339246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Röögu</a:t>
            </a:r>
            <a:endParaRPr lang="en-GB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35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Rühm 12"/>
          <p:cNvGrpSpPr/>
          <p:nvPr/>
        </p:nvGrpSpPr>
        <p:grpSpPr>
          <a:xfrm>
            <a:off x="0" y="592283"/>
            <a:ext cx="9144000" cy="6265718"/>
            <a:chOff x="384464" y="1239909"/>
            <a:chExt cx="8759536" cy="5618091"/>
          </a:xfrm>
        </p:grpSpPr>
        <p:pic>
          <p:nvPicPr>
            <p:cNvPr id="4" name="Pilt 3"/>
            <p:cNvPicPr>
              <a:picLocks noChangeAspect="1"/>
            </p:cNvPicPr>
            <p:nvPr/>
          </p:nvPicPr>
          <p:blipFill rotWithShape="1">
            <a:blip r:embed="rId2"/>
            <a:srcRect l="4366" t="17690" r="395" b="9054"/>
            <a:stretch/>
          </p:blipFill>
          <p:spPr>
            <a:xfrm>
              <a:off x="384464" y="1239909"/>
              <a:ext cx="8759536" cy="561809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213264" y="1785665"/>
              <a:ext cx="11006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3600" dirty="0" smtClean="0">
                  <a:solidFill>
                    <a:schemeClr val="bg1"/>
                  </a:solidFill>
                </a:rPr>
                <a:t>PEAT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51864" y="1650317"/>
              <a:ext cx="21053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2800" dirty="0" err="1" smtClean="0">
                  <a:solidFill>
                    <a:schemeClr val="bg1"/>
                  </a:solidFill>
                </a:rPr>
                <a:t>Buried</a:t>
              </a:r>
              <a:r>
                <a:rPr lang="et-EE" sz="2800" dirty="0" smtClean="0">
                  <a:solidFill>
                    <a:schemeClr val="bg1"/>
                  </a:solidFill>
                </a:rPr>
                <a:t> </a:t>
              </a:r>
              <a:r>
                <a:rPr lang="et-EE" sz="2800" dirty="0" err="1" smtClean="0">
                  <a:solidFill>
                    <a:schemeClr val="bg1"/>
                  </a:solidFill>
                </a:rPr>
                <a:t>ridges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Sirge noolkonnektor 7"/>
            <p:cNvCxnSpPr/>
            <p:nvPr/>
          </p:nvCxnSpPr>
          <p:spPr>
            <a:xfrm flipH="1">
              <a:off x="6317673" y="2235092"/>
              <a:ext cx="613063" cy="43537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irge noolkonnektor 8"/>
            <p:cNvCxnSpPr/>
            <p:nvPr/>
          </p:nvCxnSpPr>
          <p:spPr>
            <a:xfrm flipH="1">
              <a:off x="3217720" y="2235092"/>
              <a:ext cx="3099953" cy="75853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524000" y="3998666"/>
              <a:ext cx="110158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t-EE" sz="3600" dirty="0" err="1" smtClean="0"/>
                <a:t>Sand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85905" y="5875957"/>
              <a:ext cx="230781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t-EE" sz="3600" dirty="0" err="1" smtClean="0"/>
                <a:t>Varved</a:t>
              </a:r>
              <a:r>
                <a:rPr lang="et-EE" sz="3600" dirty="0" smtClean="0"/>
                <a:t> </a:t>
              </a:r>
              <a:r>
                <a:rPr lang="et-EE" sz="3600" dirty="0" err="1" smtClean="0"/>
                <a:t>clay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60356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No </a:t>
            </a:r>
            <a:r>
              <a:rPr lang="et-EE" dirty="0" err="1" smtClean="0"/>
              <a:t>tilted</a:t>
            </a:r>
            <a:r>
              <a:rPr lang="et-EE" dirty="0" smtClean="0"/>
              <a:t> </a:t>
            </a:r>
            <a:r>
              <a:rPr lang="et-EE" dirty="0" err="1" smtClean="0"/>
              <a:t>layers</a:t>
            </a:r>
            <a:r>
              <a:rPr lang="et-EE" dirty="0" smtClean="0"/>
              <a:t> (pane see suvalisele kohale, eelmisel on meetrid peal, alustades merepoolt</a:t>
            </a:r>
            <a:endParaRPr lang="en-GB" dirty="0"/>
          </a:p>
        </p:txBody>
      </p:sp>
      <p:grpSp>
        <p:nvGrpSpPr>
          <p:cNvPr id="10" name="Rühm 9"/>
          <p:cNvGrpSpPr/>
          <p:nvPr/>
        </p:nvGrpSpPr>
        <p:grpSpPr>
          <a:xfrm>
            <a:off x="0" y="1943100"/>
            <a:ext cx="9164782" cy="4914900"/>
            <a:chOff x="62345" y="1943100"/>
            <a:chExt cx="9164782" cy="4914900"/>
          </a:xfrm>
        </p:grpSpPr>
        <p:pic>
          <p:nvPicPr>
            <p:cNvPr id="4" name="Pilt 3"/>
            <p:cNvPicPr>
              <a:picLocks noChangeAspect="1"/>
            </p:cNvPicPr>
            <p:nvPr/>
          </p:nvPicPr>
          <p:blipFill rotWithShape="1">
            <a:blip r:embed="rId2"/>
            <a:srcRect l="679" t="17782" r="-598" b="8307"/>
            <a:stretch/>
          </p:blipFill>
          <p:spPr>
            <a:xfrm>
              <a:off x="62345" y="1943100"/>
              <a:ext cx="9164782" cy="49149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88702" y="5066562"/>
              <a:ext cx="2409103" cy="7208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t-EE" sz="3600" dirty="0" err="1" smtClean="0"/>
                <a:t>Varved</a:t>
              </a:r>
              <a:r>
                <a:rPr lang="et-EE" sz="3600" dirty="0" smtClean="0"/>
                <a:t> </a:t>
              </a:r>
              <a:r>
                <a:rPr lang="et-EE" sz="3600" dirty="0" err="1" smtClean="0"/>
                <a:t>clay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069769" y="4040131"/>
              <a:ext cx="1149934" cy="7208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t-EE" sz="3600" dirty="0" err="1" smtClean="0"/>
                <a:t>Sand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66105" y="2176695"/>
              <a:ext cx="10143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3600" dirty="0" smtClean="0">
                  <a:solidFill>
                    <a:schemeClr val="bg1"/>
                  </a:solidFill>
                </a:rPr>
                <a:t>Peat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9" name="Vabakuju 8"/>
            <p:cNvSpPr/>
            <p:nvPr/>
          </p:nvSpPr>
          <p:spPr>
            <a:xfrm>
              <a:off x="477982" y="2296391"/>
              <a:ext cx="7408718" cy="654627"/>
            </a:xfrm>
            <a:custGeom>
              <a:avLst/>
              <a:gdLst>
                <a:gd name="connsiteX0" fmla="*/ 0 w 7408718"/>
                <a:gd name="connsiteY0" fmla="*/ 426027 h 654627"/>
                <a:gd name="connsiteX1" fmla="*/ 83127 w 7408718"/>
                <a:gd name="connsiteY1" fmla="*/ 415636 h 654627"/>
                <a:gd name="connsiteX2" fmla="*/ 145473 w 7408718"/>
                <a:gd name="connsiteY2" fmla="*/ 384464 h 654627"/>
                <a:gd name="connsiteX3" fmla="*/ 477982 w 7408718"/>
                <a:gd name="connsiteY3" fmla="*/ 374073 h 654627"/>
                <a:gd name="connsiteX4" fmla="*/ 654627 w 7408718"/>
                <a:gd name="connsiteY4" fmla="*/ 384464 h 654627"/>
                <a:gd name="connsiteX5" fmla="*/ 696191 w 7408718"/>
                <a:gd name="connsiteY5" fmla="*/ 394854 h 654627"/>
                <a:gd name="connsiteX6" fmla="*/ 727363 w 7408718"/>
                <a:gd name="connsiteY6" fmla="*/ 426027 h 654627"/>
                <a:gd name="connsiteX7" fmla="*/ 789709 w 7408718"/>
                <a:gd name="connsiteY7" fmla="*/ 446809 h 654627"/>
                <a:gd name="connsiteX8" fmla="*/ 852054 w 7408718"/>
                <a:gd name="connsiteY8" fmla="*/ 467591 h 654627"/>
                <a:gd name="connsiteX9" fmla="*/ 883227 w 7408718"/>
                <a:gd name="connsiteY9" fmla="*/ 477982 h 654627"/>
                <a:gd name="connsiteX10" fmla="*/ 914400 w 7408718"/>
                <a:gd name="connsiteY10" fmla="*/ 488373 h 654627"/>
                <a:gd name="connsiteX11" fmla="*/ 945573 w 7408718"/>
                <a:gd name="connsiteY11" fmla="*/ 509154 h 654627"/>
                <a:gd name="connsiteX12" fmla="*/ 1049482 w 7408718"/>
                <a:gd name="connsiteY12" fmla="*/ 529936 h 654627"/>
                <a:gd name="connsiteX13" fmla="*/ 1122218 w 7408718"/>
                <a:gd name="connsiteY13" fmla="*/ 550718 h 654627"/>
                <a:gd name="connsiteX14" fmla="*/ 1309254 w 7408718"/>
                <a:gd name="connsiteY14" fmla="*/ 540327 h 654627"/>
                <a:gd name="connsiteX15" fmla="*/ 1371600 w 7408718"/>
                <a:gd name="connsiteY15" fmla="*/ 519545 h 654627"/>
                <a:gd name="connsiteX16" fmla="*/ 1402773 w 7408718"/>
                <a:gd name="connsiteY16" fmla="*/ 509154 h 654627"/>
                <a:gd name="connsiteX17" fmla="*/ 1413163 w 7408718"/>
                <a:gd name="connsiteY17" fmla="*/ 477982 h 654627"/>
                <a:gd name="connsiteX18" fmla="*/ 1454727 w 7408718"/>
                <a:gd name="connsiteY18" fmla="*/ 467591 h 654627"/>
                <a:gd name="connsiteX19" fmla="*/ 1652154 w 7408718"/>
                <a:gd name="connsiteY19" fmla="*/ 457200 h 654627"/>
                <a:gd name="connsiteX20" fmla="*/ 1756063 w 7408718"/>
                <a:gd name="connsiteY20" fmla="*/ 467591 h 654627"/>
                <a:gd name="connsiteX21" fmla="*/ 1787236 w 7408718"/>
                <a:gd name="connsiteY21" fmla="*/ 477982 h 654627"/>
                <a:gd name="connsiteX22" fmla="*/ 1870363 w 7408718"/>
                <a:gd name="connsiteY22" fmla="*/ 488373 h 654627"/>
                <a:gd name="connsiteX23" fmla="*/ 1901536 w 7408718"/>
                <a:gd name="connsiteY23" fmla="*/ 498764 h 654627"/>
                <a:gd name="connsiteX24" fmla="*/ 2005445 w 7408718"/>
                <a:gd name="connsiteY24" fmla="*/ 519545 h 654627"/>
                <a:gd name="connsiteX25" fmla="*/ 2067791 w 7408718"/>
                <a:gd name="connsiteY25" fmla="*/ 540327 h 654627"/>
                <a:gd name="connsiteX26" fmla="*/ 2098963 w 7408718"/>
                <a:gd name="connsiteY26" fmla="*/ 550718 h 654627"/>
                <a:gd name="connsiteX27" fmla="*/ 2171700 w 7408718"/>
                <a:gd name="connsiteY27" fmla="*/ 561109 h 654627"/>
                <a:gd name="connsiteX28" fmla="*/ 2265218 w 7408718"/>
                <a:gd name="connsiteY28" fmla="*/ 602673 h 654627"/>
                <a:gd name="connsiteX29" fmla="*/ 2296391 w 7408718"/>
                <a:gd name="connsiteY29" fmla="*/ 613064 h 654627"/>
                <a:gd name="connsiteX30" fmla="*/ 2327563 w 7408718"/>
                <a:gd name="connsiteY30" fmla="*/ 633845 h 654627"/>
                <a:gd name="connsiteX31" fmla="*/ 2452254 w 7408718"/>
                <a:gd name="connsiteY31" fmla="*/ 654627 h 654627"/>
                <a:gd name="connsiteX32" fmla="*/ 2535382 w 7408718"/>
                <a:gd name="connsiteY32" fmla="*/ 644236 h 654627"/>
                <a:gd name="connsiteX33" fmla="*/ 2566554 w 7408718"/>
                <a:gd name="connsiteY33" fmla="*/ 633845 h 654627"/>
                <a:gd name="connsiteX34" fmla="*/ 2836718 w 7408718"/>
                <a:gd name="connsiteY34" fmla="*/ 623454 h 654627"/>
                <a:gd name="connsiteX35" fmla="*/ 3013363 w 7408718"/>
                <a:gd name="connsiteY35" fmla="*/ 592282 h 654627"/>
                <a:gd name="connsiteX36" fmla="*/ 3044536 w 7408718"/>
                <a:gd name="connsiteY36" fmla="*/ 581891 h 654627"/>
                <a:gd name="connsiteX37" fmla="*/ 3075709 w 7408718"/>
                <a:gd name="connsiteY37" fmla="*/ 561109 h 654627"/>
                <a:gd name="connsiteX38" fmla="*/ 3127663 w 7408718"/>
                <a:gd name="connsiteY38" fmla="*/ 550718 h 654627"/>
                <a:gd name="connsiteX39" fmla="*/ 3241963 w 7408718"/>
                <a:gd name="connsiteY39" fmla="*/ 529936 h 654627"/>
                <a:gd name="connsiteX40" fmla="*/ 3304309 w 7408718"/>
                <a:gd name="connsiteY40" fmla="*/ 509154 h 654627"/>
                <a:gd name="connsiteX41" fmla="*/ 3345873 w 7408718"/>
                <a:gd name="connsiteY41" fmla="*/ 498764 h 654627"/>
                <a:gd name="connsiteX42" fmla="*/ 3397827 w 7408718"/>
                <a:gd name="connsiteY42" fmla="*/ 477982 h 654627"/>
                <a:gd name="connsiteX43" fmla="*/ 3543300 w 7408718"/>
                <a:gd name="connsiteY43" fmla="*/ 498764 h 654627"/>
                <a:gd name="connsiteX44" fmla="*/ 3616036 w 7408718"/>
                <a:gd name="connsiteY44" fmla="*/ 519545 h 654627"/>
                <a:gd name="connsiteX45" fmla="*/ 3761509 w 7408718"/>
                <a:gd name="connsiteY45" fmla="*/ 529936 h 654627"/>
                <a:gd name="connsiteX46" fmla="*/ 3823854 w 7408718"/>
                <a:gd name="connsiteY46" fmla="*/ 550718 h 654627"/>
                <a:gd name="connsiteX47" fmla="*/ 3855027 w 7408718"/>
                <a:gd name="connsiteY47" fmla="*/ 571500 h 654627"/>
                <a:gd name="connsiteX48" fmla="*/ 3906982 w 7408718"/>
                <a:gd name="connsiteY48" fmla="*/ 581891 h 654627"/>
                <a:gd name="connsiteX49" fmla="*/ 3948545 w 7408718"/>
                <a:gd name="connsiteY49" fmla="*/ 592282 h 654627"/>
                <a:gd name="connsiteX50" fmla="*/ 4166754 w 7408718"/>
                <a:gd name="connsiteY50" fmla="*/ 571500 h 654627"/>
                <a:gd name="connsiteX51" fmla="*/ 4239491 w 7408718"/>
                <a:gd name="connsiteY51" fmla="*/ 561109 h 654627"/>
                <a:gd name="connsiteX52" fmla="*/ 4810991 w 7408718"/>
                <a:gd name="connsiteY52" fmla="*/ 529936 h 654627"/>
                <a:gd name="connsiteX53" fmla="*/ 4925291 w 7408718"/>
                <a:gd name="connsiteY53" fmla="*/ 540327 h 654627"/>
                <a:gd name="connsiteX54" fmla="*/ 4966854 w 7408718"/>
                <a:gd name="connsiteY54" fmla="*/ 550718 h 654627"/>
                <a:gd name="connsiteX55" fmla="*/ 5049982 w 7408718"/>
                <a:gd name="connsiteY55" fmla="*/ 561109 h 654627"/>
                <a:gd name="connsiteX56" fmla="*/ 5257800 w 7408718"/>
                <a:gd name="connsiteY56" fmla="*/ 529936 h 654627"/>
                <a:gd name="connsiteX57" fmla="*/ 5320145 w 7408718"/>
                <a:gd name="connsiteY57" fmla="*/ 488373 h 654627"/>
                <a:gd name="connsiteX58" fmla="*/ 5351318 w 7408718"/>
                <a:gd name="connsiteY58" fmla="*/ 426027 h 654627"/>
                <a:gd name="connsiteX59" fmla="*/ 5382491 w 7408718"/>
                <a:gd name="connsiteY59" fmla="*/ 394854 h 654627"/>
                <a:gd name="connsiteX60" fmla="*/ 5403273 w 7408718"/>
                <a:gd name="connsiteY60" fmla="*/ 363682 h 654627"/>
                <a:gd name="connsiteX61" fmla="*/ 5434445 w 7408718"/>
                <a:gd name="connsiteY61" fmla="*/ 353291 h 654627"/>
                <a:gd name="connsiteX62" fmla="*/ 5496791 w 7408718"/>
                <a:gd name="connsiteY62" fmla="*/ 322118 h 654627"/>
                <a:gd name="connsiteX63" fmla="*/ 5559136 w 7408718"/>
                <a:gd name="connsiteY63" fmla="*/ 280554 h 654627"/>
                <a:gd name="connsiteX64" fmla="*/ 5590309 w 7408718"/>
                <a:gd name="connsiteY64" fmla="*/ 259773 h 654627"/>
                <a:gd name="connsiteX65" fmla="*/ 5683827 w 7408718"/>
                <a:gd name="connsiteY65" fmla="*/ 228600 h 654627"/>
                <a:gd name="connsiteX66" fmla="*/ 5715000 w 7408718"/>
                <a:gd name="connsiteY66" fmla="*/ 218209 h 654627"/>
                <a:gd name="connsiteX67" fmla="*/ 5746173 w 7408718"/>
                <a:gd name="connsiteY67" fmla="*/ 197427 h 654627"/>
                <a:gd name="connsiteX68" fmla="*/ 5777345 w 7408718"/>
                <a:gd name="connsiteY68" fmla="*/ 166254 h 654627"/>
                <a:gd name="connsiteX69" fmla="*/ 5818909 w 7408718"/>
                <a:gd name="connsiteY69" fmla="*/ 145473 h 654627"/>
                <a:gd name="connsiteX70" fmla="*/ 5870863 w 7408718"/>
                <a:gd name="connsiteY70" fmla="*/ 93518 h 654627"/>
                <a:gd name="connsiteX71" fmla="*/ 5933209 w 7408718"/>
                <a:gd name="connsiteY71" fmla="*/ 72736 h 654627"/>
                <a:gd name="connsiteX72" fmla="*/ 6068291 w 7408718"/>
                <a:gd name="connsiteY72" fmla="*/ 83127 h 654627"/>
                <a:gd name="connsiteX73" fmla="*/ 6099463 w 7408718"/>
                <a:gd name="connsiteY73" fmla="*/ 93518 h 654627"/>
                <a:gd name="connsiteX74" fmla="*/ 6161809 w 7408718"/>
                <a:gd name="connsiteY74" fmla="*/ 135082 h 654627"/>
                <a:gd name="connsiteX75" fmla="*/ 6192982 w 7408718"/>
                <a:gd name="connsiteY75" fmla="*/ 166254 h 654627"/>
                <a:gd name="connsiteX76" fmla="*/ 6224154 w 7408718"/>
                <a:gd name="connsiteY76" fmla="*/ 155864 h 654627"/>
                <a:gd name="connsiteX77" fmla="*/ 6255327 w 7408718"/>
                <a:gd name="connsiteY77" fmla="*/ 166254 h 654627"/>
                <a:gd name="connsiteX78" fmla="*/ 6317673 w 7408718"/>
                <a:gd name="connsiteY78" fmla="*/ 207818 h 654627"/>
                <a:gd name="connsiteX79" fmla="*/ 6411191 w 7408718"/>
                <a:gd name="connsiteY79" fmla="*/ 238991 h 654627"/>
                <a:gd name="connsiteX80" fmla="*/ 6473536 w 7408718"/>
                <a:gd name="connsiteY80" fmla="*/ 259773 h 654627"/>
                <a:gd name="connsiteX81" fmla="*/ 6691745 w 7408718"/>
                <a:gd name="connsiteY81" fmla="*/ 280554 h 654627"/>
                <a:gd name="connsiteX82" fmla="*/ 6785263 w 7408718"/>
                <a:gd name="connsiteY82" fmla="*/ 301336 h 654627"/>
                <a:gd name="connsiteX83" fmla="*/ 6930736 w 7408718"/>
                <a:gd name="connsiteY83" fmla="*/ 290945 h 654627"/>
                <a:gd name="connsiteX84" fmla="*/ 7055427 w 7408718"/>
                <a:gd name="connsiteY84" fmla="*/ 249382 h 654627"/>
                <a:gd name="connsiteX85" fmla="*/ 7086600 w 7408718"/>
                <a:gd name="connsiteY85" fmla="*/ 238991 h 654627"/>
                <a:gd name="connsiteX86" fmla="*/ 7117773 w 7408718"/>
                <a:gd name="connsiteY86" fmla="*/ 228600 h 654627"/>
                <a:gd name="connsiteX87" fmla="*/ 7148945 w 7408718"/>
                <a:gd name="connsiteY87" fmla="*/ 238991 h 654627"/>
                <a:gd name="connsiteX88" fmla="*/ 7211291 w 7408718"/>
                <a:gd name="connsiteY88" fmla="*/ 197427 h 654627"/>
                <a:gd name="connsiteX89" fmla="*/ 7252854 w 7408718"/>
                <a:gd name="connsiteY89" fmla="*/ 145473 h 654627"/>
                <a:gd name="connsiteX90" fmla="*/ 7304809 w 7408718"/>
                <a:gd name="connsiteY90" fmla="*/ 103909 h 654627"/>
                <a:gd name="connsiteX91" fmla="*/ 7356763 w 7408718"/>
                <a:gd name="connsiteY91" fmla="*/ 51954 h 654627"/>
                <a:gd name="connsiteX92" fmla="*/ 7377545 w 7408718"/>
                <a:gd name="connsiteY92" fmla="*/ 20782 h 654627"/>
                <a:gd name="connsiteX93" fmla="*/ 7408718 w 7408718"/>
                <a:gd name="connsiteY93" fmla="*/ 0 h 654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7408718" h="654627">
                  <a:moveTo>
                    <a:pt x="0" y="426027"/>
                  </a:moveTo>
                  <a:cubicBezTo>
                    <a:pt x="27709" y="422563"/>
                    <a:pt x="56186" y="422984"/>
                    <a:pt x="83127" y="415636"/>
                  </a:cubicBezTo>
                  <a:cubicBezTo>
                    <a:pt x="134194" y="401708"/>
                    <a:pt x="92997" y="387463"/>
                    <a:pt x="145473" y="384464"/>
                  </a:cubicBezTo>
                  <a:cubicBezTo>
                    <a:pt x="256183" y="378138"/>
                    <a:pt x="367146" y="377537"/>
                    <a:pt x="477982" y="374073"/>
                  </a:cubicBezTo>
                  <a:cubicBezTo>
                    <a:pt x="536864" y="377537"/>
                    <a:pt x="595909" y="378872"/>
                    <a:pt x="654627" y="384464"/>
                  </a:cubicBezTo>
                  <a:cubicBezTo>
                    <a:pt x="668844" y="385818"/>
                    <a:pt x="683792" y="387769"/>
                    <a:pt x="696191" y="394854"/>
                  </a:cubicBezTo>
                  <a:cubicBezTo>
                    <a:pt x="708950" y="402145"/>
                    <a:pt x="714517" y="418890"/>
                    <a:pt x="727363" y="426027"/>
                  </a:cubicBezTo>
                  <a:cubicBezTo>
                    <a:pt x="746512" y="436666"/>
                    <a:pt x="768927" y="439882"/>
                    <a:pt x="789709" y="446809"/>
                  </a:cubicBezTo>
                  <a:lnTo>
                    <a:pt x="852054" y="467591"/>
                  </a:lnTo>
                  <a:lnTo>
                    <a:pt x="883227" y="477982"/>
                  </a:lnTo>
                  <a:cubicBezTo>
                    <a:pt x="893618" y="481446"/>
                    <a:pt x="905286" y="482298"/>
                    <a:pt x="914400" y="488373"/>
                  </a:cubicBezTo>
                  <a:cubicBezTo>
                    <a:pt x="924791" y="495300"/>
                    <a:pt x="933637" y="505481"/>
                    <a:pt x="945573" y="509154"/>
                  </a:cubicBezTo>
                  <a:cubicBezTo>
                    <a:pt x="979333" y="519542"/>
                    <a:pt x="1015972" y="518766"/>
                    <a:pt x="1049482" y="529936"/>
                  </a:cubicBezTo>
                  <a:cubicBezTo>
                    <a:pt x="1094202" y="544843"/>
                    <a:pt x="1070028" y="537671"/>
                    <a:pt x="1122218" y="550718"/>
                  </a:cubicBezTo>
                  <a:cubicBezTo>
                    <a:pt x="1184563" y="547254"/>
                    <a:pt x="1247295" y="548072"/>
                    <a:pt x="1309254" y="540327"/>
                  </a:cubicBezTo>
                  <a:cubicBezTo>
                    <a:pt x="1330991" y="537610"/>
                    <a:pt x="1350818" y="526472"/>
                    <a:pt x="1371600" y="519545"/>
                  </a:cubicBezTo>
                  <a:lnTo>
                    <a:pt x="1402773" y="509154"/>
                  </a:lnTo>
                  <a:cubicBezTo>
                    <a:pt x="1406236" y="498763"/>
                    <a:pt x="1404610" y="484824"/>
                    <a:pt x="1413163" y="477982"/>
                  </a:cubicBezTo>
                  <a:cubicBezTo>
                    <a:pt x="1424315" y="469061"/>
                    <a:pt x="1440500" y="468828"/>
                    <a:pt x="1454727" y="467591"/>
                  </a:cubicBezTo>
                  <a:cubicBezTo>
                    <a:pt x="1520379" y="461882"/>
                    <a:pt x="1586345" y="460664"/>
                    <a:pt x="1652154" y="457200"/>
                  </a:cubicBezTo>
                  <a:cubicBezTo>
                    <a:pt x="1686790" y="460664"/>
                    <a:pt x="1721659" y="462298"/>
                    <a:pt x="1756063" y="467591"/>
                  </a:cubicBezTo>
                  <a:cubicBezTo>
                    <a:pt x="1766889" y="469257"/>
                    <a:pt x="1776460" y="476023"/>
                    <a:pt x="1787236" y="477982"/>
                  </a:cubicBezTo>
                  <a:cubicBezTo>
                    <a:pt x="1814710" y="482977"/>
                    <a:pt x="1842654" y="484909"/>
                    <a:pt x="1870363" y="488373"/>
                  </a:cubicBezTo>
                  <a:cubicBezTo>
                    <a:pt x="1880754" y="491837"/>
                    <a:pt x="1890844" y="496388"/>
                    <a:pt x="1901536" y="498764"/>
                  </a:cubicBezTo>
                  <a:cubicBezTo>
                    <a:pt x="1973768" y="514815"/>
                    <a:pt x="1946289" y="501798"/>
                    <a:pt x="2005445" y="519545"/>
                  </a:cubicBezTo>
                  <a:cubicBezTo>
                    <a:pt x="2026427" y="525840"/>
                    <a:pt x="2047009" y="533400"/>
                    <a:pt x="2067791" y="540327"/>
                  </a:cubicBezTo>
                  <a:cubicBezTo>
                    <a:pt x="2078182" y="543791"/>
                    <a:pt x="2088120" y="549169"/>
                    <a:pt x="2098963" y="550718"/>
                  </a:cubicBezTo>
                  <a:lnTo>
                    <a:pt x="2171700" y="561109"/>
                  </a:lnTo>
                  <a:cubicBezTo>
                    <a:pt x="2332547" y="614726"/>
                    <a:pt x="2166417" y="553272"/>
                    <a:pt x="2265218" y="602673"/>
                  </a:cubicBezTo>
                  <a:cubicBezTo>
                    <a:pt x="2275015" y="607571"/>
                    <a:pt x="2286594" y="608166"/>
                    <a:pt x="2296391" y="613064"/>
                  </a:cubicBezTo>
                  <a:cubicBezTo>
                    <a:pt x="2307561" y="618649"/>
                    <a:pt x="2316085" y="628926"/>
                    <a:pt x="2327563" y="633845"/>
                  </a:cubicBezTo>
                  <a:cubicBezTo>
                    <a:pt x="2355833" y="645961"/>
                    <a:pt x="2433923" y="652336"/>
                    <a:pt x="2452254" y="654627"/>
                  </a:cubicBezTo>
                  <a:cubicBezTo>
                    <a:pt x="2479963" y="651163"/>
                    <a:pt x="2507907" y="649231"/>
                    <a:pt x="2535382" y="644236"/>
                  </a:cubicBezTo>
                  <a:cubicBezTo>
                    <a:pt x="2546158" y="642277"/>
                    <a:pt x="2555627" y="634599"/>
                    <a:pt x="2566554" y="633845"/>
                  </a:cubicBezTo>
                  <a:cubicBezTo>
                    <a:pt x="2656462" y="627644"/>
                    <a:pt x="2746663" y="626918"/>
                    <a:pt x="2836718" y="623454"/>
                  </a:cubicBezTo>
                  <a:cubicBezTo>
                    <a:pt x="2964643" y="597870"/>
                    <a:pt x="2905660" y="607668"/>
                    <a:pt x="3013363" y="592282"/>
                  </a:cubicBezTo>
                  <a:cubicBezTo>
                    <a:pt x="3023754" y="588818"/>
                    <a:pt x="3034739" y="586789"/>
                    <a:pt x="3044536" y="581891"/>
                  </a:cubicBezTo>
                  <a:cubicBezTo>
                    <a:pt x="3055706" y="576306"/>
                    <a:pt x="3064016" y="565494"/>
                    <a:pt x="3075709" y="561109"/>
                  </a:cubicBezTo>
                  <a:cubicBezTo>
                    <a:pt x="3092245" y="554908"/>
                    <a:pt x="3110423" y="554549"/>
                    <a:pt x="3127663" y="550718"/>
                  </a:cubicBezTo>
                  <a:cubicBezTo>
                    <a:pt x="3215849" y="531121"/>
                    <a:pt x="3115883" y="547948"/>
                    <a:pt x="3241963" y="529936"/>
                  </a:cubicBezTo>
                  <a:cubicBezTo>
                    <a:pt x="3262745" y="523009"/>
                    <a:pt x="3283057" y="514467"/>
                    <a:pt x="3304309" y="509154"/>
                  </a:cubicBezTo>
                  <a:cubicBezTo>
                    <a:pt x="3318164" y="505691"/>
                    <a:pt x="3332325" y="503280"/>
                    <a:pt x="3345873" y="498764"/>
                  </a:cubicBezTo>
                  <a:cubicBezTo>
                    <a:pt x="3363568" y="492866"/>
                    <a:pt x="3380509" y="484909"/>
                    <a:pt x="3397827" y="477982"/>
                  </a:cubicBezTo>
                  <a:cubicBezTo>
                    <a:pt x="3456028" y="484449"/>
                    <a:pt x="3490361" y="485530"/>
                    <a:pt x="3543300" y="498764"/>
                  </a:cubicBezTo>
                  <a:cubicBezTo>
                    <a:pt x="3574817" y="506643"/>
                    <a:pt x="3581063" y="515659"/>
                    <a:pt x="3616036" y="519545"/>
                  </a:cubicBezTo>
                  <a:cubicBezTo>
                    <a:pt x="3664353" y="524914"/>
                    <a:pt x="3713018" y="526472"/>
                    <a:pt x="3761509" y="529936"/>
                  </a:cubicBezTo>
                  <a:cubicBezTo>
                    <a:pt x="3782291" y="536863"/>
                    <a:pt x="3805627" y="538567"/>
                    <a:pt x="3823854" y="550718"/>
                  </a:cubicBezTo>
                  <a:cubicBezTo>
                    <a:pt x="3834245" y="557645"/>
                    <a:pt x="3843334" y="567115"/>
                    <a:pt x="3855027" y="571500"/>
                  </a:cubicBezTo>
                  <a:cubicBezTo>
                    <a:pt x="3871564" y="577701"/>
                    <a:pt x="3889741" y="578060"/>
                    <a:pt x="3906982" y="581891"/>
                  </a:cubicBezTo>
                  <a:cubicBezTo>
                    <a:pt x="3920923" y="584989"/>
                    <a:pt x="3934691" y="588818"/>
                    <a:pt x="3948545" y="592282"/>
                  </a:cubicBezTo>
                  <a:cubicBezTo>
                    <a:pt x="4044667" y="584272"/>
                    <a:pt x="4076772" y="582748"/>
                    <a:pt x="4166754" y="571500"/>
                  </a:cubicBezTo>
                  <a:cubicBezTo>
                    <a:pt x="4191057" y="568462"/>
                    <a:pt x="4215050" y="562686"/>
                    <a:pt x="4239491" y="561109"/>
                  </a:cubicBezTo>
                  <a:lnTo>
                    <a:pt x="4810991" y="529936"/>
                  </a:lnTo>
                  <a:cubicBezTo>
                    <a:pt x="4849091" y="533400"/>
                    <a:pt x="4887369" y="535271"/>
                    <a:pt x="4925291" y="540327"/>
                  </a:cubicBezTo>
                  <a:cubicBezTo>
                    <a:pt x="4939446" y="542214"/>
                    <a:pt x="4952768" y="548370"/>
                    <a:pt x="4966854" y="550718"/>
                  </a:cubicBezTo>
                  <a:cubicBezTo>
                    <a:pt x="4994399" y="555309"/>
                    <a:pt x="5022273" y="557645"/>
                    <a:pt x="5049982" y="561109"/>
                  </a:cubicBezTo>
                  <a:cubicBezTo>
                    <a:pt x="5082509" y="558786"/>
                    <a:pt x="5210075" y="561753"/>
                    <a:pt x="5257800" y="529936"/>
                  </a:cubicBezTo>
                  <a:lnTo>
                    <a:pt x="5320145" y="488373"/>
                  </a:lnTo>
                  <a:cubicBezTo>
                    <a:pt x="5330559" y="457130"/>
                    <a:pt x="5328937" y="452885"/>
                    <a:pt x="5351318" y="426027"/>
                  </a:cubicBezTo>
                  <a:cubicBezTo>
                    <a:pt x="5360726" y="414738"/>
                    <a:pt x="5373083" y="406143"/>
                    <a:pt x="5382491" y="394854"/>
                  </a:cubicBezTo>
                  <a:cubicBezTo>
                    <a:pt x="5390486" y="385260"/>
                    <a:pt x="5393521" y="371483"/>
                    <a:pt x="5403273" y="363682"/>
                  </a:cubicBezTo>
                  <a:cubicBezTo>
                    <a:pt x="5411826" y="356840"/>
                    <a:pt x="5424649" y="358189"/>
                    <a:pt x="5434445" y="353291"/>
                  </a:cubicBezTo>
                  <a:cubicBezTo>
                    <a:pt x="5515014" y="313006"/>
                    <a:pt x="5418440" y="348235"/>
                    <a:pt x="5496791" y="322118"/>
                  </a:cubicBezTo>
                  <a:cubicBezTo>
                    <a:pt x="5555879" y="263028"/>
                    <a:pt x="5498987" y="310627"/>
                    <a:pt x="5559136" y="280554"/>
                  </a:cubicBezTo>
                  <a:cubicBezTo>
                    <a:pt x="5570306" y="274969"/>
                    <a:pt x="5578897" y="264845"/>
                    <a:pt x="5590309" y="259773"/>
                  </a:cubicBezTo>
                  <a:cubicBezTo>
                    <a:pt x="5590313" y="259771"/>
                    <a:pt x="5668239" y="233796"/>
                    <a:pt x="5683827" y="228600"/>
                  </a:cubicBezTo>
                  <a:cubicBezTo>
                    <a:pt x="5694218" y="225136"/>
                    <a:pt x="5705886" y="224285"/>
                    <a:pt x="5715000" y="218209"/>
                  </a:cubicBezTo>
                  <a:cubicBezTo>
                    <a:pt x="5725391" y="211282"/>
                    <a:pt x="5736579" y="205422"/>
                    <a:pt x="5746173" y="197427"/>
                  </a:cubicBezTo>
                  <a:cubicBezTo>
                    <a:pt x="5757462" y="188019"/>
                    <a:pt x="5765387" y="174795"/>
                    <a:pt x="5777345" y="166254"/>
                  </a:cubicBezTo>
                  <a:cubicBezTo>
                    <a:pt x="5789950" y="157251"/>
                    <a:pt x="5805054" y="152400"/>
                    <a:pt x="5818909" y="145473"/>
                  </a:cubicBezTo>
                  <a:cubicBezTo>
                    <a:pt x="5837867" y="117036"/>
                    <a:pt x="5838051" y="108101"/>
                    <a:pt x="5870863" y="93518"/>
                  </a:cubicBezTo>
                  <a:cubicBezTo>
                    <a:pt x="5890881" y="84621"/>
                    <a:pt x="5933209" y="72736"/>
                    <a:pt x="5933209" y="72736"/>
                  </a:cubicBezTo>
                  <a:cubicBezTo>
                    <a:pt x="5978236" y="76200"/>
                    <a:pt x="6023479" y="77525"/>
                    <a:pt x="6068291" y="83127"/>
                  </a:cubicBezTo>
                  <a:cubicBezTo>
                    <a:pt x="6079159" y="84486"/>
                    <a:pt x="6090350" y="87442"/>
                    <a:pt x="6099463" y="93518"/>
                  </a:cubicBezTo>
                  <a:cubicBezTo>
                    <a:pt x="6177296" y="145408"/>
                    <a:pt x="6087689" y="110375"/>
                    <a:pt x="6161809" y="135082"/>
                  </a:cubicBezTo>
                  <a:cubicBezTo>
                    <a:pt x="6172200" y="145473"/>
                    <a:pt x="6179041" y="161607"/>
                    <a:pt x="6192982" y="166254"/>
                  </a:cubicBezTo>
                  <a:cubicBezTo>
                    <a:pt x="6203373" y="169718"/>
                    <a:pt x="6213201" y="155864"/>
                    <a:pt x="6224154" y="155864"/>
                  </a:cubicBezTo>
                  <a:cubicBezTo>
                    <a:pt x="6235107" y="155864"/>
                    <a:pt x="6244936" y="162791"/>
                    <a:pt x="6255327" y="166254"/>
                  </a:cubicBezTo>
                  <a:cubicBezTo>
                    <a:pt x="6276109" y="180109"/>
                    <a:pt x="6293978" y="199920"/>
                    <a:pt x="6317673" y="207818"/>
                  </a:cubicBezTo>
                  <a:lnTo>
                    <a:pt x="6411191" y="238991"/>
                  </a:lnTo>
                  <a:cubicBezTo>
                    <a:pt x="6411193" y="238992"/>
                    <a:pt x="6473534" y="259773"/>
                    <a:pt x="6473536" y="259773"/>
                  </a:cubicBezTo>
                  <a:lnTo>
                    <a:pt x="6691745" y="280554"/>
                  </a:lnTo>
                  <a:cubicBezTo>
                    <a:pt x="6723890" y="291269"/>
                    <a:pt x="6748689" y="301336"/>
                    <a:pt x="6785263" y="301336"/>
                  </a:cubicBezTo>
                  <a:cubicBezTo>
                    <a:pt x="6833878" y="301336"/>
                    <a:pt x="6882245" y="294409"/>
                    <a:pt x="6930736" y="290945"/>
                  </a:cubicBezTo>
                  <a:lnTo>
                    <a:pt x="7055427" y="249382"/>
                  </a:lnTo>
                  <a:lnTo>
                    <a:pt x="7086600" y="238991"/>
                  </a:lnTo>
                  <a:lnTo>
                    <a:pt x="7117773" y="228600"/>
                  </a:lnTo>
                  <a:cubicBezTo>
                    <a:pt x="7128164" y="232064"/>
                    <a:pt x="7138554" y="242455"/>
                    <a:pt x="7148945" y="238991"/>
                  </a:cubicBezTo>
                  <a:cubicBezTo>
                    <a:pt x="7172640" y="231093"/>
                    <a:pt x="7211291" y="197427"/>
                    <a:pt x="7211291" y="197427"/>
                  </a:cubicBezTo>
                  <a:cubicBezTo>
                    <a:pt x="7231520" y="136739"/>
                    <a:pt x="7205854" y="192473"/>
                    <a:pt x="7252854" y="145473"/>
                  </a:cubicBezTo>
                  <a:cubicBezTo>
                    <a:pt x="7299855" y="98472"/>
                    <a:pt x="7244122" y="124138"/>
                    <a:pt x="7304809" y="103909"/>
                  </a:cubicBezTo>
                  <a:cubicBezTo>
                    <a:pt x="7360226" y="20784"/>
                    <a:pt x="7287493" y="121224"/>
                    <a:pt x="7356763" y="51954"/>
                  </a:cubicBezTo>
                  <a:cubicBezTo>
                    <a:pt x="7365593" y="43124"/>
                    <a:pt x="7368714" y="29612"/>
                    <a:pt x="7377545" y="20782"/>
                  </a:cubicBezTo>
                  <a:cubicBezTo>
                    <a:pt x="7386376" y="11951"/>
                    <a:pt x="7408718" y="0"/>
                    <a:pt x="7408718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23273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'i kujundu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'i kujundu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'i kujund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6257</TotalTime>
  <Words>196</Words>
  <Application>Microsoft Office PowerPoint</Application>
  <PresentationFormat>Ekraaniseanss (4:3)</PresentationFormat>
  <Paragraphs>41</Paragraphs>
  <Slides>22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Office'i kujundus</vt:lpstr>
      <vt:lpstr>Lõimastu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Higher ridges, long tilted layers, thicker sand layer</vt:lpstr>
      <vt:lpstr>PowerPointi esitlus</vt:lpstr>
      <vt:lpstr>PowerPointi esitlus</vt:lpstr>
      <vt:lpstr>PowerPointi esitlus</vt:lpstr>
      <vt:lpstr>Juminda</vt:lpstr>
      <vt:lpstr>PowerPointi esitlus</vt:lpstr>
      <vt:lpstr>PowerPointi esitlus</vt:lpstr>
      <vt:lpstr>Röögu</vt:lpstr>
      <vt:lpstr>PowerPointi esitlus</vt:lpstr>
      <vt:lpstr>No tilted layers (pane see suvalisele kohale, eelmisel on meetrid peal, alustades merepoolt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Hannes</dc:creator>
  <cp:lastModifiedBy>Hannes</cp:lastModifiedBy>
  <cp:revision>23</cp:revision>
  <dcterms:created xsi:type="dcterms:W3CDTF">2017-03-17T11:59:51Z</dcterms:created>
  <dcterms:modified xsi:type="dcterms:W3CDTF">2017-03-29T10:01:25Z</dcterms:modified>
</cp:coreProperties>
</file>