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notesSlides/notesSlide14.xml" ContentType="application/vnd.openxmlformats-officedocument.presentationml.notesSlide+xml"/>
  <Override PartName="/ppt/notesSlides/_rels/notesSlide14.xml.rels" ContentType="application/vnd.openxmlformats-package.relationships+xml"/>
  <Override PartName="/ppt/notesSlides/_rels/notesSlide19.xml.rels" ContentType="application/vnd.openxmlformats-package.relationships+xml"/>
  <Override PartName="/ppt/notesSlides/notesSlide19.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slideMaster3.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0.xml" ContentType="application/vnd.openxmlformats-officedocument.presentationml.slideLayout+xml"/>
  <Override PartName="/ppt/slideLayouts/slideLayout3.xml" ContentType="application/vnd.openxmlformats-officedocument.presentationml.slideLayout+xml"/>
  <Override PartName="/ppt/slideLayouts/slideLayout31.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2.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33.xml" ContentType="application/vnd.openxmlformats-officedocument.presentationml.slideLayout+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slideLayouts/slideLayout34.xml" ContentType="application/vnd.openxmlformats-officedocument.presentationml.slideLayout+xml"/>
  <Override PartName="/ppt/slideLayouts/slideLayout8.xml" ContentType="application/vnd.openxmlformats-officedocument.presentationml.slideLayout+xml"/>
  <Override PartName="/ppt/slideLayouts/slideLayout13.xml" ContentType="application/vnd.openxmlformats-officedocument.presentationml.slideLayout+xml"/>
  <Override PartName="/ppt/slideLayouts/slideLayout35.xml" ContentType="application/vnd.openxmlformats-officedocument.presentationml.slideLayout+xml"/>
  <Override PartName="/ppt/slideLayouts/slideLayout9.xml" ContentType="application/vnd.openxmlformats-officedocument.presentationml.slideLayout+xml"/>
  <Override PartName="/ppt/slideLayouts/slideLayout14.xml" ContentType="application/vnd.openxmlformats-officedocument.presentationml.slideLayout+xml"/>
  <Override PartName="/ppt/slideLayouts/slideLayout36.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0.xml.rels" ContentType="application/vnd.openxmlformats-package.relationships+xml"/>
  <Override PartName="/ppt/slideLayouts/_rels/slideLayout3.xml.rels" ContentType="application/vnd.openxmlformats-package.relationships+xml"/>
  <Override PartName="/ppt/slideLayouts/_rels/slideLayout31.xml.rels" ContentType="application/vnd.openxmlformats-package.relationships+xml"/>
  <Override PartName="/ppt/slideLayouts/_rels/slideLayout4.xml.rels" ContentType="application/vnd.openxmlformats-package.relationships+xml"/>
  <Override PartName="/ppt/slideLayouts/_rels/slideLayout10.xml.rels" ContentType="application/vnd.openxmlformats-package.relationships+xml"/>
  <Override PartName="/ppt/slideLayouts/_rels/slideLayout5.xml.rels" ContentType="application/vnd.openxmlformats-package.relationships+xml"/>
  <Override PartName="/ppt/slideLayouts/_rels/slideLayout32.xml.rels" ContentType="application/vnd.openxmlformats-package.relationships+xml"/>
  <Override PartName="/ppt/slideLayouts/_rels/slideLayout33.xml.rels" ContentType="application/vnd.openxmlformats-package.relationships+xml"/>
  <Override PartName="/ppt/slideLayouts/_rels/slideLayout11.xml.rels" ContentType="application/vnd.openxmlformats-package.relationships+xml"/>
  <Override PartName="/ppt/slideLayouts/_rels/slideLayout6.xml.rels" ContentType="application/vnd.openxmlformats-package.relationships+xml"/>
  <Override PartName="/ppt/slideLayouts/_rels/slideLayout34.xml.rels" ContentType="application/vnd.openxmlformats-package.relationships+xml"/>
  <Override PartName="/ppt/slideLayouts/_rels/slideLayout12.xml.rels" ContentType="application/vnd.openxmlformats-package.relationships+xml"/>
  <Override PartName="/ppt/slideLayouts/_rels/slideLayout7.xml.rels" ContentType="application/vnd.openxmlformats-package.relationships+xml"/>
  <Override PartName="/ppt/slideLayouts/_rels/slideLayout35.xml.rels" ContentType="application/vnd.openxmlformats-package.relationships+xml"/>
  <Override PartName="/ppt/slideLayouts/_rels/slideLayout13.xml.rels" ContentType="application/vnd.openxmlformats-package.relationships+xml"/>
  <Override PartName="/ppt/slideLayouts/_rels/slideLayout8.xml.rels" ContentType="application/vnd.openxmlformats-package.relationships+xml"/>
  <Override PartName="/ppt/slideLayouts/_rels/slideLayout36.xml.rels" ContentType="application/vnd.openxmlformats-package.relationships+xml"/>
  <Override PartName="/ppt/slideLayouts/_rels/slideLayout14.xml.rels" ContentType="application/vnd.openxmlformats-package.relationships+xml"/>
  <Override PartName="/ppt/slideLayouts/_rels/slideLayout9.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presProps.xml" ContentType="application/vnd.openxmlformats-officedocument.presentationml.presPro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media/image1.png" ContentType="image/png"/>
  <Override PartName="/ppt/media/image14.png" ContentType="image/png"/>
  <Override PartName="/ppt/media/image8.jpeg" ContentType="image/jpeg"/>
  <Override PartName="/ppt/media/image2.png" ContentType="image/png"/>
  <Override PartName="/ppt/media/image3.png" ContentType="image/png"/>
  <Override PartName="/ppt/media/image33.jpeg" ContentType="image/jpeg"/>
  <Override PartName="/ppt/media/image6.jpeg" ContentType="image/jpeg"/>
  <Override PartName="/ppt/media/image4.jpeg" ContentType="image/jpeg"/>
  <Override PartName="/ppt/media/image18.png" ContentType="image/png"/>
  <Override PartName="/ppt/media/image31.jpeg" ContentType="image/jpeg"/>
  <Override PartName="/ppt/media/image5.jpeg" ContentType="image/jpeg"/>
  <Override PartName="/ppt/media/image10.jpeg" ContentType="image/jpeg"/>
  <Override PartName="/ppt/media/image28.png" ContentType="image/png"/>
  <Override PartName="/ppt/media/image32.jpeg" ContentType="image/jpeg"/>
  <Override PartName="/ppt/media/image7.png" ContentType="image/png"/>
  <Override PartName="/ppt/media/image15.jpeg" ContentType="image/jpeg"/>
  <Override PartName="/ppt/media/image9.jpeg" ContentType="image/jpeg"/>
  <Override PartName="/ppt/media/image24.png" ContentType="image/png"/>
  <Override PartName="/ppt/media/image11.png" ContentType="image/png"/>
  <Override PartName="/ppt/media/image12.jpeg" ContentType="image/jpeg"/>
  <Override PartName="/ppt/media/image26.png" ContentType="image/png"/>
  <Override PartName="/ppt/media/image34.jpeg" ContentType="image/jpeg"/>
  <Override PartName="/ppt/media/image13.png" ContentType="image/png"/>
  <Override PartName="/ppt/media/image16.jpeg" ContentType="image/jpeg"/>
  <Override PartName="/ppt/media/image22.png" ContentType="image/png"/>
  <Override PartName="/ppt/media/image17.jpeg" ContentType="image/jpeg"/>
  <Override PartName="/ppt/media/image19.png" ContentType="image/png"/>
  <Override PartName="/ppt/media/image20.png" ContentType="image/png"/>
  <Override PartName="/ppt/media/image21.png" ContentType="image/png"/>
  <Override PartName="/ppt/media/image23.png" ContentType="image/png"/>
  <Override PartName="/ppt/media/image25.png" ContentType="image/png"/>
  <Override PartName="/ppt/media/image27.png" ContentType="image/png"/>
  <Override PartName="/ppt/media/image29.jpeg" ContentType="image/jpeg"/>
  <Override PartName="/ppt/media/image30.jpe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_rels/presentation.xml.rels" ContentType="application/vnd.openxmlformats-package.relationships+xml"/>
  <Override PartName="/_rels/.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x="12192000" cy="68580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r>
              <a:rPr b="0" lang="et-EE" sz="1400" spc="-1" strike="noStrike">
                <a:solidFill>
                  <a:srgbClr val="000000"/>
                </a:solidFill>
                <a:latin typeface="Arial"/>
              </a:rPr>
              <a:t>Click to move the slide</a:t>
            </a:r>
            <a:endParaRPr b="0" lang="et-EE" sz="1400" spc="-1" strike="noStrike">
              <a:solidFill>
                <a:srgbClr val="000000"/>
              </a:solidFill>
              <a:latin typeface="Arial"/>
            </a:endParaRPr>
          </a:p>
        </p:txBody>
      </p:sp>
      <p:sp>
        <p:nvSpPr>
          <p:cNvPr id="126"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0">
              <a:buNone/>
            </a:pPr>
            <a:r>
              <a:rPr b="0" lang="et-EE" sz="2000" spc="-1" strike="noStrike">
                <a:solidFill>
                  <a:srgbClr val="000000"/>
                </a:solidFill>
                <a:latin typeface="Arial"/>
              </a:rPr>
              <a:t>Click to edit the notes format</a:t>
            </a:r>
            <a:endParaRPr b="0" lang="et-EE" sz="2000" spc="-1" strike="noStrike">
              <a:solidFill>
                <a:srgbClr val="000000"/>
              </a:solidFill>
              <a:latin typeface="Arial"/>
            </a:endParaRPr>
          </a:p>
        </p:txBody>
      </p:sp>
      <p:sp>
        <p:nvSpPr>
          <p:cNvPr id="127"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t-EE" sz="1400" spc="-1" strike="noStrike">
                <a:solidFill>
                  <a:srgbClr val="000000"/>
                </a:solidFill>
                <a:latin typeface="Times New Roman"/>
              </a:rPr>
              <a:t>&lt;header&gt;</a:t>
            </a:r>
            <a:endParaRPr b="0" lang="et-EE" sz="1400" spc="-1" strike="noStrike">
              <a:solidFill>
                <a:srgbClr val="000000"/>
              </a:solidFill>
              <a:latin typeface="Times New Roman"/>
            </a:endParaRPr>
          </a:p>
        </p:txBody>
      </p:sp>
      <p:sp>
        <p:nvSpPr>
          <p:cNvPr id="128" name="PlaceHolder 4"/>
          <p:cNvSpPr>
            <a:spLocks noGrp="1"/>
          </p:cNvSpPr>
          <p:nvPr>
            <p:ph type="dt" idx="5"/>
          </p:nvPr>
        </p:nvSpPr>
        <p:spPr>
          <a:xfrm>
            <a:off x="4278960" y="0"/>
            <a:ext cx="3280680" cy="534240"/>
          </a:xfrm>
          <a:prstGeom prst="rect">
            <a:avLst/>
          </a:prstGeom>
          <a:noFill/>
          <a:ln w="0">
            <a:noFill/>
          </a:ln>
        </p:spPr>
        <p:txBody>
          <a:bodyPr lIns="0" rIns="0" tIns="0" bIns="0" anchor="t">
            <a:noAutofit/>
          </a:bodyPr>
          <a:lstStyle>
            <a:lvl1pPr indent="0" algn="r">
              <a:buNone/>
              <a:defRPr b="0" lang="et-EE" sz="1400" spc="-1" strike="noStrike">
                <a:solidFill>
                  <a:srgbClr val="000000"/>
                </a:solidFill>
                <a:latin typeface="Times New Roman"/>
              </a:defRPr>
            </a:lvl1pPr>
          </a:lstStyle>
          <a:p>
            <a:pPr indent="0" algn="r">
              <a:buNone/>
            </a:pPr>
            <a:r>
              <a:rPr b="0" lang="et-EE" sz="1400" spc="-1" strike="noStrike">
                <a:solidFill>
                  <a:srgbClr val="000000"/>
                </a:solidFill>
                <a:latin typeface="Times New Roman"/>
              </a:rPr>
              <a:t>&lt;date/time&gt;</a:t>
            </a:r>
            <a:endParaRPr b="0" lang="et-EE" sz="1400" spc="-1" strike="noStrike">
              <a:solidFill>
                <a:srgbClr val="000000"/>
              </a:solidFill>
              <a:latin typeface="Times New Roman"/>
            </a:endParaRPr>
          </a:p>
        </p:txBody>
      </p:sp>
      <p:sp>
        <p:nvSpPr>
          <p:cNvPr id="129" name="PlaceHolder 5"/>
          <p:cNvSpPr>
            <a:spLocks noGrp="1"/>
          </p:cNvSpPr>
          <p:nvPr>
            <p:ph type="ftr" idx="6"/>
          </p:nvPr>
        </p:nvSpPr>
        <p:spPr>
          <a:xfrm>
            <a:off x="0" y="10157400"/>
            <a:ext cx="3280680" cy="534240"/>
          </a:xfrm>
          <a:prstGeom prst="rect">
            <a:avLst/>
          </a:prstGeom>
          <a:noFill/>
          <a:ln w="0">
            <a:noFill/>
          </a:ln>
        </p:spPr>
        <p:txBody>
          <a:bodyPr lIns="0" rIns="0" tIns="0" bIns="0" anchor="b">
            <a:noAutofit/>
          </a:bodyPr>
          <a:lstStyle>
            <a:lvl1pPr indent="0">
              <a:buNone/>
              <a:defRPr b="0" lang="et-EE" sz="1400" spc="-1" strike="noStrike">
                <a:solidFill>
                  <a:srgbClr val="000000"/>
                </a:solidFill>
                <a:latin typeface="Times New Roman"/>
              </a:defRPr>
            </a:lvl1pPr>
          </a:lstStyle>
          <a:p>
            <a:pPr indent="0">
              <a:buNone/>
            </a:pPr>
            <a:r>
              <a:rPr b="0" lang="et-EE" sz="1400" spc="-1" strike="noStrike">
                <a:solidFill>
                  <a:srgbClr val="000000"/>
                </a:solidFill>
                <a:latin typeface="Times New Roman"/>
              </a:rPr>
              <a:t>&lt;footer&gt;</a:t>
            </a:r>
            <a:endParaRPr b="0" lang="et-EE" sz="1400" spc="-1" strike="noStrike">
              <a:solidFill>
                <a:srgbClr val="000000"/>
              </a:solidFill>
              <a:latin typeface="Times New Roman"/>
            </a:endParaRPr>
          </a:p>
        </p:txBody>
      </p:sp>
      <p:sp>
        <p:nvSpPr>
          <p:cNvPr id="130" name="PlaceHolder 6"/>
          <p:cNvSpPr>
            <a:spLocks noGrp="1"/>
          </p:cNvSpPr>
          <p:nvPr>
            <p:ph type="sldNum" idx="7"/>
          </p:nvPr>
        </p:nvSpPr>
        <p:spPr>
          <a:xfrm>
            <a:off x="4278960" y="10157400"/>
            <a:ext cx="3280680" cy="534240"/>
          </a:xfrm>
          <a:prstGeom prst="rect">
            <a:avLst/>
          </a:prstGeom>
          <a:noFill/>
          <a:ln w="0">
            <a:noFill/>
          </a:ln>
        </p:spPr>
        <p:txBody>
          <a:bodyPr lIns="0" rIns="0" tIns="0" bIns="0" anchor="b">
            <a:noAutofit/>
          </a:bodyPr>
          <a:lstStyle>
            <a:lvl1pPr indent="0" algn="r">
              <a:buNone/>
              <a:defRPr b="0" lang="et-EE" sz="1400" spc="-1" strike="noStrike">
                <a:solidFill>
                  <a:srgbClr val="000000"/>
                </a:solidFill>
                <a:latin typeface="Times New Roman"/>
              </a:defRPr>
            </a:lvl1pPr>
          </a:lstStyle>
          <a:p>
            <a:pPr indent="0" algn="r">
              <a:buNone/>
            </a:pPr>
            <a:fld id="{D6644647-50B5-4CA6-A6BA-C9F3D57B8424}" type="slidenum">
              <a:rPr b="0" lang="et-EE" sz="1400" spc="-1" strike="noStrike">
                <a:solidFill>
                  <a:srgbClr val="000000"/>
                </a:solidFill>
                <a:latin typeface="Times New Roman"/>
              </a:rPr>
              <a:t>&lt;number&gt;</a:t>
            </a:fld>
            <a:endParaRPr b="0" lang="et-E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5" name="PlaceHolder 1"/>
          <p:cNvSpPr>
            <a:spLocks noGrp="1"/>
          </p:cNvSpPr>
          <p:nvPr>
            <p:ph type="sldImg"/>
          </p:nvPr>
        </p:nvSpPr>
        <p:spPr>
          <a:xfrm>
            <a:off x="380880" y="685800"/>
            <a:ext cx="6095520" cy="3428640"/>
          </a:xfrm>
          <a:prstGeom prst="rect">
            <a:avLst/>
          </a:prstGeom>
          <a:ln w="0">
            <a:noFill/>
          </a:ln>
        </p:spPr>
      </p:sp>
      <p:sp>
        <p:nvSpPr>
          <p:cNvPr id="256" name="PlaceHolder 2"/>
          <p:cNvSpPr>
            <a:spLocks noGrp="1"/>
          </p:cNvSpPr>
          <p:nvPr>
            <p:ph type="body"/>
          </p:nvPr>
        </p:nvSpPr>
        <p:spPr>
          <a:xfrm>
            <a:off x="685800" y="4343400"/>
            <a:ext cx="5486040" cy="4114440"/>
          </a:xfrm>
          <a:prstGeom prst="rect">
            <a:avLst/>
          </a:prstGeom>
          <a:noFill/>
          <a:ln w="0">
            <a:noFill/>
          </a:ln>
        </p:spPr>
        <p:txBody>
          <a:bodyPr lIns="91440" rIns="91440" tIns="91440" bIns="91440" anchor="t">
            <a:noAutofit/>
          </a:bodyPr>
          <a:p>
            <a:pPr marL="457200" indent="-298440">
              <a:lnSpc>
                <a:spcPct val="100000"/>
              </a:lnSpc>
              <a:buClr>
                <a:srgbClr val="000000"/>
              </a:buClr>
              <a:buFont typeface="Arial"/>
              <a:buChar char="●"/>
            </a:pPr>
            <a:r>
              <a:rPr b="0" lang="en-GB" sz="1100" spc="-1" strike="noStrike">
                <a:solidFill>
                  <a:srgbClr val="000000"/>
                </a:solidFill>
                <a:latin typeface="Arial"/>
                <a:ea typeface="Arial"/>
              </a:rPr>
              <a:t>Sediment supply from paleo-cape ceased and the wave climate turned much calmer, as there were no more westerly wave impact from the Baltic Sea proper. </a:t>
            </a:r>
            <a:endParaRPr b="0" lang="et-EE" sz="1100" spc="-1" strike="noStrike">
              <a:solidFill>
                <a:srgbClr val="000000"/>
              </a:solidFill>
              <a:latin typeface="Arial"/>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7" name="PlaceHolder 1"/>
          <p:cNvSpPr>
            <a:spLocks noGrp="1"/>
          </p:cNvSpPr>
          <p:nvPr>
            <p:ph type="sldNum" idx="8"/>
          </p:nvPr>
        </p:nvSpPr>
        <p:spPr>
          <a:xfrm>
            <a:off x="0" y="0"/>
            <a:ext cx="0" cy="0"/>
          </a:xfrm>
          <a:prstGeom prst="rect">
            <a:avLst/>
          </a:prstGeom>
          <a:noFill/>
          <a:ln w="0">
            <a:noFill/>
          </a:ln>
        </p:spPr>
        <p:txBody>
          <a:bodyPr lIns="90000" rIns="90000" tIns="-45000" bIns="-45000" anchor="t">
            <a:noAutofit/>
          </a:bodyPr>
          <a:lstStyle>
            <a:lvl1pPr indent="0">
              <a:lnSpc>
                <a:spcPct val="100000"/>
              </a:lnSpc>
              <a:buNone/>
              <a:defRPr b="0" lang="et-EE" sz="1400" spc="-1" strike="noStrike">
                <a:solidFill>
                  <a:schemeClr val="dk1"/>
                </a:solidFill>
                <a:latin typeface="Arial"/>
                <a:ea typeface="Arial"/>
              </a:defRPr>
            </a:lvl1pPr>
          </a:lstStyle>
          <a:p>
            <a:pPr indent="0">
              <a:lnSpc>
                <a:spcPct val="100000"/>
              </a:lnSpc>
              <a:buNone/>
            </a:pPr>
            <a:fld id="{3F5D3BFF-0B71-42B3-97C4-9A5F70D3DECF}" type="slidenum">
              <a:rPr b="0" lang="et-EE" sz="1400" spc="-1" strike="noStrike">
                <a:solidFill>
                  <a:schemeClr val="dk1"/>
                </a:solidFill>
                <a:latin typeface="Arial"/>
                <a:ea typeface="Arial"/>
              </a:rPr>
              <a:t>&lt;number&gt;</a:t>
            </a:fld>
            <a:endParaRPr b="0" lang="et-EE" sz="1400" spc="-1" strike="noStrike">
              <a:solidFill>
                <a:srgbClr val="000000"/>
              </a:solidFill>
              <a:latin typeface="Times New Roman"/>
            </a:endParaRPr>
          </a:p>
        </p:txBody>
      </p:sp>
      <p:sp>
        <p:nvSpPr>
          <p:cNvPr id="258" name="PlaceHolder 2"/>
          <p:cNvSpPr>
            <a:spLocks noGrp="1"/>
          </p:cNvSpPr>
          <p:nvPr>
            <p:ph type="sldImg"/>
          </p:nvPr>
        </p:nvSpPr>
        <p:spPr>
          <a:xfrm>
            <a:off x="380880" y="685800"/>
            <a:ext cx="6095520" cy="3428640"/>
          </a:xfrm>
          <a:prstGeom prst="rect">
            <a:avLst/>
          </a:prstGeom>
          <a:ln w="0">
            <a:noFill/>
          </a:ln>
        </p:spPr>
      </p:sp>
      <p:sp>
        <p:nvSpPr>
          <p:cNvPr id="259" name="PlaceHolder 3"/>
          <p:cNvSpPr>
            <a:spLocks noGrp="1"/>
          </p:cNvSpPr>
          <p:nvPr>
            <p:ph type="body"/>
          </p:nvPr>
        </p:nvSpPr>
        <p:spPr>
          <a:xfrm>
            <a:off x="685800" y="4343400"/>
            <a:ext cx="5486040" cy="4114440"/>
          </a:xfrm>
          <a:prstGeom prst="rect">
            <a:avLst/>
          </a:prstGeom>
          <a:noFill/>
          <a:ln w="0">
            <a:noFill/>
          </a:ln>
        </p:spPr>
        <p:txBody>
          <a:bodyPr lIns="91440" rIns="91440" tIns="91440" bIns="91440" anchor="t">
            <a:noAutofit/>
          </a:bodyPr>
          <a:p>
            <a:pPr marL="216000" indent="0">
              <a:buNone/>
            </a:pPr>
            <a:endParaRPr b="0" lang="et-EE" sz="1100" spc="-1" strike="noStrike">
              <a:solidFill>
                <a:srgbClr val="000000"/>
              </a:solidFill>
              <a:latin typeface="Arial"/>
              <a:ea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sldNum" idx="1"/>
          </p:nvPr>
        </p:nvSpPr>
        <p:spPr/>
        <p:txBody>
          <a:bodyPr/>
          <a:p>
            <a:fld id="{1FC2EC05-C6D7-49B5-A842-E2BAB7114749}" type="slidenum">
              <a:t>&lt;#&gt;</a:t>
            </a:fld>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7"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t-EE" sz="3200" spc="-1" strike="noStrike">
              <a:solidFill>
                <a:srgbClr val="000000"/>
              </a:solidFill>
              <a:latin typeface="Arial"/>
            </a:endParaRPr>
          </a:p>
        </p:txBody>
      </p:sp>
      <p:sp>
        <p:nvSpPr>
          <p:cNvPr id="4" name="PlaceHolder 3"/>
          <p:cNvSpPr>
            <a:spLocks noGrp="1"/>
          </p:cNvSpPr>
          <p:nvPr>
            <p:ph type="sldNum" idx="1"/>
          </p:nvPr>
        </p:nvSpPr>
        <p:spPr/>
        <p:txBody>
          <a:bodyPr/>
          <a:p>
            <a:fld id="{F3C634CC-7D04-4BE3-BBAF-29B456785973}" type="slidenum">
              <a:t>&lt;#&gt;</a:t>
            </a:fld>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9"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4" name="PlaceHolder 3"/>
          <p:cNvSpPr>
            <a:spLocks noGrp="1"/>
          </p:cNvSpPr>
          <p:nvPr>
            <p:ph type="sldNum" idx="1"/>
          </p:nvPr>
        </p:nvSpPr>
        <p:spPr/>
        <p:txBody>
          <a:bodyPr/>
          <a:p>
            <a:fld id="{BD91EC51-2499-4D37-8883-CD415579CD75}" type="slidenum">
              <a:t>&lt;#&gt;</a:t>
            </a:fld>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11"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12"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5" name="PlaceHolder 4"/>
          <p:cNvSpPr>
            <a:spLocks noGrp="1"/>
          </p:cNvSpPr>
          <p:nvPr>
            <p:ph type="sldNum" idx="1"/>
          </p:nvPr>
        </p:nvSpPr>
        <p:spPr/>
        <p:txBody>
          <a:bodyPr/>
          <a:p>
            <a:fld id="{8BDB2DDF-E911-4704-8C37-83FF405004A9}" type="slidenum">
              <a:t>&lt;#&gt;</a:t>
            </a:fld>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3" name="PlaceHolder 2"/>
          <p:cNvSpPr>
            <a:spLocks noGrp="1"/>
          </p:cNvSpPr>
          <p:nvPr>
            <p:ph type="sldNum" idx="1"/>
          </p:nvPr>
        </p:nvSpPr>
        <p:spPr/>
        <p:txBody>
          <a:bodyPr/>
          <a:p>
            <a:fld id="{002DD238-3ACB-4A96-B7D4-44135E9012B0}" type="slidenum">
              <a:t>&lt;#&gt;</a:t>
            </a:fld>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et-EE" sz="3200" spc="-1" strike="noStrike">
              <a:solidFill>
                <a:srgbClr val="000000"/>
              </a:solidFill>
              <a:latin typeface="Arial"/>
            </a:endParaRPr>
          </a:p>
        </p:txBody>
      </p:sp>
      <p:sp>
        <p:nvSpPr>
          <p:cNvPr id="3" name="PlaceHolder 2"/>
          <p:cNvSpPr>
            <a:spLocks noGrp="1"/>
          </p:cNvSpPr>
          <p:nvPr>
            <p:ph type="sldNum" idx="1"/>
          </p:nvPr>
        </p:nvSpPr>
        <p:spPr/>
        <p:txBody>
          <a:bodyPr/>
          <a:p>
            <a:fld id="{E93F884B-8E22-4D6A-BC39-2521DFC8752D}" type="slidenum">
              <a:t>&lt;#&gt;</a:t>
            </a:fld>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16"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17"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18"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6" name="PlaceHolder 5"/>
          <p:cNvSpPr>
            <a:spLocks noGrp="1"/>
          </p:cNvSpPr>
          <p:nvPr>
            <p:ph type="sldNum" idx="1"/>
          </p:nvPr>
        </p:nvSpPr>
        <p:spPr/>
        <p:txBody>
          <a:bodyPr/>
          <a:p>
            <a:fld id="{C024F622-8288-4B68-8FDA-7AEF910105C5}" type="slidenum">
              <a:t>&lt;#&gt;</a:t>
            </a:fld>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20"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2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22"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6" name="PlaceHolder 5"/>
          <p:cNvSpPr>
            <a:spLocks noGrp="1"/>
          </p:cNvSpPr>
          <p:nvPr>
            <p:ph type="sldNum" idx="1"/>
          </p:nvPr>
        </p:nvSpPr>
        <p:spPr/>
        <p:txBody>
          <a:bodyPr/>
          <a:p>
            <a:fld id="{CB615A7B-01FE-4619-8789-EA85494A1BAA}" type="slidenum">
              <a:t>&lt;#&gt;</a:t>
            </a:fld>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24"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25"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26"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6" name="PlaceHolder 5"/>
          <p:cNvSpPr>
            <a:spLocks noGrp="1"/>
          </p:cNvSpPr>
          <p:nvPr>
            <p:ph type="sldNum" idx="1"/>
          </p:nvPr>
        </p:nvSpPr>
        <p:spPr/>
        <p:txBody>
          <a:bodyPr/>
          <a:p>
            <a:fld id="{23C0DD44-43B5-49AF-9906-14B8663D2247}" type="slidenum">
              <a:t>&lt;#&gt;</a:t>
            </a:fld>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28"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29"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5" name="PlaceHolder 4"/>
          <p:cNvSpPr>
            <a:spLocks noGrp="1"/>
          </p:cNvSpPr>
          <p:nvPr>
            <p:ph type="sldNum" idx="1"/>
          </p:nvPr>
        </p:nvSpPr>
        <p:spPr/>
        <p:txBody>
          <a:bodyPr/>
          <a:p>
            <a:fld id="{9B6FF1CF-2F26-4DFD-9CD3-0C62DE847F7A}" type="slidenum">
              <a:t>&lt;#&gt;</a:t>
            </a:fld>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3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3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33"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34"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7" name="PlaceHolder 6"/>
          <p:cNvSpPr>
            <a:spLocks noGrp="1"/>
          </p:cNvSpPr>
          <p:nvPr>
            <p:ph type="sldNum" idx="1"/>
          </p:nvPr>
        </p:nvSpPr>
        <p:spPr/>
        <p:txBody>
          <a:bodyPr/>
          <a:p>
            <a:fld id="{A6A523C3-FBD5-4A88-B260-5EED507E1964}" type="slidenum">
              <a:t>&lt;#&gt;</a:t>
            </a:fld>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36"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37"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38"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39"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40"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41"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9" name="PlaceHolder 8"/>
          <p:cNvSpPr>
            <a:spLocks noGrp="1"/>
          </p:cNvSpPr>
          <p:nvPr>
            <p:ph type="sldNum" idx="1"/>
          </p:nvPr>
        </p:nvSpPr>
        <p:spPr/>
        <p:txBody>
          <a:bodyPr/>
          <a:p>
            <a:fld id="{23ECC863-CF40-4491-92E9-BB89942EB79E}" type="slidenum">
              <a:t>&lt;#&gt;</a:t>
            </a:fld>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47"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t-EE" sz="3200" spc="-1" strike="noStrike">
              <a:solidFill>
                <a:srgbClr val="000000"/>
              </a:solid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49"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51"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52"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et-EE" sz="3200" spc="-1" strike="noStrike">
              <a:solidFill>
                <a:srgbClr val="000000"/>
              </a:solid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56"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57"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58"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60"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6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62"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64"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65"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66"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68"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69"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7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7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73"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74"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76"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77"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78"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79"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80"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81"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3"/>
          </p:nvPr>
        </p:nvSpPr>
        <p:spPr/>
        <p:txBody>
          <a:bodyPr/>
          <a:p>
            <a:r>
              <a:t>Footer</a:t>
            </a:r>
          </a:p>
        </p:txBody>
      </p:sp>
      <p:sp>
        <p:nvSpPr>
          <p:cNvPr id="3" name="PlaceHolder 2"/>
          <p:cNvSpPr>
            <a:spLocks noGrp="1"/>
          </p:cNvSpPr>
          <p:nvPr>
            <p:ph type="sldNum" idx="4"/>
          </p:nvPr>
        </p:nvSpPr>
        <p:spPr/>
        <p:txBody>
          <a:bodyPr/>
          <a:p>
            <a:fld id="{8024EBE3-0E58-49D6-8BB8-06B8E81E5F41}" type="slidenum">
              <a:t>&lt;#&gt;</a:t>
            </a:fld>
          </a:p>
        </p:txBody>
      </p:sp>
      <p:sp>
        <p:nvSpPr>
          <p:cNvPr id="4" name="PlaceHolder 3"/>
          <p:cNvSpPr>
            <a:spLocks noGrp="1"/>
          </p:cNvSpPr>
          <p:nvPr>
            <p:ph type="dt" idx="2"/>
          </p:nvPr>
        </p:nvSpPr>
        <p:spPr/>
        <p:txBody>
          <a:bodyPr/>
          <a:p>
            <a:r>
              <a:rPr lang="et-EE"/>
              <a:t/>
            </a: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90"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t-EE" sz="3200" spc="-1" strike="noStrike">
              <a:solidFill>
                <a:srgbClr val="000000"/>
              </a:solidFill>
              <a:latin typeface="Arial"/>
            </a:endParaRPr>
          </a:p>
        </p:txBody>
      </p:sp>
      <p:sp>
        <p:nvSpPr>
          <p:cNvPr id="4" name="PlaceHolder 3"/>
          <p:cNvSpPr>
            <a:spLocks noGrp="1"/>
          </p:cNvSpPr>
          <p:nvPr>
            <p:ph type="ftr" idx="3"/>
          </p:nvPr>
        </p:nvSpPr>
        <p:spPr/>
        <p:txBody>
          <a:bodyPr/>
          <a:p>
            <a:r>
              <a:t>Footer</a:t>
            </a:r>
          </a:p>
        </p:txBody>
      </p:sp>
      <p:sp>
        <p:nvSpPr>
          <p:cNvPr id="5" name="PlaceHolder 4"/>
          <p:cNvSpPr>
            <a:spLocks noGrp="1"/>
          </p:cNvSpPr>
          <p:nvPr>
            <p:ph type="sldNum" idx="4"/>
          </p:nvPr>
        </p:nvSpPr>
        <p:spPr/>
        <p:txBody>
          <a:bodyPr/>
          <a:p>
            <a:fld id="{78C0EB05-C477-4DBC-AD06-E592AA3ACC08}" type="slidenum">
              <a:t>&lt;#&gt;</a:t>
            </a:fld>
          </a:p>
        </p:txBody>
      </p:sp>
      <p:sp>
        <p:nvSpPr>
          <p:cNvPr id="6" name="PlaceHolder 5"/>
          <p:cNvSpPr>
            <a:spLocks noGrp="1"/>
          </p:cNvSpPr>
          <p:nvPr>
            <p:ph type="dt" idx="2"/>
          </p:nvPr>
        </p:nvSpPr>
        <p:spPr/>
        <p:txBody>
          <a:bodyPr/>
          <a:p>
            <a:r>
              <a:rPr lang="et-EE"/>
              <a:t/>
            </a: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92"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4" name="PlaceHolder 3"/>
          <p:cNvSpPr>
            <a:spLocks noGrp="1"/>
          </p:cNvSpPr>
          <p:nvPr>
            <p:ph type="ftr" idx="3"/>
          </p:nvPr>
        </p:nvSpPr>
        <p:spPr/>
        <p:txBody>
          <a:bodyPr/>
          <a:p>
            <a:r>
              <a:t>Footer</a:t>
            </a:r>
          </a:p>
        </p:txBody>
      </p:sp>
      <p:sp>
        <p:nvSpPr>
          <p:cNvPr id="5" name="PlaceHolder 4"/>
          <p:cNvSpPr>
            <a:spLocks noGrp="1"/>
          </p:cNvSpPr>
          <p:nvPr>
            <p:ph type="sldNum" idx="4"/>
          </p:nvPr>
        </p:nvSpPr>
        <p:spPr/>
        <p:txBody>
          <a:bodyPr/>
          <a:p>
            <a:fld id="{F7644E6D-576A-451A-A97D-963C6A60ABCC}" type="slidenum">
              <a:t>&lt;#&gt;</a:t>
            </a:fld>
          </a:p>
        </p:txBody>
      </p:sp>
      <p:sp>
        <p:nvSpPr>
          <p:cNvPr id="6" name="PlaceHolder 5"/>
          <p:cNvSpPr>
            <a:spLocks noGrp="1"/>
          </p:cNvSpPr>
          <p:nvPr>
            <p:ph type="dt" idx="2"/>
          </p:nvPr>
        </p:nvSpPr>
        <p:spPr/>
        <p:txBody>
          <a:bodyPr/>
          <a:p>
            <a:r>
              <a:rPr lang="et-EE"/>
              <a:t/>
            </a: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94"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95"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5" name="PlaceHolder 4"/>
          <p:cNvSpPr>
            <a:spLocks noGrp="1"/>
          </p:cNvSpPr>
          <p:nvPr>
            <p:ph type="ftr" idx="3"/>
          </p:nvPr>
        </p:nvSpPr>
        <p:spPr/>
        <p:txBody>
          <a:bodyPr/>
          <a:p>
            <a:r>
              <a:t>Footer</a:t>
            </a:r>
          </a:p>
        </p:txBody>
      </p:sp>
      <p:sp>
        <p:nvSpPr>
          <p:cNvPr id="6" name="PlaceHolder 5"/>
          <p:cNvSpPr>
            <a:spLocks noGrp="1"/>
          </p:cNvSpPr>
          <p:nvPr>
            <p:ph type="sldNum" idx="4"/>
          </p:nvPr>
        </p:nvSpPr>
        <p:spPr/>
        <p:txBody>
          <a:bodyPr/>
          <a:p>
            <a:fld id="{68C06C51-D55A-4DD7-8D42-C8670C008119}" type="slidenum">
              <a:t>&lt;#&gt;</a:t>
            </a:fld>
          </a:p>
        </p:txBody>
      </p:sp>
      <p:sp>
        <p:nvSpPr>
          <p:cNvPr id="7" name="PlaceHolder 6"/>
          <p:cNvSpPr>
            <a:spLocks noGrp="1"/>
          </p:cNvSpPr>
          <p:nvPr>
            <p:ph type="dt" idx="2"/>
          </p:nvPr>
        </p:nvSpPr>
        <p:spPr/>
        <p:txBody>
          <a:bodyPr/>
          <a:p>
            <a:r>
              <a:rPr lang="et-EE"/>
              <a:t/>
            </a: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3" name="PlaceHolder 2"/>
          <p:cNvSpPr>
            <a:spLocks noGrp="1"/>
          </p:cNvSpPr>
          <p:nvPr>
            <p:ph type="ftr" idx="3"/>
          </p:nvPr>
        </p:nvSpPr>
        <p:spPr/>
        <p:txBody>
          <a:bodyPr/>
          <a:p>
            <a:r>
              <a:t>Footer</a:t>
            </a:r>
          </a:p>
        </p:txBody>
      </p:sp>
      <p:sp>
        <p:nvSpPr>
          <p:cNvPr id="4" name="PlaceHolder 3"/>
          <p:cNvSpPr>
            <a:spLocks noGrp="1"/>
          </p:cNvSpPr>
          <p:nvPr>
            <p:ph type="sldNum" idx="4"/>
          </p:nvPr>
        </p:nvSpPr>
        <p:spPr/>
        <p:txBody>
          <a:bodyPr/>
          <a:p>
            <a:fld id="{2B235B16-9A9B-4377-B960-5A73E8ED5B30}" type="slidenum">
              <a:t>&lt;#&gt;</a:t>
            </a:fld>
          </a:p>
        </p:txBody>
      </p:sp>
      <p:sp>
        <p:nvSpPr>
          <p:cNvPr id="5" name="PlaceHolder 4"/>
          <p:cNvSpPr>
            <a:spLocks noGrp="1"/>
          </p:cNvSpPr>
          <p:nvPr>
            <p:ph type="dt" idx="2"/>
          </p:nvPr>
        </p:nvSpPr>
        <p:spPr/>
        <p:txBody>
          <a:bodyPr/>
          <a:p>
            <a:r>
              <a:rPr lang="et-EE"/>
              <a:t/>
            </a: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7"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et-EE" sz="3200" spc="-1" strike="noStrike">
              <a:solidFill>
                <a:srgbClr val="000000"/>
              </a:solidFill>
              <a:latin typeface="Arial"/>
            </a:endParaRPr>
          </a:p>
        </p:txBody>
      </p:sp>
      <p:sp>
        <p:nvSpPr>
          <p:cNvPr id="3" name="PlaceHolder 2"/>
          <p:cNvSpPr>
            <a:spLocks noGrp="1"/>
          </p:cNvSpPr>
          <p:nvPr>
            <p:ph type="ftr" idx="3"/>
          </p:nvPr>
        </p:nvSpPr>
        <p:spPr/>
        <p:txBody>
          <a:bodyPr/>
          <a:p>
            <a:r>
              <a:t>Footer</a:t>
            </a:r>
          </a:p>
        </p:txBody>
      </p:sp>
      <p:sp>
        <p:nvSpPr>
          <p:cNvPr id="4" name="PlaceHolder 3"/>
          <p:cNvSpPr>
            <a:spLocks noGrp="1"/>
          </p:cNvSpPr>
          <p:nvPr>
            <p:ph type="sldNum" idx="4"/>
          </p:nvPr>
        </p:nvSpPr>
        <p:spPr/>
        <p:txBody>
          <a:bodyPr/>
          <a:p>
            <a:fld id="{8B280CB1-9065-46C6-A64D-B3F7C9BDCD4A}" type="slidenum">
              <a:t>&lt;#&gt;</a:t>
            </a:fld>
          </a:p>
        </p:txBody>
      </p:sp>
      <p:sp>
        <p:nvSpPr>
          <p:cNvPr id="5" name="PlaceHolder 4"/>
          <p:cNvSpPr>
            <a:spLocks noGrp="1"/>
          </p:cNvSpPr>
          <p:nvPr>
            <p:ph type="dt" idx="2"/>
          </p:nvPr>
        </p:nvSpPr>
        <p:spPr/>
        <p:txBody>
          <a:bodyPr/>
          <a:p>
            <a:r>
              <a:rPr lang="et-EE"/>
              <a:t/>
            </a: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99"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100"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101"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6" name="PlaceHolder 5"/>
          <p:cNvSpPr>
            <a:spLocks noGrp="1"/>
          </p:cNvSpPr>
          <p:nvPr>
            <p:ph type="ftr" idx="3"/>
          </p:nvPr>
        </p:nvSpPr>
        <p:spPr/>
        <p:txBody>
          <a:bodyPr/>
          <a:p>
            <a:r>
              <a:t>Footer</a:t>
            </a:r>
          </a:p>
        </p:txBody>
      </p:sp>
      <p:sp>
        <p:nvSpPr>
          <p:cNvPr id="7" name="PlaceHolder 6"/>
          <p:cNvSpPr>
            <a:spLocks noGrp="1"/>
          </p:cNvSpPr>
          <p:nvPr>
            <p:ph type="sldNum" idx="4"/>
          </p:nvPr>
        </p:nvSpPr>
        <p:spPr/>
        <p:txBody>
          <a:bodyPr/>
          <a:p>
            <a:fld id="{62B4A3CF-6536-499E-A633-69A1DAF27783}" type="slidenum">
              <a:t>&lt;#&gt;</a:t>
            </a:fld>
          </a:p>
        </p:txBody>
      </p:sp>
      <p:sp>
        <p:nvSpPr>
          <p:cNvPr id="8" name="PlaceHolder 7"/>
          <p:cNvSpPr>
            <a:spLocks noGrp="1"/>
          </p:cNvSpPr>
          <p:nvPr>
            <p:ph type="dt" idx="2"/>
          </p:nvPr>
        </p:nvSpPr>
        <p:spPr/>
        <p:txBody>
          <a:bodyPr/>
          <a:p>
            <a:r>
              <a:rPr lang="et-EE"/>
              <a:t/>
            </a: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103"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104"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105"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6" name="PlaceHolder 5"/>
          <p:cNvSpPr>
            <a:spLocks noGrp="1"/>
          </p:cNvSpPr>
          <p:nvPr>
            <p:ph type="ftr" idx="3"/>
          </p:nvPr>
        </p:nvSpPr>
        <p:spPr/>
        <p:txBody>
          <a:bodyPr/>
          <a:p>
            <a:r>
              <a:t>Footer</a:t>
            </a:r>
          </a:p>
        </p:txBody>
      </p:sp>
      <p:sp>
        <p:nvSpPr>
          <p:cNvPr id="7" name="PlaceHolder 6"/>
          <p:cNvSpPr>
            <a:spLocks noGrp="1"/>
          </p:cNvSpPr>
          <p:nvPr>
            <p:ph type="sldNum" idx="4"/>
          </p:nvPr>
        </p:nvSpPr>
        <p:spPr/>
        <p:txBody>
          <a:bodyPr/>
          <a:p>
            <a:fld id="{41EF7C56-86AD-44E2-A7BE-7FBBB0FB8CA0}" type="slidenum">
              <a:t>&lt;#&gt;</a:t>
            </a:fld>
          </a:p>
        </p:txBody>
      </p:sp>
      <p:sp>
        <p:nvSpPr>
          <p:cNvPr id="8" name="PlaceHolder 7"/>
          <p:cNvSpPr>
            <a:spLocks noGrp="1"/>
          </p:cNvSpPr>
          <p:nvPr>
            <p:ph type="dt" idx="2"/>
          </p:nvPr>
        </p:nvSpPr>
        <p:spPr/>
        <p:txBody>
          <a:bodyPr/>
          <a:p>
            <a:r>
              <a:rPr lang="et-EE"/>
              <a:t/>
            </a: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10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10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109"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6" name="PlaceHolder 5"/>
          <p:cNvSpPr>
            <a:spLocks noGrp="1"/>
          </p:cNvSpPr>
          <p:nvPr>
            <p:ph type="ftr" idx="3"/>
          </p:nvPr>
        </p:nvSpPr>
        <p:spPr/>
        <p:txBody>
          <a:bodyPr/>
          <a:p>
            <a:r>
              <a:t>Footer</a:t>
            </a:r>
          </a:p>
        </p:txBody>
      </p:sp>
      <p:sp>
        <p:nvSpPr>
          <p:cNvPr id="7" name="PlaceHolder 6"/>
          <p:cNvSpPr>
            <a:spLocks noGrp="1"/>
          </p:cNvSpPr>
          <p:nvPr>
            <p:ph type="sldNum" idx="4"/>
          </p:nvPr>
        </p:nvSpPr>
        <p:spPr/>
        <p:txBody>
          <a:bodyPr/>
          <a:p>
            <a:fld id="{BF3D44F3-F717-4C82-9395-CE553F4B3349}" type="slidenum">
              <a:t>&lt;#&gt;</a:t>
            </a:fld>
          </a:p>
        </p:txBody>
      </p:sp>
      <p:sp>
        <p:nvSpPr>
          <p:cNvPr id="8" name="PlaceHolder 7"/>
          <p:cNvSpPr>
            <a:spLocks noGrp="1"/>
          </p:cNvSpPr>
          <p:nvPr>
            <p:ph type="dt" idx="2"/>
          </p:nvPr>
        </p:nvSpPr>
        <p:spPr/>
        <p:txBody>
          <a:bodyPr/>
          <a:p>
            <a:r>
              <a:rPr lang="et-EE"/>
              <a:t/>
            </a: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111"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112"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5" name="PlaceHolder 4"/>
          <p:cNvSpPr>
            <a:spLocks noGrp="1"/>
          </p:cNvSpPr>
          <p:nvPr>
            <p:ph type="ftr" idx="3"/>
          </p:nvPr>
        </p:nvSpPr>
        <p:spPr/>
        <p:txBody>
          <a:bodyPr/>
          <a:p>
            <a:r>
              <a:t>Footer</a:t>
            </a:r>
          </a:p>
        </p:txBody>
      </p:sp>
      <p:sp>
        <p:nvSpPr>
          <p:cNvPr id="6" name="PlaceHolder 5"/>
          <p:cNvSpPr>
            <a:spLocks noGrp="1"/>
          </p:cNvSpPr>
          <p:nvPr>
            <p:ph type="sldNum" idx="4"/>
          </p:nvPr>
        </p:nvSpPr>
        <p:spPr/>
        <p:txBody>
          <a:bodyPr/>
          <a:p>
            <a:fld id="{E997DAB9-3244-4268-B4CB-DC37012F0244}" type="slidenum">
              <a:t>&lt;#&gt;</a:t>
            </a:fld>
          </a:p>
        </p:txBody>
      </p:sp>
      <p:sp>
        <p:nvSpPr>
          <p:cNvPr id="7" name="PlaceHolder 6"/>
          <p:cNvSpPr>
            <a:spLocks noGrp="1"/>
          </p:cNvSpPr>
          <p:nvPr>
            <p:ph type="dt" idx="2"/>
          </p:nvPr>
        </p:nvSpPr>
        <p:spPr/>
        <p:txBody>
          <a:bodyPr/>
          <a:p>
            <a:r>
              <a:rPr lang="et-EE"/>
              <a:t/>
            </a: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114"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115"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116"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117"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7" name="PlaceHolder 6"/>
          <p:cNvSpPr>
            <a:spLocks noGrp="1"/>
          </p:cNvSpPr>
          <p:nvPr>
            <p:ph type="ftr" idx="3"/>
          </p:nvPr>
        </p:nvSpPr>
        <p:spPr/>
        <p:txBody>
          <a:bodyPr/>
          <a:p>
            <a:r>
              <a:t>Footer</a:t>
            </a:r>
          </a:p>
        </p:txBody>
      </p:sp>
      <p:sp>
        <p:nvSpPr>
          <p:cNvPr id="8" name="PlaceHolder 7"/>
          <p:cNvSpPr>
            <a:spLocks noGrp="1"/>
          </p:cNvSpPr>
          <p:nvPr>
            <p:ph type="sldNum" idx="4"/>
          </p:nvPr>
        </p:nvSpPr>
        <p:spPr/>
        <p:txBody>
          <a:bodyPr/>
          <a:p>
            <a:fld id="{2FBB6393-FB52-4CC2-8212-47FE6442051C}" type="slidenum">
              <a:t>&lt;#&gt;</a:t>
            </a:fld>
          </a:p>
        </p:txBody>
      </p:sp>
      <p:sp>
        <p:nvSpPr>
          <p:cNvPr id="9" name="PlaceHolder 8"/>
          <p:cNvSpPr>
            <a:spLocks noGrp="1"/>
          </p:cNvSpPr>
          <p:nvPr>
            <p:ph type="dt" idx="2"/>
          </p:nvPr>
        </p:nvSpPr>
        <p:spPr/>
        <p:txBody>
          <a:bodyPr/>
          <a:p>
            <a:r>
              <a:rPr lang="et-EE"/>
              <a:t/>
            </a: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t-EE" sz="1400" spc="-1" strike="noStrike">
              <a:solidFill>
                <a:srgbClr val="000000"/>
              </a:solidFill>
              <a:latin typeface="Arial"/>
            </a:endParaRPr>
          </a:p>
        </p:txBody>
      </p:sp>
      <p:sp>
        <p:nvSpPr>
          <p:cNvPr id="119"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120"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121"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122"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123"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124"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et-EE" sz="1400" spc="-1" strike="noStrike">
              <a:solidFill>
                <a:srgbClr val="000000"/>
              </a:solidFill>
              <a:latin typeface="Arial"/>
            </a:endParaRPr>
          </a:p>
        </p:txBody>
      </p:sp>
      <p:sp>
        <p:nvSpPr>
          <p:cNvPr id="9" name="PlaceHolder 8"/>
          <p:cNvSpPr>
            <a:spLocks noGrp="1"/>
          </p:cNvSpPr>
          <p:nvPr>
            <p:ph type="ftr" idx="3"/>
          </p:nvPr>
        </p:nvSpPr>
        <p:spPr/>
        <p:txBody>
          <a:bodyPr/>
          <a:p>
            <a:r>
              <a:t>Footer</a:t>
            </a:r>
          </a:p>
        </p:txBody>
      </p:sp>
      <p:sp>
        <p:nvSpPr>
          <p:cNvPr id="10" name="PlaceHolder 9"/>
          <p:cNvSpPr>
            <a:spLocks noGrp="1"/>
          </p:cNvSpPr>
          <p:nvPr>
            <p:ph type="sldNum" idx="4"/>
          </p:nvPr>
        </p:nvSpPr>
        <p:spPr/>
        <p:txBody>
          <a:bodyPr/>
          <a:p>
            <a:fld id="{D4DA0850-F95C-4E96-A28B-A268F235A093}" type="slidenum">
              <a:t>&lt;#&gt;</a:t>
            </a:fld>
          </a:p>
        </p:txBody>
      </p:sp>
      <p:sp>
        <p:nvSpPr>
          <p:cNvPr id="11" name="PlaceHolder 10"/>
          <p:cNvSpPr>
            <a:spLocks noGrp="1"/>
          </p:cNvSpPr>
          <p:nvPr>
            <p:ph type="dt" idx="2"/>
          </p:nvPr>
        </p:nvSpPr>
        <p:spPr/>
        <p:txBody>
          <a:bodyPr/>
          <a:p>
            <a:r>
              <a:rPr lang="et-EE"/>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13.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 Id="rId9" Type="http://schemas.openxmlformats.org/officeDocument/2006/relationships/slideLayout" Target="../slideLayouts/slideLayout18.xml"/><Relationship Id="rId10" Type="http://schemas.openxmlformats.org/officeDocument/2006/relationships/slideLayout" Target="../slideLayouts/slideLayout19.xml"/><Relationship Id="rId11" Type="http://schemas.openxmlformats.org/officeDocument/2006/relationships/slideLayout" Target="../slideLayouts/slideLayout20.xml"/><Relationship Id="rId12" Type="http://schemas.openxmlformats.org/officeDocument/2006/relationships/slideLayout" Target="../slideLayouts/slideLayout21.xml"/><Relationship Id="rId13" Type="http://schemas.openxmlformats.org/officeDocument/2006/relationships/slideLayout" Target="../slideLayouts/slideLayout22.xml"/><Relationship Id="rId14" Type="http://schemas.openxmlformats.org/officeDocument/2006/relationships/slideLayout" Target="../slideLayouts/slideLayout23.xml"/><Relationship Id="rId15"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25.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 Id="rId9" Type="http://schemas.openxmlformats.org/officeDocument/2006/relationships/slideLayout" Target="../slideLayouts/slideLayout30.xml"/><Relationship Id="rId10" Type="http://schemas.openxmlformats.org/officeDocument/2006/relationships/slideLayout" Target="../slideLayouts/slideLayout31.xml"/><Relationship Id="rId11" Type="http://schemas.openxmlformats.org/officeDocument/2006/relationships/slideLayout" Target="../slideLayouts/slideLayout32.xml"/><Relationship Id="rId12" Type="http://schemas.openxmlformats.org/officeDocument/2006/relationships/slideLayout" Target="../slideLayouts/slideLayout33.xml"/><Relationship Id="rId13" Type="http://schemas.openxmlformats.org/officeDocument/2006/relationships/slideLayout" Target="../slideLayouts/slideLayout34.xml"/><Relationship Id="rId14" Type="http://schemas.openxmlformats.org/officeDocument/2006/relationships/slideLayout" Target="../slideLayouts/slideLayout35.xml"/><Relationship Id="rId15"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pic>
        <p:nvPicPr>
          <p:cNvPr id="0" name="Google Shape;6;p3" descr=""/>
          <p:cNvPicPr/>
          <p:nvPr/>
        </p:nvPicPr>
        <p:blipFill>
          <a:blip r:embed="rId2"/>
          <a:stretch/>
        </p:blipFill>
        <p:spPr>
          <a:xfrm>
            <a:off x="7871760" y="626400"/>
            <a:ext cx="3706200" cy="804960"/>
          </a:xfrm>
          <a:prstGeom prst="rect">
            <a:avLst/>
          </a:prstGeom>
          <a:ln w="0">
            <a:noFill/>
          </a:ln>
        </p:spPr>
      </p:pic>
      <p:pic>
        <p:nvPicPr>
          <p:cNvPr id="1" name="Google Shape;7;p3" descr=""/>
          <p:cNvPicPr/>
          <p:nvPr/>
        </p:nvPicPr>
        <p:blipFill>
          <a:blip r:embed="rId3"/>
          <a:stretch/>
        </p:blipFill>
        <p:spPr>
          <a:xfrm>
            <a:off x="555120" y="5757480"/>
            <a:ext cx="1475640" cy="619200"/>
          </a:xfrm>
          <a:prstGeom prst="rect">
            <a:avLst/>
          </a:prstGeom>
          <a:ln w="0">
            <a:noFill/>
          </a:ln>
        </p:spPr>
      </p:pic>
      <p:sp>
        <p:nvSpPr>
          <p:cNvPr id="2" name="Google Shape;10;p4"/>
          <p:cNvSpPr/>
          <p:nvPr/>
        </p:nvSpPr>
        <p:spPr>
          <a:xfrm>
            <a:off x="0" y="0"/>
            <a:ext cx="12191760" cy="6857640"/>
          </a:xfrm>
          <a:prstGeom prst="rect">
            <a:avLst/>
          </a:prstGeom>
          <a:solidFill>
            <a:srgbClr val="ebe4dd"/>
          </a:solidFill>
          <a:ln w="0">
            <a:noFill/>
          </a:ln>
        </p:spPr>
        <p:style>
          <a:lnRef idx="0"/>
          <a:fillRef idx="0"/>
          <a:effectRef idx="0"/>
          <a:fontRef idx="minor"/>
        </p:style>
        <p:txBody>
          <a:bodyPr anchor="ctr">
            <a:noAutofit/>
          </a:bodyPr>
          <a:p>
            <a:pPr algn="ctr">
              <a:lnSpc>
                <a:spcPct val="100000"/>
              </a:lnSpc>
              <a:tabLst>
                <a:tab algn="l" pos="0"/>
              </a:tabLst>
            </a:pPr>
            <a:endParaRPr b="0" lang="et-EE" sz="1800" spc="-1" strike="noStrike">
              <a:solidFill>
                <a:schemeClr val="lt1"/>
              </a:solidFill>
              <a:latin typeface="Calibri"/>
              <a:ea typeface="Calibri"/>
            </a:endParaRPr>
          </a:p>
        </p:txBody>
      </p:sp>
      <p:sp>
        <p:nvSpPr>
          <p:cNvPr id="3" name="PlaceHolder 1"/>
          <p:cNvSpPr>
            <a:spLocks noGrp="1"/>
          </p:cNvSpPr>
          <p:nvPr>
            <p:ph type="sldNum" idx="1"/>
          </p:nvPr>
        </p:nvSpPr>
        <p:spPr>
          <a:xfrm>
            <a:off x="11409120" y="6333120"/>
            <a:ext cx="731520" cy="524520"/>
          </a:xfrm>
          <a:prstGeom prst="rect">
            <a:avLst/>
          </a:prstGeom>
          <a:noFill/>
          <a:ln w="0">
            <a:noFill/>
          </a:ln>
        </p:spPr>
        <p:txBody>
          <a:bodyPr lIns="91440" rIns="91440" tIns="91440" bIns="91440" anchor="t">
            <a:noAutofit/>
          </a:bodyPr>
          <a:lstStyle>
            <a:lvl1pPr indent="0" algn="r">
              <a:lnSpc>
                <a:spcPct val="100000"/>
              </a:lnSpc>
              <a:buNone/>
              <a:tabLst>
                <a:tab algn="l" pos="0"/>
              </a:tabLst>
              <a:defRPr b="0" lang="en-QA" sz="1300" spc="-1" strike="noStrike">
                <a:solidFill>
                  <a:schemeClr val="dk1"/>
                </a:solidFill>
                <a:latin typeface="Arial"/>
                <a:ea typeface="Arial"/>
              </a:defRPr>
            </a:lvl1pPr>
          </a:lstStyle>
          <a:p>
            <a:pPr indent="0" algn="r">
              <a:lnSpc>
                <a:spcPct val="100000"/>
              </a:lnSpc>
              <a:buNone/>
              <a:tabLst>
                <a:tab algn="l" pos="0"/>
              </a:tabLst>
            </a:pPr>
            <a:fld id="{48F9583F-AE56-4FAE-9DB4-B35B4EB832BE}" type="slidenum">
              <a:rPr b="0" lang="en-QA" sz="1300" spc="-1" strike="noStrike">
                <a:solidFill>
                  <a:schemeClr val="dk1"/>
                </a:solidFill>
                <a:latin typeface="Arial"/>
                <a:ea typeface="Arial"/>
              </a:rPr>
              <a:t>&lt;number&gt;</a:t>
            </a:fld>
            <a:endParaRPr b="0" lang="et-EE" sz="1300" spc="-1" strike="noStrike">
              <a:solidFill>
                <a:srgbClr val="000000"/>
              </a:solidFill>
              <a:latin typeface="Times New Roman"/>
            </a:endParaRPr>
          </a:p>
        </p:txBody>
      </p:sp>
      <p:sp>
        <p:nvSpPr>
          <p:cNvPr id="4" name="PlaceHolder 2"/>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r>
              <a:rPr b="0" lang="et-EE" sz="1400" spc="-1" strike="noStrike">
                <a:solidFill>
                  <a:srgbClr val="000000"/>
                </a:solidFill>
                <a:latin typeface="Arial"/>
              </a:rPr>
              <a:t>Click to edit the title text format</a:t>
            </a:r>
            <a:endParaRPr b="0" lang="et-EE" sz="1400" spc="-1" strike="noStrike">
              <a:solidFill>
                <a:srgbClr val="000000"/>
              </a:solidFill>
              <a:latin typeface="Arial"/>
            </a:endParaRPr>
          </a:p>
        </p:txBody>
      </p:sp>
      <p:sp>
        <p:nvSpPr>
          <p:cNvPr id="5" name="PlaceHolder 3"/>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t-EE" sz="1400" spc="-1" strike="noStrike">
                <a:solidFill>
                  <a:srgbClr val="000000"/>
                </a:solidFill>
                <a:latin typeface="Arial"/>
              </a:rPr>
              <a:t>Click to edit the outline text format</a:t>
            </a:r>
            <a:endParaRPr b="0" lang="et-EE" sz="1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t-EE" sz="1400" spc="-1" strike="noStrike">
                <a:solidFill>
                  <a:srgbClr val="000000"/>
                </a:solidFill>
                <a:latin typeface="Arial"/>
              </a:rPr>
              <a:t>Second Outline Level</a:t>
            </a:r>
            <a:endParaRPr b="0" lang="et-EE" sz="1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t-EE" sz="1400" spc="-1" strike="noStrike">
                <a:solidFill>
                  <a:srgbClr val="000000"/>
                </a:solidFill>
                <a:latin typeface="Arial"/>
              </a:rPr>
              <a:t>Third Outline Level</a:t>
            </a:r>
            <a:endParaRPr b="0" lang="et-EE" sz="1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t-EE" sz="1400" spc="-1" strike="noStrike">
                <a:solidFill>
                  <a:srgbClr val="000000"/>
                </a:solidFill>
                <a:latin typeface="Arial"/>
              </a:rPr>
              <a:t>Fourth Outline Level</a:t>
            </a:r>
            <a:endParaRPr b="0" lang="et-EE" sz="1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t-EE" sz="2000" spc="-1" strike="noStrike">
                <a:solidFill>
                  <a:srgbClr val="000000"/>
                </a:solidFill>
                <a:latin typeface="Arial"/>
              </a:rPr>
              <a:t>Fifth Outline Level</a:t>
            </a:r>
            <a:endParaRPr b="0" lang="et-EE"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t-EE" sz="2000" spc="-1" strike="noStrike">
                <a:solidFill>
                  <a:srgbClr val="000000"/>
                </a:solidFill>
                <a:latin typeface="Arial"/>
              </a:rPr>
              <a:t>Sixth Outline Level</a:t>
            </a:r>
            <a:endParaRPr b="0" lang="et-EE"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t-EE" sz="2000" spc="-1" strike="noStrike">
                <a:solidFill>
                  <a:srgbClr val="000000"/>
                </a:solidFill>
                <a:latin typeface="Arial"/>
              </a:rPr>
              <a:t>Seventh Outline Level</a:t>
            </a:r>
            <a:endParaRPr b="0" lang="et-EE"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pic>
        <p:nvPicPr>
          <p:cNvPr id="42" name="Google Shape;6;p3" descr=""/>
          <p:cNvPicPr/>
          <p:nvPr/>
        </p:nvPicPr>
        <p:blipFill>
          <a:blip r:embed="rId2"/>
          <a:stretch/>
        </p:blipFill>
        <p:spPr>
          <a:xfrm>
            <a:off x="7871760" y="626400"/>
            <a:ext cx="3706200" cy="804960"/>
          </a:xfrm>
          <a:prstGeom prst="rect">
            <a:avLst/>
          </a:prstGeom>
          <a:ln w="0">
            <a:noFill/>
          </a:ln>
        </p:spPr>
      </p:pic>
      <p:pic>
        <p:nvPicPr>
          <p:cNvPr id="43" name="Google Shape;7;p3" descr=""/>
          <p:cNvPicPr/>
          <p:nvPr/>
        </p:nvPicPr>
        <p:blipFill>
          <a:blip r:embed="rId3"/>
          <a:stretch/>
        </p:blipFill>
        <p:spPr>
          <a:xfrm>
            <a:off x="555120" y="5757480"/>
            <a:ext cx="1475640" cy="619200"/>
          </a:xfrm>
          <a:prstGeom prst="rect">
            <a:avLst/>
          </a:prstGeom>
          <a:ln w="0">
            <a:noFill/>
          </a:ln>
        </p:spPr>
      </p:pic>
      <p:sp>
        <p:nvSpPr>
          <p:cNvPr id="4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r>
              <a:rPr b="0" lang="et-EE" sz="1400" spc="-1" strike="noStrike">
                <a:solidFill>
                  <a:srgbClr val="000000"/>
                </a:solidFill>
                <a:latin typeface="Arial"/>
              </a:rPr>
              <a:t>Click to edit the title text format</a:t>
            </a:r>
            <a:endParaRPr b="0" lang="et-EE" sz="1400" spc="-1" strike="noStrike">
              <a:solidFill>
                <a:srgbClr val="000000"/>
              </a:solidFill>
              <a:latin typeface="Arial"/>
            </a:endParaRPr>
          </a:p>
        </p:txBody>
      </p:sp>
      <p:sp>
        <p:nvSpPr>
          <p:cNvPr id="45"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t-EE" sz="1400" spc="-1" strike="noStrike">
                <a:solidFill>
                  <a:srgbClr val="000000"/>
                </a:solidFill>
                <a:latin typeface="Arial"/>
              </a:rPr>
              <a:t>Click to edit the outline text format</a:t>
            </a:r>
            <a:endParaRPr b="0" lang="et-EE" sz="1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t-EE" sz="1400" spc="-1" strike="noStrike">
                <a:solidFill>
                  <a:srgbClr val="000000"/>
                </a:solidFill>
                <a:latin typeface="Arial"/>
              </a:rPr>
              <a:t>Second Outline Level</a:t>
            </a:r>
            <a:endParaRPr b="0" lang="et-EE" sz="1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t-EE" sz="1400" spc="-1" strike="noStrike">
                <a:solidFill>
                  <a:srgbClr val="000000"/>
                </a:solidFill>
                <a:latin typeface="Arial"/>
              </a:rPr>
              <a:t>Third Outline Level</a:t>
            </a:r>
            <a:endParaRPr b="0" lang="et-EE" sz="1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t-EE" sz="1400" spc="-1" strike="noStrike">
                <a:solidFill>
                  <a:srgbClr val="000000"/>
                </a:solidFill>
                <a:latin typeface="Arial"/>
              </a:rPr>
              <a:t>Fourth Outline Level</a:t>
            </a:r>
            <a:endParaRPr b="0" lang="et-EE" sz="1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t-EE" sz="2000" spc="-1" strike="noStrike">
                <a:solidFill>
                  <a:srgbClr val="000000"/>
                </a:solidFill>
                <a:latin typeface="Arial"/>
              </a:rPr>
              <a:t>Fifth Outline Level</a:t>
            </a:r>
            <a:endParaRPr b="0" lang="et-EE"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t-EE" sz="2000" spc="-1" strike="noStrike">
                <a:solidFill>
                  <a:srgbClr val="000000"/>
                </a:solidFill>
                <a:latin typeface="Arial"/>
              </a:rPr>
              <a:t>Sixth Outline Level</a:t>
            </a:r>
            <a:endParaRPr b="0" lang="et-EE"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t-EE" sz="2000" spc="-1" strike="noStrike">
                <a:solidFill>
                  <a:srgbClr val="000000"/>
                </a:solidFill>
                <a:latin typeface="Arial"/>
              </a:rPr>
              <a:t>Seventh Outline Level</a:t>
            </a:r>
            <a:endParaRPr b="0" lang="et-EE"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pic>
        <p:nvPicPr>
          <p:cNvPr id="82" name="Google Shape;6;p3" descr=""/>
          <p:cNvPicPr/>
          <p:nvPr/>
        </p:nvPicPr>
        <p:blipFill>
          <a:blip r:embed="rId2"/>
          <a:stretch/>
        </p:blipFill>
        <p:spPr>
          <a:xfrm>
            <a:off x="7871760" y="626400"/>
            <a:ext cx="3706200" cy="804960"/>
          </a:xfrm>
          <a:prstGeom prst="rect">
            <a:avLst/>
          </a:prstGeom>
          <a:ln w="0">
            <a:noFill/>
          </a:ln>
        </p:spPr>
      </p:pic>
      <p:pic>
        <p:nvPicPr>
          <p:cNvPr id="83" name="Google Shape;7;p3" descr=""/>
          <p:cNvPicPr/>
          <p:nvPr/>
        </p:nvPicPr>
        <p:blipFill>
          <a:blip r:embed="rId3"/>
          <a:stretch/>
        </p:blipFill>
        <p:spPr>
          <a:xfrm>
            <a:off x="555120" y="5757480"/>
            <a:ext cx="1475640" cy="619200"/>
          </a:xfrm>
          <a:prstGeom prst="rect">
            <a:avLst/>
          </a:prstGeom>
          <a:ln w="0">
            <a:noFill/>
          </a:ln>
        </p:spPr>
      </p:pic>
      <p:sp>
        <p:nvSpPr>
          <p:cNvPr id="84" name="PlaceHolder 1"/>
          <p:cNvSpPr>
            <a:spLocks noGrp="1"/>
          </p:cNvSpPr>
          <p:nvPr>
            <p:ph type="dt" idx="2"/>
          </p:nvPr>
        </p:nvSpPr>
        <p:spPr>
          <a:xfrm>
            <a:off x="0" y="0"/>
            <a:ext cx="0" cy="0"/>
          </a:xfrm>
          <a:prstGeom prst="rect">
            <a:avLst/>
          </a:prstGeom>
          <a:noFill/>
          <a:ln w="0">
            <a:noFill/>
          </a:ln>
        </p:spPr>
        <p:txBody>
          <a:bodyPr lIns="90000" rIns="90000" tIns="-45000" bIns="-45000" anchor="t">
            <a:noAutofit/>
          </a:bodyPr>
          <a:lstStyle>
            <a:lvl1pPr indent="0">
              <a:lnSpc>
                <a:spcPct val="100000"/>
              </a:lnSpc>
              <a:buNone/>
              <a:defRPr b="0" lang="en-US" sz="1400" spc="-1" strike="noStrike">
                <a:solidFill>
                  <a:srgbClr val="000000"/>
                </a:solidFill>
                <a:latin typeface="Arial"/>
                <a:ea typeface="Arial"/>
              </a:defRPr>
            </a:lvl1pPr>
          </a:lstStyle>
          <a:p>
            <a:pPr indent="0">
              <a:lnSpc>
                <a:spcPct val="100000"/>
              </a:lnSpc>
              <a:buNone/>
            </a:pPr>
            <a:r>
              <a:rPr b="0" lang="en-US" sz="1400" spc="-1" strike="noStrike">
                <a:solidFill>
                  <a:srgbClr val="000000"/>
                </a:solidFill>
                <a:latin typeface="Arial"/>
                <a:ea typeface="Arial"/>
              </a:rPr>
              <a:t>&lt;date/time&gt;</a:t>
            </a:r>
            <a:endParaRPr b="0" lang="et-EE" sz="1400" spc="-1" strike="noStrike">
              <a:solidFill>
                <a:srgbClr val="000000"/>
              </a:solidFill>
              <a:latin typeface="Times New Roman"/>
            </a:endParaRPr>
          </a:p>
        </p:txBody>
      </p:sp>
      <p:sp>
        <p:nvSpPr>
          <p:cNvPr id="85" name="PlaceHolder 2"/>
          <p:cNvSpPr>
            <a:spLocks noGrp="1"/>
          </p:cNvSpPr>
          <p:nvPr>
            <p:ph type="ftr" idx="3"/>
          </p:nvPr>
        </p:nvSpPr>
        <p:spPr>
          <a:xfrm>
            <a:off x="0" y="0"/>
            <a:ext cx="0" cy="0"/>
          </a:xfrm>
          <a:prstGeom prst="rect">
            <a:avLst/>
          </a:prstGeom>
          <a:noFill/>
          <a:ln w="0">
            <a:noFill/>
          </a:ln>
        </p:spPr>
        <p:txBody>
          <a:bodyPr lIns="90000" rIns="90000" tIns="-45000" bIns="-45000" anchor="t">
            <a:noAutofit/>
          </a:bodyPr>
          <a:lstStyle>
            <a:lvl1pPr indent="0" algn="ctr">
              <a:buNone/>
              <a:defRPr b="0" lang="et-EE" sz="1400" spc="-1" strike="noStrike">
                <a:solidFill>
                  <a:srgbClr val="000000"/>
                </a:solidFill>
                <a:latin typeface="Times New Roman"/>
              </a:defRPr>
            </a:lvl1pPr>
          </a:lstStyle>
          <a:p>
            <a:pPr indent="0" algn="ctr">
              <a:buNone/>
            </a:pPr>
            <a:r>
              <a:rPr b="0" lang="et-EE" sz="1400" spc="-1" strike="noStrike">
                <a:solidFill>
                  <a:srgbClr val="000000"/>
                </a:solidFill>
                <a:latin typeface="Times New Roman"/>
              </a:rPr>
              <a:t>&lt;footer&gt;</a:t>
            </a:r>
            <a:endParaRPr b="0" lang="et-EE" sz="1400" spc="-1" strike="noStrike">
              <a:solidFill>
                <a:srgbClr val="000000"/>
              </a:solidFill>
              <a:latin typeface="Times New Roman"/>
            </a:endParaRPr>
          </a:p>
        </p:txBody>
      </p:sp>
      <p:sp>
        <p:nvSpPr>
          <p:cNvPr id="86" name="PlaceHolder 3"/>
          <p:cNvSpPr>
            <a:spLocks noGrp="1"/>
          </p:cNvSpPr>
          <p:nvPr>
            <p:ph type="sldNum" idx="4"/>
          </p:nvPr>
        </p:nvSpPr>
        <p:spPr>
          <a:xfrm>
            <a:off x="11409120" y="6333120"/>
            <a:ext cx="731520" cy="524520"/>
          </a:xfrm>
          <a:prstGeom prst="rect">
            <a:avLst/>
          </a:prstGeom>
          <a:noFill/>
          <a:ln w="0">
            <a:noFill/>
          </a:ln>
        </p:spPr>
        <p:txBody>
          <a:bodyPr lIns="91440" rIns="91440" tIns="91440" bIns="91440" anchor="t">
            <a:noAutofit/>
          </a:bodyPr>
          <a:lstStyle>
            <a:lvl1pPr indent="0" algn="r">
              <a:lnSpc>
                <a:spcPct val="100000"/>
              </a:lnSpc>
              <a:buNone/>
              <a:tabLst>
                <a:tab algn="l" pos="0"/>
              </a:tabLst>
              <a:defRPr b="0" lang="en-US" sz="1300" spc="-1" strike="noStrike">
                <a:solidFill>
                  <a:schemeClr val="dk1"/>
                </a:solidFill>
                <a:latin typeface="Arial"/>
                <a:ea typeface="Arial"/>
              </a:defRPr>
            </a:lvl1pPr>
          </a:lstStyle>
          <a:p>
            <a:pPr indent="0" algn="r">
              <a:lnSpc>
                <a:spcPct val="100000"/>
              </a:lnSpc>
              <a:buNone/>
              <a:tabLst>
                <a:tab algn="l" pos="0"/>
              </a:tabLst>
            </a:pPr>
            <a:fld id="{E304A8CF-27F1-425C-A363-06F6C5E3C1C6}" type="slidenum">
              <a:rPr b="0" lang="en-US" sz="1300" spc="-1" strike="noStrike">
                <a:solidFill>
                  <a:schemeClr val="dk1"/>
                </a:solidFill>
                <a:latin typeface="Arial"/>
                <a:ea typeface="Arial"/>
              </a:rPr>
              <a:t>&lt;number&gt;</a:t>
            </a:fld>
            <a:endParaRPr b="0" lang="et-EE" sz="1300" spc="-1" strike="noStrike">
              <a:solidFill>
                <a:srgbClr val="000000"/>
              </a:solidFill>
              <a:latin typeface="Times New Roman"/>
            </a:endParaRPr>
          </a:p>
        </p:txBody>
      </p:sp>
      <p:sp>
        <p:nvSpPr>
          <p:cNvPr id="87" name="PlaceHolder 4"/>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r>
              <a:rPr b="0" lang="et-EE" sz="1400" spc="-1" strike="noStrike">
                <a:solidFill>
                  <a:srgbClr val="000000"/>
                </a:solidFill>
                <a:latin typeface="Arial"/>
              </a:rPr>
              <a:t>Click to edit the title text format</a:t>
            </a:r>
            <a:endParaRPr b="0" lang="et-EE" sz="1400" spc="-1" strike="noStrike">
              <a:solidFill>
                <a:srgbClr val="000000"/>
              </a:solidFill>
              <a:latin typeface="Arial"/>
            </a:endParaRPr>
          </a:p>
        </p:txBody>
      </p:sp>
      <p:sp>
        <p:nvSpPr>
          <p:cNvPr id="88"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t-EE" sz="1400" spc="-1" strike="noStrike">
                <a:solidFill>
                  <a:srgbClr val="000000"/>
                </a:solidFill>
                <a:latin typeface="Arial"/>
              </a:rPr>
              <a:t>Click to edit the outline text format</a:t>
            </a:r>
            <a:endParaRPr b="0" lang="et-EE" sz="1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t-EE" sz="1400" spc="-1" strike="noStrike">
                <a:solidFill>
                  <a:srgbClr val="000000"/>
                </a:solidFill>
                <a:latin typeface="Arial"/>
              </a:rPr>
              <a:t>Second Outline Level</a:t>
            </a:r>
            <a:endParaRPr b="0" lang="et-EE" sz="1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t-EE" sz="1400" spc="-1" strike="noStrike">
                <a:solidFill>
                  <a:srgbClr val="000000"/>
                </a:solidFill>
                <a:latin typeface="Arial"/>
              </a:rPr>
              <a:t>Third Outline Level</a:t>
            </a:r>
            <a:endParaRPr b="0" lang="et-EE" sz="1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t-EE" sz="1400" spc="-1" strike="noStrike">
                <a:solidFill>
                  <a:srgbClr val="000000"/>
                </a:solidFill>
                <a:latin typeface="Arial"/>
              </a:rPr>
              <a:t>Fourth Outline Level</a:t>
            </a:r>
            <a:endParaRPr b="0" lang="et-EE" sz="1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t-EE" sz="2000" spc="-1" strike="noStrike">
                <a:solidFill>
                  <a:srgbClr val="000000"/>
                </a:solidFill>
                <a:latin typeface="Arial"/>
              </a:rPr>
              <a:t>Fifth Outline Level</a:t>
            </a:r>
            <a:endParaRPr b="0" lang="et-EE"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t-EE" sz="2000" spc="-1" strike="noStrike">
                <a:solidFill>
                  <a:srgbClr val="000000"/>
                </a:solidFill>
                <a:latin typeface="Arial"/>
              </a:rPr>
              <a:t>Sixth Outline Level</a:t>
            </a:r>
            <a:endParaRPr b="0" lang="et-EE"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t-EE" sz="2000" spc="-1" strike="noStrike">
                <a:solidFill>
                  <a:srgbClr val="000000"/>
                </a:solidFill>
                <a:latin typeface="Arial"/>
              </a:rPr>
              <a:t>Seventh Outline Level</a:t>
            </a:r>
            <a:endParaRPr b="0" lang="et-EE"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Lst>
</p:sldMaster>
</file>

<file path=ppt/slides/_rels/slide1.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4.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5.jpeg"/><Relationship Id="rId6" Type="http://schemas.openxmlformats.org/officeDocument/2006/relationships/image" Target="../media/image6.jpeg"/><Relationship Id="rId7" Type="http://schemas.openxmlformats.org/officeDocument/2006/relationships/image" Target="../media/image7.png"/><Relationship Id="rId8"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image" Target="../media/image16.jpeg"/><Relationship Id="rId3" Type="http://schemas.openxmlformats.org/officeDocument/2006/relationships/image" Target="../media/image17.jpeg"/><Relationship Id="rId4"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image" Target="../media/image21.png"/><Relationship Id="rId3"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image" Target="../media/image23.png"/><Relationship Id="rId3"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image" Target="../media/image26.png"/><Relationship Id="rId3"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slideLayout" Target="../slideLayouts/slideLayout13.xml"/><Relationship Id="rId3"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27.png"/><Relationship Id="rId2"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image" Target="../media/image28.png"/><Relationship Id="rId2"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9.jpeg"/><Relationship Id="rId3" Type="http://schemas.openxmlformats.org/officeDocument/2006/relationships/image" Target="../media/image30.jpeg"/><Relationship Id="rId4" Type="http://schemas.openxmlformats.org/officeDocument/2006/relationships/image" Target="../media/image31.jpeg"/><Relationship Id="rId5" Type="http://schemas.openxmlformats.org/officeDocument/2006/relationships/image" Target="../media/image32.jpeg"/><Relationship Id="rId6"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image" Target="../media/image33.jpeg"/><Relationship Id="rId2" Type="http://schemas.openxmlformats.org/officeDocument/2006/relationships/image" Target="../media/image34.jpeg"/><Relationship Id="rId3" Type="http://schemas.openxmlformats.org/officeDocument/2006/relationships/slideLayout" Target="../slideLayouts/slideLayout25.xml"/><Relationship Id="rId4" Type="http://schemas.openxmlformats.org/officeDocument/2006/relationships/notesSlide" Target="../notesSlides/notesSlide1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 name="PlaceHolder 1"/>
          <p:cNvSpPr>
            <a:spLocks noGrp="1"/>
          </p:cNvSpPr>
          <p:nvPr>
            <p:ph type="title"/>
          </p:nvPr>
        </p:nvSpPr>
        <p:spPr>
          <a:xfrm>
            <a:off x="588600" y="1585080"/>
            <a:ext cx="11237400" cy="2355120"/>
          </a:xfrm>
          <a:prstGeom prst="rect">
            <a:avLst/>
          </a:prstGeom>
          <a:noFill/>
          <a:ln w="0">
            <a:noFill/>
          </a:ln>
        </p:spPr>
        <p:txBody>
          <a:bodyPr lIns="91440" rIns="91440" tIns="45720" bIns="45720" anchor="t">
            <a:noAutofit/>
          </a:bodyPr>
          <a:p>
            <a:pPr indent="0">
              <a:lnSpc>
                <a:spcPct val="90000"/>
              </a:lnSpc>
              <a:buNone/>
            </a:pPr>
            <a:r>
              <a:rPr b="1" lang="en-US" sz="2400" spc="-1" strike="noStrike">
                <a:solidFill>
                  <a:srgbClr val="000000"/>
                </a:solidFill>
                <a:latin typeface="Arial"/>
                <a:ea typeface="Arial"/>
              </a:rPr>
              <a:t>Rapidly transforming </a:t>
            </a:r>
            <a:r>
              <a:rPr b="1" lang="en-GB" sz="2400" spc="-1" strike="noStrike">
                <a:solidFill>
                  <a:srgbClr val="000000"/>
                </a:solidFill>
                <a:latin typeface="Arial"/>
                <a:ea typeface="Times New Roman"/>
              </a:rPr>
              <a:t>Holocene strandplain, affected by port jetty and hydroclimatic shifts – natural laboratory of past and future shoreline behavior</a:t>
            </a:r>
            <a:endParaRPr b="0" lang="et-EE" sz="2400" spc="-1" strike="noStrike">
              <a:solidFill>
                <a:srgbClr val="000000"/>
              </a:solidFill>
              <a:latin typeface="Arial"/>
            </a:endParaRPr>
          </a:p>
        </p:txBody>
      </p:sp>
      <p:sp>
        <p:nvSpPr>
          <p:cNvPr id="132" name="PlaceHolder 2"/>
          <p:cNvSpPr>
            <a:spLocks noGrp="1"/>
          </p:cNvSpPr>
          <p:nvPr>
            <p:ph type="subTitle"/>
          </p:nvPr>
        </p:nvSpPr>
        <p:spPr>
          <a:xfrm>
            <a:off x="669960" y="2960640"/>
            <a:ext cx="8654760" cy="1567080"/>
          </a:xfrm>
          <a:prstGeom prst="rect">
            <a:avLst/>
          </a:prstGeom>
          <a:noFill/>
          <a:ln w="0">
            <a:noFill/>
          </a:ln>
        </p:spPr>
        <p:txBody>
          <a:bodyPr lIns="91440" rIns="91440" tIns="45720" bIns="45720" anchor="t">
            <a:noAutofit/>
          </a:bodyPr>
          <a:p>
            <a:pPr indent="0">
              <a:lnSpc>
                <a:spcPct val="90000"/>
              </a:lnSpc>
              <a:buNone/>
            </a:pPr>
            <a:r>
              <a:rPr b="1" lang="en-QA" sz="2400" spc="-1" strike="noStrike">
                <a:solidFill>
                  <a:schemeClr val="dk1"/>
                </a:solidFill>
                <a:latin typeface="Calibri"/>
                <a:ea typeface="Calibri"/>
              </a:rPr>
              <a:t>H</a:t>
            </a:r>
            <a:r>
              <a:rPr b="1" lang="en-US" sz="2400" spc="-1" strike="noStrike">
                <a:solidFill>
                  <a:schemeClr val="dk1"/>
                </a:solidFill>
                <a:latin typeface="Calibri"/>
                <a:ea typeface="Calibri"/>
              </a:rPr>
              <a:t>.</a:t>
            </a:r>
            <a:r>
              <a:rPr b="1" lang="en-QA" sz="2400" spc="-1" strike="noStrike">
                <a:solidFill>
                  <a:schemeClr val="dk1"/>
                </a:solidFill>
                <a:latin typeface="Calibri"/>
                <a:ea typeface="Calibri"/>
              </a:rPr>
              <a:t>Tõnisson, K</a:t>
            </a:r>
            <a:r>
              <a:rPr b="1" lang="en-US" sz="2400" spc="-1" strike="noStrike">
                <a:solidFill>
                  <a:schemeClr val="dk1"/>
                </a:solidFill>
                <a:latin typeface="Calibri"/>
                <a:ea typeface="Calibri"/>
              </a:rPr>
              <a:t>.</a:t>
            </a:r>
            <a:r>
              <a:rPr b="1" lang="en-QA" sz="2400" spc="-1" strike="noStrike">
                <a:solidFill>
                  <a:schemeClr val="dk1"/>
                </a:solidFill>
                <a:latin typeface="Calibri"/>
                <a:ea typeface="Calibri"/>
              </a:rPr>
              <a:t>Luik, Ü</a:t>
            </a:r>
            <a:r>
              <a:rPr b="1" lang="en-US" sz="2400" spc="-1" strike="noStrike">
                <a:solidFill>
                  <a:schemeClr val="dk1"/>
                </a:solidFill>
                <a:latin typeface="Calibri"/>
                <a:ea typeface="Calibri"/>
              </a:rPr>
              <a:t>.</a:t>
            </a:r>
            <a:r>
              <a:rPr b="1" lang="en-QA" sz="2400" spc="-1" strike="noStrike">
                <a:solidFill>
                  <a:schemeClr val="dk1"/>
                </a:solidFill>
                <a:latin typeface="Calibri"/>
                <a:ea typeface="Calibri"/>
              </a:rPr>
              <a:t>Suursaar, </a:t>
            </a:r>
            <a:r>
              <a:rPr b="1" lang="en-GB" sz="2400" spc="-1" strike="noStrike">
                <a:solidFill>
                  <a:schemeClr val="dk1"/>
                </a:solidFill>
                <a:latin typeface="Calibri"/>
                <a:ea typeface="Calibri"/>
              </a:rPr>
              <a:t>I.V. Buynevich, A.Kont,</a:t>
            </a:r>
            <a:endParaRPr b="0" lang="et-EE" sz="2400" spc="-1" strike="noStrike">
              <a:solidFill>
                <a:srgbClr val="000000"/>
              </a:solidFill>
              <a:latin typeface="Arial"/>
            </a:endParaRPr>
          </a:p>
          <a:p>
            <a:pPr indent="0">
              <a:lnSpc>
                <a:spcPct val="90000"/>
              </a:lnSpc>
              <a:buNone/>
              <a:tabLst>
                <a:tab algn="l" pos="0"/>
              </a:tabLst>
            </a:pPr>
            <a:r>
              <a:rPr b="1" lang="en-US" sz="2400" spc="-1" strike="noStrike">
                <a:solidFill>
                  <a:schemeClr val="dk1"/>
                </a:solidFill>
                <a:latin typeface="Calibri"/>
                <a:ea typeface="Calibri"/>
              </a:rPr>
              <a:t>R. Männikus, </a:t>
            </a:r>
            <a:r>
              <a:rPr b="1" lang="en-QA" sz="2400" spc="-1" strike="noStrike">
                <a:solidFill>
                  <a:schemeClr val="dk1"/>
                </a:solidFill>
                <a:latin typeface="Calibri"/>
                <a:ea typeface="Calibri"/>
              </a:rPr>
              <a:t>R</a:t>
            </a:r>
            <a:r>
              <a:rPr b="1" lang="en-US" sz="2400" spc="-1" strike="noStrike">
                <a:solidFill>
                  <a:schemeClr val="dk1"/>
                </a:solidFill>
                <a:latin typeface="Calibri"/>
                <a:ea typeface="Calibri"/>
              </a:rPr>
              <a:t>.</a:t>
            </a:r>
            <a:r>
              <a:rPr b="1" lang="en-QA" sz="2400" spc="-1" strike="noStrike">
                <a:solidFill>
                  <a:schemeClr val="dk1"/>
                </a:solidFill>
                <a:latin typeface="Calibri"/>
                <a:ea typeface="Calibri"/>
              </a:rPr>
              <a:t>Rivis, </a:t>
            </a:r>
            <a:r>
              <a:rPr b="1" lang="en-QA" sz="2400" spc="-1" strike="noStrike" u="sng">
                <a:solidFill>
                  <a:schemeClr val="dk1"/>
                </a:solidFill>
                <a:uFillTx/>
                <a:latin typeface="Calibri"/>
                <a:ea typeface="Calibri"/>
              </a:rPr>
              <a:t>Sten Suuroja</a:t>
            </a:r>
            <a:r>
              <a:rPr b="1" lang="en-QA" sz="2400" spc="-1" strike="noStrike">
                <a:solidFill>
                  <a:schemeClr val="dk1"/>
                </a:solidFill>
                <a:latin typeface="Calibri"/>
                <a:ea typeface="Calibri"/>
              </a:rPr>
              <a:t>, K</a:t>
            </a:r>
            <a:r>
              <a:rPr b="1" lang="en-US" sz="2400" spc="-1" strike="noStrike">
                <a:solidFill>
                  <a:schemeClr val="dk1"/>
                </a:solidFill>
                <a:latin typeface="Calibri"/>
                <a:ea typeface="Calibri"/>
              </a:rPr>
              <a:t>.</a:t>
            </a:r>
            <a:r>
              <a:rPr b="1" lang="en-QA" sz="2400" spc="-1" strike="noStrike">
                <a:solidFill>
                  <a:schemeClr val="dk1"/>
                </a:solidFill>
                <a:latin typeface="Calibri"/>
                <a:ea typeface="Calibri"/>
              </a:rPr>
              <a:t>Vilumaa</a:t>
            </a:r>
            <a:endParaRPr b="0" lang="et-EE" sz="2400" spc="-1" strike="noStrike">
              <a:solidFill>
                <a:srgbClr val="000000"/>
              </a:solidFill>
              <a:latin typeface="Arial"/>
            </a:endParaRPr>
          </a:p>
          <a:p>
            <a:pPr indent="0">
              <a:lnSpc>
                <a:spcPct val="90000"/>
              </a:lnSpc>
              <a:spcBef>
                <a:spcPts val="1001"/>
              </a:spcBef>
              <a:buNone/>
              <a:tabLst>
                <a:tab algn="l" pos="0"/>
              </a:tabLst>
            </a:pPr>
            <a:r>
              <a:rPr b="0" lang="en-QA" sz="2000" spc="-1" strike="noStrike">
                <a:solidFill>
                  <a:schemeClr val="dk1"/>
                </a:solidFill>
                <a:latin typeface="Calibri"/>
                <a:ea typeface="Calibri"/>
              </a:rPr>
              <a:t>Tallinn University, University of Tartu, Geological Survey of Estonia</a:t>
            </a:r>
            <a:endParaRPr b="0" lang="et-EE" sz="2000" spc="-1" strike="noStrike">
              <a:solidFill>
                <a:srgbClr val="000000"/>
              </a:solidFill>
              <a:latin typeface="Arial"/>
            </a:endParaRPr>
          </a:p>
          <a:p>
            <a:pPr indent="0">
              <a:lnSpc>
                <a:spcPct val="90000"/>
              </a:lnSpc>
              <a:spcBef>
                <a:spcPts val="1001"/>
              </a:spcBef>
              <a:buNone/>
              <a:tabLst>
                <a:tab algn="l" pos="0"/>
              </a:tabLst>
            </a:pPr>
            <a:r>
              <a:rPr b="0" lang="en-US" sz="2000" spc="-1" strike="noStrike">
                <a:solidFill>
                  <a:schemeClr val="dk1"/>
                </a:solidFill>
                <a:latin typeface="Calibri"/>
                <a:ea typeface="Calibri"/>
              </a:rPr>
              <a:t>Temple University</a:t>
            </a:r>
            <a:endParaRPr b="0" lang="et-EE" sz="2000" spc="-1" strike="noStrike">
              <a:solidFill>
                <a:srgbClr val="000000"/>
              </a:solidFill>
              <a:latin typeface="Arial"/>
            </a:endParaRPr>
          </a:p>
        </p:txBody>
      </p:sp>
      <p:grpSp>
        <p:nvGrpSpPr>
          <p:cNvPr id="133" name="Google Shape;42;p1"/>
          <p:cNvGrpSpPr/>
          <p:nvPr/>
        </p:nvGrpSpPr>
        <p:grpSpPr>
          <a:xfrm>
            <a:off x="4065840" y="3170880"/>
            <a:ext cx="7954200" cy="3236400"/>
            <a:chOff x="4065840" y="3170880"/>
            <a:chExt cx="7954200" cy="3236400"/>
          </a:xfrm>
        </p:grpSpPr>
        <p:pic>
          <p:nvPicPr>
            <p:cNvPr id="134" name="Google Shape;43;p1" descr=""/>
            <p:cNvPicPr/>
            <p:nvPr/>
          </p:nvPicPr>
          <p:blipFill>
            <a:blip r:embed="rId1"/>
            <a:stretch/>
          </p:blipFill>
          <p:spPr>
            <a:xfrm>
              <a:off x="6164640" y="3170880"/>
              <a:ext cx="5855400" cy="3236400"/>
            </a:xfrm>
            <a:prstGeom prst="rect">
              <a:avLst/>
            </a:prstGeom>
            <a:ln w="0">
              <a:noFill/>
            </a:ln>
          </p:spPr>
        </p:pic>
        <p:pic>
          <p:nvPicPr>
            <p:cNvPr id="135" name="Google Shape;44;p1" descr=""/>
            <p:cNvPicPr/>
            <p:nvPr/>
          </p:nvPicPr>
          <p:blipFill>
            <a:blip r:embed="rId2"/>
            <a:srcRect l="11" t="13649" r="0" b="14112"/>
            <a:stretch/>
          </p:blipFill>
          <p:spPr>
            <a:xfrm>
              <a:off x="4065840" y="4245840"/>
              <a:ext cx="2098440" cy="1079640"/>
            </a:xfrm>
            <a:prstGeom prst="rect">
              <a:avLst/>
            </a:prstGeom>
            <a:ln w="0">
              <a:noFill/>
            </a:ln>
          </p:spPr>
        </p:pic>
      </p:grpSp>
      <p:pic>
        <p:nvPicPr>
          <p:cNvPr id="136" name="Google Shape;45;p1" descr=""/>
          <p:cNvPicPr/>
          <p:nvPr/>
        </p:nvPicPr>
        <p:blipFill>
          <a:blip r:embed="rId3"/>
          <a:stretch/>
        </p:blipFill>
        <p:spPr>
          <a:xfrm>
            <a:off x="6157080" y="342000"/>
            <a:ext cx="5572080" cy="1210680"/>
          </a:xfrm>
          <a:prstGeom prst="rect">
            <a:avLst/>
          </a:prstGeom>
          <a:ln w="0">
            <a:noFill/>
          </a:ln>
        </p:spPr>
      </p:pic>
      <p:pic>
        <p:nvPicPr>
          <p:cNvPr id="137" name="Google Shape;46;p1" descr=""/>
          <p:cNvPicPr/>
          <p:nvPr/>
        </p:nvPicPr>
        <p:blipFill>
          <a:blip r:embed="rId4"/>
          <a:stretch/>
        </p:blipFill>
        <p:spPr>
          <a:xfrm>
            <a:off x="750240" y="720360"/>
            <a:ext cx="1982880" cy="831960"/>
          </a:xfrm>
          <a:prstGeom prst="rect">
            <a:avLst/>
          </a:prstGeom>
          <a:ln w="0">
            <a:noFill/>
          </a:ln>
        </p:spPr>
      </p:pic>
      <p:pic>
        <p:nvPicPr>
          <p:cNvPr id="138" name="Google Shape;47;p1" descr=""/>
          <p:cNvPicPr/>
          <p:nvPr/>
        </p:nvPicPr>
        <p:blipFill>
          <a:blip r:embed="rId5"/>
          <a:stretch/>
        </p:blipFill>
        <p:spPr>
          <a:xfrm>
            <a:off x="750240" y="5650920"/>
            <a:ext cx="2396520" cy="864720"/>
          </a:xfrm>
          <a:prstGeom prst="rect">
            <a:avLst/>
          </a:prstGeom>
          <a:ln w="0">
            <a:noFill/>
          </a:ln>
        </p:spPr>
      </p:pic>
      <p:pic>
        <p:nvPicPr>
          <p:cNvPr id="139" name="Google Shape;49;p1" descr="Pilt, millel on kujutatud tekst, Font, logo, sümbol&#10;&#10;Kirjeldus on genereeritud automaatselt"/>
          <p:cNvPicPr/>
          <p:nvPr/>
        </p:nvPicPr>
        <p:blipFill>
          <a:blip r:embed="rId6"/>
          <a:stretch/>
        </p:blipFill>
        <p:spPr>
          <a:xfrm>
            <a:off x="3108600" y="5650920"/>
            <a:ext cx="3098520" cy="864720"/>
          </a:xfrm>
          <a:prstGeom prst="rect">
            <a:avLst/>
          </a:prstGeom>
          <a:ln w="0">
            <a:noFill/>
          </a:ln>
        </p:spPr>
      </p:pic>
      <p:pic>
        <p:nvPicPr>
          <p:cNvPr id="140" name="image2.png" descr="CERF Logo_Half-Tone"/>
          <p:cNvPicPr/>
          <p:nvPr/>
        </p:nvPicPr>
        <p:blipFill>
          <a:blip r:embed="rId7"/>
          <a:stretch/>
        </p:blipFill>
        <p:spPr>
          <a:xfrm>
            <a:off x="5213520" y="492120"/>
            <a:ext cx="902880" cy="906120"/>
          </a:xfrm>
          <a:prstGeom prst="rect">
            <a:avLst/>
          </a:prstGeom>
          <a:ln w="0">
            <a:noFill/>
          </a:ln>
        </p:spPr>
      </p:pic>
      <p:sp>
        <p:nvSpPr>
          <p:cNvPr id="141" name="Rectangle 6"/>
          <p:cNvSpPr/>
          <p:nvPr/>
        </p:nvSpPr>
        <p:spPr>
          <a:xfrm>
            <a:off x="-171360" y="457200"/>
            <a:ext cx="12191760" cy="456840"/>
          </a:xfrm>
          <a:prstGeom prst="rect">
            <a:avLst/>
          </a:prstGeom>
          <a:noFill/>
          <a:ln w="0">
            <a:noFill/>
          </a:ln>
        </p:spPr>
        <p:style>
          <a:lnRef idx="0"/>
          <a:fillRef idx="0"/>
          <a:effectRef idx="0"/>
          <a:fontRef idx="minor"/>
        </p:style>
        <p:txBody>
          <a:bodyPr numCol="1" spcCol="0" wrap="none" anchor="ctr">
            <a:spAutoFit/>
          </a:bodyPr>
          <a:p>
            <a:pPr>
              <a:lnSpc>
                <a:spcPct val="100000"/>
              </a:lnSpc>
            </a:pPr>
            <a:endParaRPr b="0" lang="et-EE" sz="1400" spc="-1" strike="noStrike">
              <a:solidFill>
                <a:srgbClr val="000000"/>
              </a:solidFill>
              <a:latin typeface="Arial"/>
              <a:ea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2" name="Picture 1" descr="NEurop"/>
          <p:cNvPicPr/>
          <p:nvPr/>
        </p:nvPicPr>
        <p:blipFill>
          <a:blip r:embed="rId1"/>
          <a:srcRect l="0" t="7500" r="0" b="0"/>
          <a:stretch/>
        </p:blipFill>
        <p:spPr>
          <a:xfrm>
            <a:off x="7759080" y="1563480"/>
            <a:ext cx="4432680" cy="5294160"/>
          </a:xfrm>
          <a:prstGeom prst="rect">
            <a:avLst/>
          </a:prstGeom>
          <a:ln w="0">
            <a:noFill/>
          </a:ln>
        </p:spPr>
      </p:pic>
      <p:sp>
        <p:nvSpPr>
          <p:cNvPr id="143" name="Content Placeholder 2"/>
          <p:cNvSpPr/>
          <p:nvPr/>
        </p:nvSpPr>
        <p:spPr>
          <a:xfrm>
            <a:off x="190800" y="233280"/>
            <a:ext cx="7043040" cy="5778720"/>
          </a:xfrm>
          <a:prstGeom prst="rect">
            <a:avLst/>
          </a:prstGeom>
          <a:noFill/>
          <a:ln w="0">
            <a:noFill/>
          </a:ln>
        </p:spPr>
        <p:style>
          <a:lnRef idx="0"/>
          <a:fillRef idx="0"/>
          <a:effectRef idx="0"/>
          <a:fontRef idx="minor"/>
        </p:style>
        <p:txBody>
          <a:bodyPr lIns="90000" rIns="90000" tIns="45000" bIns="45000" anchor="t">
            <a:normAutofit fontScale="96406"/>
          </a:bodyPr>
          <a:p>
            <a:pPr marL="343080" indent="-343080">
              <a:lnSpc>
                <a:spcPct val="100000"/>
              </a:lnSpc>
              <a:spcBef>
                <a:spcPts val="1800"/>
              </a:spcBef>
              <a:buClr>
                <a:srgbClr val="000000"/>
              </a:buClr>
              <a:buFont typeface="Arial"/>
              <a:buChar char="•"/>
            </a:pPr>
            <a:r>
              <a:rPr b="0" lang="en-US" sz="2500" spc="-1" strike="noStrike">
                <a:solidFill>
                  <a:srgbClr val="000000"/>
                </a:solidFill>
                <a:latin typeface="Times New Roman"/>
                <a:ea typeface="Arial"/>
              </a:rPr>
              <a:t>Postglacial land uplift (</a:t>
            </a:r>
            <a:r>
              <a:rPr b="0" lang="et-EE" sz="2500" spc="-1" strike="noStrike">
                <a:solidFill>
                  <a:srgbClr val="000000"/>
                </a:solidFill>
                <a:latin typeface="Times New Roman"/>
                <a:ea typeface="Arial"/>
              </a:rPr>
              <a:t>up </a:t>
            </a:r>
            <a:r>
              <a:rPr b="0" lang="en-US" sz="2500" spc="-1" strike="noStrike">
                <a:solidFill>
                  <a:srgbClr val="000000"/>
                </a:solidFill>
                <a:latin typeface="Times New Roman"/>
                <a:ea typeface="Arial"/>
              </a:rPr>
              <a:t>to </a:t>
            </a:r>
            <a:r>
              <a:rPr b="0" lang="et-EE" sz="2500" spc="-1" strike="noStrike">
                <a:solidFill>
                  <a:srgbClr val="000000"/>
                </a:solidFill>
                <a:latin typeface="Times New Roman"/>
                <a:ea typeface="Arial"/>
              </a:rPr>
              <a:t>3</a:t>
            </a:r>
            <a:r>
              <a:rPr b="0" lang="en-US" sz="2500" spc="-1" strike="noStrike">
                <a:solidFill>
                  <a:srgbClr val="000000"/>
                </a:solidFill>
                <a:latin typeface="Times New Roman"/>
                <a:ea typeface="Arial"/>
              </a:rPr>
              <a:t>.5 mm/y);</a:t>
            </a:r>
            <a:endParaRPr b="0" lang="et-EE" sz="2500" spc="-1" strike="noStrike">
              <a:solidFill>
                <a:srgbClr val="000000"/>
              </a:solidFill>
              <a:latin typeface="Arial"/>
            </a:endParaRPr>
          </a:p>
          <a:p>
            <a:pPr marL="343080" indent="-343080">
              <a:lnSpc>
                <a:spcPct val="100000"/>
              </a:lnSpc>
              <a:spcBef>
                <a:spcPts val="1800"/>
              </a:spcBef>
              <a:buClr>
                <a:srgbClr val="000000"/>
              </a:buClr>
              <a:buFont typeface="Arial"/>
              <a:buChar char="•"/>
            </a:pPr>
            <a:r>
              <a:rPr b="0" lang="en-US" sz="2500" spc="-1" strike="noStrike">
                <a:solidFill>
                  <a:srgbClr val="000000"/>
                </a:solidFill>
                <a:latin typeface="Times New Roman"/>
                <a:ea typeface="Arial"/>
              </a:rPr>
              <a:t>tidal range is less than 5 cm</a:t>
            </a:r>
            <a:r>
              <a:rPr b="0" lang="et-EE" sz="2500" spc="-1" strike="noStrike">
                <a:solidFill>
                  <a:srgbClr val="000000"/>
                </a:solidFill>
                <a:latin typeface="Times New Roman"/>
                <a:ea typeface="Arial"/>
              </a:rPr>
              <a:t> </a:t>
            </a:r>
            <a:r>
              <a:rPr b="0" lang="en-US" sz="2500" spc="-1" strike="noStrike">
                <a:solidFill>
                  <a:srgbClr val="000000"/>
                </a:solidFill>
                <a:latin typeface="Times New Roman"/>
                <a:ea typeface="Arial"/>
              </a:rPr>
              <a:t>(can be neglected)</a:t>
            </a:r>
            <a:r>
              <a:rPr b="0" lang="et-EE" sz="2500" spc="-1" strike="noStrike">
                <a:solidFill>
                  <a:srgbClr val="000000"/>
                </a:solidFill>
                <a:latin typeface="Times New Roman"/>
                <a:ea typeface="Arial"/>
              </a:rPr>
              <a:t>;</a:t>
            </a:r>
            <a:endParaRPr b="0" lang="et-EE" sz="2500" spc="-1" strike="noStrike">
              <a:solidFill>
                <a:srgbClr val="000000"/>
              </a:solidFill>
              <a:latin typeface="Arial"/>
            </a:endParaRPr>
          </a:p>
          <a:p>
            <a:pPr marL="343080" indent="-343080">
              <a:lnSpc>
                <a:spcPct val="100000"/>
              </a:lnSpc>
              <a:spcBef>
                <a:spcPts val="1800"/>
              </a:spcBef>
              <a:buClr>
                <a:srgbClr val="000000"/>
              </a:buClr>
              <a:buFont typeface="Arial"/>
              <a:buChar char="•"/>
            </a:pPr>
            <a:r>
              <a:rPr b="0" lang="et-EE" sz="2500" spc="-1" strike="noStrike">
                <a:solidFill>
                  <a:srgbClr val="000000"/>
                </a:solidFill>
                <a:latin typeface="Times New Roman"/>
                <a:ea typeface="Arial"/>
              </a:rPr>
              <a:t>range</a:t>
            </a:r>
            <a:r>
              <a:rPr b="0" lang="en-US" sz="2500" spc="-1" strike="noStrike">
                <a:solidFill>
                  <a:srgbClr val="000000"/>
                </a:solidFill>
                <a:latin typeface="Times New Roman"/>
                <a:ea typeface="Arial"/>
              </a:rPr>
              <a:t> of sea level fluctuation (-</a:t>
            </a:r>
            <a:r>
              <a:rPr b="0" lang="et-EE" sz="2500" spc="-1" strike="noStrike">
                <a:solidFill>
                  <a:srgbClr val="000000"/>
                </a:solidFill>
                <a:latin typeface="Times New Roman"/>
                <a:ea typeface="Arial"/>
              </a:rPr>
              <a:t>1.2.</a:t>
            </a:r>
            <a:r>
              <a:rPr b="0" lang="en-US" sz="2500" spc="-1" strike="noStrike">
                <a:solidFill>
                  <a:srgbClr val="000000"/>
                </a:solidFill>
                <a:latin typeface="Times New Roman"/>
                <a:ea typeface="Arial"/>
              </a:rPr>
              <a:t>..+</a:t>
            </a:r>
            <a:r>
              <a:rPr b="0" lang="et-EE" sz="2500" spc="-1" strike="noStrike">
                <a:solidFill>
                  <a:srgbClr val="000000"/>
                </a:solidFill>
                <a:latin typeface="Times New Roman"/>
                <a:ea typeface="Arial"/>
              </a:rPr>
              <a:t>2.8 </a:t>
            </a:r>
            <a:r>
              <a:rPr b="0" lang="en-US" sz="2500" spc="-1" strike="noStrike">
                <a:solidFill>
                  <a:srgbClr val="000000"/>
                </a:solidFill>
                <a:latin typeface="Times New Roman"/>
                <a:ea typeface="Arial"/>
              </a:rPr>
              <a:t>m);</a:t>
            </a:r>
            <a:endParaRPr b="0" lang="et-EE" sz="2500" spc="-1" strike="noStrike">
              <a:solidFill>
                <a:srgbClr val="000000"/>
              </a:solidFill>
              <a:latin typeface="Arial"/>
            </a:endParaRPr>
          </a:p>
          <a:p>
            <a:pPr marL="343080" indent="-343080">
              <a:lnSpc>
                <a:spcPct val="100000"/>
              </a:lnSpc>
              <a:spcBef>
                <a:spcPts val="1800"/>
              </a:spcBef>
              <a:buClr>
                <a:srgbClr val="000000"/>
              </a:buClr>
              <a:buFont typeface="Arial"/>
              <a:buChar char="•"/>
            </a:pPr>
            <a:r>
              <a:rPr b="0" lang="en-US" sz="2500" spc="-1" strike="noStrike">
                <a:solidFill>
                  <a:srgbClr val="000000"/>
                </a:solidFill>
                <a:latin typeface="Times New Roman"/>
                <a:ea typeface="Malgun Gothic"/>
              </a:rPr>
              <a:t>as a result of continuous land uplift and deficit of movable sediment there are </a:t>
            </a:r>
            <a:r>
              <a:rPr b="0" lang="en-US" sz="2500" spc="-1" strike="noStrike">
                <a:solidFill>
                  <a:srgbClr val="000000"/>
                </a:solidFill>
                <a:latin typeface="Times New Roman"/>
                <a:ea typeface="Arial"/>
              </a:rPr>
              <a:t>no active dunes </a:t>
            </a:r>
            <a:r>
              <a:rPr b="0" lang="en-US" sz="2500" spc="-1" strike="noStrike">
                <a:solidFill>
                  <a:srgbClr val="000000"/>
                </a:solidFill>
                <a:latin typeface="Times New Roman"/>
                <a:ea typeface="Malgun Gothic"/>
              </a:rPr>
              <a:t>only foredunes and embryo dunes in the active shore zone occur;</a:t>
            </a:r>
            <a:endParaRPr b="0" lang="et-EE" sz="2500" spc="-1" strike="noStrike">
              <a:solidFill>
                <a:srgbClr val="000000"/>
              </a:solidFill>
              <a:latin typeface="Arial"/>
            </a:endParaRPr>
          </a:p>
          <a:p>
            <a:pPr marL="343080" indent="-343080">
              <a:lnSpc>
                <a:spcPct val="100000"/>
              </a:lnSpc>
              <a:spcBef>
                <a:spcPts val="1800"/>
              </a:spcBef>
              <a:buClr>
                <a:srgbClr val="000000"/>
              </a:buClr>
              <a:buFont typeface="Arial"/>
              <a:buChar char="•"/>
            </a:pPr>
            <a:r>
              <a:rPr b="0" lang="en-US" sz="2500" spc="-1" strike="noStrike">
                <a:solidFill>
                  <a:srgbClr val="000000"/>
                </a:solidFill>
                <a:latin typeface="Times New Roman"/>
                <a:ea typeface="Malgun Gothic"/>
              </a:rPr>
              <a:t>many shore-parallel ridges can be found in the coastal area, sometimes kilometers from today´s shoreline;</a:t>
            </a:r>
            <a:endParaRPr b="0" lang="et-EE" sz="2500" spc="-1" strike="noStrike">
              <a:solidFill>
                <a:srgbClr val="000000"/>
              </a:solidFill>
              <a:latin typeface="Arial"/>
            </a:endParaRPr>
          </a:p>
          <a:p>
            <a:pPr marL="343080" indent="-343080">
              <a:lnSpc>
                <a:spcPct val="100000"/>
              </a:lnSpc>
              <a:spcBef>
                <a:spcPts val="1800"/>
              </a:spcBef>
              <a:buClr>
                <a:srgbClr val="000000"/>
              </a:buClr>
              <a:buFont typeface="Arial"/>
              <a:buChar char="•"/>
            </a:pPr>
            <a:r>
              <a:rPr b="0" lang="en-US" sz="2500" spc="-1" strike="noStrike">
                <a:solidFill>
                  <a:srgbClr val="000000"/>
                </a:solidFill>
                <a:latin typeface="Times New Roman"/>
                <a:ea typeface="Malgun Gothic"/>
              </a:rPr>
              <a:t>sea level has dropped almost constantly during last ca 7000 years.</a:t>
            </a:r>
            <a:endParaRPr b="0" lang="et-EE" sz="2500" spc="-1" strike="noStrike">
              <a:solidFill>
                <a:srgbClr val="000000"/>
              </a:solidFill>
              <a:latin typeface="Arial"/>
            </a:endParaRPr>
          </a:p>
          <a:p>
            <a:pPr>
              <a:lnSpc>
                <a:spcPct val="100000"/>
              </a:lnSpc>
            </a:pPr>
            <a:endParaRPr b="0" lang="et-EE" sz="2800" spc="-1" strike="noStrike">
              <a:solidFill>
                <a:srgbClr val="000000"/>
              </a:solidFill>
              <a:latin typeface="Arial"/>
            </a:endParaRPr>
          </a:p>
          <a:p>
            <a:pPr>
              <a:lnSpc>
                <a:spcPct val="100000"/>
              </a:lnSpc>
            </a:pPr>
            <a:endParaRPr b="0" lang="et-EE" sz="2800" spc="-1" strike="noStrike">
              <a:solidFill>
                <a:srgbClr val="000000"/>
              </a:solidFill>
              <a:latin typeface="Arial"/>
            </a:endParaRPr>
          </a:p>
          <a:p>
            <a:pPr>
              <a:lnSpc>
                <a:spcPct val="100000"/>
              </a:lnSpc>
            </a:pPr>
            <a:endParaRPr b="0" lang="et-EE" sz="1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4" name="Picture 4" descr=""/>
          <p:cNvPicPr/>
          <p:nvPr/>
        </p:nvPicPr>
        <p:blipFill>
          <a:blip r:embed="rId1"/>
          <a:srcRect l="0" t="-1210" r="0" b="-4389"/>
          <a:stretch/>
        </p:blipFill>
        <p:spPr>
          <a:xfrm>
            <a:off x="5287320" y="1394280"/>
            <a:ext cx="6904440" cy="5632920"/>
          </a:xfrm>
          <a:prstGeom prst="rect">
            <a:avLst/>
          </a:prstGeom>
          <a:ln w="0">
            <a:noFill/>
          </a:ln>
        </p:spPr>
      </p:pic>
      <p:sp>
        <p:nvSpPr>
          <p:cNvPr id="145" name="TextBox 2"/>
          <p:cNvSpPr/>
          <p:nvPr/>
        </p:nvSpPr>
        <p:spPr>
          <a:xfrm>
            <a:off x="0" y="818640"/>
            <a:ext cx="5286960" cy="429588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Arial"/>
              <a:buChar char="•"/>
            </a:pPr>
            <a:r>
              <a:rPr b="0" lang="en-GB" sz="1800" spc="-1" strike="noStrike">
                <a:solidFill>
                  <a:srgbClr val="000000"/>
                </a:solidFill>
                <a:latin typeface="Times New Roman"/>
                <a:ea typeface="Arial"/>
              </a:rPr>
              <a:t>The study areas are located in the West-Estonian Archipelago in the eastern part of the Baltic Sea;</a:t>
            </a:r>
            <a:endParaRPr b="0" lang="et-EE" sz="1800" spc="-1" strike="noStrike">
              <a:solidFill>
                <a:srgbClr val="000000"/>
              </a:solidFill>
              <a:latin typeface="Arial"/>
            </a:endParaRPr>
          </a:p>
          <a:p>
            <a:pPr>
              <a:lnSpc>
                <a:spcPct val="100000"/>
              </a:lnSpc>
            </a:pPr>
            <a:endParaRPr b="0" lang="et-EE" sz="1800" spc="-1" strike="noStrike">
              <a:solidFill>
                <a:srgbClr val="000000"/>
              </a:solidFill>
              <a:latin typeface="Arial"/>
            </a:endParaRPr>
          </a:p>
          <a:p>
            <a:pPr marL="285840" indent="-285840">
              <a:lnSpc>
                <a:spcPct val="100000"/>
              </a:lnSpc>
              <a:buClr>
                <a:srgbClr val="000000"/>
              </a:buClr>
              <a:buFont typeface="Arial"/>
              <a:buChar char="•"/>
            </a:pPr>
            <a:r>
              <a:rPr b="0" lang="en-GB" sz="1800" spc="-1" strike="noStrike">
                <a:solidFill>
                  <a:srgbClr val="000000"/>
                </a:solidFill>
                <a:latin typeface="Times New Roman"/>
                <a:ea typeface="Arial"/>
              </a:rPr>
              <a:t>The Lehtma study site is located in the north-eastern part of Hiiumaa Island. This study area contains mostly shore-parallel ridges and some recent and ancient spits. Ridges are often covered with relatively thin aeolian cap. Larger dune ridge is likely related to Little Ice Age (LIA).</a:t>
            </a:r>
            <a:endParaRPr b="0" lang="et-EE" sz="1800" spc="-1" strike="noStrike">
              <a:solidFill>
                <a:srgbClr val="000000"/>
              </a:solidFill>
              <a:latin typeface="Arial"/>
            </a:endParaRPr>
          </a:p>
          <a:p>
            <a:pPr>
              <a:lnSpc>
                <a:spcPct val="100000"/>
              </a:lnSpc>
            </a:pPr>
            <a:endParaRPr b="0" lang="et-EE" sz="1800" spc="-1" strike="noStrike">
              <a:solidFill>
                <a:srgbClr val="000000"/>
              </a:solidFill>
              <a:latin typeface="Arial"/>
            </a:endParaRPr>
          </a:p>
          <a:p>
            <a:pPr marL="285840" indent="-285840">
              <a:lnSpc>
                <a:spcPct val="100000"/>
              </a:lnSpc>
              <a:buClr>
                <a:srgbClr val="000000"/>
              </a:buClr>
              <a:buFont typeface="Arial"/>
              <a:buChar char="•"/>
            </a:pPr>
            <a:r>
              <a:rPr b="0" lang="en-GB" sz="1800" spc="-1" strike="noStrike">
                <a:solidFill>
                  <a:srgbClr val="000000"/>
                </a:solidFill>
                <a:latin typeface="Times New Roman"/>
                <a:ea typeface="Arial"/>
              </a:rPr>
              <a:t>The Järve study site is located at the southern coast of Saaremaa Island. This study area is mostly characterized by number of ancient spits and their increments. Higher dune ridge can be found near coast and is currently eroding. </a:t>
            </a:r>
            <a:r>
              <a:rPr b="0" lang="en-GB" sz="2400" spc="-1" strike="noStrike">
                <a:solidFill>
                  <a:srgbClr val="000000"/>
                </a:solidFill>
                <a:latin typeface="Times New Roman"/>
                <a:ea typeface="Arial"/>
              </a:rPr>
              <a:t> </a:t>
            </a:r>
            <a:endParaRPr b="0" lang="et-EE" sz="2400" spc="-1" strike="noStrike">
              <a:solidFill>
                <a:srgbClr val="000000"/>
              </a:solidFill>
              <a:latin typeface="Arial"/>
            </a:endParaRPr>
          </a:p>
        </p:txBody>
      </p:sp>
      <p:sp>
        <p:nvSpPr>
          <p:cNvPr id="146" name="TextBox 5"/>
          <p:cNvSpPr/>
          <p:nvPr/>
        </p:nvSpPr>
        <p:spPr>
          <a:xfrm>
            <a:off x="3945600" y="162360"/>
            <a:ext cx="2140920" cy="4554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en-US" sz="2400" spc="-1" strike="noStrike">
                <a:solidFill>
                  <a:srgbClr val="000000"/>
                </a:solidFill>
                <a:latin typeface="Arial"/>
                <a:ea typeface="Arial"/>
              </a:rPr>
              <a:t>STUDY AERA</a:t>
            </a:r>
            <a:endParaRPr b="0" lang="et-EE"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Rectangle 2"/>
          <p:cNvSpPr/>
          <p:nvPr/>
        </p:nvSpPr>
        <p:spPr>
          <a:xfrm>
            <a:off x="-30240" y="1455120"/>
            <a:ext cx="4380120" cy="338148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Arial"/>
              <a:buChar char="•"/>
            </a:pPr>
            <a:r>
              <a:rPr b="0" lang="en-GB" sz="1800" spc="-1" strike="noStrike">
                <a:solidFill>
                  <a:srgbClr val="000000"/>
                </a:solidFill>
                <a:latin typeface="Times New Roman"/>
                <a:ea typeface="Arial"/>
              </a:rPr>
              <a:t>This spit has formed during the past few decades. The prograded section consists of 1–2-m-high, mostly shore-parallel sandy ridges and intervening swales.</a:t>
            </a:r>
            <a:endParaRPr b="0" lang="et-EE" sz="1800" spc="-1" strike="noStrike">
              <a:solidFill>
                <a:srgbClr val="000000"/>
              </a:solidFill>
              <a:latin typeface="Arial"/>
            </a:endParaRPr>
          </a:p>
          <a:p>
            <a:pPr>
              <a:lnSpc>
                <a:spcPct val="100000"/>
              </a:lnSpc>
            </a:pPr>
            <a:endParaRPr b="0" lang="et-EE" sz="1800" spc="-1" strike="noStrike">
              <a:solidFill>
                <a:srgbClr val="000000"/>
              </a:solidFill>
              <a:latin typeface="Arial"/>
            </a:endParaRPr>
          </a:p>
          <a:p>
            <a:pPr marL="285840" indent="-285840">
              <a:lnSpc>
                <a:spcPct val="100000"/>
              </a:lnSpc>
              <a:buClr>
                <a:srgbClr val="000000"/>
              </a:buClr>
              <a:buFont typeface="Arial"/>
              <a:buChar char="•"/>
            </a:pPr>
            <a:r>
              <a:rPr b="0" lang="en-GB" sz="1800" spc="-1" strike="noStrike">
                <a:solidFill>
                  <a:srgbClr val="000000"/>
                </a:solidFill>
                <a:latin typeface="Times New Roman"/>
                <a:ea typeface="Arial"/>
              </a:rPr>
              <a:t>The highest feature at the study site is an ~ 10-m-high dune belt in the northern part of the peninsula, with a few dune fragments visible 100–200 m from current shoreline on the eastern coast as well. These dunes were likely formed during the Little Ice Age.</a:t>
            </a:r>
            <a:endParaRPr b="0" lang="et-EE" sz="1800" spc="-1" strike="noStrike">
              <a:solidFill>
                <a:srgbClr val="000000"/>
              </a:solidFill>
              <a:latin typeface="Arial"/>
            </a:endParaRPr>
          </a:p>
        </p:txBody>
      </p:sp>
      <p:grpSp>
        <p:nvGrpSpPr>
          <p:cNvPr id="148" name="Group 3"/>
          <p:cNvGrpSpPr/>
          <p:nvPr/>
        </p:nvGrpSpPr>
        <p:grpSpPr>
          <a:xfrm>
            <a:off x="4254840" y="1356840"/>
            <a:ext cx="7943040" cy="5500800"/>
            <a:chOff x="4254840" y="1356840"/>
            <a:chExt cx="7943040" cy="5500800"/>
          </a:xfrm>
        </p:grpSpPr>
        <p:pic>
          <p:nvPicPr>
            <p:cNvPr id="149" name="Pilt 1" descr=""/>
            <p:cNvPicPr/>
            <p:nvPr/>
          </p:nvPicPr>
          <p:blipFill>
            <a:blip r:embed="rId1"/>
            <a:srcRect l="0" t="0" r="3431" b="0"/>
            <a:stretch/>
          </p:blipFill>
          <p:spPr>
            <a:xfrm>
              <a:off x="4254840" y="1356840"/>
              <a:ext cx="7941600" cy="5500800"/>
            </a:xfrm>
            <a:prstGeom prst="rect">
              <a:avLst/>
            </a:prstGeom>
            <a:ln w="0">
              <a:noFill/>
            </a:ln>
          </p:spPr>
        </p:pic>
        <p:sp>
          <p:nvSpPr>
            <p:cNvPr id="150" name="TextBox 5"/>
            <p:cNvSpPr/>
            <p:nvPr/>
          </p:nvSpPr>
          <p:spPr>
            <a:xfrm>
              <a:off x="6406200" y="1460160"/>
              <a:ext cx="2645280" cy="6382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t-EE" sz="3600" spc="-1" strike="noStrike">
                  <a:solidFill>
                    <a:srgbClr val="000000"/>
                  </a:solidFill>
                  <a:latin typeface="Arial"/>
                  <a:ea typeface="Arial"/>
                </a:rPr>
                <a:t>Baltic Sea</a:t>
              </a:r>
              <a:endParaRPr b="0" lang="et-EE" sz="3600" spc="-1" strike="noStrike">
                <a:solidFill>
                  <a:srgbClr val="000000"/>
                </a:solidFill>
                <a:latin typeface="Arial"/>
              </a:endParaRPr>
            </a:p>
          </p:txBody>
        </p:sp>
        <p:sp>
          <p:nvSpPr>
            <p:cNvPr id="151" name="TextBox 6"/>
            <p:cNvSpPr/>
            <p:nvPr/>
          </p:nvSpPr>
          <p:spPr>
            <a:xfrm>
              <a:off x="6118200" y="5256360"/>
              <a:ext cx="2982240" cy="11869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t-EE" sz="3600" spc="-1" strike="noStrike">
                  <a:solidFill>
                    <a:srgbClr val="000000"/>
                  </a:solidFill>
                  <a:latin typeface="Arial"/>
                  <a:ea typeface="Arial"/>
                </a:rPr>
                <a:t>Tahkuna Penisnsula</a:t>
              </a:r>
              <a:endParaRPr b="0" lang="et-EE" sz="3600" spc="-1" strike="noStrike">
                <a:solidFill>
                  <a:srgbClr val="000000"/>
                </a:solidFill>
                <a:latin typeface="Arial"/>
              </a:endParaRPr>
            </a:p>
          </p:txBody>
        </p:sp>
        <p:sp>
          <p:nvSpPr>
            <p:cNvPr id="152" name="Ristkülik 12"/>
            <p:cNvSpPr txBox="1"/>
            <p:nvPr/>
          </p:nvSpPr>
          <p:spPr>
            <a:xfrm rot="21142200">
              <a:off x="5948280" y="1896480"/>
              <a:ext cx="3050280" cy="740160"/>
            </a:xfrm>
            <a:prstGeom prst="rect">
              <a:avLst/>
            </a:prstGeom>
          </p:spPr>
          <p:txBody>
            <a:bodyPr wrap="none" anchor="t" anchorCtr="1">
              <a:prstTxWarp prst="textArchDown">
                <a:avLst>
                  <a:gd name="adj" fmla="val 0"/>
                </a:avLst>
              </a:prstTxWarp>
              <a:noAutofit/>
            </a:bodyPr>
            <a:p>
              <a:pPr algn="ctr">
                <a:lnSpc>
                  <a:spcPct val="100000"/>
                </a:lnSpc>
              </a:pPr>
              <a:r>
                <a:rPr b="0" lang="en-US" sz="2800" spc="-1" strike="noStrike">
                  <a:ln w="0">
                    <a:noFill/>
                  </a:ln>
                  <a:solidFill>
                    <a:srgbClr val="ffff00"/>
                  </a:solidFill>
                  <a:latin typeface="Arial"/>
                  <a:ea typeface="Arial"/>
                </a:rPr>
                <a:t>D u n e   b e l t</a:t>
              </a:r>
              <a:endParaRPr b="0" lang="et-EE" sz="2800" spc="-1" strike="noStrike">
                <a:ln w="0">
                  <a:noFill/>
                </a:ln>
                <a:solidFill>
                  <a:srgbClr val="ffff00"/>
                </a:solidFill>
                <a:latin typeface="Arial"/>
              </a:endParaRPr>
            </a:p>
          </p:txBody>
        </p:sp>
        <p:sp>
          <p:nvSpPr>
            <p:cNvPr id="153" name="Ristkülik 15"/>
            <p:cNvSpPr txBox="1"/>
            <p:nvPr/>
          </p:nvSpPr>
          <p:spPr>
            <a:xfrm rot="3306600">
              <a:off x="8584560" y="3994920"/>
              <a:ext cx="2720160" cy="830160"/>
            </a:xfrm>
            <a:prstGeom prst="rect">
              <a:avLst/>
            </a:prstGeom>
          </p:spPr>
          <p:txBody>
            <a:bodyPr wrap="none" anchor="b" anchorCtr="1">
              <a:prstTxWarp prst="textArchUp">
                <a:avLst>
                  <a:gd name="adj" fmla="val 10800000"/>
                </a:avLst>
              </a:prstTxWarp>
              <a:noAutofit/>
            </a:bodyPr>
            <a:p>
              <a:pPr algn="ctr">
                <a:lnSpc>
                  <a:spcPct val="100000"/>
                </a:lnSpc>
              </a:pPr>
              <a:r>
                <a:rPr b="0" lang="et-EE" sz="5400" spc="-1" strike="noStrike">
                  <a:ln w="0">
                    <a:noFill/>
                  </a:ln>
                  <a:solidFill>
                    <a:srgbClr val="000000"/>
                  </a:solidFill>
                  <a:latin typeface="Arial"/>
                  <a:ea typeface="Arial"/>
                </a:rPr>
                <a:t>   </a:t>
              </a:r>
              <a:r>
                <a:rPr b="0" lang="et-EE" sz="5400" spc="-1" strike="noStrike">
                  <a:ln w="0">
                    <a:noFill/>
                  </a:ln>
                  <a:solidFill>
                    <a:srgbClr val="000000"/>
                  </a:solidFill>
                  <a:latin typeface="Arial"/>
                  <a:ea typeface="Arial"/>
                </a:rPr>
                <a:t>beach ridges             </a:t>
              </a:r>
              <a:endParaRPr b="0" lang="et-EE" sz="5400" spc="-1" strike="noStrike">
                <a:ln w="0">
                  <a:noFill/>
                </a:ln>
                <a:solidFill>
                  <a:srgbClr val="000000"/>
                </a:solidFill>
                <a:latin typeface="Arial"/>
              </a:endParaRPr>
            </a:p>
          </p:txBody>
        </p:sp>
        <p:sp>
          <p:nvSpPr>
            <p:cNvPr id="154" name="TextBox 9"/>
            <p:cNvSpPr/>
            <p:nvPr/>
          </p:nvSpPr>
          <p:spPr>
            <a:xfrm>
              <a:off x="5373000" y="6448320"/>
              <a:ext cx="3358080" cy="3031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t-EE" sz="1400" spc="-1" strike="noStrike">
                  <a:solidFill>
                    <a:schemeClr val="lt1"/>
                  </a:solidFill>
                  <a:latin typeface="Arial"/>
                  <a:ea typeface="Arial"/>
                </a:rPr>
                <a:t>Estonian Landboard map</a:t>
              </a:r>
              <a:endParaRPr b="0" lang="et-EE" sz="1400" spc="-1" strike="noStrike">
                <a:solidFill>
                  <a:srgbClr val="000000"/>
                </a:solidFill>
                <a:latin typeface="Arial"/>
              </a:endParaRPr>
            </a:p>
          </p:txBody>
        </p:sp>
        <p:sp>
          <p:nvSpPr>
            <p:cNvPr id="155" name="Ristkülik 12"/>
            <p:cNvSpPr txBox="1"/>
            <p:nvPr/>
          </p:nvSpPr>
          <p:spPr>
            <a:xfrm rot="21142200">
              <a:off x="6039360" y="3060720"/>
              <a:ext cx="3050280" cy="740160"/>
            </a:xfrm>
            <a:prstGeom prst="rect">
              <a:avLst/>
            </a:prstGeom>
          </p:spPr>
          <p:txBody>
            <a:bodyPr wrap="none" anchor="t" anchorCtr="1">
              <a:prstTxWarp prst="textArchDown">
                <a:avLst>
                  <a:gd name="adj" fmla="val 0"/>
                </a:avLst>
              </a:prstTxWarp>
              <a:noAutofit/>
            </a:bodyPr>
            <a:p>
              <a:pPr algn="ctr">
                <a:lnSpc>
                  <a:spcPct val="100000"/>
                </a:lnSpc>
              </a:pPr>
              <a:r>
                <a:rPr b="0" lang="et-EE" sz="5400" spc="-1" strike="noStrike">
                  <a:ln w="0">
                    <a:noFill/>
                  </a:ln>
                  <a:solidFill>
                    <a:srgbClr val="000000"/>
                  </a:solidFill>
                  <a:latin typeface="Arial"/>
                  <a:ea typeface="Arial"/>
                </a:rPr>
                <a:t>Shore parallel ancient</a:t>
              </a:r>
              <a:endParaRPr b="0" lang="et-EE" sz="5400" spc="-1" strike="noStrike">
                <a:ln w="0">
                  <a:noFill/>
                </a:ln>
                <a:solidFill>
                  <a:srgbClr val="000000"/>
                </a:solidFill>
                <a:latin typeface="Arial"/>
              </a:endParaRPr>
            </a:p>
          </p:txBody>
        </p:sp>
        <p:sp>
          <p:nvSpPr>
            <p:cNvPr id="156" name="Ristkülik 12"/>
            <p:cNvSpPr txBox="1"/>
            <p:nvPr/>
          </p:nvSpPr>
          <p:spPr>
            <a:xfrm rot="2468400">
              <a:off x="9280440" y="2352600"/>
              <a:ext cx="3050280" cy="740160"/>
            </a:xfrm>
            <a:prstGeom prst="rect">
              <a:avLst/>
            </a:prstGeom>
          </p:spPr>
          <p:txBody>
            <a:bodyPr wrap="none" anchor="t" anchorCtr="1">
              <a:prstTxWarp prst="textArchDown">
                <a:avLst>
                  <a:gd name="adj" fmla="val 0"/>
                </a:avLst>
              </a:prstTxWarp>
              <a:noAutofit/>
            </a:bodyPr>
            <a:p>
              <a:pPr algn="ctr">
                <a:lnSpc>
                  <a:spcPct val="100000"/>
                </a:lnSpc>
              </a:pPr>
              <a:r>
                <a:rPr b="0" lang="en-US" sz="2800" spc="-1" strike="noStrike">
                  <a:ln w="0">
                    <a:noFill/>
                  </a:ln>
                  <a:solidFill>
                    <a:srgbClr val="ffff00"/>
                  </a:solidFill>
                  <a:latin typeface="Arial"/>
                  <a:ea typeface="Arial"/>
                </a:rPr>
                <a:t>D u n e   b e l t</a:t>
              </a:r>
              <a:endParaRPr b="0" lang="et-EE" sz="2800" spc="-1" strike="noStrike">
                <a:ln w="0">
                  <a:noFill/>
                </a:ln>
                <a:solidFill>
                  <a:srgbClr val="ffff00"/>
                </a:solidFill>
                <a:latin typeface="Arial"/>
              </a:endParaRPr>
            </a:p>
          </p:txBody>
        </p:sp>
      </p:grpSp>
      <p:sp>
        <p:nvSpPr>
          <p:cNvPr id="157" name="Rectangle 12"/>
          <p:cNvSpPr/>
          <p:nvPr/>
        </p:nvSpPr>
        <p:spPr>
          <a:xfrm>
            <a:off x="0" y="219600"/>
            <a:ext cx="7838640" cy="118692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Arial"/>
              <a:buChar char="•"/>
            </a:pPr>
            <a:r>
              <a:rPr b="1" lang="en-GB" sz="1800" spc="-1" strike="noStrike">
                <a:solidFill>
                  <a:srgbClr val="000000"/>
                </a:solidFill>
                <a:latin typeface="Times New Roman"/>
                <a:ea typeface="Arial"/>
              </a:rPr>
              <a:t>Lehtma site: </a:t>
            </a:r>
            <a:r>
              <a:rPr b="0" lang="en-GB" sz="1800" spc="-1" strike="noStrike">
                <a:solidFill>
                  <a:srgbClr val="000000"/>
                </a:solidFill>
                <a:latin typeface="Times New Roman"/>
                <a:ea typeface="Arial"/>
              </a:rPr>
              <a:t>High absolute uplift rates (&gt;3 mm/yr), abundant sediment supply from marine and glacial depocenters has resulted in a wide strandplain. Beach/dune ridge plain stretching up to  4 km. The beaches vary from very narrow (central erosion area is less than 5 m) to &gt; 50 m wide at Tareste Spit</a:t>
            </a:r>
            <a:endParaRPr b="0" lang="et-EE" sz="1800" spc="-1" strike="noStrike">
              <a:solidFill>
                <a:srgbClr val="000000"/>
              </a:solidFill>
              <a:latin typeface="Arial"/>
            </a:endParaRPr>
          </a:p>
        </p:txBody>
      </p:sp>
      <p:sp>
        <p:nvSpPr>
          <p:cNvPr id="158" name="Rectangle 13"/>
          <p:cNvSpPr/>
          <p:nvPr/>
        </p:nvSpPr>
        <p:spPr>
          <a:xfrm>
            <a:off x="8826120" y="1978560"/>
            <a:ext cx="3429720" cy="4962960"/>
          </a:xfrm>
          <a:prstGeom prst="rect">
            <a:avLst/>
          </a:prstGeom>
          <a:noFill/>
          <a:ln>
            <a:solidFill>
              <a:srgbClr val="ff00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endParaRPr b="0" lang="et-EE" sz="1400" spc="-1" strike="noStrike">
              <a:solidFill>
                <a:schemeClr val="lt1"/>
              </a:solidFill>
              <a:latin typeface="Arial"/>
              <a:ea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Rectangle 2"/>
          <p:cNvSpPr/>
          <p:nvPr/>
        </p:nvSpPr>
        <p:spPr>
          <a:xfrm>
            <a:off x="115920" y="59040"/>
            <a:ext cx="7103160" cy="200988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Arial"/>
              <a:buChar char="•"/>
            </a:pPr>
            <a:r>
              <a:rPr b="1" lang="en-GB" sz="1800" spc="-1" strike="noStrike">
                <a:solidFill>
                  <a:srgbClr val="000000"/>
                </a:solidFill>
                <a:latin typeface="Times New Roman"/>
                <a:ea typeface="Times New Roman"/>
              </a:rPr>
              <a:t>Järve site: </a:t>
            </a:r>
            <a:r>
              <a:rPr b="0" lang="en-GB" sz="1800" spc="-1" strike="noStrike">
                <a:solidFill>
                  <a:srgbClr val="000000"/>
                </a:solidFill>
                <a:latin typeface="Times New Roman"/>
                <a:ea typeface="Times New Roman"/>
              </a:rPr>
              <a:t>The area currently experiences an absolute uplift of ~2.0–2.3 mm/yr.</a:t>
            </a:r>
            <a:endParaRPr b="0" lang="et-EE" sz="1800" spc="-1" strike="noStrike">
              <a:solidFill>
                <a:srgbClr val="000000"/>
              </a:solidFill>
              <a:latin typeface="Arial"/>
            </a:endParaRPr>
          </a:p>
          <a:p>
            <a:pPr>
              <a:lnSpc>
                <a:spcPct val="100000"/>
              </a:lnSpc>
            </a:pPr>
            <a:endParaRPr b="0" lang="et-EE" sz="1800" spc="-1" strike="noStrike">
              <a:solidFill>
                <a:srgbClr val="000000"/>
              </a:solidFill>
              <a:latin typeface="Arial"/>
            </a:endParaRPr>
          </a:p>
          <a:p>
            <a:pPr marL="285840" indent="-285840">
              <a:lnSpc>
                <a:spcPct val="100000"/>
              </a:lnSpc>
              <a:buClr>
                <a:srgbClr val="000000"/>
              </a:buClr>
              <a:buFont typeface="Arial"/>
              <a:buChar char="•"/>
            </a:pPr>
            <a:r>
              <a:rPr b="0" lang="en-GB" sz="1800" spc="-1" strike="noStrike">
                <a:solidFill>
                  <a:srgbClr val="000000"/>
                </a:solidFill>
                <a:latin typeface="Times New Roman"/>
                <a:ea typeface="Arial"/>
              </a:rPr>
              <a:t>a 20–30m wide sandy beach backed by dunes is characteristic here. Extending~8 km in length, the LIA dune ridge is mostly 4–5 m high, with the highest point of ~10 m above sea level.</a:t>
            </a:r>
            <a:endParaRPr b="0" lang="et-EE" sz="1800" spc="-1" strike="noStrike">
              <a:solidFill>
                <a:srgbClr val="000000"/>
              </a:solidFill>
              <a:latin typeface="Arial"/>
            </a:endParaRPr>
          </a:p>
          <a:p>
            <a:pPr>
              <a:lnSpc>
                <a:spcPct val="100000"/>
              </a:lnSpc>
            </a:pPr>
            <a:endParaRPr b="0" lang="et-EE" sz="1800" spc="-1" strike="noStrike">
              <a:solidFill>
                <a:srgbClr val="000000"/>
              </a:solidFill>
              <a:latin typeface="Arial"/>
            </a:endParaRPr>
          </a:p>
        </p:txBody>
      </p:sp>
      <p:pic>
        <p:nvPicPr>
          <p:cNvPr id="160" name="Picture 3" descr=""/>
          <p:cNvPicPr/>
          <p:nvPr/>
        </p:nvPicPr>
        <p:blipFill>
          <a:blip r:embed="rId1"/>
          <a:srcRect l="15723" t="0" r="0" b="0"/>
          <a:stretch/>
        </p:blipFill>
        <p:spPr>
          <a:xfrm>
            <a:off x="4033800" y="1887840"/>
            <a:ext cx="8157960" cy="4969800"/>
          </a:xfrm>
          <a:prstGeom prst="rect">
            <a:avLst/>
          </a:prstGeom>
          <a:ln w="0">
            <a:noFill/>
          </a:ln>
        </p:spPr>
      </p:pic>
      <p:sp>
        <p:nvSpPr>
          <p:cNvPr id="161" name="Rectangle 4"/>
          <p:cNvSpPr/>
          <p:nvPr/>
        </p:nvSpPr>
        <p:spPr>
          <a:xfrm>
            <a:off x="115920" y="2035080"/>
            <a:ext cx="3976200" cy="338148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Arial"/>
              <a:buChar char="•"/>
            </a:pPr>
            <a:r>
              <a:rPr b="0" lang="en-GB" sz="1800" spc="-1" strike="noStrike">
                <a:solidFill>
                  <a:srgbClr val="000000"/>
                </a:solidFill>
                <a:latin typeface="Times New Roman"/>
                <a:ea typeface="Arial"/>
              </a:rPr>
              <a:t>Landward of the dunes, coastal strandplain consists mostly of ancient spits with relative heights of up to 2 m, mostly composed of sand and gravel layers. Small lakes and peaty swales infill gaps between the older spits. The younger seaward spits are smaller (&lt;1 m high) and partly covered by dunes. </a:t>
            </a:r>
            <a:endParaRPr b="0" lang="et-EE" sz="1800" spc="-1" strike="noStrike">
              <a:solidFill>
                <a:srgbClr val="000000"/>
              </a:solidFill>
              <a:latin typeface="Arial"/>
            </a:endParaRPr>
          </a:p>
          <a:p>
            <a:pPr>
              <a:lnSpc>
                <a:spcPct val="100000"/>
              </a:lnSpc>
            </a:pPr>
            <a:endParaRPr b="0" lang="et-EE" sz="1800" spc="-1" strike="noStrike">
              <a:solidFill>
                <a:srgbClr val="000000"/>
              </a:solidFill>
              <a:latin typeface="Arial"/>
            </a:endParaRPr>
          </a:p>
          <a:p>
            <a:pPr marL="285840" indent="-285840">
              <a:lnSpc>
                <a:spcPct val="100000"/>
              </a:lnSpc>
              <a:buClr>
                <a:srgbClr val="000000"/>
              </a:buClr>
              <a:buFont typeface="Arial"/>
              <a:buChar char="•"/>
            </a:pPr>
            <a:r>
              <a:rPr b="0" lang="en-GB" sz="1800" spc="-1" strike="noStrike">
                <a:solidFill>
                  <a:srgbClr val="000000"/>
                </a:solidFill>
                <a:latin typeface="Times New Roman"/>
                <a:ea typeface="Arial"/>
              </a:rPr>
              <a:t>Recent erosion has resulted in a 2–4-m high dune scarp along the coast.</a:t>
            </a:r>
            <a:endParaRPr b="0" lang="et-EE" sz="1800" spc="-1" strike="noStrike">
              <a:solidFill>
                <a:srgbClr val="000000"/>
              </a:solidFill>
              <a:latin typeface="Arial"/>
            </a:endParaRPr>
          </a:p>
        </p:txBody>
      </p:sp>
      <p:sp>
        <p:nvSpPr>
          <p:cNvPr id="162" name="Rectangle 5"/>
          <p:cNvSpPr/>
          <p:nvPr/>
        </p:nvSpPr>
        <p:spPr>
          <a:xfrm rot="19477200">
            <a:off x="6927840" y="2389320"/>
            <a:ext cx="3708720" cy="2027520"/>
          </a:xfrm>
          <a:prstGeom prst="rect">
            <a:avLst/>
          </a:prstGeom>
          <a:noFill/>
          <a:ln>
            <a:solidFill>
              <a:srgbClr val="32549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endParaRPr b="0" lang="et-EE" sz="1400" spc="-1" strike="noStrike">
              <a:solidFill>
                <a:schemeClr val="lt1"/>
              </a:solidFill>
              <a:latin typeface="Arial"/>
              <a:ea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 name="TextBox 1"/>
          <p:cNvSpPr/>
          <p:nvPr/>
        </p:nvSpPr>
        <p:spPr>
          <a:xfrm>
            <a:off x="4509720" y="191880"/>
            <a:ext cx="740520" cy="4554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en-US" sz="2400" spc="-1" strike="noStrike">
                <a:solidFill>
                  <a:srgbClr val="000000"/>
                </a:solidFill>
                <a:latin typeface="Arial"/>
                <a:ea typeface="Arial"/>
              </a:rPr>
              <a:t>AIM</a:t>
            </a:r>
            <a:endParaRPr b="0" lang="et-EE" sz="2400" spc="-1" strike="noStrike">
              <a:solidFill>
                <a:srgbClr val="000000"/>
              </a:solidFill>
              <a:latin typeface="Arial"/>
            </a:endParaRPr>
          </a:p>
        </p:txBody>
      </p:sp>
      <p:sp>
        <p:nvSpPr>
          <p:cNvPr id="164" name="Rectangle 13"/>
          <p:cNvSpPr/>
          <p:nvPr/>
        </p:nvSpPr>
        <p:spPr>
          <a:xfrm>
            <a:off x="157320" y="1105560"/>
            <a:ext cx="6346440" cy="2297160"/>
          </a:xfrm>
          <a:prstGeom prst="rect">
            <a:avLst/>
          </a:prstGeom>
          <a:noFill/>
          <a:ln w="0">
            <a:noFill/>
          </a:ln>
        </p:spPr>
        <p:style>
          <a:lnRef idx="0"/>
          <a:fillRef idx="0"/>
          <a:effectRef idx="0"/>
          <a:fontRef idx="minor"/>
        </p:style>
        <p:txBody>
          <a:bodyPr lIns="90000" rIns="90000" tIns="45000" bIns="45000" anchor="t">
            <a:spAutoFit/>
          </a:bodyPr>
          <a:p>
            <a:pPr marL="285840" indent="-285840" algn="just">
              <a:lnSpc>
                <a:spcPct val="115000"/>
              </a:lnSpc>
              <a:buClr>
                <a:srgbClr val="000000"/>
              </a:buClr>
              <a:buFont typeface="Arial"/>
              <a:buChar char="•"/>
            </a:pPr>
            <a:r>
              <a:rPr b="0" lang="en-GB" sz="1800" spc="-1" strike="noStrike">
                <a:solidFill>
                  <a:srgbClr val="000000"/>
                </a:solidFill>
                <a:latin typeface="Times New Roman"/>
                <a:ea typeface="Times New Roman"/>
              </a:rPr>
              <a:t>It is widely acknowledged that coastal strandplains may be entering into a new phase of erosion due to sea-level rise and changes in climate-related hydrodynamic conditions. However, rarely addressed issue is how the natural changes in shoreline configuration or combined with anthropogenically induced changes (e.g., engineering structures) can ultimately produce coastal erosion markers similar to those from extreme storms. </a:t>
            </a:r>
            <a:endParaRPr b="0" lang="et-EE" sz="1800" spc="-1" strike="noStrike">
              <a:solidFill>
                <a:srgbClr val="000000"/>
              </a:solidFill>
              <a:latin typeface="Arial"/>
            </a:endParaRPr>
          </a:p>
        </p:txBody>
      </p:sp>
      <p:pic>
        <p:nvPicPr>
          <p:cNvPr id="165" name="Pilt 1" descr=""/>
          <p:cNvPicPr/>
          <p:nvPr/>
        </p:nvPicPr>
        <p:blipFill>
          <a:blip r:embed="rId1"/>
          <a:stretch/>
        </p:blipFill>
        <p:spPr>
          <a:xfrm>
            <a:off x="6595200" y="1490400"/>
            <a:ext cx="5596200" cy="2978280"/>
          </a:xfrm>
          <a:prstGeom prst="rect">
            <a:avLst/>
          </a:prstGeom>
          <a:ln w="0">
            <a:noFill/>
          </a:ln>
        </p:spPr>
      </p:pic>
      <p:pic>
        <p:nvPicPr>
          <p:cNvPr id="166" name="Picture 15" descr=""/>
          <p:cNvPicPr/>
          <p:nvPr/>
        </p:nvPicPr>
        <p:blipFill>
          <a:blip r:embed="rId2"/>
          <a:stretch/>
        </p:blipFill>
        <p:spPr>
          <a:xfrm>
            <a:off x="2092320" y="3416760"/>
            <a:ext cx="5934600" cy="3440880"/>
          </a:xfrm>
          <a:prstGeom prst="rect">
            <a:avLst/>
          </a:prstGeom>
          <a:ln w="0">
            <a:noFill/>
          </a:ln>
        </p:spPr>
      </p:pic>
      <p:pic>
        <p:nvPicPr>
          <p:cNvPr id="167" name="Pilt 3" descr=""/>
          <p:cNvPicPr/>
          <p:nvPr/>
        </p:nvPicPr>
        <p:blipFill>
          <a:blip r:embed="rId3"/>
          <a:srcRect l="7856" t="636" r="7934" b="1474"/>
          <a:stretch/>
        </p:blipFill>
        <p:spPr>
          <a:xfrm>
            <a:off x="8084880" y="4210560"/>
            <a:ext cx="4098960" cy="2680200"/>
          </a:xfrm>
          <a:prstGeom prst="rect">
            <a:avLst/>
          </a:prstGeom>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 name="TextBox 1"/>
          <p:cNvSpPr/>
          <p:nvPr/>
        </p:nvSpPr>
        <p:spPr>
          <a:xfrm>
            <a:off x="5699880" y="0"/>
            <a:ext cx="1577160" cy="4554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en-US" sz="2400" spc="-1" strike="noStrike">
                <a:solidFill>
                  <a:srgbClr val="000000"/>
                </a:solidFill>
                <a:latin typeface="Arial"/>
                <a:ea typeface="Arial"/>
              </a:rPr>
              <a:t>RESULTS</a:t>
            </a:r>
            <a:endParaRPr b="0" lang="et-EE" sz="2400" spc="-1" strike="noStrike">
              <a:solidFill>
                <a:srgbClr val="000000"/>
              </a:solidFill>
              <a:latin typeface="Arial"/>
            </a:endParaRPr>
          </a:p>
        </p:txBody>
      </p:sp>
      <p:sp>
        <p:nvSpPr>
          <p:cNvPr id="169" name="Rectangle 3"/>
          <p:cNvSpPr/>
          <p:nvPr/>
        </p:nvSpPr>
        <p:spPr>
          <a:xfrm>
            <a:off x="5678280" y="1496880"/>
            <a:ext cx="6437160" cy="191916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Arial"/>
              <a:buChar char="•"/>
            </a:pPr>
            <a:r>
              <a:rPr b="0" lang="en-GB" sz="2000" spc="-1" strike="noStrike">
                <a:solidFill>
                  <a:srgbClr val="000000"/>
                </a:solidFill>
                <a:latin typeface="Times New Roman"/>
                <a:ea typeface="Times New Roman"/>
              </a:rPr>
              <a:t>General coastal processes on the northern and eastern coast of Tahkuna Peninsula are characterized by longshore sediment (mainly fine to medium sand) transport from W to E and from N to S.</a:t>
            </a:r>
            <a:endParaRPr b="0" lang="et-EE" sz="2000" spc="-1" strike="noStrike">
              <a:solidFill>
                <a:srgbClr val="000000"/>
              </a:solidFill>
              <a:latin typeface="Arial"/>
            </a:endParaRPr>
          </a:p>
          <a:p>
            <a:pPr marL="285840" indent="-285840">
              <a:lnSpc>
                <a:spcPct val="100000"/>
              </a:lnSpc>
              <a:buClr>
                <a:srgbClr val="000000"/>
              </a:buClr>
              <a:buFont typeface="Arial"/>
              <a:buChar char="•"/>
            </a:pPr>
            <a:r>
              <a:rPr b="0" lang="en-GB" sz="2000" spc="-1" strike="noStrike">
                <a:solidFill>
                  <a:srgbClr val="000000"/>
                </a:solidFill>
                <a:latin typeface="Times New Roman"/>
                <a:ea typeface="Times New Roman"/>
              </a:rPr>
              <a:t>Construction of jetty has halted sediment bypassing, causing extensive erosion ca 3 km downdrift from port. </a:t>
            </a:r>
            <a:endParaRPr b="0" lang="et-EE" sz="2000" spc="-1" strike="noStrike">
              <a:solidFill>
                <a:srgbClr val="000000"/>
              </a:solidFill>
              <a:latin typeface="Arial"/>
            </a:endParaRPr>
          </a:p>
        </p:txBody>
      </p:sp>
      <p:sp>
        <p:nvSpPr>
          <p:cNvPr id="170" name="TextBox 8"/>
          <p:cNvSpPr/>
          <p:nvPr/>
        </p:nvSpPr>
        <p:spPr>
          <a:xfrm rot="4416600">
            <a:off x="3684240" y="5510880"/>
            <a:ext cx="2432160" cy="303120"/>
          </a:xfrm>
          <a:prstGeom prst="rect">
            <a:avLst/>
          </a:prstGeom>
          <a:solidFill>
            <a:schemeClr val="accent5">
              <a:lumMod val="20000"/>
              <a:lumOff val="80000"/>
            </a:schemeClr>
          </a:solidFill>
          <a:ln w="0">
            <a:noFill/>
          </a:ln>
        </p:spPr>
        <p:style>
          <a:lnRef idx="0"/>
          <a:fillRef idx="0"/>
          <a:effectRef idx="0"/>
          <a:fontRef idx="minor"/>
        </p:style>
        <p:txBody>
          <a:bodyPr lIns="90000" rIns="90000" tIns="45000" bIns="45000" anchor="t">
            <a:spAutoFit/>
          </a:bodyPr>
          <a:p>
            <a:pPr>
              <a:lnSpc>
                <a:spcPct val="100000"/>
              </a:lnSpc>
            </a:pPr>
            <a:r>
              <a:rPr b="0" lang="en-US" sz="1400" spc="-1" strike="noStrike">
                <a:solidFill>
                  <a:srgbClr val="000000"/>
                </a:solidFill>
                <a:latin typeface="Arial"/>
                <a:ea typeface="Arial"/>
              </a:rPr>
              <a:t>T Õ R V A N I N A     S P I T</a:t>
            </a:r>
            <a:endParaRPr b="0" lang="et-EE" sz="1400" spc="-1" strike="noStrike">
              <a:solidFill>
                <a:srgbClr val="000000"/>
              </a:solidFill>
              <a:latin typeface="Arial"/>
            </a:endParaRPr>
          </a:p>
        </p:txBody>
      </p:sp>
      <p:pic>
        <p:nvPicPr>
          <p:cNvPr id="171" name="Pilt 1" descr=""/>
          <p:cNvPicPr/>
          <p:nvPr/>
        </p:nvPicPr>
        <p:blipFill>
          <a:blip r:embed="rId1"/>
          <a:stretch/>
        </p:blipFill>
        <p:spPr>
          <a:xfrm>
            <a:off x="-45720" y="476640"/>
            <a:ext cx="2652840" cy="1762920"/>
          </a:xfrm>
          <a:prstGeom prst="rect">
            <a:avLst/>
          </a:prstGeom>
          <a:ln w="0">
            <a:noFill/>
          </a:ln>
        </p:spPr>
      </p:pic>
      <p:pic>
        <p:nvPicPr>
          <p:cNvPr id="172" name="Pilt 2" descr=""/>
          <p:cNvPicPr/>
          <p:nvPr/>
        </p:nvPicPr>
        <p:blipFill>
          <a:blip r:embed="rId2"/>
          <a:stretch/>
        </p:blipFill>
        <p:spPr>
          <a:xfrm>
            <a:off x="5592960" y="3703680"/>
            <a:ext cx="5009760" cy="3153960"/>
          </a:xfrm>
          <a:prstGeom prst="rect">
            <a:avLst/>
          </a:prstGeom>
          <a:ln w="0">
            <a:noFill/>
          </a:ln>
        </p:spPr>
      </p:pic>
      <p:grpSp>
        <p:nvGrpSpPr>
          <p:cNvPr id="173" name="Group 15"/>
          <p:cNvGrpSpPr/>
          <p:nvPr/>
        </p:nvGrpSpPr>
        <p:grpSpPr>
          <a:xfrm>
            <a:off x="2009880" y="15480"/>
            <a:ext cx="3582720" cy="6857640"/>
            <a:chOff x="2009880" y="15480"/>
            <a:chExt cx="3582720" cy="6857640"/>
          </a:xfrm>
        </p:grpSpPr>
        <p:grpSp>
          <p:nvGrpSpPr>
            <p:cNvPr id="174" name="Group 11"/>
            <p:cNvGrpSpPr/>
            <p:nvPr/>
          </p:nvGrpSpPr>
          <p:grpSpPr>
            <a:xfrm>
              <a:off x="2009880" y="15480"/>
              <a:ext cx="3582720" cy="6857640"/>
              <a:chOff x="2009880" y="15480"/>
              <a:chExt cx="3582720" cy="6857640"/>
            </a:xfrm>
          </p:grpSpPr>
          <p:pic>
            <p:nvPicPr>
              <p:cNvPr id="175" name="Pilt 2" descr=""/>
              <p:cNvPicPr/>
              <p:nvPr/>
            </p:nvPicPr>
            <p:blipFill>
              <a:blip r:embed="rId3"/>
              <a:stretch/>
            </p:blipFill>
            <p:spPr>
              <a:xfrm>
                <a:off x="2009880" y="15480"/>
                <a:ext cx="3582720" cy="6857640"/>
              </a:xfrm>
              <a:prstGeom prst="rect">
                <a:avLst/>
              </a:prstGeom>
              <a:ln w="0">
                <a:noFill/>
              </a:ln>
            </p:spPr>
          </p:pic>
          <p:sp>
            <p:nvSpPr>
              <p:cNvPr id="176" name="TextBox 6"/>
              <p:cNvSpPr/>
              <p:nvPr/>
            </p:nvSpPr>
            <p:spPr>
              <a:xfrm rot="16570800">
                <a:off x="1421640" y="2605320"/>
                <a:ext cx="2366640" cy="303120"/>
              </a:xfrm>
              <a:prstGeom prst="rect">
                <a:avLst/>
              </a:prstGeom>
              <a:solidFill>
                <a:srgbClr val="ffff00"/>
              </a:solidFill>
              <a:ln w="0">
                <a:noFill/>
              </a:ln>
            </p:spPr>
            <p:style>
              <a:lnRef idx="0"/>
              <a:fillRef idx="0"/>
              <a:effectRef idx="0"/>
              <a:fontRef idx="minor"/>
            </p:style>
            <p:txBody>
              <a:bodyPr lIns="90000" rIns="90000" tIns="45000" bIns="45000" anchor="t">
                <a:spAutoFit/>
              </a:bodyPr>
              <a:p>
                <a:pPr>
                  <a:lnSpc>
                    <a:spcPct val="100000"/>
                  </a:lnSpc>
                </a:pPr>
                <a:r>
                  <a:rPr b="0" lang="en-US" sz="1400" spc="-1" strike="noStrike">
                    <a:solidFill>
                      <a:srgbClr val="000000"/>
                    </a:solidFill>
                    <a:latin typeface="Arial"/>
                    <a:ea typeface="Arial"/>
                  </a:rPr>
                  <a:t>TAHKUNA PENISULA</a:t>
                </a:r>
                <a:endParaRPr b="0" lang="et-EE" sz="1400" spc="-1" strike="noStrike">
                  <a:solidFill>
                    <a:srgbClr val="000000"/>
                  </a:solidFill>
                  <a:latin typeface="Arial"/>
                </a:endParaRPr>
              </a:p>
            </p:txBody>
          </p:sp>
          <p:sp>
            <p:nvSpPr>
              <p:cNvPr id="177" name="TextBox 7"/>
              <p:cNvSpPr/>
              <p:nvPr/>
            </p:nvSpPr>
            <p:spPr>
              <a:xfrm>
                <a:off x="4583880" y="1926360"/>
                <a:ext cx="804960" cy="303120"/>
              </a:xfrm>
              <a:prstGeom prst="rect">
                <a:avLst/>
              </a:prstGeom>
              <a:solidFill>
                <a:schemeClr val="accent5">
                  <a:lumMod val="20000"/>
                  <a:lumOff val="80000"/>
                </a:schemeClr>
              </a:solidFill>
              <a:ln w="0">
                <a:noFill/>
              </a:ln>
            </p:spPr>
            <p:style>
              <a:lnRef idx="0"/>
              <a:fillRef idx="0"/>
              <a:effectRef idx="0"/>
              <a:fontRef idx="minor"/>
            </p:style>
            <p:txBody>
              <a:bodyPr lIns="90000" rIns="90000" tIns="45000" bIns="45000" anchor="t">
                <a:spAutoFit/>
              </a:bodyPr>
              <a:p>
                <a:pPr>
                  <a:lnSpc>
                    <a:spcPct val="100000"/>
                  </a:lnSpc>
                </a:pPr>
                <a:r>
                  <a:rPr b="0" lang="en-US" sz="1400" spc="-1" strike="noStrike">
                    <a:solidFill>
                      <a:srgbClr val="000000"/>
                    </a:solidFill>
                    <a:latin typeface="Arial"/>
                    <a:ea typeface="Arial"/>
                  </a:rPr>
                  <a:t>Port</a:t>
                </a:r>
                <a:endParaRPr b="0" lang="et-EE" sz="1400" spc="-1" strike="noStrike">
                  <a:solidFill>
                    <a:srgbClr val="000000"/>
                  </a:solidFill>
                  <a:latin typeface="Arial"/>
                </a:endParaRPr>
              </a:p>
            </p:txBody>
          </p:sp>
          <p:sp>
            <p:nvSpPr>
              <p:cNvPr id="178" name="TextBox 9"/>
              <p:cNvSpPr/>
              <p:nvPr/>
            </p:nvSpPr>
            <p:spPr>
              <a:xfrm rot="315600">
                <a:off x="2649240" y="5021280"/>
                <a:ext cx="1264320" cy="943560"/>
              </a:xfrm>
              <a:prstGeom prst="rect">
                <a:avLst/>
              </a:prstGeom>
              <a:solidFill>
                <a:schemeClr val="accent4">
                  <a:lumMod val="40000"/>
                  <a:lumOff val="60000"/>
                </a:schemeClr>
              </a:solidFill>
              <a:ln w="0">
                <a:noFill/>
              </a:ln>
            </p:spPr>
            <p:style>
              <a:lnRef idx="0"/>
              <a:fillRef idx="0"/>
              <a:effectRef idx="0"/>
              <a:fontRef idx="minor"/>
            </p:style>
            <p:txBody>
              <a:bodyPr lIns="90000" rIns="90000" tIns="45000" bIns="45000" anchor="t">
                <a:spAutoFit/>
              </a:bodyPr>
              <a:p>
                <a:pPr>
                  <a:lnSpc>
                    <a:spcPct val="100000"/>
                  </a:lnSpc>
                </a:pPr>
                <a:r>
                  <a:rPr b="0" lang="en-US" sz="1400" spc="-1" strike="noStrike">
                    <a:solidFill>
                      <a:srgbClr val="000000"/>
                    </a:solidFill>
                    <a:latin typeface="Arial"/>
                    <a:ea typeface="Arial"/>
                  </a:rPr>
                  <a:t>Number of increments of the spit and lagoons</a:t>
                </a:r>
                <a:endParaRPr b="0" lang="et-EE" sz="1400" spc="-1" strike="noStrike">
                  <a:solidFill>
                    <a:srgbClr val="000000"/>
                  </a:solidFill>
                  <a:latin typeface="Arial"/>
                </a:endParaRPr>
              </a:p>
            </p:txBody>
          </p:sp>
          <p:sp>
            <p:nvSpPr>
              <p:cNvPr id="179" name="TextBox 10"/>
              <p:cNvSpPr/>
              <p:nvPr/>
            </p:nvSpPr>
            <p:spPr>
              <a:xfrm>
                <a:off x="2726280" y="6508440"/>
                <a:ext cx="1264320" cy="303120"/>
              </a:xfrm>
              <a:prstGeom prst="rect">
                <a:avLst/>
              </a:prstGeom>
              <a:solidFill>
                <a:schemeClr val="accent4">
                  <a:lumMod val="40000"/>
                  <a:lumOff val="60000"/>
                </a:schemeClr>
              </a:solidFill>
              <a:ln w="0">
                <a:noFill/>
              </a:ln>
            </p:spPr>
            <p:style>
              <a:lnRef idx="0"/>
              <a:fillRef idx="0"/>
              <a:effectRef idx="0"/>
              <a:fontRef idx="minor"/>
            </p:style>
            <p:txBody>
              <a:bodyPr lIns="90000" rIns="90000" tIns="45000" bIns="45000" anchor="t">
                <a:spAutoFit/>
              </a:bodyPr>
              <a:p>
                <a:pPr>
                  <a:lnSpc>
                    <a:spcPct val="100000"/>
                  </a:lnSpc>
                </a:pPr>
                <a:r>
                  <a:rPr b="0" lang="en-US" sz="1400" spc="-1" strike="noStrike">
                    <a:solidFill>
                      <a:srgbClr val="000000"/>
                    </a:solidFill>
                    <a:latin typeface="Arial"/>
                    <a:ea typeface="Arial"/>
                  </a:rPr>
                  <a:t>        </a:t>
                </a:r>
                <a:endParaRPr b="0" lang="et-EE" sz="1400" spc="-1" strike="noStrike">
                  <a:solidFill>
                    <a:srgbClr val="000000"/>
                  </a:solidFill>
                  <a:latin typeface="Arial"/>
                </a:endParaRPr>
              </a:p>
            </p:txBody>
          </p:sp>
        </p:grpSp>
        <p:sp>
          <p:nvSpPr>
            <p:cNvPr id="180" name="TextBox 14"/>
            <p:cNvSpPr/>
            <p:nvPr/>
          </p:nvSpPr>
          <p:spPr>
            <a:xfrm rot="4462200">
              <a:off x="3669840" y="5328360"/>
              <a:ext cx="2366640" cy="303120"/>
            </a:xfrm>
            <a:prstGeom prst="rect">
              <a:avLst/>
            </a:prstGeom>
            <a:solidFill>
              <a:srgbClr val="ffff00"/>
            </a:solidFill>
            <a:ln w="0">
              <a:noFill/>
            </a:ln>
          </p:spPr>
          <p:style>
            <a:lnRef idx="0"/>
            <a:fillRef idx="0"/>
            <a:effectRef idx="0"/>
            <a:fontRef idx="minor"/>
          </p:style>
          <p:txBody>
            <a:bodyPr lIns="90000" rIns="90000" tIns="45000" bIns="45000" anchor="t">
              <a:spAutoFit/>
            </a:bodyPr>
            <a:p>
              <a:pPr>
                <a:lnSpc>
                  <a:spcPct val="100000"/>
                </a:lnSpc>
              </a:pPr>
              <a:r>
                <a:rPr b="0" lang="en-US" sz="1400" spc="-1" strike="noStrike">
                  <a:solidFill>
                    <a:srgbClr val="000000"/>
                  </a:solidFill>
                  <a:latin typeface="Arial"/>
                  <a:ea typeface="Arial"/>
                </a:rPr>
                <a:t>T Õ R V A N I N A   S P I T</a:t>
              </a:r>
              <a:endParaRPr b="0" lang="et-EE" sz="1400" spc="-1" strike="noStrike">
                <a:solidFill>
                  <a:srgbClr val="000000"/>
                </a:solidFill>
                <a:latin typeface="Arial"/>
              </a:endParaRPr>
            </a:p>
          </p:txBody>
        </p:sp>
      </p:grpSp>
      <p:sp>
        <p:nvSpPr>
          <p:cNvPr id="181" name="Rectangle 16"/>
          <p:cNvSpPr/>
          <p:nvPr/>
        </p:nvSpPr>
        <p:spPr>
          <a:xfrm>
            <a:off x="3561120" y="4174200"/>
            <a:ext cx="596880" cy="943560"/>
          </a:xfrm>
          <a:prstGeom prst="rect">
            <a:avLst/>
          </a:prstGeom>
          <a:noFill/>
          <a:ln>
            <a:solidFill>
              <a:srgbClr val="ff00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endParaRPr b="0" lang="et-EE" sz="1400" spc="-1" strike="noStrike">
              <a:solidFill>
                <a:schemeClr val="lt1"/>
              </a:solidFill>
              <a:latin typeface="Arial"/>
              <a:ea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entr" presetID="1">
                                  <p:stCondLst>
                                    <p:cond delay="0"/>
                                  </p:stCondLst>
                                  <p:childTnLst>
                                    <p:set>
                                      <p:cBhvr>
                                        <p:cTn id="6" dur="1" fill="hold">
                                          <p:stCondLst>
                                            <p:cond delay="0"/>
                                          </p:stCondLst>
                                        </p:cTn>
                                        <p:tgtEl>
                                          <p:spTgt spid="1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82" name="Group 8"/>
          <p:cNvGrpSpPr/>
          <p:nvPr/>
        </p:nvGrpSpPr>
        <p:grpSpPr>
          <a:xfrm>
            <a:off x="4412880" y="2345040"/>
            <a:ext cx="7778880" cy="4512600"/>
            <a:chOff x="4412880" y="2345040"/>
            <a:chExt cx="7778880" cy="4512600"/>
          </a:xfrm>
        </p:grpSpPr>
        <p:pic>
          <p:nvPicPr>
            <p:cNvPr id="183" name="Picture 3" descr=""/>
            <p:cNvPicPr/>
            <p:nvPr/>
          </p:nvPicPr>
          <p:blipFill>
            <a:blip r:embed="rId1"/>
            <a:stretch/>
          </p:blipFill>
          <p:spPr>
            <a:xfrm>
              <a:off x="4412880" y="2345040"/>
              <a:ext cx="7778880" cy="4512600"/>
            </a:xfrm>
            <a:prstGeom prst="rect">
              <a:avLst/>
            </a:prstGeom>
            <a:ln w="0">
              <a:noFill/>
            </a:ln>
          </p:spPr>
        </p:pic>
        <p:sp>
          <p:nvSpPr>
            <p:cNvPr id="184" name="TextBox 4"/>
            <p:cNvSpPr/>
            <p:nvPr/>
          </p:nvSpPr>
          <p:spPr>
            <a:xfrm>
              <a:off x="8395200" y="3731400"/>
              <a:ext cx="1609200" cy="303120"/>
            </a:xfrm>
            <a:prstGeom prst="rect">
              <a:avLst/>
            </a:prstGeom>
            <a:solidFill>
              <a:schemeClr val="bg1"/>
            </a:solidFill>
            <a:ln w="0">
              <a:noFill/>
            </a:ln>
          </p:spPr>
          <p:style>
            <a:lnRef idx="0"/>
            <a:fillRef idx="0"/>
            <a:effectRef idx="0"/>
            <a:fontRef idx="minor"/>
          </p:style>
          <p:txBody>
            <a:bodyPr wrap="none" lIns="90000" rIns="90000" tIns="45000" bIns="45000" anchor="t">
              <a:spAutoFit/>
            </a:bodyPr>
            <a:p>
              <a:pPr>
                <a:lnSpc>
                  <a:spcPct val="100000"/>
                </a:lnSpc>
              </a:pPr>
              <a:r>
                <a:rPr b="0" lang="en-US" sz="1400" spc="-1" strike="noStrike">
                  <a:solidFill>
                    <a:srgbClr val="7030a0"/>
                  </a:solidFill>
                  <a:latin typeface="Arial"/>
                  <a:ea typeface="Arial"/>
                </a:rPr>
                <a:t>Sand border 1955</a:t>
              </a:r>
              <a:endParaRPr b="0" lang="et-EE" sz="1400" spc="-1" strike="noStrike">
                <a:solidFill>
                  <a:srgbClr val="000000"/>
                </a:solidFill>
                <a:latin typeface="Arial"/>
              </a:endParaRPr>
            </a:p>
          </p:txBody>
        </p:sp>
        <p:sp>
          <p:nvSpPr>
            <p:cNvPr id="185" name="TextBox 5"/>
            <p:cNvSpPr/>
            <p:nvPr/>
          </p:nvSpPr>
          <p:spPr>
            <a:xfrm>
              <a:off x="8695080" y="5783400"/>
              <a:ext cx="1609200" cy="303120"/>
            </a:xfrm>
            <a:prstGeom prst="rect">
              <a:avLst/>
            </a:prstGeom>
            <a:solidFill>
              <a:schemeClr val="bg2"/>
            </a:solidFill>
            <a:ln w="0">
              <a:noFill/>
            </a:ln>
          </p:spPr>
          <p:style>
            <a:lnRef idx="0"/>
            <a:fillRef idx="0"/>
            <a:effectRef idx="0"/>
            <a:fontRef idx="minor"/>
          </p:style>
          <p:txBody>
            <a:bodyPr wrap="none" lIns="90000" rIns="90000" tIns="45000" bIns="45000" anchor="t">
              <a:spAutoFit/>
            </a:bodyPr>
            <a:p>
              <a:pPr>
                <a:lnSpc>
                  <a:spcPct val="100000"/>
                </a:lnSpc>
              </a:pPr>
              <a:r>
                <a:rPr b="0" lang="en-US" sz="1400" spc="-1" strike="noStrike">
                  <a:solidFill>
                    <a:srgbClr val="ffff00"/>
                  </a:solidFill>
                  <a:latin typeface="Arial"/>
                  <a:ea typeface="Arial"/>
                </a:rPr>
                <a:t>Sand border 2020</a:t>
              </a:r>
              <a:endParaRPr b="0" lang="et-EE" sz="1400" spc="-1" strike="noStrike">
                <a:solidFill>
                  <a:srgbClr val="000000"/>
                </a:solidFill>
                <a:latin typeface="Arial"/>
              </a:endParaRPr>
            </a:p>
          </p:txBody>
        </p:sp>
        <p:sp>
          <p:nvSpPr>
            <p:cNvPr id="186" name="TextBox 6"/>
            <p:cNvSpPr/>
            <p:nvPr/>
          </p:nvSpPr>
          <p:spPr>
            <a:xfrm>
              <a:off x="5399640" y="3664440"/>
              <a:ext cx="1560960" cy="303120"/>
            </a:xfrm>
            <a:prstGeom prst="rect">
              <a:avLst/>
            </a:prstGeom>
            <a:solidFill>
              <a:schemeClr val="bg2"/>
            </a:solidFill>
            <a:ln w="0">
              <a:noFill/>
            </a:ln>
          </p:spPr>
          <p:style>
            <a:lnRef idx="0"/>
            <a:fillRef idx="0"/>
            <a:effectRef idx="0"/>
            <a:fontRef idx="minor"/>
          </p:style>
          <p:txBody>
            <a:bodyPr lIns="90000" rIns="90000" tIns="45000" bIns="45000" anchor="t">
              <a:spAutoFit/>
            </a:bodyPr>
            <a:p>
              <a:pPr>
                <a:lnSpc>
                  <a:spcPct val="100000"/>
                </a:lnSpc>
              </a:pPr>
              <a:r>
                <a:rPr b="0" lang="en-US" sz="1400" spc="-1" strike="noStrike">
                  <a:solidFill>
                    <a:schemeClr val="accent2"/>
                  </a:solidFill>
                  <a:latin typeface="Arial"/>
                  <a:ea typeface="Arial"/>
                </a:rPr>
                <a:t>Shoreline 2021</a:t>
              </a:r>
              <a:endParaRPr b="0" lang="et-EE" sz="1400" spc="-1" strike="noStrike">
                <a:solidFill>
                  <a:srgbClr val="000000"/>
                </a:solidFill>
                <a:latin typeface="Arial"/>
              </a:endParaRPr>
            </a:p>
          </p:txBody>
        </p:sp>
        <p:sp>
          <p:nvSpPr>
            <p:cNvPr id="187" name="TextBox 7"/>
            <p:cNvSpPr/>
            <p:nvPr/>
          </p:nvSpPr>
          <p:spPr>
            <a:xfrm>
              <a:off x="6400080" y="6191280"/>
              <a:ext cx="1560960" cy="303120"/>
            </a:xfrm>
            <a:prstGeom prst="rect">
              <a:avLst/>
            </a:prstGeom>
            <a:solidFill>
              <a:schemeClr val="bg2"/>
            </a:solidFill>
            <a:ln w="0">
              <a:noFill/>
            </a:ln>
          </p:spPr>
          <p:style>
            <a:lnRef idx="0"/>
            <a:fillRef idx="0"/>
            <a:effectRef idx="0"/>
            <a:fontRef idx="minor"/>
          </p:style>
          <p:txBody>
            <a:bodyPr lIns="90000" rIns="90000" tIns="45000" bIns="45000" anchor="t">
              <a:spAutoFit/>
            </a:bodyPr>
            <a:p>
              <a:pPr>
                <a:lnSpc>
                  <a:spcPct val="100000"/>
                </a:lnSpc>
              </a:pPr>
              <a:r>
                <a:rPr b="0" lang="en-US" sz="1400" spc="-1" strike="noStrike">
                  <a:solidFill>
                    <a:schemeClr val="accent2"/>
                  </a:solidFill>
                  <a:latin typeface="Arial"/>
                  <a:ea typeface="Arial"/>
                </a:rPr>
                <a:t>Shoreline 1955</a:t>
              </a:r>
              <a:endParaRPr b="0" lang="et-EE" sz="1400" spc="-1" strike="noStrike">
                <a:solidFill>
                  <a:srgbClr val="000000"/>
                </a:solidFill>
                <a:latin typeface="Arial"/>
              </a:endParaRPr>
            </a:p>
          </p:txBody>
        </p:sp>
      </p:grpSp>
      <p:sp>
        <p:nvSpPr>
          <p:cNvPr id="188" name="Rectangle 9"/>
          <p:cNvSpPr/>
          <p:nvPr/>
        </p:nvSpPr>
        <p:spPr>
          <a:xfrm>
            <a:off x="0" y="313560"/>
            <a:ext cx="7525440" cy="228420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Arial"/>
              <a:buChar char="•"/>
            </a:pPr>
            <a:r>
              <a:rPr b="0" lang="en-GB" sz="1800" spc="-1" strike="noStrike">
                <a:solidFill>
                  <a:srgbClr val="000000"/>
                </a:solidFill>
                <a:latin typeface="Times New Roman"/>
                <a:ea typeface="Times New Roman"/>
              </a:rPr>
              <a:t>Since 1955, underwater sandbars have retreated &gt;150 m, while the shoreline retreat reached nearly 70 m. Total loss of sand is estimated at ~165,000 m</a:t>
            </a:r>
            <a:r>
              <a:rPr b="0" lang="en-GB" sz="1800" spc="-1" strike="noStrike" baseline="30000">
                <a:solidFill>
                  <a:srgbClr val="000000"/>
                </a:solidFill>
                <a:latin typeface="Times New Roman"/>
                <a:ea typeface="Times New Roman"/>
              </a:rPr>
              <a:t>3</a:t>
            </a:r>
            <a:r>
              <a:rPr b="0" lang="en-GB" sz="1800" spc="-1" strike="noStrike">
                <a:solidFill>
                  <a:srgbClr val="000000"/>
                </a:solidFill>
                <a:latin typeface="Times New Roman"/>
                <a:ea typeface="Times New Roman"/>
              </a:rPr>
              <a:t> (2,500 m</a:t>
            </a:r>
            <a:r>
              <a:rPr b="0" lang="en-GB" sz="1800" spc="-1" strike="noStrike" baseline="30000">
                <a:solidFill>
                  <a:srgbClr val="000000"/>
                </a:solidFill>
                <a:latin typeface="Times New Roman"/>
                <a:ea typeface="Times New Roman"/>
              </a:rPr>
              <a:t>3</a:t>
            </a:r>
            <a:r>
              <a:rPr b="0" lang="en-GB" sz="1800" spc="-1" strike="noStrike">
                <a:solidFill>
                  <a:srgbClr val="000000"/>
                </a:solidFill>
                <a:latin typeface="Times New Roman"/>
                <a:ea typeface="Times New Roman"/>
              </a:rPr>
              <a:t>/yr).</a:t>
            </a:r>
            <a:endParaRPr b="0" lang="et-EE" sz="1800" spc="-1" strike="noStrike">
              <a:solidFill>
                <a:srgbClr val="000000"/>
              </a:solidFill>
              <a:latin typeface="Arial"/>
            </a:endParaRPr>
          </a:p>
          <a:p>
            <a:pPr marL="285840" indent="-285840">
              <a:lnSpc>
                <a:spcPct val="100000"/>
              </a:lnSpc>
              <a:buClr>
                <a:srgbClr val="000000"/>
              </a:buClr>
              <a:buFont typeface="Arial"/>
              <a:buChar char="•"/>
            </a:pPr>
            <a:endParaRPr b="0" lang="et-EE" sz="1800" spc="-1" strike="noStrike">
              <a:solidFill>
                <a:srgbClr val="000000"/>
              </a:solidFill>
              <a:latin typeface="Arial"/>
            </a:endParaRPr>
          </a:p>
          <a:p>
            <a:pPr marL="285840" indent="-285840">
              <a:lnSpc>
                <a:spcPct val="100000"/>
              </a:lnSpc>
              <a:buClr>
                <a:srgbClr val="000000"/>
              </a:buClr>
              <a:buFont typeface="Arial"/>
              <a:buChar char="•"/>
            </a:pPr>
            <a:r>
              <a:rPr b="0" lang="en-GB" sz="1800" spc="-1" strike="noStrike">
                <a:solidFill>
                  <a:srgbClr val="000000"/>
                </a:solidFill>
                <a:latin typeface="Times New Roman"/>
                <a:ea typeface="Arial"/>
              </a:rPr>
              <a:t>As a result of erosion, shoreline orientation has also changed by several degrees and a small cape (Tõrvanina) has formed. This, in turn, favoured a rapid (~25 m/yr) elongation of a sandy spit, which is currently 1,400 m long</a:t>
            </a:r>
            <a:r>
              <a:rPr b="0" lang="en-GB" sz="1400" spc="-1" strike="noStrike">
                <a:solidFill>
                  <a:srgbClr val="000000"/>
                </a:solidFill>
                <a:latin typeface="Arial"/>
                <a:ea typeface="Arial"/>
              </a:rPr>
              <a:t>.</a:t>
            </a:r>
            <a:endParaRPr b="0" lang="et-EE" sz="1400" spc="-1" strike="noStrike">
              <a:solidFill>
                <a:srgbClr val="000000"/>
              </a:solidFill>
              <a:latin typeface="Arial"/>
            </a:endParaRPr>
          </a:p>
          <a:p>
            <a:pPr>
              <a:lnSpc>
                <a:spcPct val="100000"/>
              </a:lnSpc>
            </a:pPr>
            <a:endParaRPr b="0" lang="et-EE" sz="1800" spc="-1" strike="noStrike">
              <a:solidFill>
                <a:srgbClr val="000000"/>
              </a:solidFill>
              <a:latin typeface="Arial"/>
            </a:endParaRPr>
          </a:p>
        </p:txBody>
      </p:sp>
      <p:sp>
        <p:nvSpPr>
          <p:cNvPr id="189" name="Rectangle 10"/>
          <p:cNvSpPr/>
          <p:nvPr/>
        </p:nvSpPr>
        <p:spPr>
          <a:xfrm>
            <a:off x="0" y="2410200"/>
            <a:ext cx="4328280" cy="3243240"/>
          </a:xfrm>
          <a:prstGeom prst="rect">
            <a:avLst/>
          </a:prstGeom>
          <a:noFill/>
          <a:ln w="0">
            <a:noFill/>
          </a:ln>
        </p:spPr>
        <p:style>
          <a:lnRef idx="0"/>
          <a:fillRef idx="0"/>
          <a:effectRef idx="0"/>
          <a:fontRef idx="minor"/>
        </p:style>
        <p:txBody>
          <a:bodyPr lIns="90000" rIns="90000" tIns="45000" bIns="45000" anchor="t">
            <a:spAutoFit/>
          </a:bodyPr>
          <a:p>
            <a:pPr marL="285840" indent="-285840" algn="just">
              <a:lnSpc>
                <a:spcPct val="115000"/>
              </a:lnSpc>
              <a:buClr>
                <a:srgbClr val="000000"/>
              </a:buClr>
              <a:buFont typeface="Arial"/>
              <a:buChar char="•"/>
              <a:tabLst>
                <a:tab algn="l" pos="507960"/>
                <a:tab algn="l" pos="1015920"/>
                <a:tab algn="l" pos="1523880"/>
                <a:tab algn="l" pos="2031840"/>
                <a:tab algn="l" pos="2540160"/>
                <a:tab algn="l" pos="3048120"/>
                <a:tab algn="l" pos="3556080"/>
                <a:tab algn="l" pos="4064040"/>
                <a:tab algn="r" pos="4140360"/>
                <a:tab algn="l" pos="4572000"/>
                <a:tab algn="l" pos="5079960"/>
                <a:tab algn="l" pos="5587920"/>
                <a:tab algn="l" pos="6095880"/>
                <a:tab algn="l" pos="6603840"/>
                <a:tab algn="l" pos="7112160"/>
                <a:tab algn="l" pos="7620120"/>
                <a:tab algn="l" pos="8128080"/>
                <a:tab algn="l" pos="8636040"/>
                <a:tab algn="l" pos="9144000"/>
                <a:tab algn="l" pos="9651960"/>
                <a:tab algn="l" pos="10159920"/>
              </a:tabLst>
            </a:pPr>
            <a:r>
              <a:rPr b="0" lang="en-GB" sz="1800" spc="-1" strike="noStrike">
                <a:solidFill>
                  <a:srgbClr val="000000"/>
                </a:solidFill>
                <a:latin typeface="Times New Roman"/>
                <a:ea typeface="Times New Roman"/>
              </a:rPr>
              <a:t>Normally, along the eroding strandplain margin, heavy mineral concentrations (HMC) provide evidence of intensified storminess. We have also detected very high HMCs on the eroding section of Lehtma study site. Here the high magnetic susceptibility anomalies and thick HMC layers indicate a cumulative long-term erosion (not individual extreme storms or stormy periods).</a:t>
            </a:r>
            <a:endParaRPr b="0" lang="et-EE" sz="1800" spc="-1" strike="noStrike">
              <a:solidFill>
                <a:srgbClr val="000000"/>
              </a:solidFill>
              <a:latin typeface="Arial"/>
            </a:endParaRPr>
          </a:p>
        </p:txBody>
      </p:sp>
      <p:sp>
        <p:nvSpPr>
          <p:cNvPr id="190" name="TextBox 11"/>
          <p:cNvSpPr/>
          <p:nvPr/>
        </p:nvSpPr>
        <p:spPr>
          <a:xfrm>
            <a:off x="7388280" y="126000"/>
            <a:ext cx="1577160" cy="4554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en-US" sz="2400" spc="-1" strike="noStrike">
                <a:solidFill>
                  <a:srgbClr val="000000"/>
                </a:solidFill>
                <a:latin typeface="Arial"/>
                <a:ea typeface="Arial"/>
              </a:rPr>
              <a:t>RESULTS</a:t>
            </a:r>
            <a:endParaRPr b="0" lang="et-EE"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1" name="Rectangle 1"/>
          <p:cNvSpPr/>
          <p:nvPr/>
        </p:nvSpPr>
        <p:spPr>
          <a:xfrm>
            <a:off x="0" y="0"/>
            <a:ext cx="7027200" cy="557604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Arial"/>
              <a:buChar char="•"/>
            </a:pPr>
            <a:r>
              <a:rPr b="0" lang="en-GB" sz="1800" spc="-1" strike="noStrike">
                <a:solidFill>
                  <a:srgbClr val="000000"/>
                </a:solidFill>
                <a:latin typeface="Times New Roman"/>
                <a:ea typeface="Times New Roman"/>
              </a:rPr>
              <a:t>LiDAR topography for the western part of the Lehtma site, reveals several clear morphodynamic markers:</a:t>
            </a:r>
            <a:endParaRPr b="0" lang="et-EE" sz="1800" spc="-1" strike="noStrike">
              <a:solidFill>
                <a:srgbClr val="000000"/>
              </a:solidFill>
              <a:latin typeface="Arial"/>
            </a:endParaRPr>
          </a:p>
          <a:p>
            <a:pPr marL="285840" indent="-285840">
              <a:lnSpc>
                <a:spcPct val="100000"/>
              </a:lnSpc>
              <a:buClr>
                <a:srgbClr val="000000"/>
              </a:buClr>
              <a:buFont typeface="Arial"/>
              <a:buChar char="•"/>
            </a:pPr>
            <a:r>
              <a:rPr b="1" lang="en-GB" sz="1800" spc="-1" strike="noStrike">
                <a:solidFill>
                  <a:srgbClr val="000000"/>
                </a:solidFill>
                <a:latin typeface="Times New Roman"/>
                <a:ea typeface="Arial"/>
              </a:rPr>
              <a:t>Marker 1:</a:t>
            </a:r>
            <a:r>
              <a:rPr b="0" lang="en-GB" sz="1800" spc="-1" strike="noStrike">
                <a:solidFill>
                  <a:srgbClr val="000000"/>
                </a:solidFill>
                <a:latin typeface="Times New Roman"/>
                <a:ea typeface="Arial"/>
              </a:rPr>
              <a:t> Natural paleo-cape situated ~5–6 m above sea level, ~400 m inland from the present shoreline. Formed as a result of a combination of land uplift and longshore sediment transport 1,500–1,800 years ago.</a:t>
            </a:r>
            <a:r>
              <a:rPr b="0" lang="en-GB" sz="1800" spc="-1" strike="noStrike">
                <a:solidFill>
                  <a:srgbClr val="000000"/>
                </a:solidFill>
                <a:latin typeface="Times New Roman"/>
                <a:ea typeface="Times New Roman"/>
              </a:rPr>
              <a:t> </a:t>
            </a:r>
            <a:r>
              <a:rPr b="0" lang="en-GB" sz="1800" spc="-1" strike="noStrike">
                <a:solidFill>
                  <a:srgbClr val="000000"/>
                </a:solidFill>
                <a:latin typeface="Times New Roman"/>
                <a:ea typeface="Arial"/>
              </a:rPr>
              <a:t>This paleo-cape is similar to the Tareste Spit today </a:t>
            </a:r>
            <a:r>
              <a:rPr b="1" lang="en-GB" sz="1800" spc="-1" strike="noStrike">
                <a:solidFill>
                  <a:srgbClr val="000000"/>
                </a:solidFill>
                <a:latin typeface="Times New Roman"/>
                <a:ea typeface="Arial"/>
              </a:rPr>
              <a:t>(marker 4)</a:t>
            </a:r>
            <a:r>
              <a:rPr b="0" lang="en-GB" sz="1800" spc="-1" strike="noStrike">
                <a:solidFill>
                  <a:srgbClr val="000000"/>
                </a:solidFill>
                <a:latin typeface="Times New Roman"/>
                <a:ea typeface="Arial"/>
              </a:rPr>
              <a:t>. Therefore, it is likely that this landform favored the formation of similar spits/segments behind it (</a:t>
            </a:r>
            <a:r>
              <a:rPr b="1" lang="en-GB" sz="1800" spc="-1" strike="noStrike">
                <a:solidFill>
                  <a:srgbClr val="000000"/>
                </a:solidFill>
                <a:latin typeface="Times New Roman"/>
                <a:ea typeface="Arial"/>
              </a:rPr>
              <a:t>marker 2</a:t>
            </a:r>
            <a:r>
              <a:rPr b="0" lang="en-GB" sz="1800" spc="-1" strike="noStrike">
                <a:solidFill>
                  <a:srgbClr val="000000"/>
                </a:solidFill>
                <a:latin typeface="Times New Roman"/>
                <a:ea typeface="Arial"/>
              </a:rPr>
              <a:t>). </a:t>
            </a:r>
            <a:endParaRPr b="0" lang="et-EE" sz="1800" spc="-1" strike="noStrike">
              <a:solidFill>
                <a:srgbClr val="000000"/>
              </a:solidFill>
              <a:latin typeface="Arial"/>
            </a:endParaRPr>
          </a:p>
          <a:p>
            <a:pPr>
              <a:lnSpc>
                <a:spcPct val="100000"/>
              </a:lnSpc>
            </a:pPr>
            <a:endParaRPr b="0" lang="et-EE" sz="1800" spc="-1" strike="noStrike">
              <a:solidFill>
                <a:srgbClr val="000000"/>
              </a:solidFill>
              <a:latin typeface="Arial"/>
            </a:endParaRPr>
          </a:p>
          <a:p>
            <a:pPr marL="285840" indent="-285840">
              <a:lnSpc>
                <a:spcPct val="100000"/>
              </a:lnSpc>
              <a:buClr>
                <a:srgbClr val="000000"/>
              </a:buClr>
              <a:buFont typeface="Arial"/>
              <a:buChar char="•"/>
            </a:pPr>
            <a:r>
              <a:rPr b="0" lang="en-GB" sz="1800" spc="-1" strike="noStrike">
                <a:solidFill>
                  <a:srgbClr val="000000"/>
                </a:solidFill>
                <a:latin typeface="Times New Roman"/>
                <a:ea typeface="Arial"/>
              </a:rPr>
              <a:t>When the sand started to accumulate into spits, it caused sediment deficit downdrift, especially on the eastern coast of Tahkuna Peninsula. It was likely similar to the current situation where Lehtma harbor is causing sediment deficit and erosion 3–4 km downdrift of the harbor. </a:t>
            </a:r>
            <a:endParaRPr b="0" lang="et-EE" sz="1800" spc="-1" strike="noStrike">
              <a:solidFill>
                <a:srgbClr val="000000"/>
              </a:solidFill>
              <a:latin typeface="Arial"/>
            </a:endParaRPr>
          </a:p>
          <a:p>
            <a:pPr marL="285840" indent="-285840">
              <a:lnSpc>
                <a:spcPct val="100000"/>
              </a:lnSpc>
              <a:buClr>
                <a:srgbClr val="000000"/>
              </a:buClr>
              <a:buFont typeface="Arial"/>
              <a:buChar char="•"/>
            </a:pPr>
            <a:r>
              <a:rPr b="0" lang="en-GB" sz="1800" spc="-1" strike="noStrike">
                <a:solidFill>
                  <a:srgbClr val="000000"/>
                </a:solidFill>
                <a:latin typeface="Times New Roman"/>
                <a:ea typeface="Arial"/>
              </a:rPr>
              <a:t>Farther south, some of the older ridges with similar elevation (5–6 m above sea level, 400–900 m inland from shoreline) have been eroded and are truncated by newer shore-parallel ridges </a:t>
            </a:r>
            <a:r>
              <a:rPr b="1" lang="en-GB" sz="1800" spc="-1" strike="noStrike">
                <a:solidFill>
                  <a:srgbClr val="000000"/>
                </a:solidFill>
                <a:latin typeface="Times New Roman"/>
                <a:ea typeface="Arial"/>
              </a:rPr>
              <a:t>(marker 3</a:t>
            </a:r>
            <a:r>
              <a:rPr b="0" lang="en-GB" sz="1800" spc="-1" strike="noStrike">
                <a:solidFill>
                  <a:srgbClr val="000000"/>
                </a:solidFill>
                <a:latin typeface="Times New Roman"/>
                <a:ea typeface="Arial"/>
              </a:rPr>
              <a:t>).</a:t>
            </a:r>
            <a:endParaRPr b="0" lang="et-EE" sz="1800" spc="-1" strike="noStrike">
              <a:solidFill>
                <a:srgbClr val="000000"/>
              </a:solidFill>
              <a:latin typeface="Arial"/>
            </a:endParaRPr>
          </a:p>
          <a:p>
            <a:pPr>
              <a:lnSpc>
                <a:spcPct val="100000"/>
              </a:lnSpc>
            </a:pPr>
            <a:endParaRPr b="0" lang="et-EE" sz="1800" spc="-1" strike="noStrike">
              <a:solidFill>
                <a:srgbClr val="000000"/>
              </a:solidFill>
              <a:latin typeface="Arial"/>
            </a:endParaRPr>
          </a:p>
          <a:p>
            <a:pPr marL="285840" indent="-285840">
              <a:lnSpc>
                <a:spcPct val="100000"/>
              </a:lnSpc>
              <a:buClr>
                <a:srgbClr val="000000"/>
              </a:buClr>
              <a:buFont typeface="Arial"/>
              <a:buChar char="•"/>
            </a:pPr>
            <a:r>
              <a:rPr b="0" lang="en-GB" sz="1800" spc="-1" strike="noStrike">
                <a:solidFill>
                  <a:srgbClr val="000000"/>
                </a:solidFill>
                <a:latin typeface="Times New Roman"/>
                <a:ea typeface="Arial"/>
              </a:rPr>
              <a:t>When the spit-growth reached the point where coastal configuration favored longshore sediment transport again, a net accumulation regime resumed and new shore-parallel ridges began to form.</a:t>
            </a:r>
            <a:endParaRPr b="0" lang="et-EE" sz="1800" spc="-1" strike="noStrike">
              <a:solidFill>
                <a:srgbClr val="000000"/>
              </a:solidFill>
              <a:latin typeface="Arial"/>
            </a:endParaRPr>
          </a:p>
        </p:txBody>
      </p:sp>
      <p:grpSp>
        <p:nvGrpSpPr>
          <p:cNvPr id="192" name="Group 4"/>
          <p:cNvGrpSpPr/>
          <p:nvPr/>
        </p:nvGrpSpPr>
        <p:grpSpPr>
          <a:xfrm>
            <a:off x="7027560" y="1349640"/>
            <a:ext cx="5164200" cy="5633640"/>
            <a:chOff x="7027560" y="1349640"/>
            <a:chExt cx="5164200" cy="5633640"/>
          </a:xfrm>
        </p:grpSpPr>
        <p:pic>
          <p:nvPicPr>
            <p:cNvPr id="193" name="Picture 2" descr=""/>
            <p:cNvPicPr/>
            <p:nvPr/>
          </p:nvPicPr>
          <p:blipFill>
            <a:blip r:embed="rId1"/>
            <a:srcRect l="0" t="0" r="0" b="-2144"/>
            <a:stretch/>
          </p:blipFill>
          <p:spPr>
            <a:xfrm>
              <a:off x="7027560" y="1349640"/>
              <a:ext cx="5164200" cy="5633640"/>
            </a:xfrm>
            <a:prstGeom prst="rect">
              <a:avLst/>
            </a:prstGeom>
            <a:ln w="0">
              <a:noFill/>
            </a:ln>
          </p:spPr>
        </p:pic>
        <p:sp>
          <p:nvSpPr>
            <p:cNvPr id="194" name="Oval 3"/>
            <p:cNvSpPr/>
            <p:nvPr/>
          </p:nvSpPr>
          <p:spPr>
            <a:xfrm>
              <a:off x="9475920" y="1733040"/>
              <a:ext cx="641160" cy="774000"/>
            </a:xfrm>
            <a:prstGeom prst="ellipse">
              <a:avLst/>
            </a:prstGeom>
            <a:noFill/>
            <a:ln>
              <a:solidFill>
                <a:srgbClr val="ffff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endParaRPr b="1" lang="et-EE" sz="1400" spc="-1" strike="noStrike">
                <a:solidFill>
                  <a:schemeClr val="lt1"/>
                </a:solidFill>
                <a:latin typeface="Arial"/>
                <a:ea typeface="Arial"/>
              </a:endParaRPr>
            </a:p>
          </p:txBody>
        </p:sp>
      </p:grpSp>
      <p:sp>
        <p:nvSpPr>
          <p:cNvPr id="195" name="Oval 5"/>
          <p:cNvSpPr/>
          <p:nvPr/>
        </p:nvSpPr>
        <p:spPr>
          <a:xfrm rot="1981200">
            <a:off x="9750960" y="2288160"/>
            <a:ext cx="1597680" cy="781200"/>
          </a:xfrm>
          <a:prstGeom prst="ellipse">
            <a:avLst/>
          </a:prstGeom>
          <a:noFill/>
          <a:ln>
            <a:solidFill>
              <a:srgbClr val="ffff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endParaRPr b="0" lang="et-EE" sz="1400" spc="-1" strike="noStrike">
              <a:solidFill>
                <a:schemeClr val="lt1"/>
              </a:solidFill>
              <a:latin typeface="Arial"/>
              <a:ea typeface="Arial"/>
            </a:endParaRPr>
          </a:p>
        </p:txBody>
      </p:sp>
      <p:cxnSp>
        <p:nvCxnSpPr>
          <p:cNvPr id="196" name="Straight Arrow Connector 7"/>
          <p:cNvCxnSpPr/>
          <p:nvPr/>
        </p:nvCxnSpPr>
        <p:spPr>
          <a:xfrm flipH="1">
            <a:off x="10721880" y="3569040"/>
            <a:ext cx="674280" cy="59400"/>
          </a:xfrm>
          <a:prstGeom prst="straightConnector1">
            <a:avLst/>
          </a:prstGeom>
          <a:ln>
            <a:solidFill>
              <a:srgbClr val="ffff00"/>
            </a:solidFill>
            <a:round/>
            <a:tailEnd len="med" type="triangle" w="med"/>
          </a:ln>
        </p:spPr>
      </p:cxnSp>
      <p:cxnSp>
        <p:nvCxnSpPr>
          <p:cNvPr id="197" name="Straight Arrow Connector 8"/>
          <p:cNvCxnSpPr/>
          <p:nvPr/>
        </p:nvCxnSpPr>
        <p:spPr>
          <a:xfrm flipH="1">
            <a:off x="10601280" y="4414680"/>
            <a:ext cx="674280" cy="59040"/>
          </a:xfrm>
          <a:prstGeom prst="straightConnector1">
            <a:avLst/>
          </a:prstGeom>
          <a:ln>
            <a:solidFill>
              <a:srgbClr val="ffff00"/>
            </a:solidFill>
            <a:round/>
            <a:tailEnd len="med" type="triangle" w="med"/>
          </a:ln>
        </p:spPr>
      </p:cxnSp>
      <p:cxnSp>
        <p:nvCxnSpPr>
          <p:cNvPr id="198" name="Straight Arrow Connector 9"/>
          <p:cNvCxnSpPr/>
          <p:nvPr/>
        </p:nvCxnSpPr>
        <p:spPr>
          <a:xfrm flipH="1">
            <a:off x="10384920" y="5445720"/>
            <a:ext cx="674280" cy="59400"/>
          </a:xfrm>
          <a:prstGeom prst="straightConnector1">
            <a:avLst/>
          </a:prstGeom>
          <a:ln>
            <a:solidFill>
              <a:srgbClr val="ffff00"/>
            </a:solidFill>
            <a:round/>
            <a:tailEnd len="med" type="triangle" w="med"/>
          </a:ln>
        </p:spPr>
      </p:cxnSp>
      <p:cxnSp>
        <p:nvCxnSpPr>
          <p:cNvPr id="199" name="Straight Arrow Connector 10"/>
          <p:cNvCxnSpPr/>
          <p:nvPr/>
        </p:nvCxnSpPr>
        <p:spPr>
          <a:xfrm flipH="1">
            <a:off x="10047960" y="6029280"/>
            <a:ext cx="674280" cy="59400"/>
          </a:xfrm>
          <a:prstGeom prst="straightConnector1">
            <a:avLst/>
          </a:prstGeom>
          <a:ln>
            <a:solidFill>
              <a:srgbClr val="ffff00"/>
            </a:solidFill>
            <a:round/>
            <a:tailEnd len="med" type="triangle" w="med"/>
          </a:ln>
        </p:spPr>
      </p:cxnSp>
      <p:sp>
        <p:nvSpPr>
          <p:cNvPr id="200" name="TextBox 11"/>
          <p:cNvSpPr/>
          <p:nvPr/>
        </p:nvSpPr>
        <p:spPr>
          <a:xfrm>
            <a:off x="7049160" y="0"/>
            <a:ext cx="1577160" cy="4554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en-US" sz="2400" spc="-1" strike="noStrike">
                <a:solidFill>
                  <a:srgbClr val="000000"/>
                </a:solidFill>
                <a:latin typeface="Arial"/>
                <a:ea typeface="Arial"/>
              </a:rPr>
              <a:t>RESULTS</a:t>
            </a:r>
            <a:endParaRPr b="0" lang="et-EE" sz="2400" spc="-1" strike="noStrike">
              <a:solidFill>
                <a:srgbClr val="000000"/>
              </a:solidFill>
              <a:latin typeface="Arial"/>
            </a:endParaRPr>
          </a:p>
        </p:txBody>
      </p:sp>
      <p:sp>
        <p:nvSpPr>
          <p:cNvPr id="201" name="TextBox 12"/>
          <p:cNvSpPr/>
          <p:nvPr/>
        </p:nvSpPr>
        <p:spPr>
          <a:xfrm>
            <a:off x="10368360" y="3636360"/>
            <a:ext cx="350280" cy="130824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en-US" sz="1600" spc="-1" strike="noStrike">
                <a:solidFill>
                  <a:srgbClr val="ffff00"/>
                </a:solidFill>
                <a:latin typeface="Arial"/>
                <a:ea typeface="Arial"/>
              </a:rPr>
              <a:t>H</a:t>
            </a:r>
            <a:br>
              <a:rPr sz="1600"/>
            </a:br>
            <a:r>
              <a:rPr b="1" lang="en-US" sz="1600" spc="-1" strike="noStrike">
                <a:solidFill>
                  <a:srgbClr val="ffff00"/>
                </a:solidFill>
                <a:latin typeface="Arial"/>
                <a:ea typeface="Arial"/>
              </a:rPr>
              <a:t>M</a:t>
            </a:r>
            <a:br>
              <a:rPr sz="1600"/>
            </a:br>
            <a:r>
              <a:rPr b="1" lang="en-US" sz="1600" spc="-1" strike="noStrike">
                <a:solidFill>
                  <a:srgbClr val="ffff00"/>
                </a:solidFill>
                <a:latin typeface="Arial"/>
                <a:ea typeface="Arial"/>
              </a:rPr>
              <a:t>C</a:t>
            </a:r>
            <a:br>
              <a:rPr sz="1600"/>
            </a:br>
            <a:r>
              <a:rPr b="1" lang="en-US" sz="1600" spc="-1" strike="noStrike">
                <a:solidFill>
                  <a:srgbClr val="ffff00"/>
                </a:solidFill>
                <a:latin typeface="Arial"/>
                <a:ea typeface="Arial"/>
              </a:rPr>
              <a:t>?</a:t>
            </a:r>
            <a:br>
              <a:rPr sz="1600"/>
            </a:br>
            <a:r>
              <a:rPr b="1" lang="en-US" sz="1600" spc="-1" strike="noStrike">
                <a:solidFill>
                  <a:srgbClr val="ffff00"/>
                </a:solidFill>
                <a:latin typeface="Arial"/>
                <a:ea typeface="Arial"/>
              </a:rPr>
              <a:t>?</a:t>
            </a:r>
            <a:endParaRPr b="0" lang="et-EE" sz="16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7" dur="indefinite" restart="never" nodeType="tmRoot">
          <p:childTnLst>
            <p:seq>
              <p:cTn id="8" dur="indefinite" nodeType="mainSeq">
                <p:childTnLst>
                  <p:par>
                    <p:cTn id="9" fill="hold">
                      <p:stCondLst>
                        <p:cond delay="indefinite"/>
                      </p:stCondLst>
                      <p:childTnLst>
                        <p:par>
                          <p:cTn id="10" fill="hold">
                            <p:stCondLst>
                              <p:cond delay="0"/>
                            </p:stCondLst>
                            <p:childTnLst>
                              <p:par>
                                <p:cTn id="11" nodeType="clickEffect" fill="hold" presetClass="entr" presetID="1">
                                  <p:stCondLst>
                                    <p:cond delay="0"/>
                                  </p:stCondLst>
                                  <p:childTnLst>
                                    <p:set>
                                      <p:cBhvr>
                                        <p:cTn id="12" dur="1" fill="hold">
                                          <p:stCondLst>
                                            <p:cond delay="0"/>
                                          </p:stCondLst>
                                        </p:cTn>
                                        <p:tgtEl>
                                          <p:spTgt spid="19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nodeType="clickEffect" fill="hold" presetClass="entr" presetID="1">
                                  <p:stCondLst>
                                    <p:cond delay="0"/>
                                  </p:stCondLst>
                                  <p:childTnLst>
                                    <p:set>
                                      <p:cBhvr>
                                        <p:cTn id="16" dur="1" fill="hold">
                                          <p:stCondLst>
                                            <p:cond delay="0"/>
                                          </p:stCondLst>
                                        </p:cTn>
                                        <p:tgtEl>
                                          <p:spTgt spid="19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nodeType="clickEffect" fill="hold" presetClass="entr" presetID="2" presetSubtype="4">
                                  <p:stCondLst>
                                    <p:cond delay="0"/>
                                  </p:stCondLst>
                                  <p:childTnLst>
                                    <p:set>
                                      <p:cBhvr>
                                        <p:cTn id="20" dur="1" fill="hold">
                                          <p:stCondLst>
                                            <p:cond delay="0"/>
                                          </p:stCondLst>
                                        </p:cTn>
                                        <p:tgtEl>
                                          <p:spTgt spid="197"/>
                                        </p:tgtEl>
                                        <p:attrNameLst>
                                          <p:attrName>style.visibility</p:attrName>
                                        </p:attrNameLst>
                                      </p:cBhvr>
                                      <p:to>
                                        <p:strVal val="visible"/>
                                      </p:to>
                                    </p:set>
                                    <p:anim calcmode="lin" valueType="num">
                                      <p:cBhvr additive="repl">
                                        <p:cTn id="21" dur="500" fill="hold"/>
                                        <p:tgtEl>
                                          <p:spTgt spid="197"/>
                                        </p:tgtEl>
                                        <p:attrNameLst>
                                          <p:attrName>ppt_x</p:attrName>
                                        </p:attrNameLst>
                                      </p:cBhvr>
                                      <p:tavLst>
                                        <p:tav tm="0">
                                          <p:val>
                                            <p:strVal val="#ppt_x"/>
                                          </p:val>
                                        </p:tav>
                                        <p:tav tm="100000">
                                          <p:val>
                                            <p:strVal val="#ppt_x"/>
                                          </p:val>
                                        </p:tav>
                                      </p:tavLst>
                                    </p:anim>
                                    <p:anim calcmode="lin" valueType="num">
                                      <p:cBhvr additive="repl">
                                        <p:cTn id="22" dur="500" fill="hold"/>
                                        <p:tgtEl>
                                          <p:spTgt spid="197"/>
                                        </p:tgtEl>
                                        <p:attrNameLst>
                                          <p:attrName>ppt_y</p:attrName>
                                        </p:attrNameLst>
                                      </p:cBhvr>
                                      <p:tavLst>
                                        <p:tav tm="0">
                                          <p:val>
                                            <p:strVal val="1+#ppt_h/2"/>
                                          </p:val>
                                        </p:tav>
                                        <p:tav tm="100000">
                                          <p:val>
                                            <p:strVal val="#ppt_y"/>
                                          </p:val>
                                        </p:tav>
                                      </p:tavLst>
                                    </p:anim>
                                  </p:childTnLst>
                                </p:cTn>
                              </p:par>
                              <p:par>
                                <p:cTn id="23" nodeType="withEffect" fill="hold" presetClass="entr" presetID="2" presetSubtype="4">
                                  <p:stCondLst>
                                    <p:cond delay="0"/>
                                  </p:stCondLst>
                                  <p:childTnLst>
                                    <p:set>
                                      <p:cBhvr>
                                        <p:cTn id="24" dur="1" fill="hold">
                                          <p:stCondLst>
                                            <p:cond delay="0"/>
                                          </p:stCondLst>
                                        </p:cTn>
                                        <p:tgtEl>
                                          <p:spTgt spid="196"/>
                                        </p:tgtEl>
                                        <p:attrNameLst>
                                          <p:attrName>style.visibility</p:attrName>
                                        </p:attrNameLst>
                                      </p:cBhvr>
                                      <p:to>
                                        <p:strVal val="visible"/>
                                      </p:to>
                                    </p:set>
                                    <p:anim calcmode="lin" valueType="num">
                                      <p:cBhvr additive="repl">
                                        <p:cTn id="25" dur="500" fill="hold"/>
                                        <p:tgtEl>
                                          <p:spTgt spid="196"/>
                                        </p:tgtEl>
                                        <p:attrNameLst>
                                          <p:attrName>ppt_x</p:attrName>
                                        </p:attrNameLst>
                                      </p:cBhvr>
                                      <p:tavLst>
                                        <p:tav tm="0">
                                          <p:val>
                                            <p:strVal val="#ppt_x"/>
                                          </p:val>
                                        </p:tav>
                                        <p:tav tm="100000">
                                          <p:val>
                                            <p:strVal val="#ppt_x"/>
                                          </p:val>
                                        </p:tav>
                                      </p:tavLst>
                                    </p:anim>
                                    <p:anim calcmode="lin" valueType="num">
                                      <p:cBhvr additive="repl">
                                        <p:cTn id="26" dur="500" fill="hold"/>
                                        <p:tgtEl>
                                          <p:spTgt spid="196"/>
                                        </p:tgtEl>
                                        <p:attrNameLst>
                                          <p:attrName>ppt_y</p:attrName>
                                        </p:attrNameLst>
                                      </p:cBhvr>
                                      <p:tavLst>
                                        <p:tav tm="0">
                                          <p:val>
                                            <p:strVal val="1+#ppt_h/2"/>
                                          </p:val>
                                        </p:tav>
                                        <p:tav tm="100000">
                                          <p:val>
                                            <p:strVal val="#ppt_y"/>
                                          </p:val>
                                        </p:tav>
                                      </p:tavLst>
                                    </p:anim>
                                  </p:childTnLst>
                                </p:cTn>
                              </p:par>
                              <p:par>
                                <p:cTn id="27" nodeType="withEffect" fill="hold" presetClass="entr" presetID="2" presetSubtype="4">
                                  <p:stCondLst>
                                    <p:cond delay="0"/>
                                  </p:stCondLst>
                                  <p:childTnLst>
                                    <p:set>
                                      <p:cBhvr>
                                        <p:cTn id="28" dur="1" fill="hold">
                                          <p:stCondLst>
                                            <p:cond delay="0"/>
                                          </p:stCondLst>
                                        </p:cTn>
                                        <p:tgtEl>
                                          <p:spTgt spid="198"/>
                                        </p:tgtEl>
                                        <p:attrNameLst>
                                          <p:attrName>style.visibility</p:attrName>
                                        </p:attrNameLst>
                                      </p:cBhvr>
                                      <p:to>
                                        <p:strVal val="visible"/>
                                      </p:to>
                                    </p:set>
                                    <p:anim calcmode="lin" valueType="num">
                                      <p:cBhvr additive="repl">
                                        <p:cTn id="29" dur="500" fill="hold"/>
                                        <p:tgtEl>
                                          <p:spTgt spid="198"/>
                                        </p:tgtEl>
                                        <p:attrNameLst>
                                          <p:attrName>ppt_x</p:attrName>
                                        </p:attrNameLst>
                                      </p:cBhvr>
                                      <p:tavLst>
                                        <p:tav tm="0">
                                          <p:val>
                                            <p:strVal val="#ppt_x"/>
                                          </p:val>
                                        </p:tav>
                                        <p:tav tm="100000">
                                          <p:val>
                                            <p:strVal val="#ppt_x"/>
                                          </p:val>
                                        </p:tav>
                                      </p:tavLst>
                                    </p:anim>
                                    <p:anim calcmode="lin" valueType="num">
                                      <p:cBhvr additive="repl">
                                        <p:cTn id="30" dur="500" fill="hold"/>
                                        <p:tgtEl>
                                          <p:spTgt spid="198"/>
                                        </p:tgtEl>
                                        <p:attrNameLst>
                                          <p:attrName>ppt_y</p:attrName>
                                        </p:attrNameLst>
                                      </p:cBhvr>
                                      <p:tavLst>
                                        <p:tav tm="0">
                                          <p:val>
                                            <p:strVal val="1+#ppt_h/2"/>
                                          </p:val>
                                        </p:tav>
                                        <p:tav tm="100000">
                                          <p:val>
                                            <p:strVal val="#ppt_y"/>
                                          </p:val>
                                        </p:tav>
                                      </p:tavLst>
                                    </p:anim>
                                  </p:childTnLst>
                                </p:cTn>
                              </p:par>
                              <p:par>
                                <p:cTn id="31" nodeType="withEffect" fill="hold" presetClass="entr" presetID="2" presetSubtype="4">
                                  <p:stCondLst>
                                    <p:cond delay="0"/>
                                  </p:stCondLst>
                                  <p:childTnLst>
                                    <p:set>
                                      <p:cBhvr>
                                        <p:cTn id="32" dur="1" fill="hold">
                                          <p:stCondLst>
                                            <p:cond delay="0"/>
                                          </p:stCondLst>
                                        </p:cTn>
                                        <p:tgtEl>
                                          <p:spTgt spid="199"/>
                                        </p:tgtEl>
                                        <p:attrNameLst>
                                          <p:attrName>style.visibility</p:attrName>
                                        </p:attrNameLst>
                                      </p:cBhvr>
                                      <p:to>
                                        <p:strVal val="visible"/>
                                      </p:to>
                                    </p:set>
                                    <p:anim calcmode="lin" valueType="num">
                                      <p:cBhvr additive="repl">
                                        <p:cTn id="33" dur="500" fill="hold"/>
                                        <p:tgtEl>
                                          <p:spTgt spid="199"/>
                                        </p:tgtEl>
                                        <p:attrNameLst>
                                          <p:attrName>ppt_x</p:attrName>
                                        </p:attrNameLst>
                                      </p:cBhvr>
                                      <p:tavLst>
                                        <p:tav tm="0">
                                          <p:val>
                                            <p:strVal val="#ppt_x"/>
                                          </p:val>
                                        </p:tav>
                                        <p:tav tm="100000">
                                          <p:val>
                                            <p:strVal val="#ppt_x"/>
                                          </p:val>
                                        </p:tav>
                                      </p:tavLst>
                                    </p:anim>
                                    <p:anim calcmode="lin" valueType="num">
                                      <p:cBhvr additive="repl">
                                        <p:cTn id="34" dur="500" fill="hold"/>
                                        <p:tgtEl>
                                          <p:spTgt spid="1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2" name="Rectangle 1"/>
          <p:cNvSpPr/>
          <p:nvPr/>
        </p:nvSpPr>
        <p:spPr>
          <a:xfrm>
            <a:off x="267840" y="636480"/>
            <a:ext cx="6899400" cy="228420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Arial"/>
              <a:buChar char="•"/>
            </a:pPr>
            <a:r>
              <a:rPr b="0" lang="en-GB" sz="1800" spc="-1" strike="noStrike">
                <a:solidFill>
                  <a:srgbClr val="000000"/>
                </a:solidFill>
                <a:latin typeface="Times New Roman"/>
                <a:ea typeface="Times New Roman"/>
              </a:rPr>
              <a:t>It is likely that along the boundary of truncated ridges, buried HMC layers are present, similar to the terminus of the Tareste spit. However, these anomalies are mostly caused by the natural changes in shoreline configuration that ended the </a:t>
            </a:r>
            <a:r>
              <a:rPr b="0" lang="en-GB" sz="1800" spc="-1" strike="noStrike">
                <a:solidFill>
                  <a:srgbClr val="000000"/>
                </a:solidFill>
                <a:latin typeface="Times New Roman"/>
                <a:ea typeface="Times New Roman"/>
              </a:rPr>
              <a:t>regular longshore sediment flux. </a:t>
            </a:r>
            <a:endParaRPr b="0" lang="et-EE" sz="1800" spc="-1" strike="noStrike">
              <a:solidFill>
                <a:srgbClr val="000000"/>
              </a:solidFill>
              <a:latin typeface="Arial"/>
            </a:endParaRPr>
          </a:p>
          <a:p>
            <a:pPr>
              <a:lnSpc>
                <a:spcPct val="100000"/>
              </a:lnSpc>
            </a:pPr>
            <a:endParaRPr b="0" lang="et-EE" sz="1800" spc="-1" strike="noStrike">
              <a:solidFill>
                <a:srgbClr val="000000"/>
              </a:solidFill>
              <a:latin typeface="Arial"/>
            </a:endParaRPr>
          </a:p>
          <a:p>
            <a:pPr marL="285840" indent="-285840">
              <a:lnSpc>
                <a:spcPct val="100000"/>
              </a:lnSpc>
              <a:buClr>
                <a:srgbClr val="000000"/>
              </a:buClr>
              <a:buFont typeface="Arial"/>
              <a:buChar char="•"/>
            </a:pPr>
            <a:r>
              <a:rPr b="0" lang="en-GB" sz="1800" spc="-1" strike="noStrike">
                <a:solidFill>
                  <a:srgbClr val="000000"/>
                </a:solidFill>
                <a:latin typeface="Times New Roman"/>
                <a:ea typeface="Arial"/>
              </a:rPr>
              <a:t>There might also be signals of some intense storms, but it is not likely that these are the main factor behind the formation of HMC layers.</a:t>
            </a:r>
            <a:endParaRPr b="0" lang="et-EE" sz="1800" spc="-1" strike="noStrike">
              <a:solidFill>
                <a:srgbClr val="000000"/>
              </a:solidFill>
              <a:latin typeface="Arial"/>
            </a:endParaRPr>
          </a:p>
        </p:txBody>
      </p:sp>
      <p:pic>
        <p:nvPicPr>
          <p:cNvPr id="203" name="Picture 2" descr=""/>
          <p:cNvPicPr/>
          <p:nvPr/>
        </p:nvPicPr>
        <p:blipFill>
          <a:blip r:embed="rId1"/>
          <a:stretch/>
        </p:blipFill>
        <p:spPr>
          <a:xfrm>
            <a:off x="8524440" y="1396080"/>
            <a:ext cx="3607200" cy="5514840"/>
          </a:xfrm>
          <a:prstGeom prst="rect">
            <a:avLst/>
          </a:prstGeom>
          <a:ln w="0">
            <a:noFill/>
          </a:ln>
        </p:spPr>
      </p:pic>
      <p:pic>
        <p:nvPicPr>
          <p:cNvPr id="204" name="Picture 3" descr=""/>
          <p:cNvPicPr/>
          <p:nvPr/>
        </p:nvPicPr>
        <p:blipFill>
          <a:blip r:embed="rId2"/>
          <a:stretch/>
        </p:blipFill>
        <p:spPr>
          <a:xfrm>
            <a:off x="3661560" y="3126600"/>
            <a:ext cx="4862880" cy="3784320"/>
          </a:xfrm>
          <a:prstGeom prst="rect">
            <a:avLst/>
          </a:prstGeom>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05" name="Picture 1" descr=""/>
          <p:cNvPicPr/>
          <p:nvPr/>
        </p:nvPicPr>
        <p:blipFill>
          <a:blip r:embed="rId1"/>
          <a:srcRect l="0" t="0" r="0" b="-3808"/>
          <a:stretch/>
        </p:blipFill>
        <p:spPr>
          <a:xfrm>
            <a:off x="5368320" y="1341360"/>
            <a:ext cx="6823080" cy="5715360"/>
          </a:xfrm>
          <a:prstGeom prst="rect">
            <a:avLst/>
          </a:prstGeom>
          <a:ln w="0">
            <a:noFill/>
          </a:ln>
        </p:spPr>
      </p:pic>
      <p:sp>
        <p:nvSpPr>
          <p:cNvPr id="206" name="TextBox 2"/>
          <p:cNvSpPr/>
          <p:nvPr/>
        </p:nvSpPr>
        <p:spPr>
          <a:xfrm>
            <a:off x="5389920" y="368640"/>
            <a:ext cx="1577160" cy="4554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en-US" sz="2400" spc="-1" strike="noStrike">
                <a:solidFill>
                  <a:srgbClr val="000000"/>
                </a:solidFill>
                <a:latin typeface="Arial"/>
                <a:ea typeface="Arial"/>
              </a:rPr>
              <a:t>RESULTS</a:t>
            </a:r>
            <a:endParaRPr b="0" lang="et-EE" sz="2400" spc="-1" strike="noStrike">
              <a:solidFill>
                <a:srgbClr val="000000"/>
              </a:solidFill>
              <a:latin typeface="Arial"/>
            </a:endParaRPr>
          </a:p>
        </p:txBody>
      </p:sp>
      <p:pic>
        <p:nvPicPr>
          <p:cNvPr id="207" name="Picture 4" descr=""/>
          <p:cNvPicPr/>
          <p:nvPr/>
        </p:nvPicPr>
        <p:blipFill>
          <a:blip r:embed="rId2"/>
          <a:stretch/>
        </p:blipFill>
        <p:spPr>
          <a:xfrm>
            <a:off x="493920" y="2389680"/>
            <a:ext cx="4874040" cy="3344400"/>
          </a:xfrm>
          <a:prstGeom prst="rect">
            <a:avLst/>
          </a:prstGeom>
          <a:ln w="0">
            <a:noFill/>
          </a:ln>
        </p:spPr>
      </p:pic>
      <p:sp>
        <p:nvSpPr>
          <p:cNvPr id="208" name="Rectangle 5"/>
          <p:cNvSpPr/>
          <p:nvPr/>
        </p:nvSpPr>
        <p:spPr>
          <a:xfrm>
            <a:off x="312120" y="1135800"/>
            <a:ext cx="5055840" cy="130932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Arial"/>
              <a:buChar char="•"/>
            </a:pPr>
            <a:r>
              <a:rPr b="0" lang="en-GB" sz="2000" spc="-1" strike="noStrike">
                <a:solidFill>
                  <a:srgbClr val="000000"/>
                </a:solidFill>
                <a:latin typeface="Times New Roman"/>
                <a:ea typeface="Times New Roman"/>
              </a:rPr>
              <a:t>Progradation at Järve has occurred primarily due to the formation and uplift of spits, which subsequently merged into a barrier island</a:t>
            </a:r>
            <a:r>
              <a:rPr b="0" lang="en-GB" sz="1600" spc="-1" strike="noStrike">
                <a:solidFill>
                  <a:srgbClr val="000000"/>
                </a:solidFill>
                <a:latin typeface="Times New Roman"/>
                <a:ea typeface="Times New Roman"/>
              </a:rPr>
              <a:t>. </a:t>
            </a:r>
            <a:endParaRPr b="0" lang="et-EE" sz="1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09" name="Picture 1" descr=""/>
          <p:cNvPicPr/>
          <p:nvPr/>
        </p:nvPicPr>
        <p:blipFill>
          <a:blip r:embed="rId1"/>
          <a:srcRect l="0" t="0" r="2332" b="0"/>
          <a:stretch/>
        </p:blipFill>
        <p:spPr>
          <a:xfrm>
            <a:off x="2993760" y="2300760"/>
            <a:ext cx="9197640" cy="3931920"/>
          </a:xfrm>
          <a:prstGeom prst="rect">
            <a:avLst/>
          </a:prstGeom>
          <a:ln w="0">
            <a:noFill/>
          </a:ln>
        </p:spPr>
      </p:pic>
      <p:sp>
        <p:nvSpPr>
          <p:cNvPr id="210" name="Rectangle 2"/>
          <p:cNvSpPr/>
          <p:nvPr/>
        </p:nvSpPr>
        <p:spPr>
          <a:xfrm>
            <a:off x="407880" y="269280"/>
            <a:ext cx="7194240" cy="173556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Arial"/>
              <a:buChar char="•"/>
            </a:pPr>
            <a:r>
              <a:rPr b="0" lang="en-GB" sz="1800" spc="-1" strike="noStrike">
                <a:solidFill>
                  <a:srgbClr val="000000"/>
                </a:solidFill>
                <a:latin typeface="Times New Roman"/>
                <a:ea typeface="Times New Roman"/>
              </a:rPr>
              <a:t>The formation of five or six different spits and their numerous segments occurred during the past 4 kyr.</a:t>
            </a:r>
            <a:endParaRPr b="0" lang="et-EE" sz="1800" spc="-1" strike="noStrike">
              <a:solidFill>
                <a:srgbClr val="000000"/>
              </a:solidFill>
              <a:latin typeface="Arial"/>
            </a:endParaRPr>
          </a:p>
          <a:p>
            <a:pPr>
              <a:lnSpc>
                <a:spcPct val="100000"/>
              </a:lnSpc>
            </a:pPr>
            <a:endParaRPr b="0" lang="et-EE" sz="1800" spc="-1" strike="noStrike">
              <a:solidFill>
                <a:srgbClr val="000000"/>
              </a:solidFill>
              <a:latin typeface="Arial"/>
            </a:endParaRPr>
          </a:p>
          <a:p>
            <a:pPr marL="285840" indent="-285840">
              <a:lnSpc>
                <a:spcPct val="100000"/>
              </a:lnSpc>
              <a:buClr>
                <a:srgbClr val="000000"/>
              </a:buClr>
              <a:buFont typeface="Arial"/>
              <a:buChar char="•"/>
            </a:pPr>
            <a:r>
              <a:rPr b="0" lang="en-GB" sz="1800" spc="-1" strike="noStrike">
                <a:solidFill>
                  <a:srgbClr val="000000"/>
                </a:solidFill>
                <a:latin typeface="Times New Roman"/>
                <a:ea typeface="Arial"/>
              </a:rPr>
              <a:t>It is likely that all four westernmost paleo-spits and their segments have formed during the period when the Sõrve Peninsula was still an island and waves accessed Järve site from W, SW, S, SE and E. </a:t>
            </a:r>
            <a:endParaRPr b="0" lang="et-EE" sz="1800" spc="-1" strike="noStrike">
              <a:solidFill>
                <a:srgbClr val="000000"/>
              </a:solidFill>
              <a:latin typeface="Arial"/>
            </a:endParaRPr>
          </a:p>
        </p:txBody>
      </p:sp>
      <p:pic>
        <p:nvPicPr>
          <p:cNvPr id="211" name="Picture 12" descr=""/>
          <p:cNvPicPr/>
          <p:nvPr/>
        </p:nvPicPr>
        <p:blipFill>
          <a:blip r:embed="rId2"/>
          <a:stretch/>
        </p:blipFill>
        <p:spPr>
          <a:xfrm>
            <a:off x="0" y="1954080"/>
            <a:ext cx="3548880" cy="2337480"/>
          </a:xfrm>
          <a:prstGeom prst="rect">
            <a:avLst/>
          </a:prstGeom>
          <a:ln w="0">
            <a:noFill/>
          </a:ln>
        </p:spPr>
      </p:pic>
      <p:sp>
        <p:nvSpPr>
          <p:cNvPr id="212" name="Rectangle 13"/>
          <p:cNvSpPr/>
          <p:nvPr/>
        </p:nvSpPr>
        <p:spPr>
          <a:xfrm>
            <a:off x="3930480" y="2300760"/>
            <a:ext cx="4564440" cy="3332880"/>
          </a:xfrm>
          <a:prstGeom prst="rect">
            <a:avLst/>
          </a:prstGeom>
          <a:noFill/>
          <a:ln>
            <a:solidFill>
              <a:srgbClr val="ff00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endParaRPr b="0" lang="et-EE" sz="1400" spc="-1" strike="noStrike">
              <a:solidFill>
                <a:schemeClr val="lt1"/>
              </a:solidFill>
              <a:latin typeface="Arial"/>
              <a:ea typeface="Arial"/>
            </a:endParaRPr>
          </a:p>
        </p:txBody>
      </p:sp>
    </p:spTree>
  </p:cSld>
  <mc:AlternateContent>
    <mc:Choice Requires="p14">
      <p:transition spd="slow" p14:dur="2000"/>
    </mc:Choice>
    <mc:Fallback>
      <p:transition spd="slow"/>
    </mc:Fallback>
  </mc:AlternateContent>
  <p:timing>
    <p:tnLst>
      <p:par>
        <p:cTn id="35" dur="indefinite" restart="never" nodeType="tmRoot">
          <p:childTnLst>
            <p:seq>
              <p:cTn id="36" dur="indefinite" nodeType="mainSeq">
                <p:childTnLst>
                  <p:par>
                    <p:cTn id="37" fill="hold">
                      <p:stCondLst>
                        <p:cond delay="indefinite"/>
                      </p:stCondLst>
                      <p:childTnLst>
                        <p:par>
                          <p:cTn id="38" fill="hold">
                            <p:stCondLst>
                              <p:cond delay="0"/>
                            </p:stCondLst>
                            <p:childTnLst>
                              <p:par>
                                <p:cTn id="39" nodeType="clickEffect" fill="hold" presetClass="entr" presetID="1">
                                  <p:stCondLst>
                                    <p:cond delay="0"/>
                                  </p:stCondLst>
                                  <p:childTnLst>
                                    <p:set>
                                      <p:cBhvr>
                                        <p:cTn id="40" dur="1" fill="hold">
                                          <p:stCondLst>
                                            <p:cond delay="0"/>
                                          </p:stCondLst>
                                        </p:cTn>
                                        <p:tgtEl>
                                          <p:spTgt spid="2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13" name="Picture 1" descr=""/>
          <p:cNvPicPr/>
          <p:nvPr/>
        </p:nvPicPr>
        <p:blipFill>
          <a:blip r:embed="rId1"/>
          <a:srcRect l="34226" t="0" r="0" b="0"/>
          <a:stretch/>
        </p:blipFill>
        <p:spPr>
          <a:xfrm>
            <a:off x="263160" y="1947600"/>
            <a:ext cx="6764400" cy="3893040"/>
          </a:xfrm>
          <a:prstGeom prst="rect">
            <a:avLst/>
          </a:prstGeom>
          <a:ln w="0">
            <a:noFill/>
          </a:ln>
        </p:spPr>
      </p:pic>
      <p:sp>
        <p:nvSpPr>
          <p:cNvPr id="214" name="Rectangle 2"/>
          <p:cNvSpPr/>
          <p:nvPr/>
        </p:nvSpPr>
        <p:spPr>
          <a:xfrm>
            <a:off x="442440" y="707400"/>
            <a:ext cx="6835680" cy="100440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Arial"/>
              <a:buChar char="•"/>
            </a:pPr>
            <a:r>
              <a:rPr b="0" lang="en-GB" sz="2000" spc="-1" strike="noStrike">
                <a:solidFill>
                  <a:srgbClr val="000000"/>
                </a:solidFill>
                <a:latin typeface="Times New Roman"/>
                <a:ea typeface="Times New Roman"/>
              </a:rPr>
              <a:t>Southern boundary of this site is located at the isthmus of a much larger Sõrve Peninsula, which was still separated from the site by a strait that closed less than 1,500 years ago;</a:t>
            </a:r>
            <a:endParaRPr b="0" lang="et-EE" sz="2000" spc="-1" strike="noStrike">
              <a:solidFill>
                <a:srgbClr val="000000"/>
              </a:solidFill>
              <a:latin typeface="Arial"/>
            </a:endParaRPr>
          </a:p>
        </p:txBody>
      </p:sp>
      <p:pic>
        <p:nvPicPr>
          <p:cNvPr id="215" name="Picture 3" descr=""/>
          <p:cNvPicPr/>
          <p:nvPr/>
        </p:nvPicPr>
        <p:blipFill>
          <a:blip r:embed="rId2"/>
          <a:srcRect l="0" t="0" r="3662" b="0"/>
          <a:stretch/>
        </p:blipFill>
        <p:spPr>
          <a:xfrm>
            <a:off x="6850800" y="2243880"/>
            <a:ext cx="5340960" cy="4195800"/>
          </a:xfrm>
          <a:prstGeom prst="rect">
            <a:avLst/>
          </a:prstGeom>
          <a:ln w="0">
            <a:noFill/>
          </a:ln>
        </p:spPr>
      </p:pic>
      <p:sp>
        <p:nvSpPr>
          <p:cNvPr id="216" name="TextBox 4"/>
          <p:cNvSpPr/>
          <p:nvPr/>
        </p:nvSpPr>
        <p:spPr>
          <a:xfrm>
            <a:off x="7561080" y="6440040"/>
            <a:ext cx="1482480" cy="30312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400" spc="-1" strike="noStrike">
                <a:solidFill>
                  <a:srgbClr val="000000"/>
                </a:solidFill>
                <a:latin typeface="Arial"/>
                <a:ea typeface="Arial"/>
              </a:rPr>
              <a:t>Nirgi et al., 2021</a:t>
            </a:r>
            <a:endParaRPr b="0" lang="et-EE" sz="1400" spc="-1" strike="noStrike">
              <a:solidFill>
                <a:srgbClr val="000000"/>
              </a:solidFill>
              <a:latin typeface="Arial"/>
            </a:endParaRPr>
          </a:p>
        </p:txBody>
      </p:sp>
      <p:sp>
        <p:nvSpPr>
          <p:cNvPr id="217" name="TextBox 5"/>
          <p:cNvSpPr/>
          <p:nvPr/>
        </p:nvSpPr>
        <p:spPr>
          <a:xfrm>
            <a:off x="2922840" y="5687280"/>
            <a:ext cx="1444320" cy="30312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400" spc="-1" strike="noStrike">
                <a:solidFill>
                  <a:srgbClr val="000000"/>
                </a:solidFill>
                <a:latin typeface="Arial"/>
                <a:ea typeface="Arial"/>
              </a:rPr>
              <a:t>Luik et al., 2024</a:t>
            </a:r>
            <a:endParaRPr b="0" lang="et-EE" sz="1400" spc="-1" strike="noStrike">
              <a:solidFill>
                <a:srgbClr val="000000"/>
              </a:solidFill>
              <a:latin typeface="Arial"/>
            </a:endParaRPr>
          </a:p>
        </p:txBody>
      </p:sp>
      <p:sp>
        <p:nvSpPr>
          <p:cNvPr id="218" name="Right Arrow 6"/>
          <p:cNvSpPr/>
          <p:nvPr/>
        </p:nvSpPr>
        <p:spPr>
          <a:xfrm rot="20182800">
            <a:off x="9822240" y="3178080"/>
            <a:ext cx="980280" cy="302040"/>
          </a:xfrm>
          <a:prstGeom prst="rightArrow">
            <a:avLst>
              <a:gd name="adj1" fmla="val 50000"/>
              <a:gd name="adj2" fmla="val 50000"/>
            </a:avLst>
          </a:prstGeom>
          <a:solidFill>
            <a:srgbClr val="4472c4"/>
          </a:solidFill>
          <a:ln>
            <a:solidFill>
              <a:srgbClr val="32549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endParaRPr b="0" lang="et-EE" sz="1400" spc="-1" strike="noStrike">
              <a:solidFill>
                <a:schemeClr val="lt1"/>
              </a:solidFill>
              <a:latin typeface="Arial"/>
              <a:ea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9" name="Rectangle 3"/>
          <p:cNvSpPr/>
          <p:nvPr/>
        </p:nvSpPr>
        <p:spPr>
          <a:xfrm>
            <a:off x="201600" y="195480"/>
            <a:ext cx="6412680" cy="69948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Arial"/>
              <a:buChar char="•"/>
            </a:pPr>
            <a:r>
              <a:rPr b="1" lang="en-GB" sz="2000" spc="-1" strike="noStrike">
                <a:solidFill>
                  <a:srgbClr val="000000"/>
                </a:solidFill>
                <a:latin typeface="Times New Roman"/>
                <a:ea typeface="Times New Roman"/>
              </a:rPr>
              <a:t>Marker 1 </a:t>
            </a:r>
            <a:r>
              <a:rPr b="0" lang="en-GB" sz="2000" spc="-1" strike="noStrike">
                <a:solidFill>
                  <a:srgbClr val="000000"/>
                </a:solidFill>
                <a:latin typeface="Times New Roman"/>
                <a:ea typeface="Times New Roman"/>
              </a:rPr>
              <a:t>indicates the location of the paleo-cape from which all the currently visible paleo-spits started to grow</a:t>
            </a:r>
            <a:r>
              <a:rPr b="0" lang="en-GB" sz="1400" spc="-1" strike="noStrike">
                <a:solidFill>
                  <a:srgbClr val="000000"/>
                </a:solidFill>
                <a:latin typeface="Times New Roman"/>
                <a:ea typeface="Times New Roman"/>
              </a:rPr>
              <a:t>.</a:t>
            </a:r>
            <a:endParaRPr b="0" lang="et-EE" sz="1400" spc="-1" strike="noStrike">
              <a:solidFill>
                <a:srgbClr val="000000"/>
              </a:solidFill>
              <a:latin typeface="Arial"/>
            </a:endParaRPr>
          </a:p>
        </p:txBody>
      </p:sp>
      <p:pic>
        <p:nvPicPr>
          <p:cNvPr id="220" name="Picture 4" descr=""/>
          <p:cNvPicPr/>
          <p:nvPr/>
        </p:nvPicPr>
        <p:blipFill>
          <a:blip r:embed="rId1"/>
          <a:srcRect l="0" t="0" r="0" b="-3808"/>
          <a:stretch/>
        </p:blipFill>
        <p:spPr>
          <a:xfrm>
            <a:off x="132840" y="1128240"/>
            <a:ext cx="5963040" cy="4726440"/>
          </a:xfrm>
          <a:prstGeom prst="rect">
            <a:avLst/>
          </a:prstGeom>
          <a:ln w="0">
            <a:noFill/>
          </a:ln>
        </p:spPr>
      </p:pic>
      <p:cxnSp>
        <p:nvCxnSpPr>
          <p:cNvPr id="221" name="Elbow Connector 6"/>
          <p:cNvCxnSpPr/>
          <p:nvPr/>
        </p:nvCxnSpPr>
        <p:spPr>
          <a:xfrm flipH="1" rot="16200000">
            <a:off x="-1401480" y="2440440"/>
            <a:ext cx="4181400" cy="347040"/>
          </a:xfrm>
          <a:prstGeom prst="bentConnector3">
            <a:avLst>
              <a:gd name="adj1" fmla="val 50000"/>
            </a:avLst>
          </a:prstGeom>
          <a:ln w="19050">
            <a:solidFill>
              <a:srgbClr val="ff0000"/>
            </a:solidFill>
            <a:round/>
            <a:tailEnd len="med" type="triangle" w="med"/>
          </a:ln>
        </p:spPr>
      </p:cxnSp>
      <p:sp>
        <p:nvSpPr>
          <p:cNvPr id="222" name="Rectangle 8"/>
          <p:cNvSpPr/>
          <p:nvPr/>
        </p:nvSpPr>
        <p:spPr>
          <a:xfrm>
            <a:off x="6014880" y="1375560"/>
            <a:ext cx="6176880" cy="447876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Arial"/>
              <a:buChar char="•"/>
            </a:pPr>
            <a:r>
              <a:rPr b="0" lang="en-GB" sz="1800" spc="-1" strike="noStrike">
                <a:solidFill>
                  <a:srgbClr val="000000"/>
                </a:solidFill>
                <a:latin typeface="Times New Roman"/>
                <a:ea typeface="Times New Roman"/>
              </a:rPr>
              <a:t>This paleo-cape (currently &gt;10 m above sea level) was likely one of the main sediment sources for paleo-spit growth.</a:t>
            </a:r>
            <a:endParaRPr b="0" lang="et-EE" sz="1800" spc="-1" strike="noStrike">
              <a:solidFill>
                <a:srgbClr val="000000"/>
              </a:solidFill>
              <a:latin typeface="Arial"/>
            </a:endParaRPr>
          </a:p>
          <a:p>
            <a:pPr>
              <a:lnSpc>
                <a:spcPct val="100000"/>
              </a:lnSpc>
            </a:pPr>
            <a:endParaRPr b="0" lang="et-EE" sz="1800" spc="-1" strike="noStrike">
              <a:solidFill>
                <a:srgbClr val="000000"/>
              </a:solidFill>
              <a:latin typeface="Arial"/>
            </a:endParaRPr>
          </a:p>
          <a:p>
            <a:pPr marL="285840" indent="-285840">
              <a:lnSpc>
                <a:spcPct val="100000"/>
              </a:lnSpc>
              <a:buClr>
                <a:srgbClr val="000000"/>
              </a:buClr>
              <a:buFont typeface="Arial"/>
              <a:buChar char="•"/>
            </a:pPr>
            <a:r>
              <a:rPr b="0" lang="en-GB" sz="1800" spc="-1" strike="noStrike">
                <a:solidFill>
                  <a:srgbClr val="000000"/>
                </a:solidFill>
                <a:latin typeface="Times New Roman"/>
                <a:ea typeface="Arial"/>
              </a:rPr>
              <a:t>Some sediment was likely eroded from the shallow seafloor, and waves approaching from the Baltic Sea proper played an important role in the development of the older paleo-spits. </a:t>
            </a:r>
            <a:endParaRPr b="0" lang="et-EE" sz="1800" spc="-1" strike="noStrike">
              <a:solidFill>
                <a:srgbClr val="000000"/>
              </a:solidFill>
              <a:latin typeface="Arial"/>
            </a:endParaRPr>
          </a:p>
          <a:p>
            <a:pPr>
              <a:lnSpc>
                <a:spcPct val="100000"/>
              </a:lnSpc>
            </a:pPr>
            <a:endParaRPr b="0" lang="et-EE" sz="1800" spc="-1" strike="noStrike">
              <a:solidFill>
                <a:srgbClr val="000000"/>
              </a:solidFill>
              <a:latin typeface="Arial"/>
            </a:endParaRPr>
          </a:p>
          <a:p>
            <a:pPr marL="285840" indent="-285840">
              <a:lnSpc>
                <a:spcPct val="100000"/>
              </a:lnSpc>
              <a:buClr>
                <a:srgbClr val="000000"/>
              </a:buClr>
              <a:buFont typeface="Arial"/>
              <a:buChar char="•"/>
            </a:pPr>
            <a:r>
              <a:rPr b="0" lang="en-GB" sz="1800" spc="-1" strike="noStrike">
                <a:solidFill>
                  <a:srgbClr val="000000"/>
                </a:solidFill>
                <a:latin typeface="Times New Roman"/>
                <a:ea typeface="Arial"/>
              </a:rPr>
              <a:t>The westernmost 4 paleo-spits are clearly larger than the two youngest ones – every next spit is smaller than previous.</a:t>
            </a:r>
            <a:endParaRPr b="0" lang="et-EE" sz="1800" spc="-1" strike="noStrike">
              <a:solidFill>
                <a:srgbClr val="000000"/>
              </a:solidFill>
              <a:latin typeface="Arial"/>
            </a:endParaRPr>
          </a:p>
          <a:p>
            <a:pPr>
              <a:lnSpc>
                <a:spcPct val="100000"/>
              </a:lnSpc>
            </a:pPr>
            <a:endParaRPr b="0" lang="et-EE" sz="1800" spc="-1" strike="noStrike">
              <a:solidFill>
                <a:srgbClr val="000000"/>
              </a:solidFill>
              <a:latin typeface="Arial"/>
            </a:endParaRPr>
          </a:p>
          <a:p>
            <a:pPr marL="285840" indent="-285840">
              <a:lnSpc>
                <a:spcPct val="100000"/>
              </a:lnSpc>
              <a:buClr>
                <a:srgbClr val="000000"/>
              </a:buClr>
              <a:buFont typeface="Arial"/>
              <a:buChar char="•"/>
            </a:pPr>
            <a:r>
              <a:rPr b="0" lang="en-GB" sz="1800" spc="-1" strike="noStrike">
                <a:solidFill>
                  <a:srgbClr val="000000"/>
                </a:solidFill>
                <a:latin typeface="Times New Roman"/>
                <a:ea typeface="Arial"/>
              </a:rPr>
              <a:t>An extra large decrease in size can be observed between the first four and the last two paleo-spits. </a:t>
            </a:r>
            <a:endParaRPr b="0" lang="et-EE" sz="1800" spc="-1" strike="noStrike">
              <a:solidFill>
                <a:srgbClr val="000000"/>
              </a:solidFill>
              <a:latin typeface="Arial"/>
            </a:endParaRPr>
          </a:p>
          <a:p>
            <a:pPr>
              <a:lnSpc>
                <a:spcPct val="100000"/>
              </a:lnSpc>
            </a:pPr>
            <a:endParaRPr b="0" lang="et-EE" sz="1800" spc="-1" strike="noStrike">
              <a:solidFill>
                <a:srgbClr val="000000"/>
              </a:solidFill>
              <a:latin typeface="Arial"/>
            </a:endParaRPr>
          </a:p>
          <a:p>
            <a:pPr marL="285840" indent="-285840">
              <a:lnSpc>
                <a:spcPct val="100000"/>
              </a:lnSpc>
              <a:buClr>
                <a:srgbClr val="000000"/>
              </a:buClr>
              <a:buFont typeface="Arial"/>
              <a:buChar char="•"/>
            </a:pPr>
            <a:r>
              <a:rPr b="0" lang="en-GB" sz="1800" spc="-1" strike="noStrike">
                <a:solidFill>
                  <a:srgbClr val="000000"/>
                </a:solidFill>
                <a:latin typeface="Times New Roman"/>
                <a:ea typeface="Arial"/>
              </a:rPr>
              <a:t>The paleo-strait south of the Järve site was gradually narrowing and shallowing, and was likely closed before the youngest spits formed. </a:t>
            </a:r>
            <a:endParaRPr b="0" lang="et-EE" sz="1800" spc="-1" strike="noStrike">
              <a:solidFill>
                <a:srgbClr val="000000"/>
              </a:solidFill>
              <a:latin typeface="Arial"/>
            </a:endParaRPr>
          </a:p>
        </p:txBody>
      </p:sp>
      <p:sp>
        <p:nvSpPr>
          <p:cNvPr id="223" name="Rectangle 10"/>
          <p:cNvSpPr/>
          <p:nvPr/>
        </p:nvSpPr>
        <p:spPr>
          <a:xfrm>
            <a:off x="2214720" y="5855040"/>
            <a:ext cx="9708840" cy="91260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Arial"/>
              <a:buChar char="•"/>
            </a:pPr>
            <a:r>
              <a:rPr b="0" lang="en-GB" sz="1800" spc="-1" strike="noStrike">
                <a:solidFill>
                  <a:srgbClr val="000000"/>
                </a:solidFill>
                <a:latin typeface="Times New Roman"/>
                <a:ea typeface="Times New Roman"/>
              </a:rPr>
              <a:t>This reduced the sediment supply, as can be clearly seen from very small elevation (mostly less than 0.5 m) of the youngest spit (</a:t>
            </a:r>
            <a:r>
              <a:rPr b="1" lang="en-GB" sz="1800" spc="-1" strike="noStrike">
                <a:solidFill>
                  <a:srgbClr val="000000"/>
                </a:solidFill>
                <a:latin typeface="Times New Roman"/>
                <a:ea typeface="Times New Roman"/>
              </a:rPr>
              <a:t>marker 2</a:t>
            </a:r>
            <a:r>
              <a:rPr b="0" lang="en-GB" sz="1800" spc="-1" strike="noStrike">
                <a:solidFill>
                  <a:srgbClr val="000000"/>
                </a:solidFill>
                <a:latin typeface="Times New Roman"/>
                <a:ea typeface="Times New Roman"/>
              </a:rPr>
              <a:t>) and its many recurved segments that continued to extend into a shallow embayment.</a:t>
            </a:r>
            <a:endParaRPr b="0" lang="et-EE" sz="1800" spc="-1" strike="noStrike">
              <a:solidFill>
                <a:srgbClr val="000000"/>
              </a:solidFill>
              <a:latin typeface="Arial"/>
            </a:endParaRPr>
          </a:p>
        </p:txBody>
      </p:sp>
      <p:cxnSp>
        <p:nvCxnSpPr>
          <p:cNvPr id="224" name="Straight Arrow Connector 12"/>
          <p:cNvCxnSpPr/>
          <p:nvPr/>
        </p:nvCxnSpPr>
        <p:spPr>
          <a:xfrm flipH="1" flipV="1">
            <a:off x="4313880" y="2263680"/>
            <a:ext cx="1474920" cy="3952800"/>
          </a:xfrm>
          <a:prstGeom prst="straightConnector1">
            <a:avLst/>
          </a:prstGeom>
          <a:ln w="19050">
            <a:solidFill>
              <a:srgbClr val="ff0000"/>
            </a:solidFill>
            <a:round/>
            <a:tailEnd len="med" type="triangle" w="med"/>
          </a:ln>
        </p:spPr>
      </p:cxn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25" name="Picture 6" descr=""/>
          <p:cNvPicPr/>
          <p:nvPr/>
        </p:nvPicPr>
        <p:blipFill>
          <a:blip r:embed="rId1"/>
          <a:stretch/>
        </p:blipFill>
        <p:spPr>
          <a:xfrm>
            <a:off x="4830120" y="1441800"/>
            <a:ext cx="7361640" cy="5415840"/>
          </a:xfrm>
          <a:prstGeom prst="rect">
            <a:avLst/>
          </a:prstGeom>
          <a:ln w="0">
            <a:noFill/>
          </a:ln>
        </p:spPr>
      </p:pic>
      <p:sp>
        <p:nvSpPr>
          <p:cNvPr id="226" name="Rectangle 7"/>
          <p:cNvSpPr/>
          <p:nvPr/>
        </p:nvSpPr>
        <p:spPr>
          <a:xfrm>
            <a:off x="105840" y="518400"/>
            <a:ext cx="7371360" cy="100440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Arial"/>
              <a:buChar char="•"/>
            </a:pPr>
            <a:r>
              <a:rPr b="0" lang="en-GB" sz="2000" spc="-1" strike="noStrike">
                <a:solidFill>
                  <a:srgbClr val="000000"/>
                </a:solidFill>
                <a:latin typeface="Times New Roman"/>
                <a:ea typeface="Times New Roman"/>
              </a:rPr>
              <a:t>The longshore sediment transport dynamics during the LIA were likely diminished and eventually replaced by aeolian processes and formation of high dunes. </a:t>
            </a:r>
            <a:endParaRPr b="0" lang="et-EE" sz="2000" spc="-1" strike="noStrike">
              <a:solidFill>
                <a:srgbClr val="000000"/>
              </a:solidFill>
              <a:latin typeface="Arial"/>
            </a:endParaRPr>
          </a:p>
        </p:txBody>
      </p:sp>
      <p:sp>
        <p:nvSpPr>
          <p:cNvPr id="227" name="Rectangle 8"/>
          <p:cNvSpPr/>
          <p:nvPr/>
        </p:nvSpPr>
        <p:spPr>
          <a:xfrm>
            <a:off x="105840" y="2012400"/>
            <a:ext cx="4723920" cy="161424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Arial"/>
              <a:buChar char="•"/>
            </a:pPr>
            <a:r>
              <a:rPr b="0" lang="en-GB" sz="2000" spc="-1" strike="noStrike">
                <a:solidFill>
                  <a:srgbClr val="000000"/>
                </a:solidFill>
                <a:latin typeface="Times New Roman"/>
                <a:ea typeface="Times New Roman"/>
              </a:rPr>
              <a:t>As a result, some sections of wave-built paleo-spits are capped by aeolian sands. After the end of the LIA (~1,850</a:t>
            </a:r>
            <a:r>
              <a:rPr b="0" lang="en-GB" sz="2000" spc="-1" strike="noStrike">
                <a:solidFill>
                  <a:srgbClr val="000000"/>
                </a:solidFill>
                <a:latin typeface="Times New Roman"/>
                <a:ea typeface="Calibri"/>
              </a:rPr>
              <a:t>–</a:t>
            </a:r>
            <a:r>
              <a:rPr b="0" lang="en-GB" sz="2000" spc="-1" strike="noStrike">
                <a:solidFill>
                  <a:srgbClr val="000000"/>
                </a:solidFill>
                <a:latin typeface="Times New Roman"/>
                <a:ea typeface="Times New Roman"/>
              </a:rPr>
              <a:t>1,900 CE), the coastal processes accelerated again.</a:t>
            </a:r>
            <a:endParaRPr b="0" lang="et-EE" sz="2000" spc="-1" strike="noStrike">
              <a:solidFill>
                <a:srgbClr val="000000"/>
              </a:solidFill>
              <a:latin typeface="Arial"/>
            </a:endParaRPr>
          </a:p>
        </p:txBody>
      </p:sp>
      <p:sp>
        <p:nvSpPr>
          <p:cNvPr id="228" name="TextBox 9"/>
          <p:cNvSpPr/>
          <p:nvPr/>
        </p:nvSpPr>
        <p:spPr>
          <a:xfrm rot="18617400">
            <a:off x="7932960" y="5038200"/>
            <a:ext cx="1586160" cy="45504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en-US" sz="2400" spc="-1" strike="noStrike">
                <a:solidFill>
                  <a:srgbClr val="ffff00"/>
                </a:solidFill>
                <a:latin typeface="Arial"/>
                <a:ea typeface="Arial"/>
              </a:rPr>
              <a:t>D U N E S</a:t>
            </a:r>
            <a:endParaRPr b="0" lang="et-EE" sz="2400" spc="-1" strike="noStrike">
              <a:solidFill>
                <a:srgbClr val="000000"/>
              </a:solidFill>
              <a:latin typeface="Arial"/>
            </a:endParaRPr>
          </a:p>
        </p:txBody>
      </p:sp>
      <p:cxnSp>
        <p:nvCxnSpPr>
          <p:cNvPr id="229" name="Straight Arrow Connector 11"/>
          <p:cNvCxnSpPr/>
          <p:nvPr/>
        </p:nvCxnSpPr>
        <p:spPr>
          <a:xfrm flipH="1" flipV="1">
            <a:off x="7256160" y="5331240"/>
            <a:ext cx="840960" cy="147960"/>
          </a:xfrm>
          <a:prstGeom prst="straightConnector1">
            <a:avLst/>
          </a:prstGeom>
          <a:ln w="28575">
            <a:solidFill>
              <a:srgbClr val="ffff00"/>
            </a:solidFill>
            <a:round/>
            <a:tailEnd len="med" type="triangle" w="med"/>
          </a:ln>
        </p:spPr>
      </p:cxnSp>
      <p:cxnSp>
        <p:nvCxnSpPr>
          <p:cNvPr id="230" name="Straight Arrow Connector 12"/>
          <p:cNvCxnSpPr/>
          <p:nvPr/>
        </p:nvCxnSpPr>
        <p:spPr>
          <a:xfrm flipH="1" flipV="1">
            <a:off x="8728920" y="4149720"/>
            <a:ext cx="172080" cy="643680"/>
          </a:xfrm>
          <a:prstGeom prst="straightConnector1">
            <a:avLst/>
          </a:prstGeom>
          <a:ln w="28575">
            <a:solidFill>
              <a:srgbClr val="ffff00"/>
            </a:solidFill>
            <a:round/>
            <a:tailEnd len="med" type="triangle" w="med"/>
          </a:ln>
        </p:spPr>
      </p:cxnSp>
      <p:cxnSp>
        <p:nvCxnSpPr>
          <p:cNvPr id="231" name="Straight Arrow Connector 14"/>
          <p:cNvCxnSpPr/>
          <p:nvPr/>
        </p:nvCxnSpPr>
        <p:spPr>
          <a:xfrm flipV="1">
            <a:off x="9269280" y="2576520"/>
            <a:ext cx="792000" cy="2003040"/>
          </a:xfrm>
          <a:prstGeom prst="straightConnector1">
            <a:avLst/>
          </a:prstGeom>
          <a:ln w="28575">
            <a:solidFill>
              <a:srgbClr val="ffff00"/>
            </a:solidFill>
            <a:round/>
            <a:tailEnd len="med" type="triangle" w="med"/>
          </a:ln>
        </p:spPr>
      </p:cxnSp>
      <p:cxnSp>
        <p:nvCxnSpPr>
          <p:cNvPr id="232" name="Straight Arrow Connector 16"/>
          <p:cNvCxnSpPr/>
          <p:nvPr/>
        </p:nvCxnSpPr>
        <p:spPr>
          <a:xfrm flipH="1">
            <a:off x="6383520" y="5877000"/>
            <a:ext cx="1713600" cy="435600"/>
          </a:xfrm>
          <a:prstGeom prst="straightConnector1">
            <a:avLst/>
          </a:prstGeom>
          <a:ln w="28575">
            <a:solidFill>
              <a:srgbClr val="ffff00"/>
            </a:solidFill>
            <a:round/>
            <a:tailEnd len="med" type="triangle" w="med"/>
          </a:ln>
        </p:spPr>
      </p:cxn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33" name="Picture 1" descr=""/>
          <p:cNvPicPr/>
          <p:nvPr/>
        </p:nvPicPr>
        <p:blipFill>
          <a:blip r:embed="rId1"/>
          <a:srcRect l="23226" t="0" r="0" b="0"/>
          <a:stretch/>
        </p:blipFill>
        <p:spPr>
          <a:xfrm>
            <a:off x="4977720" y="1474920"/>
            <a:ext cx="7214040" cy="4755960"/>
          </a:xfrm>
          <a:prstGeom prst="rect">
            <a:avLst/>
          </a:prstGeom>
          <a:ln w="0">
            <a:noFill/>
          </a:ln>
        </p:spPr>
      </p:pic>
      <p:sp>
        <p:nvSpPr>
          <p:cNvPr id="234" name="Rectangle 2"/>
          <p:cNvSpPr/>
          <p:nvPr/>
        </p:nvSpPr>
        <p:spPr>
          <a:xfrm>
            <a:off x="4917240" y="6211800"/>
            <a:ext cx="7334640" cy="6382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GB" sz="1800" spc="-1" strike="noStrike">
                <a:solidFill>
                  <a:srgbClr val="000000"/>
                </a:solidFill>
                <a:latin typeface="Times New Roman"/>
                <a:ea typeface="Times New Roman"/>
              </a:rPr>
              <a:t>Recession of the scarp, shoreline, and sandbars at Järve. The 2023 lines are superimposed on the 1955 aerial photo.</a:t>
            </a:r>
            <a:endParaRPr b="0" lang="et-EE" sz="1800" spc="-1" strike="noStrike">
              <a:solidFill>
                <a:srgbClr val="000000"/>
              </a:solidFill>
              <a:latin typeface="Arial"/>
            </a:endParaRPr>
          </a:p>
        </p:txBody>
      </p:sp>
      <p:sp>
        <p:nvSpPr>
          <p:cNvPr id="235" name="Rectangle 3"/>
          <p:cNvSpPr/>
          <p:nvPr/>
        </p:nvSpPr>
        <p:spPr>
          <a:xfrm>
            <a:off x="0" y="207360"/>
            <a:ext cx="7555680" cy="118692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Arial"/>
              <a:buChar char="•"/>
            </a:pPr>
            <a:r>
              <a:rPr b="0" lang="en-GB" sz="1800" spc="-1" strike="noStrike">
                <a:solidFill>
                  <a:srgbClr val="000000"/>
                </a:solidFill>
                <a:latin typeface="Times New Roman"/>
                <a:ea typeface="Times New Roman"/>
              </a:rPr>
              <a:t>When sediment supply decreases and shoreline configuration changes, it is common that erosion begins from the proximal sections (necks) of the spits, especially when storminess increases.</a:t>
            </a:r>
            <a:endParaRPr b="0" lang="et-EE" sz="1800" spc="-1" strike="noStrike">
              <a:solidFill>
                <a:srgbClr val="000000"/>
              </a:solidFill>
              <a:latin typeface="Arial"/>
            </a:endParaRPr>
          </a:p>
          <a:p>
            <a:pPr>
              <a:lnSpc>
                <a:spcPct val="100000"/>
              </a:lnSpc>
            </a:pPr>
            <a:endParaRPr b="0" lang="et-EE" sz="1800" spc="-1" strike="noStrike">
              <a:solidFill>
                <a:srgbClr val="000000"/>
              </a:solidFill>
              <a:latin typeface="Arial"/>
            </a:endParaRPr>
          </a:p>
        </p:txBody>
      </p:sp>
      <p:sp>
        <p:nvSpPr>
          <p:cNvPr id="236" name="Rectangle 4"/>
          <p:cNvSpPr/>
          <p:nvPr/>
        </p:nvSpPr>
        <p:spPr>
          <a:xfrm>
            <a:off x="54000" y="1407600"/>
            <a:ext cx="4679640" cy="283284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Arial"/>
              <a:buChar char="•"/>
            </a:pPr>
            <a:r>
              <a:rPr b="0" lang="en-GB" sz="1800" spc="-1" strike="noStrike">
                <a:solidFill>
                  <a:srgbClr val="000000"/>
                </a:solidFill>
                <a:latin typeface="Times New Roman"/>
                <a:ea typeface="Times New Roman"/>
              </a:rPr>
              <a:t>In recent decades, the natural processes have </a:t>
            </a:r>
            <a:r>
              <a:rPr b="0" lang="en-GB" sz="1800" spc="-1" strike="noStrike">
                <a:solidFill>
                  <a:srgbClr val="000000"/>
                </a:solidFill>
                <a:latin typeface="Times New Roman"/>
                <a:ea typeface="Times New Roman"/>
              </a:rPr>
              <a:t>reduced sediment supply and wave heights.</a:t>
            </a:r>
            <a:r>
              <a:rPr b="0" lang="en-GB" sz="1800" spc="-1" strike="noStrike">
                <a:solidFill>
                  <a:srgbClr val="000000"/>
                </a:solidFill>
                <a:latin typeface="Times New Roman"/>
                <a:ea typeface="Arial"/>
              </a:rPr>
              <a:t> At the same time, the shoreline configuration is still favouring erosion</a:t>
            </a:r>
            <a:r>
              <a:rPr b="0" lang="en-GB" sz="1800" spc="-1" strike="noStrike">
                <a:solidFill>
                  <a:srgbClr val="000000"/>
                </a:solidFill>
                <a:latin typeface="Arial"/>
                <a:ea typeface="Arial"/>
              </a:rPr>
              <a:t>.</a:t>
            </a:r>
            <a:endParaRPr b="0" lang="et-EE" sz="1800" spc="-1" strike="noStrike">
              <a:solidFill>
                <a:srgbClr val="000000"/>
              </a:solidFill>
              <a:latin typeface="Arial"/>
            </a:endParaRPr>
          </a:p>
          <a:p>
            <a:pPr>
              <a:lnSpc>
                <a:spcPct val="100000"/>
              </a:lnSpc>
            </a:pPr>
            <a:endParaRPr b="0" lang="et-EE" sz="1800" spc="-1" strike="noStrike">
              <a:solidFill>
                <a:srgbClr val="000000"/>
              </a:solidFill>
              <a:latin typeface="Arial"/>
            </a:endParaRPr>
          </a:p>
          <a:p>
            <a:pPr marL="285840" indent="-285840">
              <a:lnSpc>
                <a:spcPct val="100000"/>
              </a:lnSpc>
              <a:buClr>
                <a:srgbClr val="000000"/>
              </a:buClr>
              <a:buFont typeface="Arial"/>
              <a:buChar char="•"/>
            </a:pPr>
            <a:r>
              <a:rPr b="0" lang="en-GB" sz="1800" spc="-1" strike="noStrike">
                <a:solidFill>
                  <a:srgbClr val="000000"/>
                </a:solidFill>
                <a:latin typeface="Times New Roman"/>
                <a:ea typeface="Arial"/>
              </a:rPr>
              <a:t>Also, as the regional climate warms up, the unfrozen sea allows higher sea level and waves, especially during powerful winter storms. </a:t>
            </a:r>
            <a:endParaRPr b="0" lang="et-EE" sz="1800" spc="-1" strike="noStrike">
              <a:solidFill>
                <a:srgbClr val="000000"/>
              </a:solidFill>
              <a:latin typeface="Arial"/>
            </a:endParaRPr>
          </a:p>
          <a:p>
            <a:pPr>
              <a:lnSpc>
                <a:spcPct val="100000"/>
              </a:lnSpc>
            </a:pPr>
            <a:endParaRPr b="0" lang="et-EE"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237" name="Group 8"/>
          <p:cNvGrpSpPr/>
          <p:nvPr/>
        </p:nvGrpSpPr>
        <p:grpSpPr>
          <a:xfrm>
            <a:off x="6680880" y="2551320"/>
            <a:ext cx="5544360" cy="4431600"/>
            <a:chOff x="6680880" y="2551320"/>
            <a:chExt cx="5544360" cy="4431600"/>
          </a:xfrm>
        </p:grpSpPr>
        <p:pic>
          <p:nvPicPr>
            <p:cNvPr id="238" name="Picture 1" descr=""/>
            <p:cNvPicPr/>
            <p:nvPr/>
          </p:nvPicPr>
          <p:blipFill>
            <a:blip r:embed="rId1"/>
            <a:srcRect l="0" t="0" r="0" b="-3808"/>
            <a:stretch/>
          </p:blipFill>
          <p:spPr>
            <a:xfrm>
              <a:off x="6680880" y="2551320"/>
              <a:ext cx="5544360" cy="4431600"/>
            </a:xfrm>
            <a:prstGeom prst="rect">
              <a:avLst/>
            </a:prstGeom>
            <a:ln w="0">
              <a:noFill/>
            </a:ln>
          </p:spPr>
        </p:pic>
        <p:sp>
          <p:nvSpPr>
            <p:cNvPr id="239" name="TextBox 2"/>
            <p:cNvSpPr/>
            <p:nvPr/>
          </p:nvSpPr>
          <p:spPr>
            <a:xfrm rot="18941400">
              <a:off x="8239320" y="5757480"/>
              <a:ext cx="1302840" cy="30348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en-US" sz="1400" spc="-1" strike="noStrike">
                  <a:solidFill>
                    <a:srgbClr val="ff0000"/>
                  </a:solidFill>
                  <a:latin typeface="Arial"/>
                  <a:ea typeface="Arial"/>
                </a:rPr>
                <a:t>E R O S I O N</a:t>
              </a:r>
              <a:endParaRPr b="0" lang="et-EE" sz="1400" spc="-1" strike="noStrike">
                <a:solidFill>
                  <a:srgbClr val="000000"/>
                </a:solidFill>
                <a:latin typeface="Arial"/>
              </a:endParaRPr>
            </a:p>
          </p:txBody>
        </p:sp>
        <p:cxnSp>
          <p:nvCxnSpPr>
            <p:cNvPr id="240" name="Straight Arrow Connector 4"/>
            <p:cNvCxnSpPr/>
            <p:nvPr/>
          </p:nvCxnSpPr>
          <p:spPr>
            <a:xfrm flipH="1" flipV="1">
              <a:off x="8091720" y="5946120"/>
              <a:ext cx="240120" cy="194040"/>
            </a:xfrm>
            <a:prstGeom prst="straightConnector1">
              <a:avLst/>
            </a:prstGeom>
            <a:ln w="28575">
              <a:solidFill>
                <a:srgbClr val="ff0000"/>
              </a:solidFill>
              <a:round/>
              <a:tailEnd len="med" type="triangle" w="med"/>
            </a:ln>
          </p:spPr>
        </p:cxnSp>
        <p:cxnSp>
          <p:nvCxnSpPr>
            <p:cNvPr id="241" name="Straight Arrow Connector 5"/>
            <p:cNvCxnSpPr/>
            <p:nvPr/>
          </p:nvCxnSpPr>
          <p:spPr>
            <a:xfrm flipH="1" flipV="1">
              <a:off x="8562600" y="5515200"/>
              <a:ext cx="240120" cy="193680"/>
            </a:xfrm>
            <a:prstGeom prst="straightConnector1">
              <a:avLst/>
            </a:prstGeom>
            <a:ln w="28575">
              <a:solidFill>
                <a:srgbClr val="ff0000"/>
              </a:solidFill>
              <a:round/>
              <a:tailEnd len="med" type="triangle" w="med"/>
            </a:ln>
          </p:spPr>
        </p:cxnSp>
        <p:cxnSp>
          <p:nvCxnSpPr>
            <p:cNvPr id="242" name="Straight Arrow Connector 6"/>
            <p:cNvCxnSpPr/>
            <p:nvPr/>
          </p:nvCxnSpPr>
          <p:spPr>
            <a:xfrm flipH="1" flipV="1">
              <a:off x="9095040" y="4959720"/>
              <a:ext cx="87120" cy="472680"/>
            </a:xfrm>
            <a:prstGeom prst="straightConnector1">
              <a:avLst/>
            </a:prstGeom>
            <a:ln w="28575">
              <a:solidFill>
                <a:srgbClr val="ff0000"/>
              </a:solidFill>
              <a:round/>
              <a:tailEnd len="med" type="triangle" w="med"/>
            </a:ln>
          </p:spPr>
        </p:cxnSp>
      </p:grpSp>
      <p:sp>
        <p:nvSpPr>
          <p:cNvPr id="243" name="Rectangle 9"/>
          <p:cNvSpPr/>
          <p:nvPr/>
        </p:nvSpPr>
        <p:spPr>
          <a:xfrm>
            <a:off x="0" y="183600"/>
            <a:ext cx="8285760" cy="100440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Arial"/>
              <a:buChar char="•"/>
            </a:pPr>
            <a:r>
              <a:rPr b="0" lang="en-GB" sz="2000" spc="-1" strike="noStrike">
                <a:solidFill>
                  <a:srgbClr val="000000"/>
                </a:solidFill>
                <a:latin typeface="Times New Roman"/>
                <a:ea typeface="Times New Roman"/>
              </a:rPr>
              <a:t>This all has results in more intense coastal erosion, with erosional indicators along the coast (berm and dune scarps, undercut and fallen trees, coarser sand horizons, and HMCs).</a:t>
            </a:r>
            <a:endParaRPr b="0" lang="et-EE" sz="2000" spc="-1" strike="noStrike">
              <a:solidFill>
                <a:srgbClr val="000000"/>
              </a:solidFill>
              <a:latin typeface="Arial"/>
            </a:endParaRPr>
          </a:p>
        </p:txBody>
      </p:sp>
      <p:pic>
        <p:nvPicPr>
          <p:cNvPr id="244" name="Picture 2" descr="JVetelpääste2-2005"/>
          <p:cNvPicPr/>
          <p:nvPr/>
        </p:nvPicPr>
        <p:blipFill>
          <a:blip r:embed="rId2"/>
          <a:stretch/>
        </p:blipFill>
        <p:spPr>
          <a:xfrm>
            <a:off x="0" y="1135800"/>
            <a:ext cx="3374280" cy="2285640"/>
          </a:xfrm>
          <a:prstGeom prst="rect">
            <a:avLst/>
          </a:prstGeom>
          <a:ln w="0">
            <a:noFill/>
          </a:ln>
        </p:spPr>
      </p:pic>
      <p:pic>
        <p:nvPicPr>
          <p:cNvPr id="245" name="Picture 2" descr="JärveVP-profPõhja2005"/>
          <p:cNvPicPr/>
          <p:nvPr/>
        </p:nvPicPr>
        <p:blipFill>
          <a:blip r:embed="rId3"/>
          <a:stretch/>
        </p:blipFill>
        <p:spPr>
          <a:xfrm>
            <a:off x="3440880" y="1135440"/>
            <a:ext cx="3372480" cy="2285640"/>
          </a:xfrm>
          <a:prstGeom prst="rect">
            <a:avLst/>
          </a:prstGeom>
          <a:ln w="0">
            <a:noFill/>
          </a:ln>
        </p:spPr>
      </p:pic>
      <p:pic>
        <p:nvPicPr>
          <p:cNvPr id="246" name="Picture 2052" descr="joonis 8"/>
          <p:cNvPicPr/>
          <p:nvPr/>
        </p:nvPicPr>
        <p:blipFill>
          <a:blip r:embed="rId4"/>
          <a:stretch/>
        </p:blipFill>
        <p:spPr>
          <a:xfrm>
            <a:off x="3165840" y="3421800"/>
            <a:ext cx="3647520" cy="2735640"/>
          </a:xfrm>
          <a:prstGeom prst="rect">
            <a:avLst/>
          </a:prstGeom>
          <a:ln w="0">
            <a:noFill/>
          </a:ln>
        </p:spPr>
      </p:pic>
      <p:pic>
        <p:nvPicPr>
          <p:cNvPr id="247" name="Picture 2" descr="JärveKõrged3Jaan1990"/>
          <p:cNvPicPr/>
          <p:nvPr/>
        </p:nvPicPr>
        <p:blipFill>
          <a:blip r:embed="rId5"/>
          <a:srcRect l="0" t="0" r="0" b="12881"/>
          <a:stretch/>
        </p:blipFill>
        <p:spPr>
          <a:xfrm>
            <a:off x="-25920" y="3421080"/>
            <a:ext cx="3225600" cy="2038320"/>
          </a:xfrm>
          <a:prstGeom prst="rect">
            <a:avLst/>
          </a:prstGeom>
          <a:ln w="0">
            <a:noFill/>
          </a:ln>
        </p:spPr>
      </p:pic>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8" name="Rectangle 7"/>
          <p:cNvSpPr/>
          <p:nvPr/>
        </p:nvSpPr>
        <p:spPr>
          <a:xfrm>
            <a:off x="1012680" y="194040"/>
            <a:ext cx="2526480" cy="4554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n-GB" sz="2400" spc="-1" strike="noStrike">
                <a:solidFill>
                  <a:srgbClr val="000000"/>
                </a:solidFill>
                <a:latin typeface="Times New Roman"/>
                <a:ea typeface="Times New Roman"/>
              </a:rPr>
              <a:t>CONCLUSIONS</a:t>
            </a:r>
            <a:endParaRPr b="0" lang="et-EE" sz="2400" spc="-1" strike="noStrike">
              <a:solidFill>
                <a:srgbClr val="000000"/>
              </a:solidFill>
              <a:latin typeface="Arial"/>
            </a:endParaRPr>
          </a:p>
        </p:txBody>
      </p:sp>
      <p:sp>
        <p:nvSpPr>
          <p:cNvPr id="249" name="Rectangle 1"/>
          <p:cNvSpPr/>
          <p:nvPr/>
        </p:nvSpPr>
        <p:spPr>
          <a:xfrm>
            <a:off x="201600" y="1366560"/>
            <a:ext cx="11773800" cy="365580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Arial"/>
              <a:buChar char="•"/>
            </a:pPr>
            <a:r>
              <a:rPr b="0" lang="en-GB" sz="1800" spc="-1" strike="noStrike">
                <a:solidFill>
                  <a:srgbClr val="000000"/>
                </a:solidFill>
                <a:latin typeface="Times New Roman"/>
                <a:ea typeface="Times New Roman"/>
              </a:rPr>
              <a:t>Our study indicates that the paleo-cape that formed approximately 1,500–1,800 years ago in the Tahkuna Peninsula triggered spit growth, which is analogous to the recent spit growth on Cape Tareste. </a:t>
            </a:r>
            <a:endParaRPr b="0" lang="et-EE" sz="1800" spc="-1" strike="noStrike">
              <a:solidFill>
                <a:srgbClr val="000000"/>
              </a:solidFill>
              <a:latin typeface="Arial"/>
            </a:endParaRPr>
          </a:p>
          <a:p>
            <a:pPr>
              <a:lnSpc>
                <a:spcPct val="100000"/>
              </a:lnSpc>
            </a:pPr>
            <a:endParaRPr b="0" lang="et-EE" sz="1800" spc="-1" strike="noStrike">
              <a:solidFill>
                <a:srgbClr val="000000"/>
              </a:solidFill>
              <a:latin typeface="Arial"/>
            </a:endParaRPr>
          </a:p>
          <a:p>
            <a:pPr marL="285840" indent="-285840">
              <a:lnSpc>
                <a:spcPct val="100000"/>
              </a:lnSpc>
              <a:buClr>
                <a:srgbClr val="000000"/>
              </a:buClr>
              <a:buFont typeface="Arial"/>
              <a:buChar char="•"/>
            </a:pPr>
            <a:r>
              <a:rPr b="0" lang="en-GB" sz="1800" spc="-1" strike="noStrike">
                <a:solidFill>
                  <a:srgbClr val="000000"/>
                </a:solidFill>
                <a:latin typeface="Times New Roman"/>
                <a:ea typeface="Arial"/>
              </a:rPr>
              <a:t>This spit growth temporarily inhibited the southerly longshore sediment flux and caused extensive erosion – similar to the effect where the Lehtma harbor jetties are now responsible for the erosion 3–4 km to the south.</a:t>
            </a:r>
            <a:endParaRPr b="0" lang="et-EE" sz="1800" spc="-1" strike="noStrike">
              <a:solidFill>
                <a:srgbClr val="000000"/>
              </a:solidFill>
              <a:latin typeface="Arial"/>
            </a:endParaRPr>
          </a:p>
          <a:p>
            <a:pPr>
              <a:lnSpc>
                <a:spcPct val="100000"/>
              </a:lnSpc>
            </a:pPr>
            <a:endParaRPr b="0" lang="et-EE" sz="1800" spc="-1" strike="noStrike">
              <a:solidFill>
                <a:srgbClr val="000000"/>
              </a:solidFill>
              <a:latin typeface="Arial"/>
            </a:endParaRPr>
          </a:p>
          <a:p>
            <a:pPr marL="285840" indent="-285840">
              <a:lnSpc>
                <a:spcPct val="100000"/>
              </a:lnSpc>
              <a:buClr>
                <a:srgbClr val="000000"/>
              </a:buClr>
              <a:buFont typeface="Arial"/>
              <a:buChar char="•"/>
            </a:pPr>
            <a:r>
              <a:rPr b="0" lang="en-GB" sz="1800" spc="-1" strike="noStrike">
                <a:solidFill>
                  <a:srgbClr val="000000"/>
                </a:solidFill>
                <a:latin typeface="Times New Roman"/>
                <a:ea typeface="Arial"/>
              </a:rPr>
              <a:t>Shoreline configuration change due to land uplift can alter the exposure of the site to the waves and cut off sediment supply, as documented along the Järve site. Sediment deficit, coastline configuration conducive to erosion, and hydroclimatic forcings may all contribute to coastal dynamics in the near future.</a:t>
            </a:r>
            <a:endParaRPr b="0" lang="et-EE" sz="1800" spc="-1" strike="noStrike">
              <a:solidFill>
                <a:srgbClr val="000000"/>
              </a:solidFill>
              <a:latin typeface="Arial"/>
            </a:endParaRPr>
          </a:p>
          <a:p>
            <a:pPr>
              <a:lnSpc>
                <a:spcPct val="100000"/>
              </a:lnSpc>
            </a:pPr>
            <a:endParaRPr b="0" lang="et-EE" sz="1800" spc="-1" strike="noStrike">
              <a:solidFill>
                <a:srgbClr val="000000"/>
              </a:solidFill>
              <a:latin typeface="Arial"/>
            </a:endParaRPr>
          </a:p>
          <a:p>
            <a:pPr marL="285840" indent="-285840">
              <a:lnSpc>
                <a:spcPct val="100000"/>
              </a:lnSpc>
              <a:buClr>
                <a:srgbClr val="000000"/>
              </a:buClr>
              <a:buFont typeface="Arial"/>
              <a:buChar char="•"/>
            </a:pPr>
            <a:r>
              <a:rPr b="0" lang="en-GB" sz="1800" spc="-1" strike="noStrike">
                <a:solidFill>
                  <a:srgbClr val="000000"/>
                </a:solidFill>
                <a:latin typeface="Times New Roman"/>
                <a:ea typeface="Arial"/>
              </a:rPr>
              <a:t>Ongoing erosion has exposed extensive paleo-HMC layers south of Lehtma harbor. During 1,500–1,800 years ago, erosion 400–800 m inland from the current shoreline of Tahkuna peninsula likely generated similar HMC anomalies that now lie buried within the prograding strandplain. </a:t>
            </a:r>
            <a:endParaRPr b="0" lang="et-EE" sz="1800" spc="-1" strike="noStrike">
              <a:solidFill>
                <a:srgbClr val="000000"/>
              </a:solidFill>
              <a:latin typeface="Arial"/>
            </a:endParaRPr>
          </a:p>
        </p:txBody>
      </p:sp>
      <p:sp>
        <p:nvSpPr>
          <p:cNvPr id="250" name="Rectangle 2"/>
          <p:cNvSpPr/>
          <p:nvPr/>
        </p:nvSpPr>
        <p:spPr>
          <a:xfrm>
            <a:off x="2084400" y="5059800"/>
            <a:ext cx="9780120" cy="63828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Arial"/>
              <a:buChar char="•"/>
            </a:pPr>
            <a:r>
              <a:rPr b="0" lang="en-GB" sz="1800" spc="-1" strike="noStrike">
                <a:solidFill>
                  <a:srgbClr val="000000"/>
                </a:solidFill>
                <a:latin typeface="Times New Roman"/>
                <a:ea typeface="Times New Roman"/>
              </a:rPr>
              <a:t>Thick HMC layers may indicate persistent shoreline erosion caused by technogenic (jetties, sediment dredging) or natural changes in the shoreline configuration. </a:t>
            </a:r>
            <a:endParaRPr b="0" lang="et-EE" sz="1800" spc="-1" strike="noStrike">
              <a:solidFill>
                <a:srgbClr val="000000"/>
              </a:solidFill>
              <a:latin typeface="Arial"/>
            </a:endParaRPr>
          </a:p>
        </p:txBody>
      </p:sp>
      <p:sp>
        <p:nvSpPr>
          <p:cNvPr id="251" name="Rectangle 3"/>
          <p:cNvSpPr/>
          <p:nvPr/>
        </p:nvSpPr>
        <p:spPr>
          <a:xfrm>
            <a:off x="2084400" y="5770440"/>
            <a:ext cx="9780120" cy="91260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Arial"/>
              <a:buChar char="•"/>
            </a:pPr>
            <a:r>
              <a:rPr b="0" lang="en-GB" sz="1800" spc="-1" strike="noStrike">
                <a:solidFill>
                  <a:srgbClr val="000000"/>
                </a:solidFill>
                <a:latin typeface="Times New Roman"/>
                <a:ea typeface="Times New Roman"/>
              </a:rPr>
              <a:t>In such cases, additional effects of storms cannot be ruled out. However, the HMCs and coarser grained anomalies in the internal architecture of paleo-beach lithosomes should not be attributed only to stormy periods, but rather a number of other aforementioned factors have to be considered.</a:t>
            </a:r>
            <a:endParaRPr b="0" lang="et-EE"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52" name="Picture 8" descr="Thank7"/>
          <p:cNvPicPr/>
          <p:nvPr/>
        </p:nvPicPr>
        <p:blipFill>
          <a:blip r:embed="rId1">
            <a:lum bright="16000"/>
          </a:blip>
          <a:stretch/>
        </p:blipFill>
        <p:spPr>
          <a:xfrm>
            <a:off x="2005920" y="1477080"/>
            <a:ext cx="7174080" cy="5380560"/>
          </a:xfrm>
          <a:prstGeom prst="rect">
            <a:avLst/>
          </a:prstGeom>
          <a:ln w="0">
            <a:noFill/>
          </a:ln>
        </p:spPr>
      </p:pic>
      <p:sp>
        <p:nvSpPr>
          <p:cNvPr id="253" name="Content Placeholder 2"/>
          <p:cNvSpPr/>
          <p:nvPr/>
        </p:nvSpPr>
        <p:spPr>
          <a:xfrm>
            <a:off x="0" y="6384600"/>
            <a:ext cx="12191760" cy="473040"/>
          </a:xfrm>
          <a:prstGeom prst="rect">
            <a:avLst/>
          </a:prstGeom>
          <a:solidFill>
            <a:schemeClr val="accent1">
              <a:lumMod val="20000"/>
              <a:lumOff val="80000"/>
            </a:schemeClr>
          </a:solidFill>
          <a:ln w="0">
            <a:noFill/>
          </a:ln>
        </p:spPr>
        <p:style>
          <a:lnRef idx="0"/>
          <a:fillRef idx="0"/>
          <a:effectRef idx="0"/>
          <a:fontRef idx="minor"/>
        </p:style>
        <p:txBody>
          <a:bodyPr lIns="90000" rIns="90000" tIns="45000" bIns="45000" anchor="t">
            <a:noAutofit/>
          </a:bodyPr>
          <a:p>
            <a:pPr marL="228600" indent="-228600" defTabSz="914400">
              <a:lnSpc>
                <a:spcPct val="90000"/>
              </a:lnSpc>
              <a:spcBef>
                <a:spcPts val="1001"/>
              </a:spcBef>
              <a:buClr>
                <a:srgbClr val="000000"/>
              </a:buClr>
              <a:buFont typeface="Arial"/>
              <a:buChar char="•"/>
            </a:pPr>
            <a:r>
              <a:rPr b="0" lang="en-US" sz="2600" spc="-1" strike="noStrike">
                <a:solidFill>
                  <a:srgbClr val="222222"/>
                </a:solidFill>
                <a:latin typeface="Arial"/>
              </a:rPr>
              <a:t>Acknowledgement: Estonian Research Council grant PRG1471.</a:t>
            </a:r>
            <a:endParaRPr b="0" lang="et-EE" sz="2600" spc="-1" strike="noStrike">
              <a:solidFill>
                <a:srgbClr val="000000"/>
              </a:solidFill>
              <a:latin typeface="Arial"/>
            </a:endParaRPr>
          </a:p>
        </p:txBody>
      </p:sp>
      <p:pic>
        <p:nvPicPr>
          <p:cNvPr id="254" name="Picture 2" descr="Võib olla pilt järgmisest: tekst sisuga: OOGIA ( LS KES E ㅈ INSTITUTE OF ECOLOGY"/>
          <p:cNvPicPr/>
          <p:nvPr/>
        </p:nvPicPr>
        <p:blipFill>
          <a:blip r:embed="rId2"/>
          <a:stretch/>
        </p:blipFill>
        <p:spPr>
          <a:xfrm>
            <a:off x="10667880" y="4972680"/>
            <a:ext cx="1411560" cy="1411560"/>
          </a:xfrm>
          <a:prstGeom prst="rect">
            <a:avLst/>
          </a:prstGeom>
          <a:ln w="0">
            <a:noFill/>
          </a:ln>
        </p:spPr>
      </p:pic>
    </p:spTree>
  </p:cSld>
  <mc:AlternateContent>
    <mc:Choice Requires="p14">
      <p:transition spd="slow" p14:dur="2000"/>
    </mc:Choice>
    <mc:Fallback>
      <p:transition spd="slow"/>
    </mc:Fallback>
  </mc:AlternateContent>
  <p:timing>
    <p:tnLst>
      <p:par>
        <p:cTn id="41" dur="indefinite" restart="never" nodeType="tmRoot">
          <p:childTnLst>
            <p:seq>
              <p:cTn id="42" dur="indefinite" nodeType="mainSeq">
                <p:childTnLst>
                  <p:par>
                    <p:cTn id="43" fill="hold">
                      <p:stCondLst>
                        <p:cond delay="0"/>
                      </p:stCondLst>
                      <p:childTnLst>
                        <p:par>
                          <p:cTn id="44" fill="hold">
                            <p:stCondLst>
                              <p:cond delay="0"/>
                            </p:stCondLst>
                            <p:childTnLst>
                              <p:par>
                                <p:cTn id="45" nodeType="afterEffect" fill="hold" presetClass="entr" presetID="10">
                                  <p:stCondLst>
                                    <p:cond delay="0"/>
                                  </p:stCondLst>
                                  <p:childTnLst>
                                    <p:set>
                                      <p:cBhvr>
                                        <p:cTn id="46" dur="1" fill="hold">
                                          <p:stCondLst>
                                            <p:cond delay="0"/>
                                          </p:stCondLst>
                                        </p:cTn>
                                        <p:tgtEl>
                                          <p:spTgt spid="252"/>
                                        </p:tgtEl>
                                        <p:attrNameLst>
                                          <p:attrName>style.visibility</p:attrName>
                                        </p:attrNameLst>
                                      </p:cBhvr>
                                      <p:to>
                                        <p:strVal val="visible"/>
                                      </p:to>
                                    </p:set>
                                    <p:animEffect filter="fade" transition="in">
                                      <p:cBhvr additive="repl">
                                        <p:cTn id="47" dur="5000"/>
                                        <p:tgtEl>
                                          <p:spTgt spid="2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1949</TotalTime>
  <Application>LibreOffice/7.6.2.1$Windows_X86_64 LibreOffice_project/56f7684011345957bbf33a7ee678afaf4d2ba333</Application>
  <AppVersion>15.0000</AppVersion>
  <Words>1944</Words>
  <Paragraphs>109</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2024-07-18T11:42:36Z</dcterms:created>
  <dc:creator>Al Khatib, Reem</dc:creator>
  <dc:description/>
  <dc:language>et-EE</dc:language>
  <cp:lastModifiedBy/>
  <dcterms:modified xsi:type="dcterms:W3CDTF">2024-09-15T10:39:13Z</dcterms:modified>
  <cp:revision>55</cp:revision>
  <dc:subject/>
  <dc:title>Millennia-long Progradation Turned into Coastal Erosion at Järve Coast of the Baltic Sea</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4</vt:i4>
  </property>
  <property fmtid="{D5CDD505-2E9C-101B-9397-08002B2CF9AE}" pid="3" name="PresentationFormat">
    <vt:lpwstr>Widescreen</vt:lpwstr>
  </property>
  <property fmtid="{D5CDD505-2E9C-101B-9397-08002B2CF9AE}" pid="4" name="Slides">
    <vt:i4>19</vt:i4>
  </property>
</Properties>
</file>