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t-EE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>
        <p:scale>
          <a:sx n="40" d="100"/>
          <a:sy n="40" d="100"/>
        </p:scale>
        <p:origin x="5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6755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9539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9746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38896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0604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6155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2440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9269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9327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00155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0093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ABCFD-4F01-4621-BD38-69E6F7EB1A19}" type="datetimeFigureOut">
              <a:rPr lang="et-EE" smtClean="0"/>
              <a:t>03.04.2025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82A1D-080A-4D86-AD04-F4752A80909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2053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713" y="50801"/>
            <a:ext cx="32512001" cy="4320063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892" y="267176"/>
            <a:ext cx="29565683" cy="2322576"/>
          </a:xfrm>
          <a:solidFill>
            <a:schemeClr val="accent1">
              <a:lumMod val="20000"/>
              <a:lumOff val="80000"/>
              <a:alpha val="62000"/>
            </a:schemeClr>
          </a:solidFill>
        </p:spPr>
        <p:txBody>
          <a:bodyPr/>
          <a:lstStyle/>
          <a:p>
            <a:r>
              <a:rPr lang="et-EE" sz="7400" b="1" dirty="0"/>
              <a:t>KAKUMÄE POOLSAARE TIPU EROSIOON VIIMASTEL AASTAKÜMNETEL JA PROGNOOS TULEVIKUKS</a:t>
            </a:r>
            <a:endParaRPr lang="et-EE" sz="7400" dirty="0"/>
          </a:p>
          <a:p>
            <a:endParaRPr lang="et-EE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39893" y="1286520"/>
            <a:ext cx="8380413" cy="2062480"/>
          </a:xfrm>
          <a:prstGeom prst="rect">
            <a:avLst/>
          </a:prstGeom>
          <a:solidFill>
            <a:schemeClr val="accent1">
              <a:lumMod val="20000"/>
              <a:lumOff val="80000"/>
              <a:alpha val="59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None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951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902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853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804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99755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706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657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608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t-EE" sz="3600" b="1" dirty="0" smtClean="0"/>
              <a:t>Autor: </a:t>
            </a:r>
            <a:r>
              <a:rPr lang="en-US" sz="3600" dirty="0" err="1" smtClean="0"/>
              <a:t>Mattias</a:t>
            </a:r>
            <a:r>
              <a:rPr lang="en-US" sz="3600" dirty="0" smtClean="0"/>
              <a:t> </a:t>
            </a:r>
            <a:r>
              <a:rPr lang="en-US" sz="3600" dirty="0" err="1" smtClean="0"/>
              <a:t>Tõnisson</a:t>
            </a:r>
            <a:r>
              <a:rPr lang="en-US" sz="3600" dirty="0" smtClean="0"/>
              <a:t>  </a:t>
            </a:r>
            <a:endParaRPr lang="en-US" sz="3600" dirty="0" smtClean="0"/>
          </a:p>
          <a:p>
            <a:pPr algn="r">
              <a:spcBef>
                <a:spcPts val="1800"/>
              </a:spcBef>
            </a:pPr>
            <a:r>
              <a:rPr lang="et-EE" sz="3600" b="1" dirty="0" smtClean="0"/>
              <a:t>Juhendajad: </a:t>
            </a:r>
            <a:r>
              <a:rPr lang="en-US" sz="3600" dirty="0" smtClean="0"/>
              <a:t>Karoliina </a:t>
            </a:r>
            <a:r>
              <a:rPr lang="en-US" sz="3600" dirty="0" err="1" smtClean="0"/>
              <a:t>Tõnisson</a:t>
            </a:r>
            <a:r>
              <a:rPr lang="en-US" sz="3600" dirty="0" smtClean="0"/>
              <a:t> (TJG), Hannes </a:t>
            </a:r>
            <a:r>
              <a:rPr lang="en-US" sz="3600" dirty="0" err="1" smtClean="0"/>
              <a:t>Tõnisson</a:t>
            </a:r>
            <a:r>
              <a:rPr lang="en-US" sz="3600" dirty="0" smtClean="0"/>
              <a:t> (TLÜ ÖI</a:t>
            </a:r>
            <a:r>
              <a:rPr lang="en-US" sz="3600" b="1" dirty="0" smtClean="0"/>
              <a:t>)</a:t>
            </a:r>
            <a:endParaRPr lang="et-EE" sz="3600" dirty="0" smtClean="0"/>
          </a:p>
          <a:p>
            <a:endParaRPr lang="et-EE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39891" y="3377097"/>
            <a:ext cx="31928567" cy="5970103"/>
          </a:xfrm>
          <a:prstGeom prst="rect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None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951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902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853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804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99755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706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657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608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SISSEJUHATUS JA UURINGUALA</a:t>
            </a: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39890" y="9631135"/>
            <a:ext cx="8539309" cy="6236115"/>
          </a:xfrm>
          <a:prstGeom prst="rect">
            <a:avLst/>
          </a:prstGeom>
          <a:solidFill>
            <a:schemeClr val="accent2">
              <a:lumMod val="40000"/>
              <a:lumOff val="60000"/>
              <a:alpha val="59000"/>
            </a:schemeClr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None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951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902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853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804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99755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706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657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608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800"/>
              </a:spcBef>
            </a:pPr>
            <a:endParaRPr lang="en-US" sz="12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1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TÖÖ </a:t>
            </a:r>
            <a:r>
              <a:rPr lang="en-US" sz="1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EESMÄRGID</a:t>
            </a:r>
            <a:endParaRPr lang="en-US" sz="1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Uurida k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 </a:t>
            </a:r>
            <a:r>
              <a:rPr lang="et-EE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kiiresti on Kakumäe astang taganenud erinevatel 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ajaperioodidel</a:t>
            </a:r>
            <a:endParaRPr lang="et-EE" sz="1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Arvutada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välja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setete maht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 </a:t>
            </a:r>
            <a:r>
              <a:rPr lang="et-EE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Kakumäe astangust iga aasta 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keskmiselt erodeeritakse</a:t>
            </a:r>
            <a:endParaRPr lang="en-US" sz="1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Prognoosida,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uhu </a:t>
            </a:r>
            <a:r>
              <a:rPr lang="et-EE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maani taganeb astang 20-30 aasta 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jooksul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millal satuvad ohtu tee ning astangu perve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lähistel 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paiknevad </a:t>
            </a:r>
            <a:r>
              <a:rPr lang="et-EE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eluhooned</a:t>
            </a:r>
            <a:endParaRPr lang="en-US" sz="1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t-E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t-EE" sz="3600" dirty="0" smtClean="0"/>
          </a:p>
          <a:p>
            <a:endParaRPr lang="et-EE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8882743" y="9631135"/>
            <a:ext cx="23289532" cy="6341765"/>
          </a:xfrm>
          <a:prstGeom prst="rect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None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951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902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853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804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99755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706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657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608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METOODIKA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1122" y="16294095"/>
            <a:ext cx="31951153" cy="16921853"/>
          </a:xfrm>
          <a:prstGeom prst="rect">
            <a:avLst/>
          </a:prstGeom>
          <a:solidFill>
            <a:schemeClr val="accent1">
              <a:lumMod val="40000"/>
              <a:lumOff val="60000"/>
              <a:alpha val="59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None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951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902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853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804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99755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706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657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608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TULEMUSED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21122" y="33437402"/>
            <a:ext cx="31951153" cy="5678936"/>
          </a:xfrm>
          <a:prstGeom prst="rect">
            <a:avLst/>
          </a:prstGeom>
          <a:solidFill>
            <a:schemeClr val="accent2">
              <a:lumMod val="60000"/>
              <a:lumOff val="40000"/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None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951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902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853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804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99755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706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657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608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JÄRELDUSED JA KOKKUVÕTE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21122" y="39324933"/>
            <a:ext cx="31962578" cy="3706616"/>
          </a:xfrm>
          <a:prstGeom prst="rect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None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951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902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853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804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99755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706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657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608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KASUTATUD MATERJALID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73953" y="41922465"/>
            <a:ext cx="18722746" cy="1109084"/>
          </a:xfrm>
          <a:prstGeom prst="rect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None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951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902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853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804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99755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706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657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608" indent="0" algn="ctr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 smtClean="0"/>
              <a:t>Tänusõnad</a:t>
            </a:r>
            <a:r>
              <a:rPr lang="en-US" sz="3600" b="1" dirty="0" smtClean="0"/>
              <a:t>: </a:t>
            </a:r>
            <a:r>
              <a:rPr lang="et-EE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Autor ja juhendajad soovivad tänada Tallinna Ülikooli </a:t>
            </a:r>
            <a:r>
              <a:rPr lang="en-US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LTI ö</a:t>
            </a:r>
            <a:r>
              <a:rPr lang="et-EE" sz="35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koloogia</a:t>
            </a:r>
            <a:r>
              <a:rPr lang="et-EE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keskust, kes võimaldas kasutada mõõteseadmeid (RTK-GPS) ning andis kasutada vajaliku GIS-tarkvara</a:t>
            </a:r>
            <a:r>
              <a:rPr lang="en-US" sz="3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dirty="0"/>
          </a:p>
        </p:txBody>
      </p:sp>
      <p:sp>
        <p:nvSpPr>
          <p:cNvPr id="24" name="TextBox 23"/>
          <p:cNvSpPr txBox="1"/>
          <p:nvPr/>
        </p:nvSpPr>
        <p:spPr>
          <a:xfrm rot="10800000" flipV="1">
            <a:off x="239893" y="3940616"/>
            <a:ext cx="22555544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Kakumäe poolsaar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tipus asuv 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m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kõrgune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Kakumäe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pank </a:t>
            </a:r>
            <a:r>
              <a:rPr lang="et-EE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asub Harjumaal Tallinnas.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Kuigi kiirelt taganeva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valdavalt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pehmetest liivakividest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savikatest setetest 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(suurem osa Põhja-Eesti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pankadest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kujunenud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märksa </a:t>
            </a:r>
            <a:r>
              <a:rPr lang="et-EE" sz="3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vastupi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avamates lubjakivides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koosneva panga rannajoon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suhteliselt 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lühike (umbes 500 m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t-EE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siiski väärt uurimist, sest tegemist on tihedasti asustatud alaga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pangaastangu 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serva ligidal on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linnatänav.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Tänaseks oleme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olukorras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kus</a:t>
            </a:r>
            <a:endParaRPr lang="et-EE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3100664" y="3543300"/>
            <a:ext cx="5455155" cy="5598157"/>
            <a:chOff x="23321424" y="4187564"/>
            <a:chExt cx="4423843" cy="4781895"/>
          </a:xfrm>
        </p:grpSpPr>
        <p:pic>
          <p:nvPicPr>
            <p:cNvPr id="27" name="Shape 7"/>
            <p:cNvPicPr preferRelativeResize="0"/>
            <p:nvPr/>
          </p:nvPicPr>
          <p:blipFill rotWithShape="1">
            <a:blip r:embed="rId3">
              <a:alphaModFix/>
            </a:blip>
            <a:srcRect r="17369"/>
            <a:stretch/>
          </p:blipFill>
          <p:spPr>
            <a:xfrm>
              <a:off x="23321424" y="4187564"/>
              <a:ext cx="4423843" cy="47818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Rectangle 27"/>
            <p:cNvSpPr/>
            <p:nvPr/>
          </p:nvSpPr>
          <p:spPr>
            <a:xfrm>
              <a:off x="24071450" y="4676993"/>
              <a:ext cx="1647268" cy="1674881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0320106" y="5782698"/>
            <a:ext cx="4087556" cy="3351959"/>
            <a:chOff x="17717653" y="5510614"/>
            <a:chExt cx="3716866" cy="3132667"/>
          </a:xfrm>
        </p:grpSpPr>
        <p:pic>
          <p:nvPicPr>
            <p:cNvPr id="25" name="Shape 4"/>
            <p:cNvPicPr preferRelativeResize="0"/>
            <p:nvPr/>
          </p:nvPicPr>
          <p:blipFill rotWithShape="1">
            <a:blip r:embed="rId4">
              <a:alphaModFix/>
            </a:blip>
            <a:srcRect l="4796" t="4929" r="23987" b="12988"/>
            <a:stretch/>
          </p:blipFill>
          <p:spPr>
            <a:xfrm>
              <a:off x="17717653" y="5510614"/>
              <a:ext cx="3716866" cy="31326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" name="Rectangle 28"/>
            <p:cNvSpPr/>
            <p:nvPr/>
          </p:nvSpPr>
          <p:spPr>
            <a:xfrm>
              <a:off x="19825859" y="6129430"/>
              <a:ext cx="178410" cy="8725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  <p:sp>
        <p:nvSpPr>
          <p:cNvPr id="34" name="TextBox 33"/>
          <p:cNvSpPr txBox="1"/>
          <p:nvPr/>
        </p:nvSpPr>
        <p:spPr>
          <a:xfrm rot="10800000" flipV="1">
            <a:off x="299365" y="6777384"/>
            <a:ext cx="1986244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t-EE" sz="3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rosiooni</a:t>
            </a:r>
            <a:r>
              <a:rPr lang="et-EE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tulemusena on juba hävinenud </a:t>
            </a:r>
            <a:r>
              <a:rPr lang="et-EE" sz="3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kergliiklustee</a:t>
            </a:r>
            <a:r>
              <a:rPr lang="et-EE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t-EE" sz="3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anga</a:t>
            </a:r>
            <a:r>
              <a:rPr lang="en-US" sz="3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astangu</a:t>
            </a:r>
            <a:r>
              <a:rPr lang="et-EE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perv on jõudnud sõidutee</a:t>
            </a:r>
            <a:r>
              <a:rPr lang="en-US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väga</a:t>
            </a:r>
            <a:r>
              <a:rPr lang="et-EE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lähedale – kui kaua </a:t>
            </a:r>
            <a:r>
              <a:rPr lang="en-US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t-EE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veel seda teed ohutu kasutada</a:t>
            </a:r>
            <a:r>
              <a:rPr lang="en-US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t-EE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t-EE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eagi on sattumas ohtu eluhooned – kui pikalt need veel pangaastangu pervel püsivad?</a:t>
            </a:r>
            <a:endParaRPr lang="et-EE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4845045" y="5142692"/>
            <a:ext cx="3551572" cy="3998765"/>
            <a:chOff x="24883145" y="4990292"/>
            <a:chExt cx="3551572" cy="3998765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441529" y="6422529"/>
              <a:ext cx="2993188" cy="2566528"/>
            </a:xfrm>
            <a:prstGeom prst="rect">
              <a:avLst/>
            </a:prstGeom>
          </p:spPr>
        </p:pic>
        <p:cxnSp>
          <p:nvCxnSpPr>
            <p:cNvPr id="37" name="Straight Arrow Connector 36"/>
            <p:cNvCxnSpPr/>
            <p:nvPr/>
          </p:nvCxnSpPr>
          <p:spPr>
            <a:xfrm flipH="1" flipV="1">
              <a:off x="24883145" y="4990292"/>
              <a:ext cx="1295400" cy="1406430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4954851" y="10253934"/>
            <a:ext cx="116333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Välimõõtmised RTK-GPS seadmega (täpsustamaks pangaastangu serva), vaatlused,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fotod</a:t>
            </a:r>
            <a:endParaRPr lang="et-EE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t-EE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stangu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perve asukoha digitaliseerimine (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üle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joonistamine) erivanuselistelt ortofotodelt (1994-2023)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kasutades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programmi </a:t>
            </a:r>
            <a:r>
              <a:rPr lang="et-EE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MapinfoProfessional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ja Eesti Maa-ameti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WMS-teenust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t-EE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rodeeritud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materjali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mahu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arvutamine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taganemise kiiruse ja pangaastangu kõrguse (kõrgus RTK-GPS-ist) põhjal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t-EE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t-EE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rognoosikaartide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koostamine senise taganemiskiiruse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põhjal</a:t>
            </a:r>
            <a:endParaRPr lang="et-EE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Content Placeholder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4"/>
          <a:stretch/>
        </p:blipFill>
        <p:spPr>
          <a:xfrm>
            <a:off x="8977261" y="9716652"/>
            <a:ext cx="5781338" cy="519385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8978351" y="14938424"/>
            <a:ext cx="57802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Eriaegsete pangapervede asukohtade digitaliseerimine</a:t>
            </a:r>
            <a:endParaRPr lang="et-EE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Content Placeholder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2"/>
          <a:stretch/>
        </p:blipFill>
        <p:spPr>
          <a:xfrm>
            <a:off x="26567914" y="9732778"/>
            <a:ext cx="5468032" cy="5205646"/>
          </a:xfrm>
          <a:prstGeom prst="rect">
            <a:avLst/>
          </a:prstGeom>
        </p:spPr>
      </p:pic>
      <p:grpSp>
        <p:nvGrpSpPr>
          <p:cNvPr id="64" name="Group 63"/>
          <p:cNvGrpSpPr/>
          <p:nvPr/>
        </p:nvGrpSpPr>
        <p:grpSpPr>
          <a:xfrm>
            <a:off x="28436547" y="3504323"/>
            <a:ext cx="3716678" cy="5637135"/>
            <a:chOff x="28569897" y="3504323"/>
            <a:chExt cx="3716678" cy="5637135"/>
          </a:xfrm>
        </p:grpSpPr>
        <p:grpSp>
          <p:nvGrpSpPr>
            <p:cNvPr id="23" name="Group 22"/>
            <p:cNvGrpSpPr/>
            <p:nvPr/>
          </p:nvGrpSpPr>
          <p:grpSpPr>
            <a:xfrm>
              <a:off x="28569897" y="3543300"/>
              <a:ext cx="3716678" cy="5598158"/>
              <a:chOff x="21443272" y="3375534"/>
              <a:chExt cx="3589504" cy="5379342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21443272" y="3375534"/>
                <a:ext cx="3569382" cy="5379342"/>
                <a:chOff x="20490772" y="3542423"/>
                <a:chExt cx="3569382" cy="5379342"/>
              </a:xfrm>
            </p:grpSpPr>
            <p:grpSp>
              <p:nvGrpSpPr>
                <p:cNvPr id="17" name="Group 16"/>
                <p:cNvGrpSpPr/>
                <p:nvPr/>
              </p:nvGrpSpPr>
              <p:grpSpPr>
                <a:xfrm>
                  <a:off x="21126454" y="3542424"/>
                  <a:ext cx="2933700" cy="5379341"/>
                  <a:chOff x="20531669" y="4141346"/>
                  <a:chExt cx="2480733" cy="4780419"/>
                </a:xfrm>
              </p:grpSpPr>
              <p:pic>
                <p:nvPicPr>
                  <p:cNvPr id="14" name="Picture 13"/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rcRect l="10104"/>
                  <a:stretch/>
                </p:blipFill>
                <p:spPr>
                  <a:xfrm>
                    <a:off x="20531669" y="4141346"/>
                    <a:ext cx="2480733" cy="4780419"/>
                  </a:xfrm>
                  <a:prstGeom prst="rect">
                    <a:avLst/>
                  </a:prstGeom>
                </p:spPr>
              </p:pic>
              <p:sp>
                <p:nvSpPr>
                  <p:cNvPr id="15" name="TextBox 14"/>
                  <p:cNvSpPr txBox="1"/>
                  <p:nvPr/>
                </p:nvSpPr>
                <p:spPr>
                  <a:xfrm rot="16200000">
                    <a:off x="19075892" y="6545250"/>
                    <a:ext cx="3764172" cy="615553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4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Kambriumi</a:t>
                    </a:r>
                    <a:r>
                      <a:rPr lang="en-US" sz="3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34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liivakivi</a:t>
                    </a:r>
                    <a:endParaRPr lang="et-EE" sz="3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20553533" y="4441442"/>
                    <a:ext cx="119905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Moreen</a:t>
                    </a:r>
                    <a:endParaRPr lang="et-EE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8" name="TextBox 17"/>
                <p:cNvSpPr txBox="1"/>
                <p:nvPr/>
              </p:nvSpPr>
              <p:spPr>
                <a:xfrm rot="16200000">
                  <a:off x="18108878" y="5924317"/>
                  <a:ext cx="5379341" cy="61555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t-EE" sz="33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Kakumäe pangaastangu skeem</a:t>
                  </a:r>
                  <a:endParaRPr lang="et-EE" sz="33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1" name="Straight Arrow Connector 20"/>
              <p:cNvCxnSpPr/>
              <p:nvPr/>
            </p:nvCxnSpPr>
            <p:spPr>
              <a:xfrm>
                <a:off x="24945975" y="3375534"/>
                <a:ext cx="0" cy="5285803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 rot="16200000">
                <a:off x="23870641" y="5545696"/>
                <a:ext cx="177027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 </a:t>
                </a:r>
                <a:r>
                  <a:rPr lang="en-US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meetrit</a:t>
                </a:r>
                <a:endParaRPr lang="et-EE" sz="3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30126984" y="3504323"/>
              <a:ext cx="2115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/>
                <a:t>Mens</a:t>
              </a:r>
              <a:r>
                <a:rPr lang="en-US" sz="1600" dirty="0" smtClean="0"/>
                <a:t> ja </a:t>
              </a:r>
              <a:r>
                <a:rPr lang="en-US" sz="1600" dirty="0" err="1" smtClean="0"/>
                <a:t>Pirrus</a:t>
              </a:r>
              <a:r>
                <a:rPr lang="en-US" sz="1600" dirty="0" smtClean="0"/>
                <a:t>, 1977</a:t>
              </a:r>
              <a:endParaRPr lang="et-EE" sz="1600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6641426" y="14864053"/>
            <a:ext cx="51669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Puhvri joonistamine senise taganemise kiiruse </a:t>
            </a:r>
            <a:r>
              <a:rPr lang="et-EE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põhjal</a:t>
            </a:r>
            <a:endParaRPr lang="et-EE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9893" y="16942541"/>
            <a:ext cx="321406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Pangaastangu taganemine 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1994-2023 a.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t-EE" sz="3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õikidel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ortofotodel on märgitud 1994 a. astangu perve 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asukoht punase joonega),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taganemine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silmnähtavalt k</a:t>
            </a:r>
            <a:r>
              <a:rPr lang="en-US" sz="3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iirene</a:t>
            </a:r>
            <a:r>
              <a:rPr lang="et-EE" sz="3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nud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viimasel kümne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 aastal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Kiiremat erosiooni 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viimasel </a:t>
            </a:r>
            <a:r>
              <a:rPr lang="en-US" sz="3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kümnendil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põhja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ja loode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-suunda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avatud rannikutel on täheldatud ka analoogsetes teadustöödes (Tõnisson </a:t>
            </a:r>
            <a:r>
              <a:rPr lang="et-EE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jt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2024):</a:t>
            </a:r>
            <a:endParaRPr lang="et-EE" sz="3700" dirty="0"/>
          </a:p>
        </p:txBody>
      </p:sp>
      <p:grpSp>
        <p:nvGrpSpPr>
          <p:cNvPr id="53" name="Group 52"/>
          <p:cNvGrpSpPr/>
          <p:nvPr/>
        </p:nvGrpSpPr>
        <p:grpSpPr>
          <a:xfrm>
            <a:off x="297043" y="18211647"/>
            <a:ext cx="31802218" cy="4792992"/>
            <a:chOff x="125593" y="17714495"/>
            <a:chExt cx="31802218" cy="4792992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9"/>
            <a:srcRect l="6061" t="6198" r="4927" b="5170"/>
            <a:stretch/>
          </p:blipFill>
          <p:spPr>
            <a:xfrm>
              <a:off x="125593" y="17714495"/>
              <a:ext cx="7934754" cy="4792992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10"/>
            <a:srcRect l="5888" t="5159" r="4742" b="5616"/>
            <a:stretch/>
          </p:blipFill>
          <p:spPr>
            <a:xfrm>
              <a:off x="8116300" y="17716679"/>
              <a:ext cx="7828882" cy="4790808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11"/>
            <a:srcRect l="6120" t="5985" r="3972" b="5074"/>
            <a:stretch/>
          </p:blipFill>
          <p:spPr>
            <a:xfrm>
              <a:off x="16010124" y="17714497"/>
              <a:ext cx="7900369" cy="4792990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3971859" y="17714495"/>
              <a:ext cx="7955952" cy="479299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10612" y="17759045"/>
              <a:ext cx="12192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8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1994</a:t>
              </a:r>
              <a:endParaRPr lang="et-EE" sz="3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4436" y="17748999"/>
              <a:ext cx="12192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8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2000</a:t>
              </a:r>
              <a:endParaRPr lang="et-EE" sz="3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6087024" y="17714495"/>
              <a:ext cx="12192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8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2012</a:t>
              </a:r>
              <a:endParaRPr lang="et-EE" sz="3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4139840" y="17731012"/>
              <a:ext cx="12192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8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  <a:endParaRPr lang="et-EE" sz="3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58943" y="23136919"/>
            <a:ext cx="9615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Pangaastangu taganemine uu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taval alal (alusena 2023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ortofoto – Maa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ameti WMS-teenus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t-EE" sz="3600" dirty="0"/>
          </a:p>
        </p:txBody>
      </p:sp>
      <p:pic>
        <p:nvPicPr>
          <p:cNvPr id="55" name="Content Placeholder 3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5" r="8800"/>
          <a:stretch/>
        </p:blipFill>
        <p:spPr>
          <a:xfrm>
            <a:off x="316093" y="24336776"/>
            <a:ext cx="9500973" cy="8498901"/>
          </a:xfrm>
          <a:prstGeom prst="rect">
            <a:avLst/>
          </a:prstGeom>
        </p:spPr>
      </p:pic>
      <p:pic>
        <p:nvPicPr>
          <p:cNvPr id="56" name="Content Placeholder 3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2" r="13931"/>
          <a:stretch/>
        </p:blipFill>
        <p:spPr>
          <a:xfrm>
            <a:off x="9996564" y="23319114"/>
            <a:ext cx="10716926" cy="8520138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10045908" y="31845333"/>
            <a:ext cx="10667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Pangaastangu taganemine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kõige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kriit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t-EE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lisemas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piirkonnas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(alusena 2023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ortofoto – Maa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ameti WMS-teenus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t-EE" sz="3600" dirty="0"/>
          </a:p>
        </p:txBody>
      </p:sp>
      <p:sp>
        <p:nvSpPr>
          <p:cNvPr id="60" name="TextBox 59"/>
          <p:cNvSpPr txBox="1"/>
          <p:nvPr/>
        </p:nvSpPr>
        <p:spPr>
          <a:xfrm>
            <a:off x="21275186" y="23000508"/>
            <a:ext cx="107669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Aastad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sõidutee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erinevad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lõigud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satuvad varinguohtu, joonisel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näeme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seda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lähimad hooned satuvad alla kukkumise ohtu 2050. a paiku – helesinine joon on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prognoositav astangu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perv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asukoht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aastaks 2052 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(alusena 2023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ortofoto – Maa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ameti WMS-teenus</a:t>
            </a:r>
            <a:r>
              <a:rPr lang="et-E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t-EE" sz="3600" dirty="0"/>
          </a:p>
        </p:txBody>
      </p:sp>
      <p:sp>
        <p:nvSpPr>
          <p:cNvPr id="61" name="TextBox 60"/>
          <p:cNvSpPr txBox="1"/>
          <p:nvPr/>
        </p:nvSpPr>
        <p:spPr>
          <a:xfrm>
            <a:off x="424912" y="34161134"/>
            <a:ext cx="3138838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Pangaa</a:t>
            </a:r>
            <a:r>
              <a:rPr lang="et-EE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stangu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perve taganemise kiirus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jääb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valdavalt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</a:t>
            </a:r>
            <a:r>
              <a:rPr lang="en-US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hemikku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m/a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viimasel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kümnendil on taganemise 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kiirus pisut kasvanud just kõige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kriitilisemas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piirkonnas,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kliimamuutustest tingitud maailmamere taseme 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tõus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ilmselt kiirendab erosiooni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veelgi</a:t>
            </a: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eskmine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erodeeritav setete maht ühe jooksva 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meetri kohta on 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5-6 </a:t>
            </a:r>
            <a:r>
              <a:rPr lang="et-EE" sz="3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t-EE" sz="3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sz="3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/a</a:t>
            </a:r>
            <a:r>
              <a:rPr lang="en-US" sz="3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millest enamus </a:t>
            </a:r>
            <a:r>
              <a:rPr lang="et-EE" sz="3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peeneteraline materjal, mis uhutakse sügavam</a:t>
            </a:r>
            <a:r>
              <a:rPr lang="en-US" sz="3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t-EE" sz="3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sse</a:t>
            </a:r>
            <a:r>
              <a:rPr lang="et-EE" sz="3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merre</a:t>
            </a:r>
            <a:endParaRPr lang="en-US" sz="3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t-EE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ähema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aastaga 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võib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</a:t>
            </a:r>
            <a:r>
              <a:rPr lang="en-US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gaastangu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perv taganeda kuni 20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perve lähedal paiknev sõidu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ee satub varinguohtu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juba 2027. aastal ja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lähimad hooned veidi peale 2050.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aastat</a:t>
            </a:r>
            <a:endParaRPr lang="et-EE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öö 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esitatud Tallinna transpordiametile aga seni teadaolevalt pole veel miskit märkimisväärset ette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võetud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t-EE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äärib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märkimist, et juba 2006. aastal soovitas geoloogiadoktor Kaarel </a:t>
            </a:r>
            <a:r>
              <a:rPr lang="et-EE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Orviku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et sealse astangu kaitsmiseks midagi kiiresti ett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võetaks</a:t>
            </a: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äna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seisame kiire valiku ees, kas astangut kaitsta või valida taganemise </a:t>
            </a:r>
            <a:r>
              <a:rPr lang="et-EE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strateegia</a:t>
            </a: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610" y="264408"/>
            <a:ext cx="2280369" cy="2331728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258943" y="39861065"/>
            <a:ext cx="318505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Tõnisson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H.;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A.; Suursaar, Ü.; Jaagus, J.; Rivis, R.;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Buynevich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2024.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Morphosedimentary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evolution of Estonian coastline: role of climatic and hydrodynamic 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forcing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the past decades. Boreal Environment Research, 29 (1-6), 103−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125.</a:t>
            </a:r>
          </a:p>
          <a:p>
            <a:pPr marL="514350" indent="-514350">
              <a:buAutoNum type="arabicPeriod"/>
            </a:pP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Mens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Pirrus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1977. </a:t>
            </a:r>
            <a:r>
              <a:rPr lang="az-Cyrl-AZ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Стратотипические разрезы кембрия Эстонии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Valgus Tallinn, 68 </a:t>
            </a:r>
            <a:r>
              <a:rPr lang="et-EE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 (vene keeles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14350" indent="-514350">
              <a:buAutoNum type="arabicPeriod"/>
            </a:pP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Eesti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Maa-</a:t>
            </a:r>
            <a:r>
              <a:rPr lang="et-EE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ameti kaardirakenduse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WMS-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teenus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1275187" y="25778946"/>
            <a:ext cx="10724575" cy="7377149"/>
            <a:chOff x="21275187" y="25778946"/>
            <a:chExt cx="10724575" cy="7377149"/>
          </a:xfrm>
        </p:grpSpPr>
        <p:pic>
          <p:nvPicPr>
            <p:cNvPr id="57" name="image10.png"/>
            <p:cNvPicPr/>
            <p:nvPr/>
          </p:nvPicPr>
          <p:blipFill>
            <a:blip r:embed="rId16"/>
            <a:srcRect/>
            <a:stretch>
              <a:fillRect/>
            </a:stretch>
          </p:blipFill>
          <p:spPr>
            <a:xfrm>
              <a:off x="21275187" y="25778946"/>
              <a:ext cx="10724575" cy="7377149"/>
            </a:xfrm>
            <a:prstGeom prst="rect">
              <a:avLst/>
            </a:prstGeom>
            <a:ln/>
          </p:spPr>
        </p:pic>
        <p:sp>
          <p:nvSpPr>
            <p:cNvPr id="2" name="TextBox 1"/>
            <p:cNvSpPr txBox="1"/>
            <p:nvPr/>
          </p:nvSpPr>
          <p:spPr>
            <a:xfrm rot="16521400">
              <a:off x="21387942" y="26327255"/>
              <a:ext cx="122341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1994</a:t>
              </a:r>
              <a:endParaRPr lang="et-EE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 rot="16521400">
              <a:off x="22639203" y="26150963"/>
              <a:ext cx="122341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7030A0"/>
                  </a:solidFill>
                </a:rPr>
                <a:t>2003</a:t>
              </a:r>
              <a:endParaRPr lang="et-EE" sz="4000" b="1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067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6670</TotalTime>
  <Words>681</Words>
  <Application>Microsoft Office PowerPoint</Application>
  <PresentationFormat>Custom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Hannes</dc:creator>
  <cp:lastModifiedBy>Hannes</cp:lastModifiedBy>
  <cp:revision>73</cp:revision>
  <dcterms:created xsi:type="dcterms:W3CDTF">2025-04-01T16:35:54Z</dcterms:created>
  <dcterms:modified xsi:type="dcterms:W3CDTF">2025-04-07T06:58:50Z</dcterms:modified>
</cp:coreProperties>
</file>