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2"/>
  </p:notesMasterIdLst>
  <p:handoutMasterIdLst>
    <p:handoutMasterId r:id="rId13"/>
  </p:handoutMasterIdLst>
  <p:sldIdLst>
    <p:sldId id="305" r:id="rId2"/>
    <p:sldId id="357" r:id="rId3"/>
    <p:sldId id="358" r:id="rId4"/>
    <p:sldId id="359" r:id="rId5"/>
    <p:sldId id="370" r:id="rId6"/>
    <p:sldId id="371" r:id="rId7"/>
    <p:sldId id="372" r:id="rId8"/>
    <p:sldId id="373" r:id="rId9"/>
    <p:sldId id="374" r:id="rId10"/>
    <p:sldId id="375" r:id="rId11"/>
  </p:sldIdLst>
  <p:sldSz cx="9144000" cy="6858000" type="screen4x3"/>
  <p:notesSz cx="6797675" cy="9926638"/>
  <p:defaultTextStyle>
    <a:defPPr>
      <a:defRPr lang="et-E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rt Martma" initials="KM" lastIdx="1" clrIdx="0">
    <p:extLst>
      <p:ext uri="{19B8F6BF-5375-455C-9EA6-DF929625EA0E}">
        <p15:presenceInfo xmlns:p15="http://schemas.microsoft.com/office/powerpoint/2012/main" userId="87898625aaa70ab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024EC-F624-403B-999F-6E61B89F2CA0}" type="datetimeFigureOut">
              <a:rPr lang="et-EE" smtClean="0"/>
              <a:pPr/>
              <a:t>3.10.2014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86EE3-2B41-4CBB-A391-C2D79B62F19F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20071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6F86A-9147-4D98-87F6-E547973B4CE6}" type="datetimeFigureOut">
              <a:rPr lang="et-EE" smtClean="0"/>
              <a:pPr/>
              <a:t>3.10.2014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4A560-45F8-441C-B0F3-568F877E709E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834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52541-4584-42B4-B603-91ADCCA880C8}" type="slidenum">
              <a:rPr lang="en-US"/>
              <a:pPr/>
              <a:t>1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40400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52541-4584-42B4-B603-91ADCCA880C8}" type="slidenum">
              <a:rPr lang="en-US"/>
              <a:pPr/>
              <a:t>2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43757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52541-4584-42B4-B603-91ADCCA880C8}" type="slidenum">
              <a:rPr lang="en-US"/>
              <a:pPr/>
              <a:t>3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30897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52541-4584-42B4-B603-91ADCCA880C8}" type="slidenum">
              <a:rPr lang="en-US"/>
              <a:pPr/>
              <a:t>4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56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52541-4584-42B4-B603-91ADCCA880C8}" type="slidenum">
              <a:rPr lang="en-US"/>
              <a:pPr/>
              <a:t>5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61030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52541-4584-42B4-B603-91ADCCA880C8}" type="slidenum">
              <a:rPr lang="en-US"/>
              <a:pPr/>
              <a:t>6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83196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52541-4584-42B4-B603-91ADCCA880C8}" type="slidenum">
              <a:rPr lang="en-US"/>
              <a:pPr/>
              <a:t>7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31318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52541-4584-42B4-B603-91ADCCA880C8}" type="slidenum">
              <a:rPr lang="en-US"/>
              <a:pPr/>
              <a:t>8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8270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52541-4584-42B4-B603-91ADCCA880C8}" type="slidenum">
              <a:rPr lang="en-US"/>
              <a:pPr/>
              <a:t>9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54275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52541-4584-42B4-B603-91ADCCA880C8}" type="slidenum">
              <a:rPr lang="en-US"/>
              <a:pPr/>
              <a:t>10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9740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4A4AD-743A-4C17-9806-710B01E23655}" type="datetime1">
              <a:rPr lang="et-EE" smtClean="0"/>
              <a:t>3.10.2014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C4982-7B9D-4CF2-981F-808099CC64ED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C0FF2-17B1-437D-BFA8-F9E5DF8FC868}" type="datetime1">
              <a:rPr lang="et-EE" smtClean="0"/>
              <a:t>3.10.2014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07369-B52F-4864-A70E-E865B8B0A258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D310C-6106-433B-9607-C6694D727466}" type="datetime1">
              <a:rPr lang="et-EE" smtClean="0"/>
              <a:t>3.10.2014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C61BB-CF5F-4000-AC9F-B00FEE0192AF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25CC0-AC95-4721-A0D7-A8AA60D0D50F}" type="datetime1">
              <a:rPr lang="et-EE" smtClean="0"/>
              <a:t>3.10.2014</a:t>
            </a:fld>
            <a:endParaRPr lang="et-E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E6B99-2061-4BE4-813C-CDCE06D1E430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DF5BE-5DED-4A95-8455-CEFED3FDCE9E}" type="datetime1">
              <a:rPr lang="et-EE" smtClean="0"/>
              <a:t>3.10.2014</a:t>
            </a:fld>
            <a:endParaRPr lang="et-E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F63CA-A786-472C-812B-FF16AE295025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B50F8-6084-4A16-B302-C7A018077D80}" type="datetime1">
              <a:rPr lang="et-EE" smtClean="0"/>
              <a:t>3.10.2014</a:t>
            </a:fld>
            <a:endParaRPr lang="et-E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2BAF9-3FEB-4284-BF9A-EB8F8679FDCE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A9714-3AE7-475A-9A44-E5E304B90B39}" type="datetime1">
              <a:rPr lang="et-EE" smtClean="0"/>
              <a:t>3.10.2014</a:t>
            </a:fld>
            <a:endParaRPr lang="et-E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CD571-00C1-496A-A36E-08C545B21552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AF594-6B4F-4A3B-85B6-83F07BC7978F}" type="datetime1">
              <a:rPr lang="et-EE" smtClean="0"/>
              <a:t>3.10.2014</a:t>
            </a:fld>
            <a:endParaRPr lang="et-E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BA80F-3D35-42E4-9FEA-0E30D52D5466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t-E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49B6-B902-48EA-9040-604A27A3132D}" type="datetime1">
              <a:rPr lang="et-EE" smtClean="0"/>
              <a:t>3.10.2014</a:t>
            </a:fld>
            <a:endParaRPr lang="et-E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23B11-5122-4499-9F10-740C7E90A458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EE04E-B661-43FF-AB25-B3A77B1A80CB}" type="datetime1">
              <a:rPr lang="et-EE" smtClean="0"/>
              <a:t>3.10.2014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6575A-5414-482B-AB15-CCE18B937506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BEEB3-406F-40E4-8612-A77BDC96049B}" type="datetime1">
              <a:rPr lang="et-EE" smtClean="0"/>
              <a:t>3.10.2014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72E00-6B0F-432D-B811-7D80203D6A5C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9F24-792A-4E56-9480-8F711F2F5B19}" type="datetime1">
              <a:rPr lang="et-EE" smtClean="0"/>
              <a:t>3.10.2014</a:t>
            </a:fld>
            <a:endParaRPr lang="et-E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5A6C8-AF2B-483A-AA28-ACE0016A1DDF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FC628-2418-4D54-854B-1290C143C009}" type="datetime1">
              <a:rPr lang="et-EE" smtClean="0"/>
              <a:t>3.10.2014</a:t>
            </a:fld>
            <a:endParaRPr lang="et-E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89D2F-1547-486E-8011-D66272287A09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t-EE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5409D17-6252-4E73-809A-F67F51B23742}" type="datetime1">
              <a:rPr lang="et-EE" smtClean="0"/>
              <a:t>3.10.2014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474618-AB7B-46CC-BA38-BC87812F75BA}" type="slidenum">
              <a:rPr lang="et-EE"/>
              <a:pPr>
                <a:defRPr/>
              </a:pPr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uPkEGAHo78o" TargetMode="External"/><Relationship Id="rId13" Type="http://schemas.openxmlformats.org/officeDocument/2006/relationships/hyperlink" Target="https://www.youtube.com/watch?v=kBgIMRV895w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s://www.youtube.com/watch?v=VTRIKgKLI_Y" TargetMode="External"/><Relationship Id="rId12" Type="http://schemas.openxmlformats.org/officeDocument/2006/relationships/hyperlink" Target="https://www.youtube.com/watch?v=8ypo6wGqIGY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sNXelB6gIzQ" TargetMode="External"/><Relationship Id="rId11" Type="http://schemas.openxmlformats.org/officeDocument/2006/relationships/hyperlink" Target="https://www.youtube.com/watch?v=3_FJIpKgdV4" TargetMode="External"/><Relationship Id="rId5" Type="http://schemas.openxmlformats.org/officeDocument/2006/relationships/hyperlink" Target="https://www.youtube.com/watch?v=MfpH3Zox6m4" TargetMode="External"/><Relationship Id="rId10" Type="http://schemas.openxmlformats.org/officeDocument/2006/relationships/hyperlink" Target="https://www.youtube.com/watch?v=jAVWxPGYAu4" TargetMode="External"/><Relationship Id="rId4" Type="http://schemas.openxmlformats.org/officeDocument/2006/relationships/image" Target="../media/image3.jpeg"/><Relationship Id="rId9" Type="http://schemas.openxmlformats.org/officeDocument/2006/relationships/hyperlink" Target="https://www.youtube.com/watch?v=_6WfnhwyyC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27861" y="1628800"/>
            <a:ext cx="8247063" cy="172819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i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800" dirty="0" smtClean="0">
                <a:solidFill>
                  <a:schemeClr val="bg1"/>
                </a:solidFill>
              </a:rPr>
              <a:t>AINELINE MAAILM</a:t>
            </a:r>
            <a:endParaRPr lang="et-EE" sz="2800" dirty="0">
              <a:solidFill>
                <a:schemeClr val="bg1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7861" y="3212976"/>
            <a:ext cx="8247062" cy="352839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200" dirty="0" smtClean="0">
                <a:solidFill>
                  <a:schemeClr val="bg1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Kert Martma, </a:t>
            </a:r>
            <a:r>
              <a:rPr lang="et-EE" sz="2200" i="1" dirty="0" smtClean="0">
                <a:solidFill>
                  <a:schemeClr val="bg1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PhD</a:t>
            </a:r>
          </a:p>
          <a:p>
            <a:pPr algn="ctr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i="1" dirty="0" smtClean="0">
                <a:solidFill>
                  <a:schemeClr val="bg1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Tallinna Ülikool</a:t>
            </a:r>
            <a:endParaRPr lang="et-EE" dirty="0" smtClean="0">
              <a:solidFill>
                <a:schemeClr val="bg1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 smtClean="0">
              <a:solidFill>
                <a:schemeClr val="bg1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000" dirty="0" smtClean="0">
              <a:solidFill>
                <a:schemeClr val="bg1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000" dirty="0">
              <a:solidFill>
                <a:schemeClr val="bg1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algn="ctr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>
              <a:solidFill>
                <a:schemeClr val="bg1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algn="ctr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000" dirty="0" smtClean="0">
              <a:solidFill>
                <a:schemeClr val="bg1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algn="ctr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 smtClean="0">
              <a:solidFill>
                <a:schemeClr val="bg1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algn="ctr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 smtClean="0">
              <a:solidFill>
                <a:schemeClr val="bg1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algn="ctr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>
              <a:solidFill>
                <a:schemeClr val="bg1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algn="ctr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dirty="0" smtClean="0">
                <a:solidFill>
                  <a:schemeClr val="bg1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TALLINN 2014</a:t>
            </a:r>
            <a:endParaRPr lang="et-EE" dirty="0">
              <a:solidFill>
                <a:schemeClr val="bg1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algn="ctr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dirty="0">
              <a:solidFill>
                <a:schemeClr val="bg1"/>
              </a:solidFill>
              <a:latin typeface="Calibri" pitchFamily="34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27861" y="620688"/>
            <a:ext cx="8247063" cy="6480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i="1" dirty="0"/>
          </a:p>
          <a:p>
            <a:pPr>
              <a:lnSpc>
                <a:spcPct val="15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400" dirty="0" smtClean="0"/>
              <a:t>Minust…</a:t>
            </a:r>
            <a:endParaRPr lang="et-EE" sz="2400" dirty="0">
              <a:solidFill>
                <a:schemeClr val="tx1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7488" y="1527980"/>
            <a:ext cx="8464991" cy="497395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Akadeemiline karjäär - Tallinna Ülikool 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    - Bakalaureusekraad (</a:t>
            </a:r>
            <a:r>
              <a:rPr lang="et-EE" sz="20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BSc</a:t>
            </a:r>
            <a:r>
              <a:rPr lang="et-EE" sz="2000" i="1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) 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2006 (Bioloogia)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    - Magistrikraad </a:t>
            </a:r>
            <a:r>
              <a:rPr lang="et-EE" sz="2000" i="1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(</a:t>
            </a:r>
            <a:r>
              <a:rPr lang="et-EE" sz="20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MSc</a:t>
            </a:r>
            <a:r>
              <a:rPr lang="et-EE" sz="2000" i="1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)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Cum</a:t>
            </a:r>
            <a:r>
              <a:rPr lang="et-EE" sz="2000" i="1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Laude</a:t>
            </a:r>
            <a:r>
              <a:rPr lang="et-EE" sz="2000" i="1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2008 (Merebioloog- 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      keskkonnaspetsialist)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    - Doktorikraad </a:t>
            </a:r>
            <a:r>
              <a:rPr lang="et-EE" sz="2000" i="1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(PhD) 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2013 (Analüütiline </a:t>
            </a:r>
            <a:r>
              <a:rPr lang="et-EE" sz="2000" dirty="0" err="1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biokeemia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Sport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    - EJL litsentseeritud tegevrattur (</a:t>
            </a:r>
            <a:r>
              <a:rPr lang="et-EE" sz="2000" dirty="0" err="1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M-Eliit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)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    - V kat jalgrattatreener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     - Spordimassöör </a:t>
            </a: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Töökohad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Tallinna Ülikool – lektor, teadur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000" dirty="0" smtClean="0">
                <a:solidFill>
                  <a:srgbClr val="000000"/>
                </a:solidFill>
                <a:latin typeface="Arial" panose="020B0604020202020204" pitchFamily="34" charset="0"/>
                <a:ea typeface="Microsoft YaHei" charset="0"/>
                <a:cs typeface="Arial" panose="020B0604020202020204" pitchFamily="34" charset="0"/>
              </a:rPr>
              <a:t>Nõmme Rattakool – peatreener, 16+ grupi treener, massöör</a:t>
            </a: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110" y="52842"/>
            <a:ext cx="2378354" cy="8558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98" y="2976"/>
            <a:ext cx="2355494" cy="9057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853647"/>
            <a:ext cx="1080120" cy="14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800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606" y="2976"/>
            <a:ext cx="2293988" cy="825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6" y="2976"/>
            <a:ext cx="2355494" cy="9057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3599688" cy="53644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671438"/>
            <a:ext cx="5477998" cy="29979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410" y="724203"/>
            <a:ext cx="3145934" cy="32808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08980" y="296115"/>
            <a:ext cx="45672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600" dirty="0" smtClean="0"/>
              <a:t>Pildikesi universumis toimuvast … ehk elu = IME</a:t>
            </a:r>
            <a:endParaRPr lang="et-EE" sz="1600" dirty="0"/>
          </a:p>
        </p:txBody>
      </p:sp>
    </p:spTree>
    <p:extLst>
      <p:ext uri="{BB962C8B-B14F-4D97-AF65-F5344CB8AC3E}">
        <p14:creationId xmlns:p14="http://schemas.microsoft.com/office/powerpoint/2010/main" val="4767188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27861" y="476672"/>
            <a:ext cx="8247063" cy="6480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i="1" dirty="0"/>
          </a:p>
          <a:p>
            <a:pPr algn="ctr">
              <a:lnSpc>
                <a:spcPct val="15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400" dirty="0" smtClean="0"/>
              <a:t>LOENGUKURSUSED</a:t>
            </a:r>
            <a:endParaRPr lang="et-EE" sz="2400" dirty="0">
              <a:solidFill>
                <a:schemeClr val="tx1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7860" y="1382416"/>
            <a:ext cx="8247062" cy="50043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Anorgaaniline keemia I, II</a:t>
            </a:r>
          </a:p>
          <a:p>
            <a:pPr lvl="0"/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err="1" smtClean="0"/>
              <a:t>Üldkeemia</a:t>
            </a:r>
            <a:endParaRPr lang="et-EE" dirty="0" smtClean="0"/>
          </a:p>
          <a:p>
            <a:pPr lvl="0"/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Instrumentaal analüüs ja analüütiline keemia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Erinevad keemia didaktika kursused – õpetajakoolituse üliõpilastele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dirty="0"/>
              <a:t>Keskkond ja tervis (gümnaasiumile)</a:t>
            </a:r>
          </a:p>
          <a:p>
            <a:pPr lvl="0"/>
            <a:endParaRPr lang="et-EE" dirty="0" smtClean="0"/>
          </a:p>
          <a:p>
            <a:pPr lvl="0"/>
            <a:r>
              <a:rPr lang="et-EE" dirty="0" smtClean="0"/>
              <a:t>…</a:t>
            </a:r>
          </a:p>
          <a:p>
            <a:pPr lvl="0"/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Erinevad koolitused õpetajatele </a:t>
            </a:r>
            <a:endParaRPr lang="et-EE" dirty="0"/>
          </a:p>
          <a:p>
            <a:pPr lvl="0"/>
            <a:endParaRPr lang="et-EE" sz="1400" dirty="0"/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110" y="52842"/>
            <a:ext cx="2378354" cy="8558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98" y="2976"/>
            <a:ext cx="2355494" cy="90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1279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27860" y="620688"/>
            <a:ext cx="8247063" cy="6480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i="1" dirty="0"/>
          </a:p>
          <a:p>
            <a:pPr algn="ctr">
              <a:lnSpc>
                <a:spcPct val="15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400" dirty="0" smtClean="0"/>
              <a:t>KURSUS – AINELINE MAAILM</a:t>
            </a:r>
            <a:endParaRPr lang="et-EE" sz="2400" dirty="0">
              <a:solidFill>
                <a:schemeClr val="tx1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7860" y="1382416"/>
            <a:ext cx="8247062" cy="50043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lvl="0"/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Kursus koosneb: loengud, arutelud</a:t>
            </a:r>
          </a:p>
          <a:p>
            <a:pPr lvl="0"/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EESMÄRK: anda ülevaade mateeriast meie ümber – aine = mateeria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/>
              <a:t>Kursuse hinne = </a:t>
            </a:r>
            <a:r>
              <a:rPr lang="et-EE" dirty="0" smtClean="0"/>
              <a:t>kirjalik eksam</a:t>
            </a:r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lvl="0"/>
            <a:endParaRPr lang="et-EE" sz="1400" dirty="0"/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110" y="52842"/>
            <a:ext cx="2378354" cy="8558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98" y="2976"/>
            <a:ext cx="2355494" cy="90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728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27860" y="620688"/>
            <a:ext cx="8247063" cy="6480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i="1" dirty="0"/>
          </a:p>
          <a:p>
            <a:pPr algn="ctr">
              <a:lnSpc>
                <a:spcPct val="15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400" dirty="0" smtClean="0"/>
              <a:t>AINE JA MAAILM</a:t>
            </a:r>
            <a:endParaRPr lang="et-EE" sz="2400" dirty="0">
              <a:solidFill>
                <a:schemeClr val="tx1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7860" y="1382416"/>
            <a:ext cx="8247062" cy="50043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lvl="0"/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Keemiline element – sarnaste aatomite kogum (sama prootonite arv, tuumalaeng)</a:t>
            </a:r>
          </a:p>
          <a:p>
            <a:pPr lvl="0"/>
            <a:endParaRPr lang="et-EE" dirty="0"/>
          </a:p>
          <a:p>
            <a:pPr lvl="0"/>
            <a:endParaRPr lang="et-EE" dirty="0" smtClean="0"/>
          </a:p>
          <a:p>
            <a:pPr lvl="0"/>
            <a:endParaRPr lang="et-EE" dirty="0" smtClean="0"/>
          </a:p>
          <a:p>
            <a:pPr lvl="0"/>
            <a:endParaRPr lang="et-EE" dirty="0"/>
          </a:p>
          <a:p>
            <a:pPr lvl="0"/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Aatom – aine väikseim osake, mis koosneb prootonitest (+) neutronitest (0) ja elektronidest (-)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Maailm – KÕIK MIS ON OLEMAS – kiirgused, väljad, aine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AINE, ELEMENT – universaalne mõiste  - kõikjal, kuhu meie teadmised ulatuvad on ÜHESUGUNE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dirty="0" smtClean="0"/>
              <a:t>AINE (keemiline mõiste) – koostis: aatomid</a:t>
            </a:r>
            <a:r>
              <a:rPr lang="et-EE" dirty="0"/>
              <a:t>, ioonid, </a:t>
            </a:r>
            <a:r>
              <a:rPr lang="et-EE" dirty="0" smtClean="0"/>
              <a:t>molekulid</a:t>
            </a:r>
          </a:p>
          <a:p>
            <a:r>
              <a:rPr lang="et-EE" dirty="0"/>
              <a:t> </a:t>
            </a:r>
            <a:r>
              <a:rPr lang="et-EE" dirty="0" smtClean="0"/>
              <a:t>   … on KINDEL STRUKTUUR JA EHITUS</a:t>
            </a:r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lvl="0"/>
            <a:endParaRPr lang="et-EE" sz="1400" dirty="0"/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110" y="52842"/>
            <a:ext cx="2378354" cy="8558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98" y="2976"/>
            <a:ext cx="2355494" cy="905744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263228"/>
              </p:ext>
            </p:extLst>
          </p:nvPr>
        </p:nvGraphicFramePr>
        <p:xfrm>
          <a:off x="2699792" y="2060848"/>
          <a:ext cx="3048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et-EE" dirty="0" smtClean="0"/>
                        <a:t>OSAKE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MASS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LAENG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/>
                        <a:t>Prooton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1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+1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/>
                        <a:t>Neutron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1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0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/>
                        <a:t>Elektron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-1</a:t>
                      </a:r>
                      <a:endParaRPr lang="et-E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2465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110" y="52842"/>
            <a:ext cx="2378354" cy="8558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98" y="2976"/>
            <a:ext cx="2355494" cy="9057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8720"/>
            <a:ext cx="8422245" cy="550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306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27860" y="620688"/>
            <a:ext cx="8247063" cy="6480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i="1" dirty="0"/>
          </a:p>
          <a:p>
            <a:pPr algn="ctr">
              <a:lnSpc>
                <a:spcPct val="15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400" dirty="0" smtClean="0"/>
              <a:t>AINE (MATEERIA) – TEISTES TÄHENDUSTES</a:t>
            </a:r>
            <a:endParaRPr lang="et-EE" sz="2400" dirty="0">
              <a:solidFill>
                <a:schemeClr val="tx1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7860" y="1382416"/>
            <a:ext cx="8247062" cy="50043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lvl="0"/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t-EE" dirty="0" smtClean="0"/>
              <a:t>Kosmilises tähenduses – võib esineda ainena</a:t>
            </a:r>
            <a:r>
              <a:rPr lang="et-EE" dirty="0"/>
              <a:t>, tumeainena ja tumeenergiana</a:t>
            </a:r>
            <a:endParaRPr lang="et-EE" dirty="0" smtClean="0"/>
          </a:p>
          <a:p>
            <a:pPr lvl="0"/>
            <a:endParaRPr lang="et-EE" dirty="0"/>
          </a:p>
          <a:p>
            <a:r>
              <a:rPr lang="et-EE" i="1" dirty="0"/>
              <a:t>Tumeaine e varjatud aine (</a:t>
            </a:r>
            <a:r>
              <a:rPr lang="et-EE" dirty="0" err="1"/>
              <a:t>dark</a:t>
            </a:r>
            <a:r>
              <a:rPr lang="et-EE" dirty="0"/>
              <a:t> </a:t>
            </a:r>
            <a:r>
              <a:rPr lang="et-EE" dirty="0" err="1"/>
              <a:t>matter</a:t>
            </a:r>
            <a:r>
              <a:rPr lang="et-EE" i="1" dirty="0"/>
              <a:t>) </a:t>
            </a:r>
            <a:r>
              <a:rPr lang="et-EE" dirty="0"/>
              <a:t>– aineliik (</a:t>
            </a:r>
            <a:r>
              <a:rPr lang="et-EE" dirty="0" err="1"/>
              <a:t>astrofüüsikalise</a:t>
            </a:r>
            <a:r>
              <a:rPr lang="et-EE" dirty="0"/>
              <a:t> mõistena), mida ei ole näha, kuid mida saab tuvastada tema raskusjõu tõttu</a:t>
            </a:r>
            <a:r>
              <a:rPr lang="et-EE" dirty="0" smtClean="0"/>
              <a:t>. </a:t>
            </a:r>
          </a:p>
          <a:p>
            <a:r>
              <a:rPr lang="et-EE" dirty="0" smtClean="0"/>
              <a:t>…</a:t>
            </a:r>
            <a:endParaRPr lang="et-EE" dirty="0"/>
          </a:p>
          <a:p>
            <a:r>
              <a:rPr lang="et-EE" dirty="0" smtClean="0"/>
              <a:t>Tõendeid vähe, </a:t>
            </a:r>
          </a:p>
          <a:p>
            <a:r>
              <a:rPr lang="et-EE" dirty="0"/>
              <a:t>P</a:t>
            </a:r>
            <a:r>
              <a:rPr lang="et-EE" dirty="0" smtClean="0"/>
              <a:t>uudub koht klassikalises füüsikas</a:t>
            </a:r>
          </a:p>
          <a:p>
            <a:r>
              <a:rPr lang="et-EE" dirty="0"/>
              <a:t>E</a:t>
            </a:r>
            <a:r>
              <a:rPr lang="et-EE" dirty="0" smtClean="0"/>
              <a:t>i ole aine keemilises mõistes</a:t>
            </a:r>
            <a:endParaRPr lang="et-EE" dirty="0"/>
          </a:p>
          <a:p>
            <a:endParaRPr lang="et-EE" dirty="0"/>
          </a:p>
          <a:p>
            <a:r>
              <a:rPr lang="et-EE" dirty="0" smtClean="0"/>
              <a:t>Klassikalise </a:t>
            </a:r>
            <a:r>
              <a:rPr lang="et-EE" dirty="0"/>
              <a:t>(tavapärase) loodusteaduse tähenduses </a:t>
            </a:r>
            <a:r>
              <a:rPr lang="et-EE" dirty="0" smtClean="0"/>
              <a:t>on </a:t>
            </a:r>
            <a:r>
              <a:rPr lang="et-EE" b="1" dirty="0"/>
              <a:t>aine </a:t>
            </a:r>
            <a:r>
              <a:rPr lang="et-EE" dirty="0"/>
              <a:t>atomaar-molekulaarse struktuuriga substants</a:t>
            </a:r>
          </a:p>
          <a:p>
            <a:pPr lvl="0"/>
            <a:endParaRPr lang="et-EE" dirty="0"/>
          </a:p>
          <a:p>
            <a:r>
              <a:rPr lang="et-EE" dirty="0"/>
              <a:t>Keemia (ainelisuse) valdkonda </a:t>
            </a:r>
            <a:r>
              <a:rPr lang="et-EE" i="1" dirty="0"/>
              <a:t>ei kuulu</a:t>
            </a:r>
            <a:r>
              <a:rPr lang="et-EE" dirty="0"/>
              <a:t> psüühilised ja teadvuslikud nähtused (kuigi need võivad olla seotud </a:t>
            </a:r>
            <a:r>
              <a:rPr lang="et-EE" dirty="0" err="1"/>
              <a:t>biokeemiliste</a:t>
            </a:r>
            <a:r>
              <a:rPr lang="et-EE" dirty="0"/>
              <a:t> protsessidega).</a:t>
            </a:r>
          </a:p>
          <a:p>
            <a:r>
              <a:rPr lang="et-EE" dirty="0"/>
              <a:t>Ka aine ebatavaline olek (plasma, aine kõrge gravitatsiooni tingimustes, nt Mustas augus) ei ole keemias käsitletavad.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lvl="0"/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lvl="0"/>
            <a:endParaRPr lang="et-EE" sz="1400" dirty="0"/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110" y="52842"/>
            <a:ext cx="2378354" cy="8558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98" y="2976"/>
            <a:ext cx="2355494" cy="90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933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501401" y="584684"/>
            <a:ext cx="8247063" cy="6480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i="1" dirty="0"/>
          </a:p>
          <a:p>
            <a:pPr algn="ctr">
              <a:lnSpc>
                <a:spcPct val="15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400" dirty="0" smtClean="0"/>
              <a:t>KEEMIA – TEADUS AINETE MUUNDUMISEST</a:t>
            </a:r>
            <a:endParaRPr lang="et-EE" sz="2400" dirty="0">
              <a:solidFill>
                <a:schemeClr val="tx1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7860" y="1382416"/>
            <a:ext cx="8247062" cy="50043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lvl="0"/>
            <a:endParaRPr lang="et-EE" dirty="0"/>
          </a:p>
          <a:p>
            <a:r>
              <a:rPr lang="et-EE" dirty="0"/>
              <a:t>Sõna </a:t>
            </a:r>
            <a:r>
              <a:rPr lang="et-EE" i="1" dirty="0"/>
              <a:t>keemia </a:t>
            </a:r>
            <a:r>
              <a:rPr lang="et-EE" dirty="0"/>
              <a:t>tuleneb kreekakeelsest sõnast </a:t>
            </a:r>
            <a:r>
              <a:rPr lang="et-EE" dirty="0" err="1"/>
              <a:t>χημέι</a:t>
            </a:r>
            <a:r>
              <a:rPr lang="et-EE" dirty="0"/>
              <a:t>α (khemeia): kunst muuta 'tavalisi' metalle väärismetallideks (seda käsitleb lähemalt </a:t>
            </a:r>
            <a:r>
              <a:rPr lang="et-EE" i="1" dirty="0"/>
              <a:t>alkeemia</a:t>
            </a:r>
            <a:r>
              <a:rPr lang="et-EE" dirty="0"/>
              <a:t>).</a:t>
            </a:r>
          </a:p>
          <a:p>
            <a:pPr lvl="0"/>
            <a:endParaRPr lang="et-EE" dirty="0"/>
          </a:p>
          <a:p>
            <a:r>
              <a:rPr lang="et-EE" b="1" dirty="0" smtClean="0"/>
              <a:t>Keemia</a:t>
            </a:r>
            <a:r>
              <a:rPr lang="et-EE" dirty="0" smtClean="0"/>
              <a:t> – TEADUS AINETE MUUNDUMISEST JA NENDE SEADUSPÄRASUSEST</a:t>
            </a:r>
          </a:p>
          <a:p>
            <a:r>
              <a:rPr lang="et-EE" dirty="0" smtClean="0"/>
              <a:t>…Tegelik </a:t>
            </a:r>
            <a:r>
              <a:rPr lang="et-EE" dirty="0"/>
              <a:t>sisu – aine struktuur aatomite, eriti aga molekulide tasemel.</a:t>
            </a:r>
          </a:p>
          <a:p>
            <a:r>
              <a:rPr lang="et-EE" dirty="0"/>
              <a:t>Keemia tüüpiline objekt on </a:t>
            </a:r>
            <a:r>
              <a:rPr lang="et-EE" dirty="0" smtClean="0"/>
              <a:t>MOLEKUL.</a:t>
            </a:r>
            <a:endParaRPr lang="et-EE" dirty="0"/>
          </a:p>
          <a:p>
            <a:r>
              <a:rPr lang="et-EE" dirty="0" smtClean="0"/>
              <a:t>…</a:t>
            </a:r>
            <a:endParaRPr lang="et-EE" dirty="0"/>
          </a:p>
          <a:p>
            <a:pPr lvl="0"/>
            <a:endParaRPr lang="et-E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lvl="0"/>
            <a:endParaRPr lang="et-EE" sz="1400" dirty="0"/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 smtClean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20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sz="1600" dirty="0">
              <a:solidFill>
                <a:srgbClr val="000000"/>
              </a:solidFill>
              <a:latin typeface="Arial" panose="020B0604020202020204" pitchFamily="34" charset="0"/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110" y="52842"/>
            <a:ext cx="2378354" cy="8558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98" y="2976"/>
            <a:ext cx="2355494" cy="90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87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501401" y="584684"/>
            <a:ext cx="8247063" cy="6480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t-EE" i="1" dirty="0"/>
          </a:p>
          <a:p>
            <a:pPr algn="ctr">
              <a:lnSpc>
                <a:spcPct val="15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t-EE" sz="2400" dirty="0" smtClean="0"/>
              <a:t>VIDEOLINGID</a:t>
            </a:r>
            <a:endParaRPr lang="et-EE" sz="2400" dirty="0">
              <a:solidFill>
                <a:schemeClr val="tx1"/>
              </a:solidFill>
              <a:ea typeface="Microsoft YaHei" charset="0"/>
              <a:cs typeface="Microsoft YaHe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110" y="52842"/>
            <a:ext cx="2378354" cy="8558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98" y="2976"/>
            <a:ext cx="2355494" cy="90574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01998" y="1845239"/>
            <a:ext cx="7758434" cy="42780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cs typeface="Arial" panose="020B0604020202020204" pitchFamily="34" charset="0"/>
                <a:hlinkClick r:id="rId5"/>
              </a:rPr>
              <a:t>https://www.youtube.com/watch?v=MfpH3Zox6m4</a:t>
            </a: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cs typeface="Arial" panose="020B0604020202020204" pitchFamily="34" charset="0"/>
                <a:hlinkClick r:id="rId6"/>
              </a:rPr>
              <a:t>https://www.youtube.com/watch?v=sNXelB6gIzQ</a:t>
            </a: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cs typeface="Arial" panose="020B0604020202020204" pitchFamily="34" charset="0"/>
                <a:hlinkClick r:id="rId7"/>
              </a:rPr>
              <a:t>https://www.youtube.com/watch?v=VTRIKgKLI_Y</a:t>
            </a: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cs typeface="Arial" panose="020B0604020202020204" pitchFamily="34" charset="0"/>
                <a:hlinkClick r:id="rId8"/>
              </a:rPr>
              <a:t>https://www.youtube.com/watch?v=uPkEGAHo78o</a:t>
            </a: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/>
            </a:r>
            <a:b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</a:b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cs typeface="Arial" panose="020B0604020202020204" pitchFamily="34" charset="0"/>
                <a:hlinkClick r:id="rId9"/>
              </a:rPr>
              <a:t>https://www.youtube.com/watch?v=_6WfnhwyyCw</a:t>
            </a: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/>
            </a:r>
            <a:b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</a:b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cs typeface="Arial" panose="020B0604020202020204" pitchFamily="34" charset="0"/>
                <a:hlinkClick r:id="rId10"/>
              </a:rPr>
              <a:t>https://www.youtube.com/watch?v=jAVWxPGYAu4</a:t>
            </a: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/>
            </a:r>
            <a:b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</a:b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cs typeface="Arial" panose="020B0604020202020204" pitchFamily="34" charset="0"/>
                <a:hlinkClick r:id="rId11"/>
              </a:rPr>
              <a:t>https://www.youtube.com/watch?v=3_FJIpKgdV4</a:t>
            </a: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/>
            </a:r>
            <a:b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</a:b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cs typeface="Arial" panose="020B0604020202020204" pitchFamily="34" charset="0"/>
                <a:hlinkClick r:id="rId12"/>
              </a:rPr>
              <a:t>https://www.youtube.com/watch?v=8ypo6wGqIGY</a:t>
            </a: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/>
            </a:r>
            <a:b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</a:b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rgbClr val="1155CC"/>
              </a:solidFill>
              <a:effectLst/>
              <a:cs typeface="Arial" panose="020B0604020202020204" pitchFamily="34" charset="0"/>
              <a:hlinkClick r:id="rId13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cs typeface="Arial" panose="020B0604020202020204" pitchFamily="34" charset="0"/>
                <a:hlinkClick r:id="rId13"/>
              </a:rPr>
              <a:t>https://www.youtube.com/watch?v=kBgIMRV895w</a:t>
            </a:r>
            <a:endParaRPr kumimoji="0" lang="et-EE" altLang="et-E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5364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2290</TotalTime>
  <Words>430</Words>
  <Application>Microsoft Office PowerPoint</Application>
  <PresentationFormat>On-screen Show (4:3)</PresentationFormat>
  <Paragraphs>152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Microsoft YaHei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LOODUSLIKE MEMBRAANIDE UURIMINE KAPILLAARELEKTROKROMATOGRAAFIAGA</dc:title>
  <dc:creator>Kert Martma</dc:creator>
  <cp:lastModifiedBy>Kert Martma</cp:lastModifiedBy>
  <cp:revision>261</cp:revision>
  <cp:lastPrinted>2013-09-26T06:28:47Z</cp:lastPrinted>
  <dcterms:created xsi:type="dcterms:W3CDTF">2009-04-08T07:42:47Z</dcterms:created>
  <dcterms:modified xsi:type="dcterms:W3CDTF">2014-10-03T19:32:09Z</dcterms:modified>
</cp:coreProperties>
</file>