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29" r:id="rId2"/>
    <p:sldId id="392" r:id="rId3"/>
    <p:sldId id="332" r:id="rId4"/>
    <p:sldId id="269" r:id="rId5"/>
    <p:sldId id="330" r:id="rId6"/>
    <p:sldId id="339" r:id="rId7"/>
    <p:sldId id="341" r:id="rId8"/>
    <p:sldId id="342" r:id="rId9"/>
    <p:sldId id="334" r:id="rId10"/>
    <p:sldId id="335" r:id="rId11"/>
    <p:sldId id="337" r:id="rId12"/>
    <p:sldId id="338" r:id="rId13"/>
    <p:sldId id="336" r:id="rId14"/>
    <p:sldId id="343" r:id="rId15"/>
    <p:sldId id="344" r:id="rId16"/>
    <p:sldId id="345" r:id="rId17"/>
    <p:sldId id="347" r:id="rId18"/>
    <p:sldId id="346" r:id="rId19"/>
    <p:sldId id="348" r:id="rId20"/>
    <p:sldId id="349" r:id="rId21"/>
    <p:sldId id="393" r:id="rId22"/>
    <p:sldId id="350" r:id="rId23"/>
    <p:sldId id="351" r:id="rId24"/>
    <p:sldId id="352" r:id="rId25"/>
    <p:sldId id="394" r:id="rId26"/>
    <p:sldId id="356" r:id="rId27"/>
    <p:sldId id="353" r:id="rId28"/>
    <p:sldId id="354" r:id="rId29"/>
    <p:sldId id="355" r:id="rId30"/>
    <p:sldId id="388" r:id="rId31"/>
    <p:sldId id="358" r:id="rId32"/>
    <p:sldId id="359" r:id="rId33"/>
    <p:sldId id="360" r:id="rId34"/>
    <p:sldId id="357" r:id="rId35"/>
    <p:sldId id="362" r:id="rId36"/>
    <p:sldId id="363" r:id="rId37"/>
    <p:sldId id="364" r:id="rId38"/>
    <p:sldId id="361" r:id="rId39"/>
    <p:sldId id="365" r:id="rId40"/>
    <p:sldId id="366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74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383" r:id="rId57"/>
    <p:sldId id="385" r:id="rId58"/>
    <p:sldId id="384" r:id="rId59"/>
    <p:sldId id="386" r:id="rId60"/>
    <p:sldId id="387" r:id="rId61"/>
    <p:sldId id="389" r:id="rId62"/>
    <p:sldId id="390" r:id="rId63"/>
    <p:sldId id="391" r:id="rId64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FF0000"/>
    <a:srgbClr val="007600"/>
    <a:srgbClr val="EA0000"/>
    <a:srgbClr val="0033CC"/>
    <a:srgbClr val="008000"/>
    <a:srgbClr val="750101"/>
    <a:srgbClr val="B80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80" autoAdjust="0"/>
  </p:normalViewPr>
  <p:slideViewPr>
    <p:cSldViewPr snapToGrid="0">
      <p:cViewPr varScale="1">
        <p:scale>
          <a:sx n="73" d="100"/>
          <a:sy n="73" d="100"/>
        </p:scale>
        <p:origin x="173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71BAF-C036-42EE-9F76-6B64116EE154}" type="datetimeFigureOut">
              <a:rPr lang="et-EE" smtClean="0"/>
              <a:t>04.09.2023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86DCE-1FBE-49E1-91AC-958088EEFB2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980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4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56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9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Working Party on Analytical Chemistry (WPAC)</a:t>
            </a:r>
            <a:endParaRPr lang="et-E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Federation of European Chemical Societies (FECS)</a:t>
            </a:r>
            <a:r>
              <a:rPr lang="et-E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t-E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Üleeuroopaline</a:t>
            </a:r>
            <a:r>
              <a:rPr lang="et-E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analüütilise keemia foorum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13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Hollandi kunstnik. Maalitud 1558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8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Mg põlemine – mass suureneb, problemaatiline selgitada. Negatiivse massiga flogiston.</a:t>
            </a: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Becher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saksa alkeemik</a:t>
            </a: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Lavoisier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prantsuse keemik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2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Boyle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iiri alkeemik</a:t>
            </a:r>
          </a:p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Lomonossov vene teadlane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44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Priestley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inglise keemik, tuline flogistoniteooria pooldaja. Leiutas gaseeritud vee.</a:t>
            </a: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Cavendish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inglise keemik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47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Martin Heinrich Klaproth 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German chemist who discovered uranium (1789), zirconium (1789), and cerium (1803).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Apteeker, seejärel mineraalide keemiline analüüs. Andnud nimetused: titaan, strontsium ja telluur (teiste poolt talle saadetud). Tuvastas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gravimeetriliselt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 Kreeka ja 9 Rooma vasksulamist mündi ligikaudse koostise ning mitmete teiste metallesemete koostised.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6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Liebig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saksa keemik</a:t>
            </a:r>
          </a:p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Ostwald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baltisaksa keemik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04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8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citing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yocto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sensitivity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Lischner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Phys.Rev.B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81,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June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30, 2010</a:t>
            </a:r>
          </a:p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7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6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7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61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01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86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68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13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Thioacetamide</a:t>
            </a:r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53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Thioacetamide</a:t>
            </a:r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12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026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23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789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999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48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428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48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988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43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850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218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677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Hüdrooniumioon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033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2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dirty="0" err="1">
                <a:latin typeface="Times New Roman" pitchFamily="18" charset="0"/>
                <a:cs typeface="Times New Roman" pitchFamily="18" charset="0"/>
              </a:rPr>
              <a:t>Sørensen</a:t>
            </a:r>
            <a:r>
              <a:rPr lang="et-EE" sz="1200" dirty="0">
                <a:latin typeface="Times New Roman" pitchFamily="18" charset="0"/>
                <a:cs typeface="Times New Roman" pitchFamily="18" charset="0"/>
              </a:rPr>
              <a:t> – taani keemik.</a:t>
            </a:r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071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153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95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363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510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002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938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004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253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660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971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781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089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137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S4O6 -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tetrationaat</a:t>
            </a:r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1282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 – universaalne gaasikonstant, T absoluutne temperatuur, elektronide moolide arv, mis muundatakse reaktsiooni käigus, Faraday konstant.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84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780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546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07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914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51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12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980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altLang="et-E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Schwarzenbach</a:t>
            </a:r>
            <a:r>
              <a:rPr lang="et-EE" altLang="et-E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šveitsi keemik.</a:t>
            </a:r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905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066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639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Amperomeetriline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tiitrimine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lahuses olevad </a:t>
            </a:r>
            <a:r>
              <a:rPr lang="et-E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elektroaktiivsed</a:t>
            </a:r>
            <a:r>
              <a:rPr lang="et-E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osakesed eemaldatakse interaktsioonide tulemusel, toimub muutus lahuse elektrijuhtivuses.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255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47DB-A17E-4B90-806A-990D4421F09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4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5153B-6A78-4B0F-B049-9F7B586D0BF6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650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B90AE-92EE-4352-8623-3CA7B818A41E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439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0D3A-B417-4287-8A26-B6A1F84E54E9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24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16143-3857-49E2-83D9-58B4C1051B0F}" type="datetime1">
              <a:rPr lang="et-EE" smtClean="0"/>
              <a:t>04.09.2023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70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AB40-7F61-424B-93A5-4683FA29ED69}" type="datetime1">
              <a:rPr lang="et-EE" smtClean="0"/>
              <a:t>04.09.2023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6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6803-F6C2-486D-AF89-D56E2E4285B2}" type="datetime1">
              <a:rPr lang="et-EE" smtClean="0"/>
              <a:t>04.09.2023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496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D82FE-61B8-4B29-A9A9-45DA8596505F}" type="datetime1">
              <a:rPr lang="et-EE" smtClean="0"/>
              <a:t>04.09.2023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338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D9668-8D7D-4781-BC1B-A33CC557AAE9}" type="datetime1">
              <a:rPr lang="et-EE" smtClean="0"/>
              <a:t>04.09.2023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177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E850-8F07-4A6C-B516-405A1C8492E2}" type="datetime1">
              <a:rPr lang="et-EE" smtClean="0"/>
              <a:t>04.09.2023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4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C859-B6BF-47D1-8DCB-039FF8C0C986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B65E-BCB6-45E7-8045-DE5E00B4B3AA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534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C7504-B59C-49ED-8647-F12970E40E3A}" type="datetime1">
              <a:rPr lang="et-EE" smtClean="0"/>
              <a:t>04.09.2023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23DDF-BDF0-4841-80BC-B65775DF216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40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6/Large_bonfire.jpg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hyperlink" Target="http://upload.wikimedia.org/wikipedia/commons/5/55/Rust03102006.JPG" TargetMode="External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9/Glass_electrode_scheme.jpg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42.jpeg"/><Relationship Id="rId4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2460666"/>
            <a:ext cx="7848872" cy="12961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ANALÜÜTILINE KEEMIA JA INSTRUMENTAALANALÜÜS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678046"/>
          </a:xfrm>
        </p:spPr>
        <p:txBody>
          <a:bodyPr>
            <a:noAutofit/>
          </a:bodyPr>
          <a:lstStyle/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Kert Martma</a:t>
            </a:r>
          </a:p>
          <a:p>
            <a:r>
              <a:rPr lang="et-EE" sz="2000" b="1" i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PhD</a:t>
            </a: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t-EE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 20</a:t>
            </a:r>
            <a:r>
              <a:rPr lang="en-US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35596" y="352250"/>
            <a:ext cx="6400800" cy="484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2000" b="1" dirty="0">
                <a:ln w="1905"/>
                <a:solidFill>
                  <a:srgbClr val="27697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Tallinna Ülikool</a:t>
            </a:r>
            <a:endParaRPr lang="en-US" sz="2000" b="1" dirty="0">
              <a:ln w="1905"/>
              <a:solidFill>
                <a:srgbClr val="27697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MLK69</a:t>
            </a:r>
            <a:r>
              <a: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Analüütilise keemia ja instrumentaalanalüüsi alused, </a:t>
            </a:r>
            <a:r>
              <a: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EAP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Hindamine: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MLK6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924</a:t>
            </a:r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Praktikumid	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  25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%		</a:t>
            </a: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Referaat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ettekanne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25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%			</a:t>
            </a:r>
          </a:p>
          <a:p>
            <a:pPr algn="just"/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Eksam		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0%	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Praktikumides osalemine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ja protokollide vormistamine on eksamile pääsemise eelduseks.</a:t>
            </a:r>
          </a:p>
          <a:p>
            <a:pPr algn="just"/>
            <a:endParaRPr lang="et-EE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Referaat: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referaat peab sisaldama autori analüüsi ja hinnanguid. Referaadi pikkus orienteeruvalt 10 A4, reavahega 1,5, tähesuurusega 12.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KORRALDUS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8894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1. SISSEJUHATUS</a:t>
            </a:r>
            <a:b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</a:br>
            <a:b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</a:br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ANALÜÜTILISE KEEMIA VALDKONNAD JA PÕHIMÕISTED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8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Analüütiline keemia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teaduslik distsipliin, mis arendab ja rakendab meetodeid, instrumente ja strateegiaid selleks, et saada informatsiooni aine koostise ja iseloomu kohta ajas ja ruumis.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WPAC/FECS analüütilise keemia definitsioon, 1993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Analüütiline keemia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tegeleb looduslikes ja tehislikes materjalides esinevate kemikaalide eraldamise, tuvastamise ja kvantifitseerimisega.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Anaalüütilise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keemia rakenduseks on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keemiline analüüs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mille eesmärgiks on aine või aine koguse või kontsentratsiooni kindlaks tegemine.</a:t>
            </a:r>
          </a:p>
          <a:p>
            <a:pPr algn="just"/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DEFINITSIOON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0820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Peter </a:t>
            </a:r>
            <a:r>
              <a:rPr lang="et-EE" sz="3000" b="1" dirty="0" err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Brughel</a:t>
            </a:r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 vanem (1525–1569) „Alkeemik töös“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56" y="957942"/>
            <a:ext cx="7992888" cy="578342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218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52565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Flogiston – substants, mille tõttu asjad põlevad.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Tuli – vaba flogiston.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Pakkus välja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J.J.Becher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1667 a.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1780 a. näitas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Antoine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-Laurent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Lavoisier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et põlemine vajab teatud gaasi (hapnik) olemasolu. Määras õhu ja vee keemilise koostise.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FLOGISTONI TEOORIA</a:t>
            </a:r>
          </a:p>
        </p:txBody>
      </p:sp>
      <p:pic>
        <p:nvPicPr>
          <p:cNvPr id="7" name="Picture 4" descr="http://www.aeiou.at/aeiou.encyclop.data.image.b/b22139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71242"/>
            <a:ext cx="2583860" cy="381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40152" y="488135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Johann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Joachim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Becher</a:t>
            </a:r>
            <a:br>
              <a:rPr lang="et-EE" sz="2000" dirty="0">
                <a:latin typeface="Times New Roman" pitchFamily="18" charset="0"/>
                <a:cs typeface="Times New Roman" pitchFamily="18" charset="0"/>
              </a:rPr>
            </a:b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(1635–1682)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166" y="3861048"/>
            <a:ext cx="2368962" cy="2822026"/>
          </a:xfrm>
          <a:prstGeom prst="rect">
            <a:avLst/>
          </a:prstGeom>
        </p:spPr>
      </p:pic>
      <p:pic>
        <p:nvPicPr>
          <p:cNvPr id="4098" name="Picture 2" descr="http://www.daviddarling.info/images3/Lavoisier_apparat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0959"/>
            <a:ext cx="3110569" cy="20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112059" y="6156322"/>
            <a:ext cx="20882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dirty="0" err="1">
                <a:latin typeface="Times New Roman" pitchFamily="18" charset="0"/>
                <a:cs typeface="Times New Roman" pitchFamily="18" charset="0"/>
              </a:rPr>
              <a:t>Antoine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Lavoisier</a:t>
            </a:r>
            <a:br>
              <a:rPr lang="et-EE" dirty="0">
                <a:latin typeface="Times New Roman" pitchFamily="18" charset="0"/>
                <a:cs typeface="Times New Roman" pitchFamily="18" charset="0"/>
              </a:rPr>
            </a:br>
            <a:r>
              <a:rPr lang="et-EE" dirty="0">
                <a:latin typeface="Times New Roman" pitchFamily="18" charset="0"/>
                <a:cs typeface="Times New Roman" pitchFamily="18" charset="0"/>
              </a:rPr>
              <a:t>(1743–1794)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7721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8633" y="1410971"/>
            <a:ext cx="3317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Lahuste kasutamine, „märja keemia“ rajaja. Esimeste gaasiliste ainete valmistamine.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2709" y="5951021"/>
            <a:ext cx="20882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Robert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Boyle</a:t>
            </a:r>
            <a:br>
              <a:rPr lang="et-EE" dirty="0">
                <a:latin typeface="Times New Roman" pitchFamily="18" charset="0"/>
                <a:cs typeface="Times New Roman" pitchFamily="18" charset="0"/>
              </a:rPr>
            </a:br>
            <a:r>
              <a:rPr lang="et-EE" dirty="0">
                <a:latin typeface="Times New Roman" pitchFamily="18" charset="0"/>
                <a:cs typeface="Times New Roman" pitchFamily="18" charset="0"/>
              </a:rPr>
              <a:t>(1627–1661)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55" y="2852936"/>
            <a:ext cx="2789173" cy="3005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971" y="2852936"/>
            <a:ext cx="2438405" cy="30053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39175" y="5951021"/>
            <a:ext cx="2438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Mihhail Lomonossov</a:t>
            </a:r>
            <a:br>
              <a:rPr lang="et-EE" dirty="0">
                <a:latin typeface="Times New Roman" pitchFamily="18" charset="0"/>
                <a:cs typeface="Times New Roman" pitchFamily="18" charset="0"/>
              </a:rPr>
            </a:br>
            <a:r>
              <a:rPr lang="et-EE" dirty="0">
                <a:latin typeface="Times New Roman" pitchFamily="18" charset="0"/>
                <a:cs typeface="Times New Roman" pitchFamily="18" charset="0"/>
              </a:rPr>
              <a:t>(1711–1765)</a:t>
            </a:r>
          </a:p>
        </p:txBody>
      </p:sp>
      <p:sp>
        <p:nvSpPr>
          <p:cNvPr id="9" name="Rectangle 8"/>
          <p:cNvSpPr/>
          <p:nvPr/>
        </p:nvSpPr>
        <p:spPr>
          <a:xfrm>
            <a:off x="5076056" y="1410971"/>
            <a:ext cx="34739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Kvantitatiivse analüüsi meetodid, võttis kasutusele kaalud, massi jäävuse seaduse sõnastus.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261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0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647245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Avastas ja eraldas hapniku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5802337"/>
            <a:ext cx="20882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Joseph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Priestley</a:t>
            </a:r>
            <a:br>
              <a:rPr lang="et-EE" dirty="0">
                <a:latin typeface="Times New Roman" pitchFamily="18" charset="0"/>
                <a:cs typeface="Times New Roman" pitchFamily="18" charset="0"/>
              </a:rPr>
            </a:br>
            <a:r>
              <a:rPr lang="et-EE" dirty="0">
                <a:latin typeface="Times New Roman" pitchFamily="18" charset="0"/>
                <a:cs typeface="Times New Roman" pitchFamily="18" charset="0"/>
              </a:rPr>
              <a:t>(1733–1804)</a:t>
            </a:r>
          </a:p>
        </p:txBody>
      </p:sp>
      <p:pic>
        <p:nvPicPr>
          <p:cNvPr id="49154" name="Picture 2" descr="http://pioneros.puj.edu.co/biografias/img/Joseph-Priestl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44204"/>
            <a:ext cx="2197278" cy="341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1130424"/>
            <a:ext cx="2325422" cy="48747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74501" y="6095037"/>
            <a:ext cx="20882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dirty="0">
                <a:latin typeface="Times New Roman" pitchFamily="18" charset="0"/>
                <a:cs typeface="Times New Roman" pitchFamily="18" charset="0"/>
              </a:rPr>
              <a:t>Henry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Cavendish</a:t>
            </a:r>
            <a:br>
              <a:rPr lang="et-EE" dirty="0">
                <a:latin typeface="Times New Roman" pitchFamily="18" charset="0"/>
                <a:cs typeface="Times New Roman" pitchFamily="18" charset="0"/>
              </a:rPr>
            </a:br>
            <a:r>
              <a:rPr lang="et-EE" dirty="0">
                <a:latin typeface="Times New Roman" pitchFamily="18" charset="0"/>
                <a:cs typeface="Times New Roman" pitchFamily="18" charset="0"/>
              </a:rPr>
              <a:t>(1731–1810)</a:t>
            </a:r>
          </a:p>
        </p:txBody>
      </p:sp>
      <p:pic>
        <p:nvPicPr>
          <p:cNvPr id="5122" name="Picture 2" descr="https://upload.wikimedia.org/wikipedia/commons/b/b4/Priestley_Joseph_pneumatic_troug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29238"/>
            <a:ext cx="2949761" cy="242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3826837" y="915601"/>
            <a:ext cx="3079212" cy="809045"/>
          </a:xfrm>
          <a:prstGeom prst="wedgeEllipseCallout">
            <a:avLst>
              <a:gd name="adj1" fmla="val 46016"/>
              <a:gd name="adj2" fmla="val 5889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Vesi ei ole keemiline element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7752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9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pic>
        <p:nvPicPr>
          <p:cNvPr id="48130" name="Picture 2" descr="https://upload.wikimedia.org/wikipedia/commons/c/cf/Martin_Heinrich_Klaprot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80728"/>
            <a:ext cx="3343944" cy="437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15880" y="5424740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Martin Heinrich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Klaproth</a:t>
            </a:r>
            <a:br>
              <a:rPr lang="et-EE" sz="2000" dirty="0">
                <a:latin typeface="Times New Roman" pitchFamily="18" charset="0"/>
                <a:cs typeface="Times New Roman" pitchFamily="18" charset="0"/>
              </a:rPr>
            </a:b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(1743–1817)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544" y="1052736"/>
            <a:ext cx="44644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Mineraalide keemiline analüüs.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Avastas uraani (1789), tsirkooni (1789),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tseeriumi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(1803).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Andnud nimetused elementidele: titaan, strontsium, telluur.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Tuvastas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gravimeetriliselt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Kreeka ja Rooma vasesulamitest müntide ja teiste metallesemete koostisi.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13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583264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Justus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von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Liebig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(1803–1873) – süstemaatiline elementanalüüs.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Peamine areng peale 1900, üha enam domineerib instrumentaalanalüüs.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Modernne analüütiline keemia.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Friedrich Wilhelm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Ostwald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(1853–1932) – analüütiline keemia on kunst ära tunda erinevaid substantse ja tuvastada nende koostisosi.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298710"/>
            <a:ext cx="2448272" cy="31302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652" y="3601081"/>
            <a:ext cx="2467844" cy="297992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3647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Klassikalised meetodid: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analüütide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eraldamine sadestamise, ekstraktsiooni või destillatsiooni teel.</a:t>
            </a:r>
          </a:p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Kvalitatiivsed meetodid: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värvuse tuvastamine, keemistemperatuur, lahustuvus, maitse.</a:t>
            </a:r>
          </a:p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Kvantitatiivsed meetodid: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gravimeetrilised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ja tiitrimeetrilised mõõtmised.</a:t>
            </a:r>
          </a:p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Instrumentaalsed meetodid: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uued, kiired, efektiivsed mõõtevahendid.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Analüütide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füüsikalised omadused: elektrijuhtivus, elektroodipotentsiaal, valgusneelduvus, massi-laengu suhe, fluorestsents jne.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ANALÜÜTILISED MEETODID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0680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AJALUGU, MÄÄRAMISPIIRID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052736"/>
            <a:ext cx="82089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Võimalike määramispiiride muutumine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     …1959	mikrogramm	(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g,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ppm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1960–1970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nanogramm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-9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ppb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1970–1979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pikogramm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ppt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1980–1989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femtogramm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fg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-15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ppq</a:t>
            </a: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1990–1999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atogramm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-18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2000–2009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zeptogramm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zg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-21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1000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molekul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2010–2019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joktogramm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yg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et-EE" sz="2000" baseline="30000" dirty="0">
                <a:latin typeface="Times New Roman" pitchFamily="18" charset="0"/>
                <a:cs typeface="Times New Roman" pitchFamily="18" charset="0"/>
              </a:rPr>
              <a:t>-24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g)	1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1,7 H-aatomit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osakest miljoni kohta.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ppb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osakest miljardi kohta.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osakest triljoni kohta.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ppq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osakest kvadriljoni kohta.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117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Proov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Homogeenne – ühtlase koostisega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Heterogeenne – ebaühtlase koostisega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Ideaalne proov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heterogeensest materjalist koosneb mitmest proovist, mille summaarne koostis kajastab kogu uuritava objekti koostist.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Proovi ettevalmistusega viiakse proov analüüsikõlbulikku olekusse.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Sageli kasutatavad proovi ettevalmistuse etapid: homogeniseerimine, kaalumine, lisandite eraldamine, lahustamine, lahjendamine, filtrimine.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Analüüt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↔ analüütiline signaal ↔ dešifreeritud tulemus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Analüütik → analüüs → tulemus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PROOVI SAAMINE</a:t>
            </a:r>
          </a:p>
        </p:txBody>
      </p:sp>
      <p:pic>
        <p:nvPicPr>
          <p:cNvPr id="9218" name="Picture 2" descr="http://www.hopescookies.com/assets/images/cookies//Hopescookies_oatmeal_rais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35506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4873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t-EE" sz="20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analüüt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	Habe – </a:t>
            </a:r>
            <a:r>
              <a:rPr lang="et-EE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analüüsitav objekt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sisaldust organismis saab jälgida juuste või habeme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sisalduse järgi.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Dünaamikat uuris </a:t>
            </a:r>
            <a:r>
              <a:rPr lang="et-EE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analüütik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R.Ott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24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ELAVHÕBEDA SISALDUS BIOLOOGILISES MATERJALIS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051720" y="1732166"/>
            <a:ext cx="6336704" cy="3766990"/>
            <a:chOff x="2051720" y="1732166"/>
            <a:chExt cx="6336704" cy="376699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800" y="1916832"/>
              <a:ext cx="5461422" cy="3260448"/>
            </a:xfrm>
            <a:prstGeom prst="rect">
              <a:avLst/>
            </a:prstGeom>
          </p:spPr>
        </p:pic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3491880" y="3717032"/>
              <a:ext cx="190128" cy="816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915816" y="3323148"/>
              <a:ext cx="136815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Söödi kala</a:t>
              </a:r>
              <a:endParaRPr lang="en-US" alt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5868144" y="2420888"/>
              <a:ext cx="25202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Hg</a:t>
              </a: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dünaamika habemes</a:t>
              </a:r>
              <a:endParaRPr lang="en-US" alt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2997932" y="5129824"/>
              <a:ext cx="517446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01.86	          07.86  09.86           01.87               aeg</a:t>
              </a:r>
              <a:endParaRPr lang="en-US" alt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051720" y="1732166"/>
              <a:ext cx="678455" cy="32008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ppm</a:t>
              </a:r>
              <a:endPara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t-E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  <a:p>
              <a:pPr algn="r"/>
              <a:endParaRPr lang="et-EE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  <a:p>
              <a:pPr algn="r"/>
              <a:endParaRPr lang="et-EE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  <a:p>
              <a:pPr algn="r"/>
              <a:endParaRPr lang="et-EE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pPr algn="r"/>
              <a:endParaRPr lang="et-EE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algn="r"/>
              <a:endParaRPr lang="et-EE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8201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Analüüs jaotub: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kvalitatiivseks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mis?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ja </a:t>
            </a: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kvantitatiivseks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kui palju?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 analüüsiks;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makro-, mikro- ja poolmikro analüüsiks;</a:t>
            </a:r>
          </a:p>
          <a:p>
            <a:pPr marL="800100" lvl="1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makroanalüüs – ainet vähemalt 0,1 g;</a:t>
            </a:r>
          </a:p>
          <a:p>
            <a:pPr marL="800100" lvl="1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mikroanalüüs – ainet 0,01 g või vähem;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klassikaliseks analüüsiks ja instrumentaalanalüüsiks.</a:t>
            </a:r>
          </a:p>
          <a:p>
            <a:pPr marL="800100" lvl="1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Klassikalise analüüsi kõige keerukamaks instrumendiks on kaalud.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9684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Klassikaline kvantitatiivne keemiline analüüs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mahtanalüüs;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kaalanalüüs.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Instrumentaalanalüüs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spektraalanalüüs;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elektrokeemiline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analüüs;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kromatograafiline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analüüs;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muud meetodid.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Instrumentaalmeetoditest on olulisel kohal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instrumentaliseeritud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maht- ja kaalanalüüs.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2117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2. KVALITATIIVNE 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9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Kvalitatiivseks analüüsiks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nimetame aine koostisesse kuuluvate komponentide kindlaks tegemist.</a:t>
            </a:r>
          </a:p>
          <a:p>
            <a:pPr algn="just">
              <a:spcBef>
                <a:spcPct val="50000"/>
              </a:spcBef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Klassikaliseks meetodiks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keemiliste reaktsioonide läbiviimine, mille aluseks on keemilistele ainetele iseloomulikud reaktsioonid, millel on vaatluseks sobivad välised tunnused: värvuste muutumine lahuses, värviliste sademete või gaaside teke, gaasipõleti leegi värvumine jt. </a:t>
            </a:r>
          </a:p>
          <a:p>
            <a:pPr algn="just">
              <a:spcBef>
                <a:spcPct val="50000"/>
              </a:spcBef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Kvalitatiivset analüüsi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võib jaotada spetsiifiliseks ja süstemaatiliseks analüüsiks.</a:t>
            </a:r>
          </a:p>
          <a:p>
            <a:pPr algn="just">
              <a:spcBef>
                <a:spcPct val="50000"/>
              </a:spcBef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Spetsiifilisel analüüsil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on võimalik määrata üksikut konkreetset ainet või ainete rühma.</a:t>
            </a:r>
          </a:p>
          <a:p>
            <a:pPr algn="just">
              <a:spcBef>
                <a:spcPct val="50000"/>
              </a:spcBef>
              <a:spcAft>
                <a:spcPts val="600"/>
              </a:spcAft>
            </a:pPr>
            <a:r>
              <a:rPr lang="et-EE" sz="2000" b="1" dirty="0">
                <a:latin typeface="Times New Roman" pitchFamily="18" charset="0"/>
                <a:cs typeface="Times New Roman" pitchFamily="18" charset="0"/>
              </a:rPr>
              <a:t>Süstemaatilisel analüüsil 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määratakse kõik objektis leiduvad ained, neid selleks reaktiivide abil rühmitades. 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KVALITATIIVNE ANALÜÜS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7435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519" y="4115543"/>
            <a:ext cx="2790825" cy="2733675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378904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Valastub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st. redutseerib KMnO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→ MnSO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lilla värvus kaob.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ANIOONIDE SÜSTEMAATILINE ANALÜÜS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719219"/>
              </p:ext>
            </p:extLst>
          </p:nvPr>
        </p:nvGraphicFramePr>
        <p:xfrm>
          <a:off x="1259632" y="980728"/>
          <a:ext cx="676875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Anioon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AgNO</a:t>
                      </a:r>
                      <a:r>
                        <a:rPr lang="et-EE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BaCl</a:t>
                      </a:r>
                      <a:r>
                        <a:rPr lang="et-EE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KMnO</a:t>
                      </a:r>
                      <a:r>
                        <a:rPr lang="et-EE" baseline="-25000" dirty="0"/>
                        <a:t>4</a:t>
                      </a:r>
                      <a:r>
                        <a:rPr lang="et-EE" dirty="0"/>
                        <a:t>+H</a:t>
                      </a:r>
                      <a:r>
                        <a:rPr lang="et-EE" baseline="-25000" dirty="0"/>
                        <a:t>2</a:t>
                      </a:r>
                      <a:r>
                        <a:rPr lang="et-EE" dirty="0"/>
                        <a:t>SO</a:t>
                      </a:r>
                      <a:r>
                        <a:rPr lang="et-EE" baseline="-25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 err="1"/>
                        <a:t>Cl</a:t>
                      </a:r>
                      <a:r>
                        <a:rPr lang="et-EE" b="1" baseline="30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valge 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 err="1"/>
                        <a:t>Br</a:t>
                      </a:r>
                      <a:r>
                        <a:rPr lang="et-EE" b="1" baseline="30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valkjas/kollakas 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valastub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I</a:t>
                      </a:r>
                      <a:r>
                        <a:rPr lang="et-EE" b="1" baseline="30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kollane 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valastub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F</a:t>
                      </a:r>
                      <a:r>
                        <a:rPr lang="et-EE" b="1" baseline="30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valge</a:t>
                      </a:r>
                      <a:r>
                        <a:rPr lang="et-EE" baseline="0" dirty="0"/>
                        <a:t> sade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S</a:t>
                      </a:r>
                      <a:r>
                        <a:rPr lang="et-EE" b="1" baseline="30000" dirty="0"/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must sade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valastub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SO</a:t>
                      </a:r>
                      <a:r>
                        <a:rPr lang="et-EE" b="1" baseline="-25000" dirty="0"/>
                        <a:t>4</a:t>
                      </a:r>
                      <a:r>
                        <a:rPr lang="et-EE" b="1" baseline="30000" dirty="0"/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valge</a:t>
                      </a:r>
                      <a:r>
                        <a:rPr lang="et-EE" baseline="0" dirty="0"/>
                        <a:t> sade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146" name="Picture 2" descr="http://www.chemmybear.com/groves/images/ppt_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9" y="4725142"/>
            <a:ext cx="30480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3307" y="6309318"/>
            <a:ext cx="2807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err="1">
                <a:latin typeface="Times New Roman" pitchFamily="18" charset="0"/>
                <a:cs typeface="Times New Roman" pitchFamily="18" charset="0"/>
              </a:rPr>
              <a:t>Hõbehalogeniidide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sademed</a:t>
            </a:r>
            <a:endParaRPr lang="et-EE" dirty="0"/>
          </a:p>
        </p:txBody>
      </p:sp>
      <p:pic>
        <p:nvPicPr>
          <p:cNvPr id="6148" name="Picture 4" descr="http://www.bbc.co.uk/staticarchive/dd93a71c370b2f8cdbdbc2be56b5a4311595e76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698" y="4333276"/>
            <a:ext cx="1564440" cy="229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10754" y="6550223"/>
            <a:ext cx="6928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400" b="1" dirty="0">
                <a:latin typeface="Times New Roman" pitchFamily="18" charset="0"/>
                <a:cs typeface="Times New Roman" pitchFamily="18" charset="0"/>
              </a:rPr>
              <a:t>BaSO</a:t>
            </a:r>
            <a:r>
              <a:rPr lang="et-EE" sz="14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et-EE" sz="1400" b="1" baseline="-25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19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6568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KATIOONIDE SÜSTEMAATILINE ANALÜÜS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420854"/>
              </p:ext>
            </p:extLst>
          </p:nvPr>
        </p:nvGraphicFramePr>
        <p:xfrm>
          <a:off x="1358624" y="1052736"/>
          <a:ext cx="6576393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Rühma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Rühma reaktiiv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Katioonid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I rühm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err="1"/>
                        <a:t>HCl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et-EE" altLang="et-EE" dirty="0" err="1"/>
                        <a:t>Pb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Ag</a:t>
                      </a:r>
                      <a:r>
                        <a:rPr lang="et-EE" altLang="et-EE" dirty="0"/>
                        <a:t>(I), Hg</a:t>
                      </a:r>
                      <a:r>
                        <a:rPr lang="et-EE" altLang="et-EE" baseline="-25000" dirty="0"/>
                        <a:t>2</a:t>
                      </a:r>
                      <a:r>
                        <a:rPr lang="et-EE" altLang="et-EE" dirty="0"/>
                        <a:t>(II)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II rühm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S(-II), pH </a:t>
                      </a:r>
                      <a:r>
                        <a:rPr lang="et-EE" baseline="0" dirty="0"/>
                        <a:t>&lt; 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/>
                        <a:t>CH</a:t>
                      </a:r>
                      <a:r>
                        <a:rPr lang="et-EE" baseline="-25000" dirty="0"/>
                        <a:t>3</a:t>
                      </a:r>
                      <a:r>
                        <a:rPr lang="et-EE" dirty="0"/>
                        <a:t>CSNH</a:t>
                      </a:r>
                      <a:r>
                        <a:rPr lang="et-EE" baseline="-25000" dirty="0"/>
                        <a:t>2</a:t>
                      </a:r>
                      <a:r>
                        <a:rPr lang="et-EE" dirty="0"/>
                        <a:t>,</a:t>
                      </a:r>
                      <a:r>
                        <a:rPr lang="et-EE" baseline="0" dirty="0"/>
                        <a:t> H</a:t>
                      </a:r>
                      <a:r>
                        <a:rPr lang="et-EE" baseline="-25000" dirty="0"/>
                        <a:t>2</a:t>
                      </a:r>
                      <a:r>
                        <a:rPr lang="et-EE" baseline="0" dirty="0"/>
                        <a:t>S</a:t>
                      </a:r>
                      <a:endParaRPr lang="et-EE" dirty="0"/>
                    </a:p>
                    <a:p>
                      <a:pPr algn="ctr"/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t-EE" altLang="et-EE" dirty="0" err="1"/>
                        <a:t>Cu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Cd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Bi</a:t>
                      </a:r>
                      <a:r>
                        <a:rPr lang="et-EE" altLang="et-EE" dirty="0"/>
                        <a:t>(III)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t-EE" altLang="et-EE" dirty="0" err="1"/>
                        <a:t>Sn</a:t>
                      </a:r>
                      <a:r>
                        <a:rPr lang="et-EE" altLang="et-EE" dirty="0"/>
                        <a:t>(II/IV), </a:t>
                      </a:r>
                      <a:r>
                        <a:rPr lang="et-EE" altLang="et-EE" dirty="0" err="1"/>
                        <a:t>As</a:t>
                      </a:r>
                      <a:r>
                        <a:rPr lang="et-EE" altLang="et-EE" dirty="0"/>
                        <a:t>(III;V)</a:t>
                      </a:r>
                      <a:r>
                        <a:rPr lang="et-EE" altLang="et-EE" baseline="0" dirty="0"/>
                        <a:t>, </a:t>
                      </a:r>
                      <a:r>
                        <a:rPr lang="et-EE" altLang="et-EE" dirty="0" err="1"/>
                        <a:t>Sb</a:t>
                      </a:r>
                      <a:r>
                        <a:rPr lang="et-EE" altLang="et-EE" dirty="0"/>
                        <a:t>(III,V), </a:t>
                      </a:r>
                      <a:r>
                        <a:rPr lang="et-EE" altLang="et-EE" dirty="0" err="1"/>
                        <a:t>Hg</a:t>
                      </a:r>
                      <a:r>
                        <a:rPr lang="et-EE" altLang="et-EE" dirty="0"/>
                        <a:t>(II)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III rühm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/>
                        <a:t>S(-II), pH </a:t>
                      </a:r>
                      <a:r>
                        <a:rPr lang="et-EE" baseline="0" dirty="0"/>
                        <a:t>&gt; 7</a:t>
                      </a:r>
                      <a:endParaRPr lang="et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altLang="et-EE" dirty="0"/>
                        <a:t>Fe(II/III), </a:t>
                      </a:r>
                      <a:r>
                        <a:rPr lang="et-EE" altLang="et-EE" dirty="0" err="1"/>
                        <a:t>Mn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Zn</a:t>
                      </a:r>
                      <a:r>
                        <a:rPr lang="et-EE" altLang="et-EE" dirty="0"/>
                        <a:t>(II),</a:t>
                      </a:r>
                      <a:r>
                        <a:rPr lang="et-EE" altLang="et-EE" baseline="0" dirty="0"/>
                        <a:t> </a:t>
                      </a:r>
                      <a:r>
                        <a:rPr lang="et-EE" altLang="et-EE" dirty="0"/>
                        <a:t>Al(III), </a:t>
                      </a:r>
                      <a:r>
                        <a:rPr lang="et-EE" altLang="et-EE" dirty="0" err="1"/>
                        <a:t>Ni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Co</a:t>
                      </a:r>
                      <a:r>
                        <a:rPr lang="et-EE" altLang="et-EE" dirty="0"/>
                        <a:t>(II)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IV rühm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/>
                        <a:t>(NH</a:t>
                      </a:r>
                      <a:r>
                        <a:rPr lang="et-EE" baseline="-25000" dirty="0"/>
                        <a:t>4</a:t>
                      </a:r>
                      <a:r>
                        <a:rPr lang="et-EE" dirty="0"/>
                        <a:t>)</a:t>
                      </a:r>
                      <a:r>
                        <a:rPr lang="et-EE" baseline="-25000" dirty="0"/>
                        <a:t>2</a:t>
                      </a:r>
                      <a:r>
                        <a:rPr lang="et-EE" dirty="0"/>
                        <a:t>CO</a:t>
                      </a:r>
                      <a:r>
                        <a:rPr lang="et-EE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altLang="et-EE" dirty="0"/>
                        <a:t>Ca(II), </a:t>
                      </a:r>
                      <a:r>
                        <a:rPr lang="et-EE" altLang="et-EE" dirty="0" err="1"/>
                        <a:t>Ba</a:t>
                      </a:r>
                      <a:r>
                        <a:rPr lang="et-EE" altLang="et-EE" dirty="0"/>
                        <a:t>(II), </a:t>
                      </a:r>
                      <a:r>
                        <a:rPr lang="et-EE" altLang="et-EE" dirty="0" err="1"/>
                        <a:t>Sr</a:t>
                      </a:r>
                      <a:r>
                        <a:rPr lang="et-EE" altLang="et-EE" dirty="0"/>
                        <a:t>(II)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b="1" dirty="0"/>
                        <a:t>V rühm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baseline="0" dirty="0"/>
                        <a:t>spetsiifiline reaktsioon</a:t>
                      </a:r>
                      <a:endParaRPr lang="et-E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altLang="et-EE" dirty="0"/>
                        <a:t>Na(I), K(I), Mg(II), NH</a:t>
                      </a:r>
                      <a:r>
                        <a:rPr lang="et-EE" altLang="et-EE" baseline="-25000" dirty="0"/>
                        <a:t>4</a:t>
                      </a:r>
                      <a:r>
                        <a:rPr lang="et-EE" altLang="et-EE" baseline="30000" dirty="0"/>
                        <a:t>+</a:t>
                      </a:r>
                      <a:endParaRPr lang="et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749" y="4355911"/>
            <a:ext cx="2780389" cy="23550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440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94" y="1455233"/>
            <a:ext cx="7632848" cy="4494047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KATIOONIDE SÜSTEMAATILINE ANALÜÜS</a:t>
            </a:r>
          </a:p>
        </p:txBody>
      </p:sp>
      <p:sp>
        <p:nvSpPr>
          <p:cNvPr id="5" name="Rectangle 4"/>
          <p:cNvSpPr/>
          <p:nvPr/>
        </p:nvSpPr>
        <p:spPr>
          <a:xfrm>
            <a:off x="1275800" y="1259468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8" name="Rectangle 7"/>
          <p:cNvSpPr/>
          <p:nvPr/>
        </p:nvSpPr>
        <p:spPr>
          <a:xfrm>
            <a:off x="2843808" y="1259468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endParaRPr lang="et-EE" b="1" baseline="30000" dirty="0"/>
          </a:p>
        </p:txBody>
      </p:sp>
      <p:sp>
        <p:nvSpPr>
          <p:cNvPr id="9" name="Rectangle 8"/>
          <p:cNvSpPr/>
          <p:nvPr/>
        </p:nvSpPr>
        <p:spPr>
          <a:xfrm>
            <a:off x="4283968" y="1259468"/>
            <a:ext cx="696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0" name="Rectangle 9"/>
          <p:cNvSpPr/>
          <p:nvPr/>
        </p:nvSpPr>
        <p:spPr>
          <a:xfrm>
            <a:off x="5868144" y="1259468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1" name="Rectangle 10"/>
          <p:cNvSpPr/>
          <p:nvPr/>
        </p:nvSpPr>
        <p:spPr>
          <a:xfrm>
            <a:off x="7380312" y="1259468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endParaRPr lang="et-EE" b="1" baseline="30000" dirty="0"/>
          </a:p>
        </p:txBody>
      </p:sp>
      <p:sp>
        <p:nvSpPr>
          <p:cNvPr id="14" name="Rectangle 13"/>
          <p:cNvSpPr/>
          <p:nvPr/>
        </p:nvSpPr>
        <p:spPr>
          <a:xfrm>
            <a:off x="1275800" y="3707740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6" name="Rectangle 15"/>
          <p:cNvSpPr/>
          <p:nvPr/>
        </p:nvSpPr>
        <p:spPr>
          <a:xfrm>
            <a:off x="2843808" y="3707740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7" name="Rectangle 16"/>
          <p:cNvSpPr/>
          <p:nvPr/>
        </p:nvSpPr>
        <p:spPr>
          <a:xfrm>
            <a:off x="4283968" y="3707740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8" name="Rectangle 17"/>
          <p:cNvSpPr/>
          <p:nvPr/>
        </p:nvSpPr>
        <p:spPr>
          <a:xfrm>
            <a:off x="5868144" y="3707740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endParaRPr lang="et-EE" b="1" baseline="30000" dirty="0"/>
          </a:p>
        </p:txBody>
      </p:sp>
      <p:sp>
        <p:nvSpPr>
          <p:cNvPr id="19" name="Rectangle 18"/>
          <p:cNvSpPr/>
          <p:nvPr/>
        </p:nvSpPr>
        <p:spPr>
          <a:xfrm>
            <a:off x="7380312" y="3707740"/>
            <a:ext cx="58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b="1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t-EE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endParaRPr lang="et-EE" b="1" baseline="30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814289" y="3183780"/>
            <a:ext cx="1467996" cy="338554"/>
            <a:chOff x="814289" y="3183780"/>
            <a:chExt cx="1467996" cy="338554"/>
          </a:xfrm>
        </p:grpSpPr>
        <p:sp>
          <p:nvSpPr>
            <p:cNvPr id="20" name="Rectangle 19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52314" y="3183780"/>
            <a:ext cx="1467996" cy="338554"/>
            <a:chOff x="814289" y="3183780"/>
            <a:chExt cx="1467996" cy="338554"/>
          </a:xfrm>
        </p:grpSpPr>
        <p:sp>
          <p:nvSpPr>
            <p:cNvPr id="26" name="Rectangle 25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78183" y="3183780"/>
            <a:ext cx="1467996" cy="338554"/>
            <a:chOff x="814289" y="3183780"/>
            <a:chExt cx="1467996" cy="338554"/>
          </a:xfrm>
        </p:grpSpPr>
        <p:sp>
          <p:nvSpPr>
            <p:cNvPr id="31" name="Rectangle 30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16208" y="3183780"/>
            <a:ext cx="1467996" cy="338554"/>
            <a:chOff x="814289" y="3183780"/>
            <a:chExt cx="1467996" cy="338554"/>
          </a:xfrm>
        </p:grpSpPr>
        <p:sp>
          <p:nvSpPr>
            <p:cNvPr id="36" name="Rectangle 35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947838" y="3183780"/>
            <a:ext cx="1467996" cy="338554"/>
            <a:chOff x="814289" y="3183780"/>
            <a:chExt cx="1467996" cy="338554"/>
          </a:xfrm>
        </p:grpSpPr>
        <p:sp>
          <p:nvSpPr>
            <p:cNvPr id="41" name="Rectangle 40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14289" y="5634579"/>
            <a:ext cx="1467996" cy="338554"/>
            <a:chOff x="814289" y="3183780"/>
            <a:chExt cx="1467996" cy="338554"/>
          </a:xfrm>
        </p:grpSpPr>
        <p:sp>
          <p:nvSpPr>
            <p:cNvPr id="46" name="Rectangle 45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352314" y="5634579"/>
            <a:ext cx="1467996" cy="338554"/>
            <a:chOff x="814289" y="3183780"/>
            <a:chExt cx="1467996" cy="338554"/>
          </a:xfrm>
        </p:grpSpPr>
        <p:sp>
          <p:nvSpPr>
            <p:cNvPr id="51" name="Rectangle 50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878183" y="5634579"/>
            <a:ext cx="1467996" cy="338554"/>
            <a:chOff x="814289" y="3183780"/>
            <a:chExt cx="1467996" cy="338554"/>
          </a:xfrm>
        </p:grpSpPr>
        <p:sp>
          <p:nvSpPr>
            <p:cNvPr id="56" name="Rectangle 55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416208" y="5634579"/>
            <a:ext cx="1467996" cy="338554"/>
            <a:chOff x="814289" y="3183780"/>
            <a:chExt cx="1467996" cy="338554"/>
          </a:xfrm>
        </p:grpSpPr>
        <p:sp>
          <p:nvSpPr>
            <p:cNvPr id="61" name="Rectangle 60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947838" y="5634579"/>
            <a:ext cx="1467996" cy="338554"/>
            <a:chOff x="814289" y="3183780"/>
            <a:chExt cx="1467996" cy="338554"/>
          </a:xfrm>
        </p:grpSpPr>
        <p:sp>
          <p:nvSpPr>
            <p:cNvPr id="66" name="Rectangle 65"/>
            <p:cNvSpPr/>
            <p:nvPr/>
          </p:nvSpPr>
          <p:spPr>
            <a:xfrm>
              <a:off x="814289" y="3183780"/>
              <a:ext cx="4700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baseline="300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557425" y="3183780"/>
              <a:ext cx="3722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t-EE" sz="800" b="1" baseline="-2500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170233" y="3183780"/>
              <a:ext cx="4700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 err="1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et-EE" sz="8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910067" y="3183780"/>
              <a:ext cx="372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sz="800" b="1" dirty="0">
                  <a:latin typeface="Times New Roman" pitchFamily="18" charset="0"/>
                  <a:cs typeface="Times New Roman" pitchFamily="18" charset="0"/>
                </a:rPr>
                <a:t>NH</a:t>
              </a:r>
              <a:r>
                <a:rPr lang="et-EE" sz="8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 algn="ctr"/>
              <a:r>
                <a:rPr lang="et-EE" sz="1200" b="1" baseline="-25000" dirty="0">
                  <a:latin typeface="Times New Roman" pitchFamily="18" charset="0"/>
                  <a:cs typeface="Times New Roman" pitchFamily="18" charset="0"/>
                </a:rPr>
                <a:t>liig</a:t>
              </a:r>
              <a:endParaRPr lang="et-EE" sz="1200" b="1" baseline="-25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20616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KATIOONIDE SÜSTEEMAATILINE ANALÜÜS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419872" y="1066800"/>
            <a:ext cx="167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altLang="et-EE" sz="2000" dirty="0"/>
              <a:t>I,II,III,IV,V</a:t>
            </a:r>
            <a:endParaRPr lang="en-US" altLang="et-EE" sz="2000" dirty="0"/>
          </a:p>
        </p:txBody>
      </p:sp>
      <p:sp>
        <p:nvSpPr>
          <p:cNvPr id="39" name="Line 6"/>
          <p:cNvSpPr>
            <a:spLocks noChangeShapeType="1"/>
          </p:cNvSpPr>
          <p:nvPr/>
        </p:nvSpPr>
        <p:spPr bwMode="auto">
          <a:xfrm>
            <a:off x="3657600" y="1447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4301480" y="1676400"/>
            <a:ext cx="99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+</a:t>
            </a:r>
            <a:r>
              <a:rPr lang="et-EE" altLang="et-EE" sz="2000" dirty="0" err="1"/>
              <a:t>HCl</a:t>
            </a:r>
            <a:endParaRPr lang="en-US" altLang="et-EE" sz="2000" dirty="0"/>
          </a:p>
        </p:txBody>
      </p:sp>
      <p:sp>
        <p:nvSpPr>
          <p:cNvPr id="41" name="Line 8"/>
          <p:cNvSpPr>
            <a:spLocks noChangeShapeType="1"/>
          </p:cNvSpPr>
          <p:nvPr/>
        </p:nvSpPr>
        <p:spPr bwMode="auto">
          <a:xfrm>
            <a:off x="4267200" y="1524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>
            <a:off x="1676400" y="2286000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1676400" y="2286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4" name="Line 11"/>
          <p:cNvSpPr>
            <a:spLocks noChangeShapeType="1"/>
          </p:cNvSpPr>
          <p:nvPr/>
        </p:nvSpPr>
        <p:spPr bwMode="auto">
          <a:xfrm>
            <a:off x="7391400" y="228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152400" y="2667000"/>
            <a:ext cx="28956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Sade (I)</a:t>
            </a:r>
          </a:p>
          <a:p>
            <a:pPr>
              <a:spcBef>
                <a:spcPct val="50000"/>
              </a:spcBef>
            </a:pPr>
            <a:r>
              <a:rPr lang="et-EE" altLang="et-EE" sz="2000" dirty="0"/>
              <a:t>PbCl</a:t>
            </a:r>
            <a:r>
              <a:rPr lang="et-EE" altLang="et-EE" sz="2000" baseline="-25000" dirty="0"/>
              <a:t>2</a:t>
            </a:r>
            <a:r>
              <a:rPr lang="et-EE" altLang="et-EE" sz="2000" dirty="0"/>
              <a:t>, </a:t>
            </a:r>
            <a:r>
              <a:rPr lang="et-EE" altLang="et-EE" sz="2000" dirty="0" err="1"/>
              <a:t>AgCl</a:t>
            </a:r>
            <a:r>
              <a:rPr lang="et-EE" altLang="et-EE" sz="2000" dirty="0"/>
              <a:t>, Hg</a:t>
            </a:r>
            <a:r>
              <a:rPr lang="et-EE" altLang="et-EE" sz="2000" baseline="-25000" dirty="0"/>
              <a:t>2</a:t>
            </a:r>
            <a:r>
              <a:rPr lang="et-EE" altLang="et-EE" sz="2000" dirty="0"/>
              <a:t>Cl</a:t>
            </a:r>
            <a:r>
              <a:rPr lang="et-EE" altLang="et-EE" sz="2000" baseline="-25000" dirty="0"/>
              <a:t>2</a:t>
            </a:r>
            <a:endParaRPr lang="et-EE" altLang="et-EE" sz="2000" dirty="0"/>
          </a:p>
          <a:p>
            <a:pPr>
              <a:spcBef>
                <a:spcPct val="50000"/>
              </a:spcBef>
            </a:pPr>
            <a:endParaRPr lang="en-US" altLang="et-EE" sz="2000" dirty="0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>
            <a:off x="609600" y="3657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685801" y="3631168"/>
            <a:ext cx="1828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+temp. 100 </a:t>
            </a:r>
            <a:r>
              <a:rPr lang="et-EE" altLang="et-EE" sz="2000" dirty="0">
                <a:cs typeface="Times New Roman" panose="02020603050405020304" pitchFamily="18" charset="0"/>
              </a:rPr>
              <a:t>°C</a:t>
            </a:r>
            <a:endParaRPr lang="en-US" altLang="et-EE" sz="2000" dirty="0"/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152400" y="4191000"/>
            <a:ext cx="2895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>
                <a:solidFill>
                  <a:srgbClr val="FF0066"/>
                </a:solidFill>
              </a:rPr>
              <a:t>Pb</a:t>
            </a:r>
            <a:r>
              <a:rPr lang="et-EE" altLang="et-EE" sz="2000" baseline="30000">
                <a:solidFill>
                  <a:srgbClr val="FF0066"/>
                </a:solidFill>
              </a:rPr>
              <a:t>2+</a:t>
            </a:r>
            <a:r>
              <a:rPr lang="et-EE" altLang="et-EE" sz="2000">
                <a:solidFill>
                  <a:srgbClr val="FF0066"/>
                </a:solidFill>
              </a:rPr>
              <a:t>,</a:t>
            </a:r>
            <a:r>
              <a:rPr lang="et-EE" altLang="et-EE" sz="2000"/>
              <a:t> AgCl,Hg</a:t>
            </a:r>
            <a:r>
              <a:rPr lang="et-EE" altLang="et-EE" sz="2000" baseline="-25000"/>
              <a:t>2</a:t>
            </a:r>
            <a:r>
              <a:rPr lang="et-EE" altLang="et-EE" sz="2000"/>
              <a:t>Cl</a:t>
            </a:r>
            <a:r>
              <a:rPr lang="et-EE" altLang="et-EE" sz="2000" baseline="-25000"/>
              <a:t>2</a:t>
            </a:r>
            <a:endParaRPr lang="en-US" altLang="et-EE" sz="2000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>
            <a:off x="1371600" y="4648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1747664" y="4724400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+NH</a:t>
            </a:r>
            <a:r>
              <a:rPr lang="et-EE" altLang="et-EE" sz="2000" baseline="-25000" dirty="0"/>
              <a:t>3</a:t>
            </a:r>
            <a:r>
              <a:rPr lang="et-EE" altLang="et-EE" sz="2000" dirty="0">
                <a:cs typeface="Arial" panose="020B0604020202020204" pitchFamily="34" charset="0"/>
              </a:rPr>
              <a:t>∙H</a:t>
            </a:r>
            <a:r>
              <a:rPr lang="et-EE" altLang="et-EE" sz="2000" baseline="-25000" dirty="0">
                <a:cs typeface="Arial" panose="020B0604020202020204" pitchFamily="34" charset="0"/>
              </a:rPr>
              <a:t>2</a:t>
            </a:r>
            <a:r>
              <a:rPr lang="et-EE" altLang="et-EE" sz="2000" dirty="0">
                <a:cs typeface="Arial" panose="020B0604020202020204" pitchFamily="34" charset="0"/>
              </a:rPr>
              <a:t>O</a:t>
            </a:r>
          </a:p>
        </p:txBody>
      </p: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571500" y="5276671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 err="1">
                <a:solidFill>
                  <a:srgbClr val="FF0066"/>
                </a:solidFill>
              </a:rPr>
              <a:t>Ag</a:t>
            </a:r>
            <a:r>
              <a:rPr lang="et-EE" altLang="et-EE" sz="2000" dirty="0">
                <a:solidFill>
                  <a:srgbClr val="FF0066"/>
                </a:solidFill>
              </a:rPr>
              <a:t>(NH</a:t>
            </a:r>
            <a:r>
              <a:rPr lang="et-EE" altLang="et-EE" sz="2000" baseline="-25000" dirty="0">
                <a:solidFill>
                  <a:srgbClr val="FF0066"/>
                </a:solidFill>
              </a:rPr>
              <a:t>3</a:t>
            </a:r>
            <a:r>
              <a:rPr lang="et-EE" altLang="et-EE" sz="2000" dirty="0">
                <a:solidFill>
                  <a:srgbClr val="FF0066"/>
                </a:solidFill>
              </a:rPr>
              <a:t>)</a:t>
            </a:r>
            <a:r>
              <a:rPr lang="et-EE" altLang="et-EE" sz="2000" baseline="-25000" dirty="0">
                <a:solidFill>
                  <a:srgbClr val="FF0066"/>
                </a:solidFill>
              </a:rPr>
              <a:t>2</a:t>
            </a:r>
            <a:r>
              <a:rPr lang="et-EE" altLang="et-EE" sz="2000" baseline="30000" dirty="0">
                <a:solidFill>
                  <a:srgbClr val="FF0066"/>
                </a:solidFill>
              </a:rPr>
              <a:t>+</a:t>
            </a:r>
            <a:endParaRPr lang="en-US" altLang="et-EE" sz="2000" dirty="0">
              <a:solidFill>
                <a:srgbClr val="FF0066"/>
              </a:solidFill>
            </a:endParaRPr>
          </a:p>
        </p:txBody>
      </p:sp>
      <p:sp>
        <p:nvSpPr>
          <p:cNvPr id="52" name="Line 19"/>
          <p:cNvSpPr>
            <a:spLocks noChangeShapeType="1"/>
          </p:cNvSpPr>
          <p:nvPr/>
        </p:nvSpPr>
        <p:spPr bwMode="auto">
          <a:xfrm>
            <a:off x="1371600" y="46482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1828800" y="5410200"/>
            <a:ext cx="2209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/>
              <a:t>Hg + HgNH</a:t>
            </a:r>
            <a:r>
              <a:rPr lang="et-EE" altLang="et-EE" sz="2000" baseline="-25000"/>
              <a:t>2</a:t>
            </a:r>
            <a:r>
              <a:rPr lang="et-EE" altLang="et-EE" sz="2000"/>
              <a:t>Cl</a:t>
            </a:r>
            <a:endParaRPr lang="en-US" altLang="et-EE" sz="2000"/>
          </a:p>
        </p:txBody>
      </p:sp>
      <p:sp>
        <p:nvSpPr>
          <p:cNvPr id="54" name="Line 21"/>
          <p:cNvSpPr>
            <a:spLocks noChangeShapeType="1"/>
          </p:cNvSpPr>
          <p:nvPr/>
        </p:nvSpPr>
        <p:spPr bwMode="auto">
          <a:xfrm>
            <a:off x="1600200" y="589658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1981200" y="5972783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Must sade</a:t>
            </a:r>
            <a:endParaRPr lang="en-US" altLang="et-EE" sz="2000" dirty="0"/>
          </a:p>
        </p:txBody>
      </p: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5791200" y="2667000"/>
            <a:ext cx="304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Lahus(II, III, IV, V)</a:t>
            </a:r>
            <a:endParaRPr lang="en-US" altLang="et-EE" sz="2000" dirty="0"/>
          </a:p>
        </p:txBody>
      </p:sp>
      <p:sp>
        <p:nvSpPr>
          <p:cNvPr id="57" name="Line 24"/>
          <p:cNvSpPr>
            <a:spLocks noChangeShapeType="1"/>
          </p:cNvSpPr>
          <p:nvPr/>
        </p:nvSpPr>
        <p:spPr bwMode="auto">
          <a:xfrm flipV="1">
            <a:off x="228600" y="3047999"/>
            <a:ext cx="1752600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58" name="Line 25"/>
          <p:cNvSpPr>
            <a:spLocks noChangeShapeType="1"/>
          </p:cNvSpPr>
          <p:nvPr/>
        </p:nvSpPr>
        <p:spPr bwMode="auto">
          <a:xfrm>
            <a:off x="755576" y="4572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59" name="Line 26"/>
          <p:cNvSpPr>
            <a:spLocks noChangeShapeType="1"/>
          </p:cNvSpPr>
          <p:nvPr/>
        </p:nvSpPr>
        <p:spPr bwMode="auto">
          <a:xfrm>
            <a:off x="6096000" y="3124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0" name="Text Box 27"/>
          <p:cNvSpPr txBox="1">
            <a:spLocks noChangeArrowheads="1"/>
          </p:cNvSpPr>
          <p:nvPr/>
        </p:nvSpPr>
        <p:spPr bwMode="auto">
          <a:xfrm>
            <a:off x="6172200" y="3288268"/>
            <a:ext cx="1828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+H</a:t>
            </a:r>
            <a:r>
              <a:rPr lang="et-EE" altLang="et-EE" sz="2000" baseline="30000" dirty="0"/>
              <a:t>+</a:t>
            </a:r>
            <a:r>
              <a:rPr lang="et-EE" altLang="et-EE" sz="2000" dirty="0"/>
              <a:t> + S</a:t>
            </a:r>
            <a:r>
              <a:rPr lang="et-EE" altLang="et-EE" sz="2000" baseline="30000" dirty="0"/>
              <a:t>2-</a:t>
            </a:r>
            <a:endParaRPr lang="en-US" altLang="et-EE" sz="2000" dirty="0"/>
          </a:p>
        </p:txBody>
      </p:sp>
      <p:sp>
        <p:nvSpPr>
          <p:cNvPr id="61" name="Line 28"/>
          <p:cNvSpPr>
            <a:spLocks noChangeShapeType="1"/>
          </p:cNvSpPr>
          <p:nvPr/>
        </p:nvSpPr>
        <p:spPr bwMode="auto">
          <a:xfrm>
            <a:off x="5105400" y="39624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2" name="Line 29"/>
          <p:cNvSpPr>
            <a:spLocks noChangeShapeType="1"/>
          </p:cNvSpPr>
          <p:nvPr/>
        </p:nvSpPr>
        <p:spPr bwMode="auto">
          <a:xfrm>
            <a:off x="51054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3" name="Text Box 30"/>
          <p:cNvSpPr txBox="1">
            <a:spLocks noChangeArrowheads="1"/>
          </p:cNvSpPr>
          <p:nvPr/>
        </p:nvSpPr>
        <p:spPr bwMode="auto">
          <a:xfrm>
            <a:off x="5148064" y="3933056"/>
            <a:ext cx="1219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Sade (II)</a:t>
            </a:r>
            <a:endParaRPr lang="en-US" altLang="et-EE" sz="2000" dirty="0"/>
          </a:p>
        </p:txBody>
      </p:sp>
      <p:sp>
        <p:nvSpPr>
          <p:cNvPr id="64" name="Text Box 31"/>
          <p:cNvSpPr txBox="1">
            <a:spLocks noChangeArrowheads="1"/>
          </p:cNvSpPr>
          <p:nvPr/>
        </p:nvSpPr>
        <p:spPr bwMode="auto">
          <a:xfrm>
            <a:off x="4090392" y="4419600"/>
            <a:ext cx="2209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 err="1"/>
              <a:t>CuS</a:t>
            </a:r>
            <a:r>
              <a:rPr lang="et-EE" altLang="et-EE" sz="2000" dirty="0"/>
              <a:t>, </a:t>
            </a:r>
            <a:r>
              <a:rPr lang="et-EE" altLang="et-EE" sz="2000" dirty="0" err="1"/>
              <a:t>CdS</a:t>
            </a:r>
            <a:r>
              <a:rPr lang="et-EE" altLang="et-EE" sz="2000" dirty="0"/>
              <a:t>, Bi</a:t>
            </a:r>
            <a:r>
              <a:rPr lang="et-EE" altLang="et-EE" sz="2000" baseline="-25000" dirty="0"/>
              <a:t>2</a:t>
            </a:r>
            <a:r>
              <a:rPr lang="et-EE" altLang="et-EE" sz="2000" dirty="0"/>
              <a:t>S</a:t>
            </a:r>
            <a:r>
              <a:rPr lang="et-EE" altLang="et-EE" sz="2000" baseline="-25000" dirty="0"/>
              <a:t>3</a:t>
            </a:r>
            <a:endParaRPr lang="en-US" altLang="et-EE" sz="2000" dirty="0"/>
          </a:p>
        </p:txBody>
      </p:sp>
      <p:sp>
        <p:nvSpPr>
          <p:cNvPr id="65" name="Line 32"/>
          <p:cNvSpPr>
            <a:spLocks noChangeShapeType="1"/>
          </p:cNvSpPr>
          <p:nvPr/>
        </p:nvSpPr>
        <p:spPr bwMode="auto">
          <a:xfrm>
            <a:off x="7620000" y="39624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6" name="Text Box 33"/>
          <p:cNvSpPr txBox="1">
            <a:spLocks noChangeArrowheads="1"/>
          </p:cNvSpPr>
          <p:nvPr/>
        </p:nvSpPr>
        <p:spPr bwMode="auto">
          <a:xfrm>
            <a:off x="7668344" y="3962400"/>
            <a:ext cx="13716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Lahus</a:t>
            </a:r>
          </a:p>
          <a:p>
            <a:pPr>
              <a:spcBef>
                <a:spcPct val="50000"/>
              </a:spcBef>
            </a:pPr>
            <a:r>
              <a:rPr lang="et-EE" altLang="et-EE" sz="2000" dirty="0"/>
              <a:t>III, IV, V</a:t>
            </a:r>
          </a:p>
          <a:p>
            <a:pPr>
              <a:spcBef>
                <a:spcPct val="50000"/>
              </a:spcBef>
            </a:pPr>
            <a:r>
              <a:rPr lang="et-EE" altLang="et-EE" sz="2000" dirty="0"/>
              <a:t>+pH &gt; 7, S</a:t>
            </a:r>
            <a:r>
              <a:rPr lang="et-EE" altLang="et-EE" sz="2000" baseline="30000" dirty="0"/>
              <a:t>2-</a:t>
            </a:r>
            <a:endParaRPr lang="en-US" altLang="et-EE" sz="2000" u="sng" dirty="0"/>
          </a:p>
        </p:txBody>
      </p:sp>
      <p:sp>
        <p:nvSpPr>
          <p:cNvPr id="67" name="Line 34"/>
          <p:cNvSpPr>
            <a:spLocks noChangeShapeType="1"/>
          </p:cNvSpPr>
          <p:nvPr/>
        </p:nvSpPr>
        <p:spPr bwMode="auto">
          <a:xfrm>
            <a:off x="4139952" y="4876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8" name="Line 35"/>
          <p:cNvSpPr>
            <a:spLocks noChangeShapeType="1"/>
          </p:cNvSpPr>
          <p:nvPr/>
        </p:nvSpPr>
        <p:spPr bwMode="auto">
          <a:xfrm>
            <a:off x="4648200" y="4876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 sz="2000"/>
          </a:p>
        </p:txBody>
      </p:sp>
      <p:sp>
        <p:nvSpPr>
          <p:cNvPr id="69" name="Text Box 36"/>
          <p:cNvSpPr txBox="1">
            <a:spLocks noChangeArrowheads="1"/>
          </p:cNvSpPr>
          <p:nvPr/>
        </p:nvSpPr>
        <p:spPr bwMode="auto">
          <a:xfrm>
            <a:off x="4673352" y="5181600"/>
            <a:ext cx="1828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+HNO</a:t>
            </a:r>
            <a:r>
              <a:rPr lang="et-EE" altLang="et-EE" sz="2000" baseline="-25000" dirty="0"/>
              <a:t>3</a:t>
            </a:r>
            <a:r>
              <a:rPr lang="et-EE" altLang="et-EE" sz="2000" dirty="0"/>
              <a:t>, t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t-EE" altLang="et-EE" sz="2000" dirty="0"/>
              <a:t>C</a:t>
            </a:r>
            <a:endParaRPr lang="en-US" altLang="et-EE" sz="2000" dirty="0"/>
          </a:p>
        </p:txBody>
      </p:sp>
      <p:sp>
        <p:nvSpPr>
          <p:cNvPr id="70" name="Text Box 37"/>
          <p:cNvSpPr txBox="1">
            <a:spLocks noChangeArrowheads="1"/>
          </p:cNvSpPr>
          <p:nvPr/>
        </p:nvSpPr>
        <p:spPr bwMode="auto">
          <a:xfrm>
            <a:off x="4419600" y="5867400"/>
            <a:ext cx="2590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/>
              <a:t>Lahus </a:t>
            </a:r>
            <a:br>
              <a:rPr lang="et-EE" altLang="et-EE" sz="2000" dirty="0"/>
            </a:br>
            <a:r>
              <a:rPr lang="et-EE" altLang="et-EE" sz="2000" dirty="0">
                <a:solidFill>
                  <a:srgbClr val="FF0066"/>
                </a:solidFill>
              </a:rPr>
              <a:t>Cu</a:t>
            </a:r>
            <a:r>
              <a:rPr lang="et-EE" altLang="et-EE" sz="2000" baseline="30000" dirty="0">
                <a:solidFill>
                  <a:srgbClr val="FF0066"/>
                </a:solidFill>
              </a:rPr>
              <a:t>2+</a:t>
            </a:r>
            <a:r>
              <a:rPr lang="et-EE" altLang="et-EE" sz="2000" dirty="0">
                <a:solidFill>
                  <a:srgbClr val="FF0066"/>
                </a:solidFill>
              </a:rPr>
              <a:t>, Cd</a:t>
            </a:r>
            <a:r>
              <a:rPr lang="et-EE" altLang="et-EE" sz="2000" baseline="30000" dirty="0">
                <a:solidFill>
                  <a:srgbClr val="FF0066"/>
                </a:solidFill>
              </a:rPr>
              <a:t>2+</a:t>
            </a:r>
            <a:r>
              <a:rPr lang="et-EE" altLang="et-EE" sz="2000" dirty="0">
                <a:solidFill>
                  <a:srgbClr val="FF0066"/>
                </a:solidFill>
              </a:rPr>
              <a:t>, Bi</a:t>
            </a:r>
            <a:r>
              <a:rPr lang="et-EE" altLang="et-EE" sz="2000" baseline="30000" dirty="0">
                <a:solidFill>
                  <a:srgbClr val="FF0066"/>
                </a:solidFill>
              </a:rPr>
              <a:t>3+</a:t>
            </a:r>
            <a:endParaRPr lang="en-US" altLang="et-EE" sz="2000" dirty="0">
              <a:solidFill>
                <a:srgbClr val="FF006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0179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Põhimetall		Lahustav reaktiiv		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Fe	0,2 g		H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+ 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Fe,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 &gt; 15%)		+H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0,4 g		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(1:1) veega lahjendus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Al	0,4 g	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~3M lahus,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(1:1)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0,2 g	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(3:1)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0,2 g		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	0,1 g		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Au	0,05 g		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HNO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(3:1)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METALLIDE JA SULAMITE ANALÜÜS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84168" y="3768538"/>
            <a:ext cx="2592288" cy="2755252"/>
            <a:chOff x="2771800" y="2780928"/>
            <a:chExt cx="2592288" cy="2755252"/>
          </a:xfrm>
        </p:grpSpPr>
        <p:pic>
          <p:nvPicPr>
            <p:cNvPr id="7" name="Picture 7" descr="The image “http://jchemed.chem.wisc.edu/jcesoft/CCA/CCA3/STILLS/PENITRA/PENITRA/64JPG48/8.JPG” cannot be displayed, because it contains errors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2780928"/>
              <a:ext cx="2592288" cy="2251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3048049" y="5136070"/>
              <a:ext cx="20397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t-EE" altLang="et-EE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Vaskraha + HNO</a:t>
              </a:r>
              <a:r>
                <a:rPr lang="et-EE" altLang="et-EE" sz="20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9570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Silikaadid	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HF (plaatinanõus, söetükil), t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Karbonaadid	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Sulfiidid		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Mineraalide koostist väljendatakse tavaliselt elementide oksiididena: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FeO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/Fe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Kuid ka vastavate ioonidena: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MINERAALIDE ANALÜÜS</a:t>
            </a:r>
          </a:p>
        </p:txBody>
      </p:sp>
      <p:pic>
        <p:nvPicPr>
          <p:cNvPr id="7" name="Picture 10" descr="Cinna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386" y="4014971"/>
            <a:ext cx="2733084" cy="226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68503" y="6341258"/>
            <a:ext cx="2559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Kinaver,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(punane)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24</a:t>
            </a:fld>
            <a:endParaRPr lang="et-E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71" y="4405024"/>
            <a:ext cx="3969190" cy="22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6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LEEKREAKTSIOONID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406" y="1335076"/>
            <a:ext cx="3159994" cy="3725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45" y="1335076"/>
            <a:ext cx="5000625" cy="49815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3801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988840"/>
            <a:ext cx="7848872" cy="216024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4000"/>
                </a:schemeClr>
              </a:gs>
              <a:gs pos="50000">
                <a:schemeClr val="accent1">
                  <a:tint val="44500"/>
                  <a:satMod val="160000"/>
                  <a:alpha val="43000"/>
                </a:schemeClr>
              </a:gs>
              <a:gs pos="100000">
                <a:schemeClr val="accent1">
                  <a:tint val="23500"/>
                  <a:satMod val="160000"/>
                  <a:alpha val="53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907647"/>
          </a:xfrm>
        </p:spPr>
        <p:txBody>
          <a:bodyPr>
            <a:normAutofit/>
          </a:bodyPr>
          <a:lstStyle/>
          <a:p>
            <a:r>
              <a:rPr lang="et-EE" sz="2600" b="1" dirty="0">
                <a:ln w="1905"/>
                <a:solidFill>
                  <a:srgbClr val="183B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3. MAHTANALÜÜS</a:t>
            </a:r>
            <a:endParaRPr lang="en-US" sz="2600" dirty="0">
              <a:solidFill>
                <a:srgbClr val="183B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5FE0-0037-43F4-A613-44E4317F956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83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MAHTANALÜÜS</a:t>
            </a:r>
          </a:p>
        </p:txBody>
      </p:sp>
      <p:pic>
        <p:nvPicPr>
          <p:cNvPr id="1030" name="Picture 6" descr="http://www.scientificgear.com/AT-710S-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429" y="2564904"/>
            <a:ext cx="4392488" cy="412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85193" y="1750203"/>
            <a:ext cx="3190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Instrumentaalne mahtanalüüs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0686" y="1406270"/>
            <a:ext cx="28071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Klassikaline mahtanalüüs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https://pbs.twimg.com/media/BzafG5gCEAM7DH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55567"/>
            <a:ext cx="3168352" cy="396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9189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Mahtanalüüs on klassikaline analüütilise keemia meetod.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Kasutatakse senini palju, on olemas ka automatiseeritud variandid.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Eesmärk: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lahuse kontsentratsiooni määramine.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Vahend: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lahuste mahtude täpne mõõtmine.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Tingimus: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määratava aine täielik reageerimine s.t. reaktsioon kulgeb lõpuni.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Näide: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NaCl +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Arvutus: molaararvutus kasutades molaarseid kontsentratsioone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Saab rakendada, kui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määratav aine on lahuses või viidud lahusesse,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reaktsioon analüüsitava aine ja kasutatava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vahel kulgeb lõpuni,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rektsiooni lõpp-punkti saab määrata indikaatori, s.o. mingi keemilise või füüsikalise näitaja kaudu.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MAHTANALÜÜSI ALUSED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281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058989" y="2852936"/>
            <a:ext cx="7049515" cy="3977151"/>
            <a:chOff x="1941251" y="2708920"/>
            <a:chExt cx="7049515" cy="397715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3728" y="2708920"/>
              <a:ext cx="6120680" cy="397715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162426" y="3935551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Lahus</a:t>
              </a:r>
              <a:endParaRPr lang="et-EE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41251" y="4512829"/>
              <a:ext cx="7232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Pipett</a:t>
              </a:r>
              <a:endParaRPr lang="et-EE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97635" y="2708920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Esialgne </a:t>
              </a:r>
            </a:p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mahujoon</a:t>
              </a:r>
              <a:endParaRPr lang="et-EE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97635" y="3511354"/>
              <a:ext cx="7617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Bürett</a:t>
              </a:r>
              <a:endParaRPr lang="et-EE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97635" y="4067455"/>
              <a:ext cx="14542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NaOH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standardlahus</a:t>
              </a:r>
              <a:endParaRPr lang="et-EE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397635" y="5239221"/>
              <a:ext cx="12875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20,0 ml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happelahust</a:t>
              </a:r>
              <a:endParaRPr lang="et-EE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882770" y="4512829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Lõplik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mahujoon</a:t>
              </a:r>
              <a:endParaRPr lang="et-EE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882770" y="5313982"/>
              <a:ext cx="101822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Neutrali</a:t>
              </a: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seeritud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lahus</a:t>
              </a:r>
              <a:endParaRPr lang="et-EE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3312" y="260648"/>
            <a:ext cx="2723743" cy="3573871"/>
            <a:chOff x="83312" y="260648"/>
            <a:chExt cx="2723743" cy="35738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528" y="260648"/>
              <a:ext cx="2448272" cy="2946539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040737" y="924123"/>
              <a:ext cx="6335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Mõõt-</a:t>
              </a:r>
            </a:p>
            <a:p>
              <a:pPr algn="ctr"/>
              <a:r>
                <a:rPr lang="et-EE" altLang="et-EE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joon</a:t>
              </a:r>
              <a:endParaRPr lang="et-EE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3312" y="3188188"/>
              <a:ext cx="108234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Ühemahu</a:t>
              </a:r>
              <a:b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pipett</a:t>
              </a:r>
              <a:endParaRPr lang="et-EE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09291" y="3299332"/>
              <a:ext cx="11977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Mõõtekolb</a:t>
              </a:r>
              <a:endParaRPr lang="et-EE" dirty="0"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27784" y="228600"/>
            <a:ext cx="628761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MAHTANALÜÜSI TÖÖVAHENDID</a:t>
            </a:r>
          </a:p>
        </p:txBody>
      </p:sp>
      <p:pic>
        <p:nvPicPr>
          <p:cNvPr id="5124" name="Picture 4" descr="http://alkalisci.com/media/catalog/product/cache/1/image/434f20666f610337e5b720fc71525892/p/r/propette-pipette-controll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255" y="811793"/>
            <a:ext cx="1896145" cy="189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ocalbiomedical.com/media/catalog/product/cache/1/small_image/9df78eab33525d08d6e5fb8d27136e95/e/p/eppendorf_pipet_help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553" y="813703"/>
            <a:ext cx="1794618" cy="179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labdepotinc.com/admin/uploads/pipetfille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381" y="1090887"/>
            <a:ext cx="1929088" cy="128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83312" y="5394380"/>
            <a:ext cx="2601994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Mõõtelahus ehk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titrant</a:t>
            </a:r>
            <a:endParaRPr lang="et-EE" altLang="et-EE" sz="2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sz="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Määratav lahus ehk</a:t>
            </a:r>
            <a:b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tiitritav lahus</a:t>
            </a:r>
            <a:endParaRPr lang="et-EE" sz="2000" b="1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29</a:t>
            </a:fld>
            <a:endParaRPr lang="et-EE"/>
          </a:p>
        </p:txBody>
      </p:sp>
      <p:sp>
        <p:nvSpPr>
          <p:cNvPr id="21" name="Rectangle 20"/>
          <p:cNvSpPr/>
          <p:nvPr/>
        </p:nvSpPr>
        <p:spPr>
          <a:xfrm>
            <a:off x="8915400" y="811793"/>
            <a:ext cx="103335" cy="1891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014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Mahtanalüüs on meetod ainete kontsentratsiooni kindlakstegemiseks ning sisaldab endas alati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tiitrimisprotseduuri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meetod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mingi lahuses sisalduva komponendi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sisalduse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määramiseks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põhineb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tiitritav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aine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reaktsioonil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titrandiga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ainega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mille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kontsentratsioon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täpselt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teada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peab teada olema: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mida tiitritakse;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kontsentratsioon;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tiitritava lahuse ruumalad;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reaktsioonivõrrand, mis kirjeldab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tiitritava aine vahelist moolsuhet;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mida oodata (lahuse värvuse, pH, elektrilise potentsiaali vm. registreeritav muutus).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MAHTANALÜÜS = TIITRIMINE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24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Klassikalisel mahtanalüüsil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indikaatoriteks reaktsiooni lõppedes värvi muutvad kemikaalid, mida lisatakse lahusele väikeses koguses, tavaliselt lahustena.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Indikaatoriks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võib olla ka ükskõik milline parameeter, mis on seotud toimuva reaktsiooniga ja muutub reaktsiooni lõppedes. Näiteks voolujuhtivus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valgusneelduvus fotomeetrilisel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jt. 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Sagedaseks indikaatoriks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fenoolftaleiini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etanoollahus. Indikaator näitab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lõpp-punkti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REAKTSIOONI LÕPU TUVASTAMINE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217" y="4149080"/>
            <a:ext cx="5594400" cy="25386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6" y="4149080"/>
            <a:ext cx="3392041" cy="223317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530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Näide 1.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Mitu g KOH tuleb võtta 2 dm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M lahuse valmistamiseks?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= 0,1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/dm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(0,1M KOH)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M(KOH) = 56 g/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0,1mol = 0,1∙56 = 5,6g KOH</a:t>
            </a: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dm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 L          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L tarvis vajame 5,6 g KOH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L tarvis vajame 2 ∙ 5,6 = 11,2 g KOH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MOOLARVUTUSED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4673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94" y="2132856"/>
            <a:ext cx="2305050" cy="4562475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Näide 2.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Mitu cm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0,05M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kulub 50 cm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0,2 M KOH lahusega täielikuks reageerimiseks?</a:t>
            </a: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MOOLARVUTUSED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855840" y="2019672"/>
            <a:ext cx="386982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 +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KCl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t-EE" altLang="et-EE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788024" y="2420888"/>
            <a:ext cx="17582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1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070178" y="3645213"/>
            <a:ext cx="13765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0,05M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t-EE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330216" y="3383483"/>
            <a:ext cx="471601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0,2/1000 ∙ 50 = 0,01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=&gt;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0,05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 = 0,00005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/ml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0,01 : 0,00005 = 200 ml = 200 cm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070178" y="5125443"/>
            <a:ext cx="14602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ml 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0,2 M KOH</a:t>
            </a:r>
            <a:endParaRPr lang="et-EE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30216" y="5494599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Lahuse kulu on &gt; 50 ml ja vajalik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kangema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lahusega või võtta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väiksem ruumala KOH lahust.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313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Happe-aluse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neutralisatsiooni meetod 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NaCl +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>
              <a:spcBef>
                <a:spcPct val="50000"/>
              </a:spcBef>
            </a:pPr>
            <a:endParaRPr lang="et-EE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Ioonvõrrand	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Protolüüsil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hape on prootoni (H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loovutaja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ehk doonor;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alus on prootoni vastuvõtja ehk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aktseptor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Üldjuhus:	HA  +  B = BH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hape    alus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Hape:	NH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↔ NH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Alus	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↔  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↔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	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↔  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PROTOLÜÜTILINE TIITRIMINE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9912" y="1860870"/>
            <a:ext cx="1930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protolüüsi</a:t>
            </a:r>
            <a:r>
              <a:rPr lang="et-EE" altLang="et-E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tunnus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3995936" y="2230202"/>
            <a:ext cx="246112" cy="2284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168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pH SKAALA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755576" y="1196752"/>
            <a:ext cx="7381084" cy="5171138"/>
            <a:chOff x="876300" y="906235"/>
            <a:chExt cx="7381084" cy="5171138"/>
          </a:xfrm>
        </p:grpSpPr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876300" y="4999719"/>
              <a:ext cx="12192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Akuhape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lum contrast="10000"/>
            </a:blip>
            <a:stretch>
              <a:fillRect/>
            </a:stretch>
          </p:blipFill>
          <p:spPr>
            <a:xfrm>
              <a:off x="1181100" y="976423"/>
              <a:ext cx="6781800" cy="3429000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2483768" y="906235"/>
              <a:ext cx="4499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Happesuse kasv		Aluselisuse kasv</a:t>
              </a:r>
              <a:endParaRPr lang="et-EE" dirty="0"/>
            </a:p>
          </p:txBody>
        </p:sp>
        <p:sp>
          <p:nvSpPr>
            <p:cNvPr id="49" name="Text Box 7"/>
            <p:cNvSpPr txBox="1">
              <a:spLocks noChangeArrowheads="1"/>
            </p:cNvSpPr>
            <p:nvPr/>
          </p:nvSpPr>
          <p:spPr bwMode="auto">
            <a:xfrm>
              <a:off x="1946176" y="5560668"/>
              <a:ext cx="12192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Maohape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V="1">
              <a:off x="1790700" y="4405423"/>
              <a:ext cx="333028" cy="60775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2555776" y="4405423"/>
              <a:ext cx="0" cy="11552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 Box 7"/>
            <p:cNvSpPr txBox="1">
              <a:spLocks noChangeArrowheads="1"/>
            </p:cNvSpPr>
            <p:nvPr/>
          </p:nvSpPr>
          <p:spPr bwMode="auto">
            <a:xfrm>
              <a:off x="3078170" y="4845831"/>
              <a:ext cx="138571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Enamik kalu sureb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3711726" y="4509120"/>
              <a:ext cx="116902" cy="33671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 flipV="1">
              <a:off x="3540596" y="4509120"/>
              <a:ext cx="171130" cy="33671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4605097" y="4435553"/>
              <a:ext cx="0" cy="115524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 Box 7"/>
            <p:cNvSpPr txBox="1">
              <a:spLocks noChangeArrowheads="1"/>
            </p:cNvSpPr>
            <p:nvPr/>
          </p:nvSpPr>
          <p:spPr bwMode="auto">
            <a:xfrm>
              <a:off x="3879142" y="5677263"/>
              <a:ext cx="138571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Puhas vesi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 Box 7"/>
            <p:cNvSpPr txBox="1">
              <a:spLocks noChangeArrowheads="1"/>
            </p:cNvSpPr>
            <p:nvPr/>
          </p:nvSpPr>
          <p:spPr bwMode="auto">
            <a:xfrm>
              <a:off x="4677010" y="4882912"/>
              <a:ext cx="138571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Söögisooda lahus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5264857" y="4435555"/>
              <a:ext cx="0" cy="44735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 Box 7"/>
            <p:cNvSpPr txBox="1">
              <a:spLocks noChangeArrowheads="1"/>
            </p:cNvSpPr>
            <p:nvPr/>
          </p:nvSpPr>
          <p:spPr bwMode="auto">
            <a:xfrm>
              <a:off x="5820347" y="5369487"/>
              <a:ext cx="155996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Ammoniaagi vesilahus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0" name="Straight Arrow Connector 69"/>
            <p:cNvCxnSpPr>
              <a:stCxn id="69" idx="0"/>
            </p:cNvCxnSpPr>
            <p:nvPr/>
          </p:nvCxnSpPr>
          <p:spPr>
            <a:xfrm flipH="1" flipV="1">
              <a:off x="6588224" y="4435556"/>
              <a:ext cx="12106" cy="93393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 flipV="1">
              <a:off x="7368206" y="4444984"/>
              <a:ext cx="12106" cy="2643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 Box 7"/>
            <p:cNvSpPr txBox="1">
              <a:spLocks noChangeArrowheads="1"/>
            </p:cNvSpPr>
            <p:nvPr/>
          </p:nvSpPr>
          <p:spPr bwMode="auto">
            <a:xfrm>
              <a:off x="6697419" y="4748860"/>
              <a:ext cx="155996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NaOH</a:t>
              </a:r>
              <a:r>
                <a:rPr lang="et-EE" altLang="et-EE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lahus</a:t>
              </a:r>
              <a:endParaRPr lang="en-US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 Box 7"/>
            <p:cNvSpPr txBox="1">
              <a:spLocks noChangeArrowheads="1"/>
            </p:cNvSpPr>
            <p:nvPr/>
          </p:nvSpPr>
          <p:spPr bwMode="auto">
            <a:xfrm>
              <a:off x="2385393" y="1261861"/>
              <a:ext cx="155996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hape</a:t>
              </a:r>
              <a:endParaRPr lang="en-US" altLang="et-EE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Text Box 7"/>
            <p:cNvSpPr txBox="1">
              <a:spLocks noChangeArrowheads="1"/>
            </p:cNvSpPr>
            <p:nvPr/>
          </p:nvSpPr>
          <p:spPr bwMode="auto">
            <a:xfrm>
              <a:off x="5292080" y="1258642"/>
              <a:ext cx="155996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t-EE" altLang="et-EE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alus</a:t>
              </a:r>
              <a:endParaRPr lang="en-US" altLang="et-EE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4476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teooria rajas 1909. aastal Taani keemik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Søren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Peter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Lauritz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Sørensen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– lühend ladinakeelsest fraasist </a:t>
            </a:r>
            <a:r>
              <a:rPr lang="et-EE" sz="2000" i="1" dirty="0">
                <a:latin typeface="Times New Roman" pitchFamily="18" charset="0"/>
                <a:cs typeface="Times New Roman" pitchFamily="18" charset="0"/>
              </a:rPr>
              <a:t>pondus </a:t>
            </a:r>
            <a:r>
              <a:rPr lang="et-EE" sz="2000" i="1" dirty="0" err="1">
                <a:latin typeface="Times New Roman" pitchFamily="18" charset="0"/>
                <a:cs typeface="Times New Roman" pitchFamily="18" charset="0"/>
              </a:rPr>
              <a:t>hydrogenii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(vesiniku jõud).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pH SKAALA</a:t>
            </a:r>
          </a:p>
        </p:txBody>
      </p:sp>
      <p:pic>
        <p:nvPicPr>
          <p:cNvPr id="7170" name="Picture 2" descr="http://canov.jergym.cz/objevite/objev2/sorenson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85" y="2335112"/>
            <a:ext cx="285750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07055" y="6021288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Søren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Peter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Lauritz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Sørensen</a:t>
            </a:r>
            <a:br>
              <a:rPr lang="et-EE" sz="2000" dirty="0">
                <a:latin typeface="Times New Roman" pitchFamily="18" charset="0"/>
                <a:cs typeface="Times New Roman" pitchFamily="18" charset="0"/>
              </a:rPr>
            </a:b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(1868–1939)</a:t>
            </a:r>
          </a:p>
        </p:txBody>
      </p:sp>
      <p:sp>
        <p:nvSpPr>
          <p:cNvPr id="3" name="Rectangle 2"/>
          <p:cNvSpPr/>
          <p:nvPr/>
        </p:nvSpPr>
        <p:spPr>
          <a:xfrm>
            <a:off x="2697246" y="2590711"/>
            <a:ext cx="199926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= -</a:t>
            </a:r>
            <a:r>
              <a:rPr lang="et-EE" altLang="et-EE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t-EE" altLang="et-EE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altLang="et-EE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1169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Valmistatakse ligikaudse või täpse kontsentratsiooniga mõõtelahus.</a:t>
            </a: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Ligikaudse kontsentratsiooniga mõõtelahus tiitritakse põhiaine järgi.</a:t>
            </a: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Mõõtelahuse täpne kontsentratsioon määratakse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teel: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büretis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mõõtelahus ja klaasis on lahustatud põhiaine kaalutis. </a:t>
            </a: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Kulunud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ruumala järgi arvutatakse mõõtelahuse täpne kontsentratsioon.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MÕÕTELAHUSE VALMISTAMINE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834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26968" y="83820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ml ~0,1M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tiitritakse 0,1000M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lahusega.</a:t>
            </a:r>
            <a:endParaRPr lang="en-US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TIITRIMISKÕVER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98765"/>
            <a:ext cx="4392488" cy="5834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204" y="3284984"/>
            <a:ext cx="561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endParaRPr lang="et-EE" sz="2400" dirty="0"/>
          </a:p>
        </p:txBody>
      </p:sp>
      <p:sp>
        <p:nvSpPr>
          <p:cNvPr id="7" name="Rectangle 6"/>
          <p:cNvSpPr/>
          <p:nvPr/>
        </p:nvSpPr>
        <p:spPr>
          <a:xfrm>
            <a:off x="1043608" y="6269250"/>
            <a:ext cx="2903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Lisatud 0,1000 M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ml</a:t>
            </a:r>
            <a:endParaRPr lang="et-EE" sz="2000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644008" y="3209135"/>
            <a:ext cx="302597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 vajalikust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 on lisatud , pH=7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644008" y="1700808"/>
            <a:ext cx="302597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 on tiitritud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644008" y="2307997"/>
            <a:ext cx="302597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99%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 on tiitritud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4644008" y="5607645"/>
            <a:ext cx="302597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150% vajalikust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 on lisatud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907704" y="1768930"/>
            <a:ext cx="2736304" cy="106829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2495287" y="2203415"/>
            <a:ext cx="2148721" cy="283424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2555776" y="3547107"/>
            <a:ext cx="2088232" cy="12865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3247023" y="5447239"/>
            <a:ext cx="1396985" cy="43090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246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838200"/>
            <a:ext cx="6984776" cy="5985870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TIITRIMISKÕVER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076056" y="3284984"/>
            <a:ext cx="259228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lõpp-punkti pH sõltub happe tugevusest.</a:t>
            </a:r>
            <a:endParaRPr lang="en-US" alt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1840" y="5661248"/>
            <a:ext cx="1260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Tugev hape</a:t>
            </a:r>
            <a:endParaRPr lang="en-US" alt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8809" y="3377316"/>
            <a:ext cx="498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endParaRPr lang="et-EE" sz="2000" dirty="0"/>
          </a:p>
        </p:txBody>
      </p:sp>
      <p:sp>
        <p:nvSpPr>
          <p:cNvPr id="10" name="Rectangle 9"/>
          <p:cNvSpPr/>
          <p:nvPr/>
        </p:nvSpPr>
        <p:spPr>
          <a:xfrm>
            <a:off x="3851920" y="6396335"/>
            <a:ext cx="2315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0,1000 M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ml</a:t>
            </a:r>
            <a:endParaRPr lang="et-EE" sz="2000" dirty="0"/>
          </a:p>
        </p:txBody>
      </p:sp>
      <p:sp>
        <p:nvSpPr>
          <p:cNvPr id="8" name="Rectangle 7"/>
          <p:cNvSpPr/>
          <p:nvPr/>
        </p:nvSpPr>
        <p:spPr>
          <a:xfrm>
            <a:off x="4860032" y="4300268"/>
            <a:ext cx="288032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Happe tugevust iseloomustab selle </a:t>
            </a:r>
            <a:r>
              <a:rPr lang="et-EE" altLang="et-E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dissotsiatsiooni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võime (</a:t>
            </a:r>
            <a:r>
              <a:rPr lang="et-EE" altLang="et-EE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ehk </a:t>
            </a:r>
            <a:r>
              <a:rPr lang="et-EE" altLang="et-E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altLang="et-E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et-E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7004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Nõrkade hapete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dissotsiatsioon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(lihtsustatud arvutus, kui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dissotsiatsiooniaste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α &lt; 5%)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Nõrgad happed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dissotsieeruvad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mittetäielikult ja seda iseloomustab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dissotsiatsioonikonstant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HA  ↔ 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HA,dis-nud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               </a:t>
            </a: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HA,dis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-ta </a:t>
            </a:r>
            <a:r>
              <a:rPr lang="et-EE" altLang="et-E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HA,üld</a:t>
            </a:r>
            <a:r>
              <a:rPr lang="et-EE" altLang="et-E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t-EE" altLang="et-E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HA,üld</a:t>
            </a:r>
            <a:r>
              <a:rPr lang="et-EE" altLang="et-E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lahustunud happe kontsentratsioon</a:t>
            </a: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et-EE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DISSOTSIATSIOONIKONSTANT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924015"/>
              </p:ext>
            </p:extLst>
          </p:nvPr>
        </p:nvGraphicFramePr>
        <p:xfrm>
          <a:off x="1179513" y="4610099"/>
          <a:ext cx="2222100" cy="117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840" imgH="469800" progId="Equation.3">
                  <p:embed/>
                </p:oleObj>
              </mc:Choice>
              <mc:Fallback>
                <p:oleObj name="Equation" r:id="rId3" imgW="88884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9513" y="4610099"/>
                        <a:ext cx="2222100" cy="117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459358"/>
              </p:ext>
            </p:extLst>
          </p:nvPr>
        </p:nvGraphicFramePr>
        <p:xfrm>
          <a:off x="1068388" y="6021388"/>
          <a:ext cx="2286000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266400" progId="Equation.3">
                  <p:embed/>
                </p:oleObj>
              </mc:Choice>
              <mc:Fallback>
                <p:oleObj name="Equation" r:id="rId5" imgW="91440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8388" y="6021388"/>
                        <a:ext cx="2286000" cy="665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779912" y="6169622"/>
            <a:ext cx="2263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kus </a:t>
            </a:r>
            <a:r>
              <a:rPr lang="et-EE" sz="28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800" baseline="-25000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t-EE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t-EE" sz="28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800" baseline="-25000" dirty="0" err="1">
                <a:latin typeface="Times New Roman" pitchFamily="18" charset="0"/>
                <a:cs typeface="Times New Roman" pitchFamily="18" charset="0"/>
              </a:rPr>
              <a:t>HA,üld</a:t>
            </a:r>
            <a:endParaRPr lang="et-EE" sz="28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3779912" y="4930721"/>
            <a:ext cx="1992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, kus </a:t>
            </a:r>
            <a:r>
              <a:rPr lang="et-EE" sz="28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800" baseline="-25000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t-EE" sz="2800" baseline="-25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t-EE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t-EE" sz="28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t-EE" sz="2800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t-EE" sz="2800" baseline="-25000" dirty="0">
                <a:latin typeface="Times New Roman" pitchFamily="18" charset="0"/>
                <a:cs typeface="Times New Roman" pitchFamily="18" charset="0"/>
              </a:rPr>
              <a:t>-</a:t>
            </a:r>
            <a:endParaRPr lang="et-EE" sz="2800" baseline="-25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9926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Kaheprootonilise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happe soola lahuse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tiitrimine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happega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TIITRIMISKÕVERAD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95" y="1556792"/>
            <a:ext cx="5610225" cy="51149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0" y="2141301"/>
            <a:ext cx="254454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A – puhver (pH = pK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B – Lp1</a:t>
            </a:r>
          </a:p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 – puhver (pH = pK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D – Lp2</a:t>
            </a:r>
            <a:endParaRPr lang="et-EE" sz="2000" dirty="0"/>
          </a:p>
        </p:txBody>
      </p:sp>
      <p:sp>
        <p:nvSpPr>
          <p:cNvPr id="8" name="Rectangle 7"/>
          <p:cNvSpPr/>
          <p:nvPr/>
        </p:nvSpPr>
        <p:spPr>
          <a:xfrm>
            <a:off x="4537120" y="1573729"/>
            <a:ext cx="437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lahuse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tiitrimine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lahusega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37120" y="3684256"/>
            <a:ext cx="4520789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 aste: Na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→ NaHCO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NaCl</a:t>
            </a:r>
          </a:p>
          <a:p>
            <a:endParaRPr lang="et-EE" sz="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II aste: NaHCO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t-EE" sz="20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→ H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t-EE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sz="2000" dirty="0">
                <a:latin typeface="Times New Roman" pitchFamily="18" charset="0"/>
                <a:cs typeface="Times New Roman" pitchFamily="18" charset="0"/>
              </a:rPr>
              <a:t> + NaCl</a:t>
            </a:r>
            <a:endParaRPr lang="et-EE" sz="2000" dirty="0"/>
          </a:p>
        </p:txBody>
      </p:sp>
      <p:sp>
        <p:nvSpPr>
          <p:cNvPr id="9" name="Rectangle 8"/>
          <p:cNvSpPr/>
          <p:nvPr/>
        </p:nvSpPr>
        <p:spPr>
          <a:xfrm>
            <a:off x="4427984" y="6310796"/>
            <a:ext cx="1856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err="1">
                <a:latin typeface="Times New Roman" pitchFamily="18" charset="0"/>
                <a:cs typeface="Times New Roman" pitchFamily="18" charset="0"/>
              </a:rPr>
              <a:t>Titrant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t-EE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lahus</a:t>
            </a:r>
            <a:endParaRPr lang="et-EE" dirty="0"/>
          </a:p>
        </p:txBody>
      </p:sp>
      <p:sp>
        <p:nvSpPr>
          <p:cNvPr id="11" name="Rectangle 10"/>
          <p:cNvSpPr/>
          <p:nvPr/>
        </p:nvSpPr>
        <p:spPr>
          <a:xfrm>
            <a:off x="6355726" y="5241129"/>
            <a:ext cx="2302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t-EE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t-EE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t-EE" dirty="0">
                <a:latin typeface="Times New Roman" pitchFamily="18" charset="0"/>
                <a:cs typeface="Times New Roman" pitchFamily="18" charset="0"/>
              </a:rPr>
              <a:t> → CO</a:t>
            </a:r>
            <a:r>
              <a:rPr lang="et-EE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t-EE" dirty="0">
                <a:latin typeface="Times New Roman" panose="02020603050405020304" pitchFamily="18" charset="0"/>
                <a:cs typeface="Times New Roman" pitchFamily="18" charset="0"/>
              </a:rPr>
              <a:t> + H</a:t>
            </a:r>
            <a:r>
              <a:rPr lang="et-EE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t-EE" dirty="0">
                <a:latin typeface="Times New Roman" panose="02020603050405020304" pitchFamily="18" charset="0"/>
                <a:cs typeface="Times New Roman" pitchFamily="18" charset="0"/>
              </a:rPr>
              <a:t>O</a:t>
            </a:r>
            <a:endParaRPr lang="et-EE" dirty="0"/>
          </a:p>
        </p:txBody>
      </p:sp>
      <p:grpSp>
        <p:nvGrpSpPr>
          <p:cNvPr id="16" name="Group 15"/>
          <p:cNvGrpSpPr/>
          <p:nvPr/>
        </p:nvGrpSpPr>
        <p:grpSpPr>
          <a:xfrm>
            <a:off x="2603049" y="4377966"/>
            <a:ext cx="540533" cy="863163"/>
            <a:chOff x="7804440" y="2266952"/>
            <a:chExt cx="540533" cy="863163"/>
          </a:xfrm>
        </p:grpSpPr>
        <p:sp>
          <p:nvSpPr>
            <p:cNvPr id="12" name="Rectangle 11"/>
            <p:cNvSpPr/>
            <p:nvPr/>
          </p:nvSpPr>
          <p:spPr>
            <a:xfrm>
              <a:off x="7894687" y="2657740"/>
              <a:ext cx="360040" cy="205171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99176" y="2924944"/>
              <a:ext cx="360040" cy="205171"/>
            </a:xfrm>
            <a:prstGeom prst="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04440" y="2266952"/>
              <a:ext cx="5405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2000" b="1" dirty="0" err="1">
                  <a:latin typeface="Times New Roman" pitchFamily="18" charset="0"/>
                  <a:cs typeface="Times New Roman" pitchFamily="18" charset="0"/>
                </a:rPr>
                <a:t>mp</a:t>
              </a:r>
              <a:endParaRPr lang="et-EE" sz="20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641352" y="2610183"/>
            <a:ext cx="373975" cy="863163"/>
            <a:chOff x="7885241" y="2266952"/>
            <a:chExt cx="373975" cy="863163"/>
          </a:xfrm>
        </p:grpSpPr>
        <p:sp>
          <p:nvSpPr>
            <p:cNvPr id="18" name="Rectangle 17"/>
            <p:cNvSpPr/>
            <p:nvPr/>
          </p:nvSpPr>
          <p:spPr>
            <a:xfrm>
              <a:off x="7894687" y="2657740"/>
              <a:ext cx="360040" cy="205171"/>
            </a:xfrm>
            <a:prstGeom prst="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99176" y="2924944"/>
              <a:ext cx="360040" cy="205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85241" y="2266952"/>
              <a:ext cx="35458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sz="2000" b="1" dirty="0" err="1">
                  <a:latin typeface="Times New Roman" pitchFamily="18" charset="0"/>
                  <a:cs typeface="Times New Roman" pitchFamily="18" charset="0"/>
                </a:rPr>
                <a:t>ff</a:t>
              </a:r>
              <a:endParaRPr lang="et-EE" sz="2000" b="1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69964" y="1927451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2000" b="1" dirty="0" err="1">
                <a:latin typeface="Times New Roman" pitchFamily="18" charset="0"/>
                <a:cs typeface="Times New Roman" pitchFamily="18" charset="0"/>
              </a:rPr>
              <a:t>Ap</a:t>
            </a:r>
            <a:endParaRPr lang="et-EE" sz="2000" b="1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729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algpunkt: 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</a:t>
            </a:r>
          </a:p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 puhverala keskpunkt: 0,5 osa 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moolidest on andnud NaHCO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s.t.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ekvimolaarne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segu  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NaHCO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 Lp (lõpp-punkt): NaHCO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II puhverala keskpunkt: 0,5 osa NaHCO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moolidest on andnud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mis ebapüsivuse tõttu on lagunenud.</a:t>
            </a:r>
          </a:p>
          <a:p>
            <a:pPr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II Lp: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CO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Protolüütilise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analüütiliseks </a:t>
            </a:r>
            <a:b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signaaliks on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muutumine.</a:t>
            </a:r>
            <a:endParaRPr lang="en-US" altLang="et-EE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PROTOLÜÜTILINE TIITRIMINE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034" y="3424101"/>
            <a:ext cx="3579163" cy="32631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31070" y="3540239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600" b="1" dirty="0" err="1">
                <a:latin typeface="Times New Roman" pitchFamily="18" charset="0"/>
                <a:cs typeface="Times New Roman" pitchFamily="18" charset="0"/>
              </a:rPr>
              <a:t>Ap</a:t>
            </a:r>
            <a:endParaRPr lang="et-EE" sz="1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982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Protolüütilist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võimalik läbi viia mitmel viisil.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Kasutades kahte lõpp-punktides värvust muutvat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indikaatorlahust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fenoolftaleiin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pöördealaga pH 8,2...10,0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pH&gt;8,2 lillakaspunane  ja pH &lt; 8,2 värvitu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metüülpunane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pöördealaga pH 4,4...6,2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pH&lt; 4,4 punane  ja pH &gt; 6,2  kollane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Laialt on kasutusel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potentsiomeetriline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t-EE" altLang="et-EE" sz="2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mida viiakse läbi, kasutades pH-meetrit vesinikioonidele tundliku klaaselektroodiga. Mõõdetakse indikaator- (klaas) elektroodi ja võrdlus-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elektroodi potentsiaalide vahet.</a:t>
            </a:r>
          </a:p>
          <a:p>
            <a:pPr>
              <a:spcBef>
                <a:spcPct val="50000"/>
              </a:spcBef>
            </a:pPr>
            <a:r>
              <a:rPr lang="el-GR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võrd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=f (c)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võrd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el-GR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f(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)=f(pH)</a:t>
            </a:r>
            <a:endParaRPr lang="en-US" altLang="et-EE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PROTOLÜÜTILINE TIITRIMINE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138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pH-MEETER (POTENTSIOMEETER)</a:t>
            </a:r>
          </a:p>
        </p:txBody>
      </p:sp>
      <p:pic>
        <p:nvPicPr>
          <p:cNvPr id="2050" name="Picture 2" descr="https://www.affordablephmeters.com/images/products/lrg/S2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44504"/>
            <a:ext cx="4464496" cy="556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411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Leiavad oma nimetuse enamasti kasutatava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reagendi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järgi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jodomeetria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permanganomeetria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jne.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Nimetus võib olla antud ka toimuva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reaktsiooni iseloomu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järgi: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hape-alus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jne.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Samuti võib nimetus tuleneda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lõpp-punkti mõõtmise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metoodikast: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amperomeetriline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TIITRIMISE ERILIIGID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8570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Aluseks on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redoksreaktsioonid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vahel. 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Jälgitavaks signaaliks on elektroodide vahelise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redokspotentsiaali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ehk 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elektromotoorjõu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muutumine sõltuvalt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kontsentratsioonist.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EMJ = </a:t>
            </a:r>
            <a:r>
              <a:rPr lang="el-GR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/oks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f(c)</a:t>
            </a:r>
          </a:p>
          <a:p>
            <a:pPr algn="just">
              <a:lnSpc>
                <a:spcPct val="80000"/>
              </a:lnSpc>
            </a:pPr>
            <a:endParaRPr lang="et-EE" altLang="et-E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lühend  reduktsioonist/oksüdatsioonist ning kirjeldab kõiki keemilisi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rekatsioone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millede puhul muutub (mõnede või kõigi) reaktsioonis osalevate ainete oksüdatsiooniaste.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Tegemist võib olla lihtsa reaktsiooniga: näiteks lihtaine  oksüdeerumine või redutseerumine.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võib ka olla väga keerukas protsess: näiteks suhkrute oksüdeerumine inimese kehas.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Oksüdatsioon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kirjeldab elektronide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kadu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 loovutamist aatomi või iooni või molekuli poolt.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Reduktsioon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kirjeldab elektronide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juurdesaamist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aatomi või iooni või molekuli poolt.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Korrektseim viis on siiski rääkida 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oksüdatsiooniastme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kasvust või vähenemisest.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REDOKSTIITRIMINE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0396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4016907" cy="5098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Näide: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+F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=2HF</a:t>
            </a:r>
          </a:p>
          <a:p>
            <a:pPr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Oksüdatsiooni reaktsioon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+ 2e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>
              <a:lnSpc>
                <a:spcPct val="80000"/>
              </a:lnSpc>
            </a:pPr>
            <a:endParaRPr lang="et-EE" alt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Reduktsiooni reaktsioon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e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2F</a:t>
            </a:r>
            <a:r>
              <a:rPr lang="et-EE" altLang="et-EE" sz="2000" baseline="5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t-EE" altLang="et-EE" sz="2000" baseline="5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Äraantavate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elektronide arv ja vastuvõetavate elektronide arv peavad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alalti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olema tasakaalus (aitab reaktsioonivõrrandeid tasakaalustada).</a:t>
            </a: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Lihtainete oksüdatsiooniaste on alati 0, vesinikul enamasti +1 ning hapnikul enamasti -2, metallide o.-a. on seotud nende rühma numbriga elementide perioodilisuse tabelis.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REDOKSREAKTSIOONID</a:t>
            </a:r>
          </a:p>
        </p:txBody>
      </p:sp>
      <p:pic>
        <p:nvPicPr>
          <p:cNvPr id="7" name="Picture 7" descr="Image:Large bonfir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721" y="2042120"/>
            <a:ext cx="4038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:Rust03102006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721" y="4302968"/>
            <a:ext cx="404177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8492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Redutseerijad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ained, mis on võimelised teisi aineid redutseerima, ise seejuures oksüdeerudes.</a:t>
            </a: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Teiste sõnadega: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redutseerija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annab elektrone ära (tema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o.a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kasvab).</a:t>
            </a: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Neid aineid nimetatakse ka elektroni doonoriteks.</a:t>
            </a: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Redutseerijaid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erinevaid:</a:t>
            </a:r>
          </a:p>
          <a:p>
            <a:pPr marL="800100" lvl="1" indent="-342900" algn="just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metallid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Na, Mg, Fe,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Al),</a:t>
            </a:r>
          </a:p>
          <a:p>
            <a:pPr marL="800100" lvl="1" indent="-342900" algn="just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hüdriidi ülekande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reagendid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(NaBH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LiAlH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800100" lvl="1" indent="-342900" algn="just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ning gaasiline vesinik koostöös metalliliste katalüsaatoritega.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REDUTSEERIJAD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4161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Oksüdeerijad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ained, mis oksüdeerivad teisi ise sealjuures redutseerudes.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Oksüdeerijad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võtavad teistelt ainetelt elektrone ära, seetõttu nimetatakse neid ka elektroni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aktseptoriteks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Reaktsiooni käigus nende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o.a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väheneb.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Oksüdeerijatel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tavaliselt kõrge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o.a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(näiteks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4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OsO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või nad on väga suure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elektronegatiivsusega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elemendid (O, F,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OKSÜDEERIJAD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49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6859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Üheks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näiteks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jodomeetria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joodi lahusele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redutseerija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lisamine kasutades tärklist indikaatorina.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Jood moodustab tärklisega intensiivse sinise kompleksi.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Joodi saab näiteks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tiosulfaadi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abil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jodiidiks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redutseerida. Kui kogu jood on reageerinud, siis kaob ka lahuse sinine värv.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Tavaliselt on joodi muutumine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jodiidiks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viimane aste reaktsioonide jadas.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Esimeste reaktsioonide käigus viiakse uuritava aine (tundmatu) kogus vastavusse joodi teadaoleva kogusega.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Näide:	2 Cu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 I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2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I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S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I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S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JODOMEETRIA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50</a:t>
            </a:fld>
            <a:endParaRPr lang="et-EE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496719" y="4826973"/>
            <a:ext cx="6150561" cy="1853566"/>
            <a:chOff x="2052469" y="3452677"/>
            <a:chExt cx="8786516" cy="2647951"/>
          </a:xfrm>
        </p:grpSpPr>
        <p:pic>
          <p:nvPicPr>
            <p:cNvPr id="4098" name="Picture 2" descr="http://archives.library.illinois.edu/erec/University%20Archives/1505050/ch106Brass/starttitrat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469" y="3452677"/>
              <a:ext cx="2857500" cy="2647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http://archives.library.illinois.edu/erec/University%20Archives/1505050/ch106Brass/titrat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977" y="3471728"/>
              <a:ext cx="2857500" cy="262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http://archives.library.illinois.edu/erec/University%20Archives/1505050/ch106Brass/endpt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485" y="3847965"/>
              <a:ext cx="2857500" cy="1876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840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lõpp-punkti määramiseks kasutatakse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redoksindikaatorit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mille värvimuutus toimub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juures, mis asub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tiitrimiskõvera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lõpp-punkti läheduses.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Redoksindikaator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muudab värvust kindla 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elektroodipotentsiaali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juures. Indikaatori redutseerunud ja oksüdeerunud vormide värvus peab erinema ning värvus peab olema pööratav.</a:t>
            </a: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Tiitrimiskõvera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arvutamise aluseks on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Nernsti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võrrand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Tuletust vt. õpik lk.124        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REDOKSINDIKAATOR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597069"/>
              </p:ext>
            </p:extLst>
          </p:nvPr>
        </p:nvGraphicFramePr>
        <p:xfrm>
          <a:off x="640743" y="5929936"/>
          <a:ext cx="3065495" cy="791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3880" imgH="393480" progId="Equation.3">
                  <p:embed/>
                </p:oleObj>
              </mc:Choice>
              <mc:Fallback>
                <p:oleObj name="Equation" r:id="rId3" imgW="1523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743" y="5929936"/>
                        <a:ext cx="3065495" cy="791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51</a:t>
            </a:fld>
            <a:endParaRPr lang="et-EE"/>
          </a:p>
        </p:txBody>
      </p:sp>
      <p:grpSp>
        <p:nvGrpSpPr>
          <p:cNvPr id="10" name="Group 9"/>
          <p:cNvGrpSpPr/>
          <p:nvPr/>
        </p:nvGrpSpPr>
        <p:grpSpPr>
          <a:xfrm>
            <a:off x="965366" y="3443593"/>
            <a:ext cx="7294661" cy="1791933"/>
            <a:chOff x="965366" y="3443593"/>
            <a:chExt cx="7294661" cy="179193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366" y="3443593"/>
              <a:ext cx="7294661" cy="128444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483578" y="4589195"/>
              <a:ext cx="222266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t-EE" altLang="et-EE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metüleensinine</a:t>
              </a:r>
            </a:p>
            <a:p>
              <a:pPr algn="ctr"/>
              <a:r>
                <a:rPr lang="et-EE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(oksüdeerunud vorm)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658193" y="4732782"/>
              <a:ext cx="20954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 err="1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leukometüleensinine</a:t>
              </a:r>
              <a:endParaRPr lang="et-EE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79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Mõõtelahuseks on kaaliumpermanganaadi lahus KMnO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-25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t-EE" altLang="et-EE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Tiitritakse tavaliselt happelises lahuses: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+ 8H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+ 5e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Mn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	E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1,51V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lilla                           värvitu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Indikaatoriks on KMnO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lilla värv. Värvuse skaala piirkonnas 0,5 ...100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ppm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ppm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0,5g KMnO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1 000 000 g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ehk 0,0003 M.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PERMANGANOMEETRIA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115616" y="2924944"/>
            <a:ext cx="136815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132" y="4725145"/>
            <a:ext cx="4980868" cy="21360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7544" y="4653136"/>
            <a:ext cx="35283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lahusega saab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Fe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(COO)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kaudselt Ca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looduslikus vees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redutseerijate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sisaldust s.o. hapniku tarvet jt.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2624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Mõõdetakse uuritavas lahuses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lisamisel toimuvat elektrilise potentsiaali muutust.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lõpp-punktis toimub potentsiaali hüpe.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Mõõteriistaks on sageli pH-meeter, mis võimaldab mõõta elektroodide potentsiaalide vahet e. süsteemi elektromotoorjõudu.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Potentsiomeetrilist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võimalik rakendada enamike mahtanalüütiliste meetodite puhul eeldusel, et leidub uuritavale süsteemile tundlik indikaatorelektrood.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POTENTSIOMEETRILINE TIITRIMINE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0125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pH-MEETER</a:t>
            </a:r>
          </a:p>
        </p:txBody>
      </p:sp>
      <p:pic>
        <p:nvPicPr>
          <p:cNvPr id="7" name="Picture 7" descr="Image:Glass electrode schem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2645296" cy="487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75856" y="2732288"/>
            <a:ext cx="547260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Selgitused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Elektroodi tundlik osa –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õhukeseseinaline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klaaskuul.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Mõnikord sisaldab elektrood väikest kogust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sadet.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Sisemine lahus, tavaliselt  0,1 M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Sisemine elektrood, tavaliselt hõbekloriid-elektrood või kalomelelektrood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/Hg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Elektroodi korpus, tehakse mittejuhtivast klaasist või plastikust.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Võrdluselektrood.</a:t>
            </a:r>
          </a:p>
          <a:p>
            <a:pPr marL="457200" indent="-457200" algn="just">
              <a:lnSpc>
                <a:spcPct val="8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Ühenduskoht uuritava lahusega.</a:t>
            </a:r>
          </a:p>
        </p:txBody>
      </p:sp>
      <p:pic>
        <p:nvPicPr>
          <p:cNvPr id="9" name="Picture 2" descr="https://www.affordablephmeters.com/images/products/lrg/S2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232248" cy="278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54</a:t>
            </a:fld>
            <a:endParaRPr lang="et-EE"/>
          </a:p>
        </p:txBody>
      </p:sp>
      <p:pic>
        <p:nvPicPr>
          <p:cNvPr id="5122" name="Picture 2" descr="http://www.66pacific.com/ph/images/ph_probe_brus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246" y="873679"/>
            <a:ext cx="2884930" cy="17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73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8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meetri n.ö.  mõõtmises osalev osa on pH meetri alumises otsas olev habras klaaskuul, mille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välispinda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katab ~10nm paksune geelikiht. </a:t>
            </a:r>
          </a:p>
          <a:p>
            <a:pPr marL="342900" indent="-342900" algn="just">
              <a:lnSpc>
                <a:spcPct val="8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Klaasi (atomaarne) struktuur lubab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Na-ioonidel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difundeeruda klaasist lahusesse.</a:t>
            </a:r>
          </a:p>
          <a:p>
            <a:pPr marL="342900" indent="-342900" algn="just">
              <a:lnSpc>
                <a:spcPct val="8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H-ioonid ei läbi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klaasmemraani</a:t>
            </a: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see on Na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-ioon, mis läbib geelmembraani ja võimaldab energiamuutust.</a:t>
            </a:r>
          </a:p>
          <a:p>
            <a:pPr marL="342900" indent="-342900" algn="just">
              <a:lnSpc>
                <a:spcPct val="8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Kui ioon difundeerub ühest tegevuspiirkonnast teise, siis muutub süsteemi vaba energia ning just viimast mõõdab tegelikult pH – meeter.</a:t>
            </a:r>
          </a:p>
          <a:p>
            <a:pPr marL="342900" indent="-342900" algn="just">
              <a:lnSpc>
                <a:spcPct val="8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Elektroodi klaasi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välis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ja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sisesein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laaduvad vastavalt sellele, milline on ioonide kontsentratsioon uuritavas lahuses.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pH MEETER</a:t>
            </a:r>
            <a:endParaRPr lang="et-EE" sz="3000" b="1" dirty="0">
              <a:ln w="1905"/>
              <a:gradFill>
                <a:gsLst>
                  <a:gs pos="0">
                    <a:schemeClr val="tx2"/>
                  </a:gs>
                  <a:gs pos="78000">
                    <a:srgbClr val="1D4779"/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0830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Sadestusmeetodi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aluseks on sademe teke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käigus.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Näiteks: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Lõpp-punkti määramiseks võib kasutada värvilise sademe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teket: </a:t>
            </a: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Mohri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meetod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Kloriidi määramiseks kasutatakse AgNO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lahust ja indikaatorina CrO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-ioone. Hõbeioonide liig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Lp-s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annab punakaspruuni sademe.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2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liig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CrO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Ag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Sademe tekke kriteeriumiks on selle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lahustuvuskorrutis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 tekib kui ioonide kontsentratsioonide korrutis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lahustuvuskorrutisest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suurem.</a:t>
            </a:r>
          </a:p>
          <a:p>
            <a:pPr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s,AgCl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∙ 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1,6 ∙ 10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	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s,Ag2CrO4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2Ag+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∙ c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CrO4(2-)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1,2 ∙ 10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SADESTUS- JA KOMPLEKSMEETODID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3568" y="4365104"/>
            <a:ext cx="24482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83568" y="4149080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://web2.gyldendal.no/undervisning/felles/pixdir20/data/archive_specific/aqua1/image_fullsize/03_03_0916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906" y="1027950"/>
            <a:ext cx="2220590" cy="16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eb2.gyldendal.no/undervisning/felles/pixdir20/data/archive_specific/aqua1/image_fullsize/03_05_0916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565" y="3312481"/>
            <a:ext cx="2230931" cy="167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7472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Sadestusmeetodi rakendusi: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,SO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jt.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Sadestusmeetodi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tiitrimiskõveraid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võib saada, kui kasutada ioonselektiivseid elektroode kas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ioonide kontsentratsiooni jälgimiseks.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SADESTUS- JA KOMPLEKSMEETODID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159" y="2420888"/>
            <a:ext cx="2409241" cy="33926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5811" y="5877272"/>
            <a:ext cx="1709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IndikaatorsadeAg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www.chem.wisc.edu/deptfiles/genchem/demonstrations/Analytical/images/fajanstitr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09" y="3739304"/>
            <a:ext cx="3429000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14473" y="5283370"/>
            <a:ext cx="38232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t-EE" altLang="et-E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Fajansi meetod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Kasutab indikaatorina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diklorofluorestseiini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Värvaine absorbeerub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sadeneva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pinnal.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575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Aluseks on kompleksühendite moodustumine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vahel.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Levinuim kompleksmeetod kasutab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titrandina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kompleksooni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kannab nimetust </a:t>
            </a: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kompleksonomeetria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Kompleksühendis on ioonid ja molekulid seotud lisaks tavasidemetele ka doonor-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aktseptor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-sidemetega. Selles sidemes üks osapooltest annab terve elektronpaari ja on doonoriks ning teine annab selle sidumiseks vaba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orbitaali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on aktseptoriks: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t-EE" altLang="et-EE" sz="20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:L = M:L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z+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Titrandina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kasutatakse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kompleksoonidest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enim EDTA,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eteendiamiintetra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-etaanhappe lahust: 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∙ 2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ehk lihtsustatult Na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∙ 2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Ühendit tuntakse ka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triloon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või mõne teise kaubandusliku nimetuse all.</a:t>
            </a:r>
          </a:p>
          <a:p>
            <a:pPr algn="just">
              <a:spcBef>
                <a:spcPct val="50000"/>
              </a:spcBef>
            </a:pP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MAHTANALÜÜSI KOMPLEKSMEETOD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913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EDTA –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eteendiamiintetraetaanhape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EDTA moodustab metalliioonidega ühendeid  suhtes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1:1 sõltumata  nende oksüdatsiooniastmest:</a:t>
            </a: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Mg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MgA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Bi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 H</a:t>
            </a:r>
            <a:r>
              <a:rPr lang="et-EE" altLang="et-EE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just">
              <a:spcBef>
                <a:spcPct val="50000"/>
              </a:spcBef>
            </a:pPr>
            <a:endParaRPr lang="et-EE" altLang="et-EE" sz="20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t-EE" altLang="et-EE" sz="2000" dirty="0">
              <a:solidFill>
                <a:srgbClr val="FF3300"/>
              </a:solidFill>
            </a:endParaRPr>
          </a:p>
          <a:p>
            <a:endParaRPr lang="et-EE" altLang="et-EE" sz="2000" dirty="0">
              <a:solidFill>
                <a:srgbClr val="FF3300"/>
              </a:solidFill>
            </a:endParaRPr>
          </a:p>
          <a:p>
            <a:endParaRPr lang="et-EE" altLang="et-EE" sz="2000" dirty="0">
              <a:solidFill>
                <a:srgbClr val="FF3300"/>
              </a:solidFill>
            </a:endParaRPr>
          </a:p>
          <a:p>
            <a:endParaRPr lang="et-EE" altLang="et-EE" sz="2000" dirty="0">
              <a:solidFill>
                <a:srgbClr val="FF3300"/>
              </a:solidFill>
            </a:endParaRPr>
          </a:p>
          <a:p>
            <a:endParaRPr lang="et-EE" altLang="et-EE" sz="2000" dirty="0">
              <a:solidFill>
                <a:srgbClr val="FF3300"/>
              </a:solidFill>
            </a:endParaRPr>
          </a:p>
          <a:p>
            <a:pPr algn="just"/>
            <a:endParaRPr lang="et-EE" altLang="et-EE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Kompleksonomeetrilise</a:t>
            </a:r>
            <a:r>
              <a:rPr lang="et-EE" altLang="et-EE" sz="2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loojaks oli 1945. a. G.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Schwarzenbach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t-EE" altLang="et-EE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Tähtsamad kasutusalad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vee kareduse määramine, metalli-ioonide kontsentratsiooni määramine.</a:t>
            </a:r>
            <a:endParaRPr lang="en-US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EDTA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83568" y="3356992"/>
            <a:ext cx="8123262" cy="1767387"/>
            <a:chOff x="683568" y="3356992"/>
            <a:chExt cx="8123262" cy="176738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4048" y="3356992"/>
              <a:ext cx="3802782" cy="1700348"/>
            </a:xfrm>
            <a:prstGeom prst="rect">
              <a:avLst/>
            </a:prstGeom>
          </p:spPr>
        </p:pic>
        <p:pic>
          <p:nvPicPr>
            <p:cNvPr id="8194" name="Picture 2" descr="http://www.chm.bris.ac.uk/motm/edta/EDTA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3356992"/>
              <a:ext cx="2016224" cy="1767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843808" y="4056019"/>
              <a:ext cx="8499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t-EE" altLang="et-E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 Ca</a:t>
              </a:r>
              <a:r>
                <a:rPr lang="et-EE" altLang="et-EE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2+</a:t>
              </a:r>
              <a:endParaRPr lang="et-EE" baseline="30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3923928" y="4240685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6" name="Picture 4" descr="https://upload.wikimedia.org/wikipedia/commons/thumb/6/60/Sample_of_Ethylenediaminetetraacetic_acid_disodium_salt.jpg/800px-Sample_of_Ethylenediaminetetraacetic_acid_disodium_sal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135" y="228600"/>
            <a:ext cx="2153665" cy="275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59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884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275" y="533400"/>
            <a:ext cx="2752725" cy="2038350"/>
          </a:xfrm>
          <a:prstGeom prst="rect">
            <a:avLst/>
          </a:prstGeom>
        </p:spPr>
      </p:pic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ET-00, </a:t>
            </a:r>
            <a:r>
              <a:rPr lang="et-EE" altLang="et-EE" sz="2000">
                <a:latin typeface="Times New Roman" panose="02020603050405020304" pitchFamily="18" charset="0"/>
                <a:cs typeface="Times New Roman" panose="02020603050405020304" pitchFamily="18" charset="0"/>
              </a:rPr>
              <a:t>eriokroommust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Levinud indikaator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kompleksonomeetrias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Valmistatakse tahke seguna ET-00 : NaCl (1:100).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Indikaator moodustab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analüütmetalli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ioonidega punase kompleksi.</a:t>
            </a: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Lõpp-punktis on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ioonid vabanenud ja lahus on sinine.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INDIKAATOR ERIOKROOMMUST T</a:t>
            </a:r>
          </a:p>
        </p:txBody>
      </p:sp>
      <p:pic>
        <p:nvPicPr>
          <p:cNvPr id="9218" name="Picture 2" descr="https://upload.wikimedia.org/wikipedia/commons/thumb/3/30/Eriochrome_Black_T_indicator_color_change.jpg/1920px-Eriochrome_Black_T_indicator_color_chan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669" y="4149080"/>
            <a:ext cx="2827387" cy="179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upload.wikimedia.org/wikipedia/commons/thumb/7/72/Sample_of_Eriochrome_Black_T.jpg/800px-Sample_of_Eriochrome_Black_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342" y="4149080"/>
            <a:ext cx="1312146" cy="179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3789040"/>
            <a:ext cx="3960440" cy="255943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27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Mõõteriistade täpsusele (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büretid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kolvid, pipetid).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Kemikaalide puhtusele ning lahuste homogeensusele.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Inimliku eksituse minimiseerimiseks tehakse paralleelkatseid.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tüübid:</a:t>
            </a: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tsetiitrimine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kindlale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kogusele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tiitritavale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(uuritavale) lahusele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lisatakse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lõpp-punkti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fikseerimiseni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skeem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+ T = P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t-E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agasitiitrimine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teatud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kogusele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tiitritavale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lahusele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lisatakse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liias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(T)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lahust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liig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tiitritakse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tagasi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teise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teadaoleva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kontsentratsiooniga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ainega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(B),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reageerib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hästi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titrandiga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kuid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lagunda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analüüdi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reaktsioonil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moodustunud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produkti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(P). 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skeem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+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liias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 + 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liig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t-EE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liig</a:t>
            </a:r>
            <a:r>
              <a:rPr lang="en-GB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B = Q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Tagasitiitrimist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kasutatakse juhtudel kus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otsetiitrimise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lõpp-punkt on halvasti märgatav.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TÄHELEPANU TULEB PÖÖRATA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727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1200"/>
              </a:spcAft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Tiitrimismeetodite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jaotus lõpp-punkti järgi.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Hape-alus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Sadestustiitrimine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Amperomeetriline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Soojustiitrimine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jne.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TIITRIMISE LÕPP-PUNKT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794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0" y="680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Biodiisli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happesuse määramiseks kasutatakse hape-alus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otsustada kui palju leelist tuleb kogu partiile lisada, et saavutada neutraalset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pH-d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endParaRPr lang="et-EE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Aft>
                <a:spcPts val="1200"/>
              </a:spcAft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Toiduainetetööstuses kasutatakse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õlide ja rasvade analüüsil.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 näiteks kasutatakse hape-alus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tiitrimist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määrata rasvhapete sisaldus.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Redokstiitrimine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ioodi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juuresolekul võimaldab määrata küllastamata rasvhapete sisaldust.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Seebistumisväärtuse määramine: hape-alus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tagasitiitrimise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potentsiomeetrilise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tiitrimise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abil saab määrata rasvas sisalduvate rasvhapete keskmist süsivesinikahela pikkust.</a:t>
            </a:r>
          </a:p>
          <a:p>
            <a:pPr marL="342900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Karl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Fischeri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tiitrimine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võimaldab analüüsida vee jälgkontsentratsioone ainetes:</a:t>
            </a:r>
          </a:p>
          <a:p>
            <a:pPr marL="800100" lvl="1" indent="-342900" algn="just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titrandi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koostis: alkohol, leelis (nt </a:t>
            </a:r>
            <a:r>
              <a:rPr lang="et-EE" altLang="et-E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püridiin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SO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täpselt määratletud kogus I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Iga vee molekuli kohta kulub üks I</a:t>
            </a:r>
            <a:r>
              <a:rPr lang="et-EE" altLang="et-EE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t-EE" alt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molekul.</a:t>
            </a:r>
            <a:endParaRPr lang="en-GB" altLang="et-E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8600" y="228600"/>
            <a:ext cx="868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t-EE" sz="3000" b="1" dirty="0">
                <a:ln w="1905"/>
                <a:gradFill>
                  <a:gsLst>
                    <a:gs pos="0">
                      <a:schemeClr val="tx2"/>
                    </a:gs>
                    <a:gs pos="78000">
                      <a:srgbClr val="1D4779"/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</a:rPr>
              <a:t>TÄNAPÄEVASED KASUTUSALAD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3DDF-BDF0-4841-80BC-B65775DF2167}" type="slidenum">
              <a:rPr lang="et-EE" smtClean="0"/>
              <a:t>63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1912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4938</TotalTime>
  <Words>4245</Words>
  <Application>Microsoft Office PowerPoint</Application>
  <PresentationFormat>On-screen Show (4:3)</PresentationFormat>
  <Paragraphs>815</Paragraphs>
  <Slides>63</Slides>
  <Notes>63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Times New Roman</vt:lpstr>
      <vt:lpstr>Wingdings</vt:lpstr>
      <vt:lpstr>Office Theme</vt:lpstr>
      <vt:lpstr>Equation</vt:lpstr>
      <vt:lpstr>ANALÜÜTILINE KEEMIA JA INSTRUMENTAALANALÜÜS</vt:lpstr>
      <vt:lpstr>PowerPoint Presentation</vt:lpstr>
      <vt:lpstr>1. SISSEJUHATUS  ANALÜÜTILISE KEEMIA VALDKONNAD JA PÕHIMÕISTED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KVALITATIIVNE ANALÜÜS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MAHTANALÜÜS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 Tuvikene</dc:creator>
  <cp:lastModifiedBy>Kert Martma</cp:lastModifiedBy>
  <cp:revision>1049</cp:revision>
  <dcterms:created xsi:type="dcterms:W3CDTF">2014-05-26T08:31:20Z</dcterms:created>
  <dcterms:modified xsi:type="dcterms:W3CDTF">2023-09-04T10:41:45Z</dcterms:modified>
</cp:coreProperties>
</file>