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329" r:id="rId2"/>
    <p:sldId id="332" r:id="rId3"/>
    <p:sldId id="393" r:id="rId4"/>
    <p:sldId id="394" r:id="rId5"/>
    <p:sldId id="453" r:id="rId6"/>
    <p:sldId id="451" r:id="rId7"/>
    <p:sldId id="530" r:id="rId8"/>
    <p:sldId id="443" r:id="rId9"/>
    <p:sldId id="446" r:id="rId10"/>
    <p:sldId id="396" r:id="rId11"/>
    <p:sldId id="399" r:id="rId12"/>
    <p:sldId id="398" r:id="rId13"/>
    <p:sldId id="447" r:id="rId14"/>
    <p:sldId id="450" r:id="rId15"/>
    <p:sldId id="448" r:id="rId16"/>
    <p:sldId id="397" r:id="rId17"/>
    <p:sldId id="444" r:id="rId18"/>
    <p:sldId id="445" r:id="rId19"/>
    <p:sldId id="400" r:id="rId20"/>
    <p:sldId id="442" r:id="rId21"/>
    <p:sldId id="531" r:id="rId22"/>
    <p:sldId id="452" r:id="rId23"/>
    <p:sldId id="401" r:id="rId24"/>
    <p:sldId id="449" r:id="rId25"/>
    <p:sldId id="435" r:id="rId26"/>
    <p:sldId id="436" r:id="rId27"/>
    <p:sldId id="437" r:id="rId28"/>
    <p:sldId id="438" r:id="rId29"/>
    <p:sldId id="440" r:id="rId30"/>
    <p:sldId id="441" r:id="rId31"/>
    <p:sldId id="454" r:id="rId32"/>
    <p:sldId id="527" r:id="rId33"/>
    <p:sldId id="409" r:id="rId34"/>
    <p:sldId id="404" r:id="rId35"/>
    <p:sldId id="403" r:id="rId36"/>
    <p:sldId id="408" r:id="rId37"/>
    <p:sldId id="413" r:id="rId38"/>
    <p:sldId id="411" r:id="rId39"/>
    <p:sldId id="412" r:id="rId40"/>
    <p:sldId id="528" r:id="rId41"/>
    <p:sldId id="405" r:id="rId42"/>
    <p:sldId id="529" r:id="rId43"/>
    <p:sldId id="406" r:id="rId44"/>
  </p:sldIdLst>
  <p:sldSz cx="9144000" cy="6858000" type="screen4x3"/>
  <p:notesSz cx="6858000" cy="9144000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0000"/>
    <a:srgbClr val="0000FF"/>
    <a:srgbClr val="FF0066"/>
    <a:srgbClr val="FF0000"/>
    <a:srgbClr val="007600"/>
    <a:srgbClr val="0033CC"/>
    <a:srgbClr val="008000"/>
    <a:srgbClr val="750101"/>
    <a:srgbClr val="B800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75" autoAdjust="0"/>
    <p:restoredTop sz="84580" autoAdjust="0"/>
  </p:normalViewPr>
  <p:slideViewPr>
    <p:cSldViewPr snapToGrid="0">
      <p:cViewPr varScale="1">
        <p:scale>
          <a:sx n="61" d="100"/>
          <a:sy n="61" d="100"/>
        </p:scale>
        <p:origin x="139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271BAF-C036-42EE-9F76-6B64116EE154}" type="datetimeFigureOut">
              <a:rPr lang="et-EE" smtClean="0"/>
              <a:t>26.09.2022</a:t>
            </a:fld>
            <a:endParaRPr lang="et-E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t-E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786DCE-1FBE-49E1-91AC-958088EEFB2F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269803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8407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792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3701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90894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6280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2942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1173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Anorgaanilistel </a:t>
            </a:r>
            <a:r>
              <a:rPr lang="et-E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sadestajatel</a:t>
            </a:r>
            <a:r>
              <a:rPr lang="et-E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halb selektiivsus. Orgaanilistel </a:t>
            </a:r>
            <a:r>
              <a:rPr lang="et-E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sadestajatel</a:t>
            </a:r>
            <a:r>
              <a:rPr lang="et-E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sageli hea selektiivsus ühe või kahe iooni osas.</a:t>
            </a:r>
          </a:p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t-E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Gravimeetria</a:t>
            </a:r>
            <a:r>
              <a:rPr lang="et-E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on tänapäeval standardmeetod vee sulfaadisisalduse tuvastamisel.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174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1694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82523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2890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2051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03514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5239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6213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8585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NO3 ja </a:t>
            </a:r>
            <a:r>
              <a:rPr lang="et-E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</a:t>
            </a:r>
            <a:r>
              <a:rPr lang="et-E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t-E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sadenevad</a:t>
            </a:r>
            <a:r>
              <a:rPr lang="et-E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baariumsulfaadiga kaasa sageli. Tuleb eelnevalt veest eemaldada.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0400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4824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Sobib ka </a:t>
            </a:r>
            <a:r>
              <a:rPr lang="et-E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pallaadiumi</a:t>
            </a:r>
            <a:r>
              <a:rPr lang="et-E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analüüsiks.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9056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6259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8566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757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55904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0964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14456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37675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35126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dirty="0"/>
              <a:t>Kaltsiumoksalaadi lagunemine (20 </a:t>
            </a:r>
            <a:r>
              <a:rPr lang="et-EE" dirty="0" err="1"/>
              <a:t>C/min</a:t>
            </a:r>
            <a:r>
              <a:rPr lang="et-EE" dirty="0"/>
              <a:t>)</a:t>
            </a:r>
            <a:r>
              <a:rPr lang="et-EE" baseline="0" dirty="0"/>
              <a:t> – </a:t>
            </a:r>
            <a:r>
              <a:rPr lang="et-EE" dirty="0"/>
              <a:t> veevaba oksalaat, CO2 eraldumine</a:t>
            </a:r>
            <a:r>
              <a:rPr lang="et-EE" baseline="0" dirty="0"/>
              <a:t> (kaltsiumkarbonaat), CO2 eraldumine (kaltsiumoksiid).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74079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95027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57624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873548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Wollaston</a:t>
            </a:r>
            <a:r>
              <a:rPr lang="et-E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inglise keemik. Avastas </a:t>
            </a:r>
            <a:r>
              <a:rPr lang="et-E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pallaadiumi</a:t>
            </a:r>
            <a:r>
              <a:rPr lang="et-E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ja </a:t>
            </a:r>
            <a:r>
              <a:rPr lang="et-E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roodiumi</a:t>
            </a:r>
            <a:r>
              <a:rPr lang="et-E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Avastas meetodi, kuidas plaatinamaaki praktilistes kogustes rikastada – sai rikkaks, hoidis saladust peaaegu surmani. Arvas, et vähemalt 5 nendest joontest on värvide looduslikud piirid.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43924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Fraunhofer</a:t>
            </a:r>
            <a:r>
              <a:rPr lang="et-E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saksa optik. Leiutas seadme optiliste pindade täpseks lihvimiseks (poleerimiseks).  Leiutas 1814 spektroskoobi. Avastas 574 musta joont päikese spektris – mis oli palju enam kui 7, mille leidis </a:t>
            </a:r>
            <a:r>
              <a:rPr lang="et-E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Wollaston</a:t>
            </a:r>
            <a:r>
              <a:rPr lang="et-E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58848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997282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02364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57510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8978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9631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20667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35394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78198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93247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0190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C487D-44C5-440A-A225-77D6705D035E}" type="datetime1">
              <a:rPr lang="et-EE" smtClean="0"/>
              <a:t>26.09.2022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266506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AD90D-9977-477B-98B3-F722F82BB77C}" type="datetime1">
              <a:rPr lang="et-EE" smtClean="0"/>
              <a:t>26.09.2022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974390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C51BC-9A04-4420-8962-3F8A3CF3CD5A}" type="datetime1">
              <a:rPr lang="et-EE" smtClean="0"/>
              <a:t>26.09.2022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882408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1EFFD-6F3E-4E40-96C8-86B4857A4126}" type="datetime1">
              <a:rPr lang="et-EE" smtClean="0"/>
              <a:t>26.09.2022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215702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EC8C3-1D17-445D-863C-15754FE0DDB6}" type="datetime1">
              <a:rPr lang="et-EE" smtClean="0"/>
              <a:t>26.09.2022</a:t>
            </a:fld>
            <a:endParaRPr lang="et-E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698614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8712C-B8B6-4097-88B0-AEEF595AC6B0}" type="datetime1">
              <a:rPr lang="et-EE" smtClean="0"/>
              <a:t>26.09.2022</a:t>
            </a:fld>
            <a:endParaRPr 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384962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78DAF-8DED-47BB-85DC-E4EF9F3783E4}" type="datetime1">
              <a:rPr lang="et-EE" smtClean="0"/>
              <a:t>26.09.2022</a:t>
            </a:fld>
            <a:endParaRPr lang="et-E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943382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DD08C-8EEC-4488-887D-63EF44D3C2E4}" type="datetime1">
              <a:rPr lang="et-EE" smtClean="0"/>
              <a:t>26.09.2022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441772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AB5C-9640-4B7A-879D-680C869ADCF2}" type="datetime1">
              <a:rPr lang="et-EE" smtClean="0"/>
              <a:t>26.09.2022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88048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0D673-E9D8-4542-8FFD-A16FE646AFE4}" type="datetime1">
              <a:rPr lang="et-EE" smtClean="0"/>
              <a:t>26.09.2022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469173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C388D-69A5-4F2F-8CC9-3EF34EA91C9B}" type="datetime1">
              <a:rPr lang="et-EE" smtClean="0"/>
              <a:t>26.09.2022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553481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FBB9EC-18B1-4BA2-9532-2B3B91847969}" type="datetime1">
              <a:rPr lang="et-EE" smtClean="0"/>
              <a:t>26.09.2022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091409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eg"/><Relationship Id="rId7" Type="http://schemas.openxmlformats.org/officeDocument/2006/relationships/image" Target="../media/image14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jpeg"/><Relationship Id="rId4" Type="http://schemas.openxmlformats.org/officeDocument/2006/relationships/image" Target="../media/image5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67.w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11560" y="2460666"/>
            <a:ext cx="7848872" cy="129614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34000"/>
                </a:schemeClr>
              </a:gs>
              <a:gs pos="50000">
                <a:schemeClr val="accent1">
                  <a:tint val="44500"/>
                  <a:satMod val="160000"/>
                  <a:alpha val="43000"/>
                </a:schemeClr>
              </a:gs>
              <a:gs pos="100000">
                <a:schemeClr val="accent1">
                  <a:tint val="23500"/>
                  <a:satMod val="160000"/>
                  <a:alpha val="53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4744"/>
            <a:ext cx="7772400" cy="3907647"/>
          </a:xfrm>
        </p:spPr>
        <p:txBody>
          <a:bodyPr>
            <a:normAutofit/>
          </a:bodyPr>
          <a:lstStyle/>
          <a:p>
            <a:r>
              <a:rPr lang="et-EE" sz="2600" b="1" dirty="0">
                <a:ln w="1905"/>
                <a:solidFill>
                  <a:srgbClr val="183B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ANALÜÜTILINE KEEMIA JA INSTRUMENTAALANALÜÜS</a:t>
            </a:r>
            <a:endParaRPr lang="en-US" sz="2600" dirty="0">
              <a:solidFill>
                <a:srgbClr val="183B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93096"/>
            <a:ext cx="6400800" cy="678046"/>
          </a:xfrm>
        </p:spPr>
        <p:txBody>
          <a:bodyPr>
            <a:noAutofit/>
          </a:bodyPr>
          <a:lstStyle/>
          <a:p>
            <a:r>
              <a:rPr lang="et-EE" sz="2000" b="1" dirty="0">
                <a:ln w="1905"/>
                <a:solidFill>
                  <a:srgbClr val="27697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Kert Martma</a:t>
            </a:r>
          </a:p>
          <a:p>
            <a:r>
              <a:rPr lang="et-EE" sz="2000" b="1" i="1" dirty="0">
                <a:ln w="1905"/>
                <a:solidFill>
                  <a:srgbClr val="27697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PhD</a:t>
            </a:r>
            <a:endParaRPr lang="et-EE" sz="2000" b="1" dirty="0">
              <a:ln w="1905"/>
              <a:solidFill>
                <a:srgbClr val="27697B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et-EE" sz="2000" b="1" dirty="0">
              <a:ln w="1905"/>
              <a:solidFill>
                <a:srgbClr val="27697B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et-EE" sz="2000" b="1" dirty="0">
              <a:ln w="1905"/>
              <a:solidFill>
                <a:srgbClr val="27697B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et-EE" sz="2000" b="1" dirty="0">
              <a:ln w="1905"/>
              <a:solidFill>
                <a:srgbClr val="27697B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et-EE" sz="2000" b="1" dirty="0">
                <a:ln w="1905"/>
                <a:solidFill>
                  <a:srgbClr val="27697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Tallinn 20</a:t>
            </a:r>
            <a:r>
              <a:rPr lang="en-US" sz="2000" b="1" dirty="0">
                <a:ln w="1905"/>
                <a:solidFill>
                  <a:srgbClr val="27697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85FE0-0037-43F4-A613-44E4317F956C}" type="slidenum">
              <a:rPr lang="en-US" smtClean="0"/>
              <a:t>1</a:t>
            </a:fld>
            <a:endParaRPr lang="en-US" dirty="0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1335596" y="352250"/>
            <a:ext cx="6400800" cy="484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t-EE" sz="2000" b="1" dirty="0">
                <a:ln w="1905"/>
                <a:solidFill>
                  <a:srgbClr val="27697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Tallinna Ülikool</a:t>
            </a:r>
            <a:endParaRPr lang="en-US" sz="2000" b="1" dirty="0">
              <a:ln w="1905"/>
              <a:solidFill>
                <a:srgbClr val="27697B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931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11560" y="1988840"/>
            <a:ext cx="7848872" cy="216024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34000"/>
                </a:schemeClr>
              </a:gs>
              <a:gs pos="50000">
                <a:schemeClr val="accent1">
                  <a:tint val="44500"/>
                  <a:satMod val="160000"/>
                  <a:alpha val="43000"/>
                </a:schemeClr>
              </a:gs>
              <a:gs pos="100000">
                <a:schemeClr val="accent1">
                  <a:tint val="23500"/>
                  <a:satMod val="160000"/>
                  <a:alpha val="53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4744"/>
            <a:ext cx="7772400" cy="3907647"/>
          </a:xfrm>
        </p:spPr>
        <p:txBody>
          <a:bodyPr>
            <a:normAutofit/>
          </a:bodyPr>
          <a:lstStyle/>
          <a:p>
            <a:r>
              <a:rPr lang="et-EE" sz="2600" b="1" dirty="0">
                <a:ln w="1905"/>
                <a:solidFill>
                  <a:srgbClr val="183B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4</a:t>
            </a:r>
            <a:r>
              <a:rPr lang="et-EE" sz="2600" b="1">
                <a:ln w="1905"/>
                <a:solidFill>
                  <a:srgbClr val="183B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. </a:t>
            </a:r>
            <a:r>
              <a:rPr lang="et-EE" sz="2600" b="1" dirty="0">
                <a:ln w="1905"/>
                <a:solidFill>
                  <a:srgbClr val="183B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KAALANALÜÜS</a:t>
            </a:r>
            <a:endParaRPr lang="en-US" sz="2600" dirty="0">
              <a:solidFill>
                <a:srgbClr val="183B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85FE0-0037-43F4-A613-44E4317F956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088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5186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Kaalanalüüsi ehk </a:t>
            </a:r>
            <a:r>
              <a:rPr lang="et-EE" altLang="et-EE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gravimeetria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aluseks on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analüüdi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muutmine </a:t>
            </a:r>
            <a:r>
              <a:rPr lang="et-EE" altLang="et-EE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rasklahustuvaks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kindla koostisega ühendiks, mida on võimalik süsteemist </a:t>
            </a:r>
            <a:r>
              <a:rPr lang="et-EE" altLang="et-EE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eraldada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ja </a:t>
            </a:r>
            <a:r>
              <a:rPr lang="et-EE" altLang="et-EE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kaaluda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ct val="50000"/>
              </a:spcBef>
            </a:pPr>
            <a:endParaRPr lang="et-EE" altLang="et-EE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Kaalanalüüs on klassikaline analüütilise keemia meetod, mille abil saab määrata aine või ainete rühma sisaldust proovis.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Lihtsaim näide on tahkete osakeste analüüs vees.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Enamasti sadestatakse uuritav aine või ainete klass rasklahustuvaks </a:t>
            </a: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sademeks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Mõnel juhtumil uuritav aine aurustatakse ja kogutakse absorbendile. Niiskuse analüüsil mõõdetakse lihtsalt kaaluvahet.</a:t>
            </a:r>
          </a:p>
          <a:p>
            <a:pPr marL="342900" indent="-34290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Lahustuvuse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kriteeriumid:</a:t>
            </a:r>
          </a:p>
          <a:p>
            <a:pPr algn="just">
              <a:spcBef>
                <a:spcPct val="50000"/>
              </a:spcBef>
            </a:pP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lahustuvuskorrutis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altLang="et-EE" sz="20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t-EE" altLang="et-EE" sz="2000" b="1" baseline="-25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ja molaarne lahustuvus </a:t>
            </a:r>
            <a:r>
              <a:rPr lang="et-EE" altLang="et-EE" sz="2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KAALANALÜÜS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</a:t>
            </a:fld>
            <a:endParaRPr lang="et-EE" dirty="0"/>
          </a:p>
        </p:txBody>
      </p:sp>
      <p:pic>
        <p:nvPicPr>
          <p:cNvPr id="29698" name="Picture 2" descr="http://i1142.photobucket.com/albums/n606/tdc720/IMG_20120709_182224.jpg~origina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6323" y="4998019"/>
            <a:ext cx="3297678" cy="1859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5939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fi-FI" sz="2000" dirty="0">
                <a:latin typeface="Times New Roman" pitchFamily="18" charset="0"/>
                <a:cs typeface="Times New Roman" pitchFamily="18" charset="0"/>
              </a:rPr>
              <a:t>Lahustuvuskorrutis </a:t>
            </a:r>
            <a:r>
              <a:rPr lang="fi-FI" sz="20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fi-FI" sz="2000" b="1" baseline="-250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fi-FI" sz="2000" dirty="0">
                <a:latin typeface="Times New Roman" pitchFamily="18" charset="0"/>
                <a:cs typeface="Times New Roman" pitchFamily="18" charset="0"/>
              </a:rPr>
              <a:t> tuletatakse reaktsiooni tasakaalukonstandist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.</a:t>
            </a:r>
            <a:endParaRPr lang="fi-FI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AgNO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NaCl =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AgCl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(t) + NaNO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>
              <a:spcBef>
                <a:spcPct val="50000"/>
              </a:spcBef>
            </a:pP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AgCl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(t) =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en-US" altLang="et-EE" sz="20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t-EE" altLang="et-EE" sz="2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Molaarne lahustuvus S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analüüdi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maksimaalne lahustuv kogus moolides liitri lahuse kohta.</a:t>
            </a:r>
            <a:endParaRPr lang="en-US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AINETE LAHUSTUVUS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4</a:t>
            </a:fld>
            <a:endParaRPr lang="et-EE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8418999"/>
              </p:ext>
            </p:extLst>
          </p:nvPr>
        </p:nvGraphicFramePr>
        <p:xfrm>
          <a:off x="2000250" y="2994275"/>
          <a:ext cx="5143500" cy="120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057400" imgH="482400" progId="Equation.3">
                  <p:embed/>
                </p:oleObj>
              </mc:Choice>
              <mc:Fallback>
                <p:oleObj name="Equation" r:id="rId3" imgW="205740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00250" y="2994275"/>
                        <a:ext cx="5143500" cy="1206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5543791" y="4458595"/>
            <a:ext cx="32128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b="1" dirty="0" err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t-EE" b="1" baseline="-25000" dirty="0" err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t-EE" b="1" dirty="0">
                <a:latin typeface="Times New Roman" pitchFamily="18" charset="0"/>
                <a:cs typeface="Times New Roman" pitchFamily="18" charset="0"/>
              </a:rPr>
              <a:t> on </a:t>
            </a:r>
            <a:r>
              <a:rPr lang="et-EE" b="1" dirty="0" err="1">
                <a:latin typeface="Times New Roman" pitchFamily="18" charset="0"/>
                <a:cs typeface="Times New Roman" pitchFamily="18" charset="0"/>
              </a:rPr>
              <a:t>AgCl</a:t>
            </a:r>
            <a:r>
              <a:rPr lang="et-EE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b="1" dirty="0" err="1">
                <a:latin typeface="Times New Roman" pitchFamily="18" charset="0"/>
                <a:cs typeface="Times New Roman" pitchFamily="18" charset="0"/>
              </a:rPr>
              <a:t>lahustuvuskorrutis</a:t>
            </a:r>
            <a:endParaRPr lang="et-EE" b="1" dirty="0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5963055" y="3910519"/>
            <a:ext cx="301558" cy="54807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5867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AINETE LAHUSTUVUS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5</a:t>
            </a:fld>
            <a:endParaRPr lang="et-EE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7583707"/>
              </p:ext>
            </p:extLst>
          </p:nvPr>
        </p:nvGraphicFramePr>
        <p:xfrm>
          <a:off x="1329441" y="1397000"/>
          <a:ext cx="6579144" cy="3870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30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3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30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 sz="2000" dirty="0"/>
                        <a:t>Sool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2000" dirty="0" err="1"/>
                        <a:t>K</a:t>
                      </a:r>
                      <a:r>
                        <a:rPr lang="et-EE" sz="2000" baseline="-25000" dirty="0" err="1"/>
                        <a:t>s</a:t>
                      </a:r>
                      <a:endParaRPr lang="et-EE" sz="2000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2000" dirty="0"/>
                        <a:t>Lahustuvus S, </a:t>
                      </a:r>
                      <a:r>
                        <a:rPr lang="et-EE" sz="2000" dirty="0" err="1"/>
                        <a:t>mol</a:t>
                      </a:r>
                      <a:r>
                        <a:rPr lang="et-EE" sz="2000" dirty="0"/>
                        <a:t>/l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 sz="2000" dirty="0"/>
                        <a:t>PbSO</a:t>
                      </a:r>
                      <a:r>
                        <a:rPr lang="et-EE" sz="2000" baseline="-250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2000" dirty="0"/>
                        <a:t>1,6 x 10</a:t>
                      </a:r>
                      <a:r>
                        <a:rPr lang="et-EE" sz="2000" baseline="30000" dirty="0"/>
                        <a:t>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2000" dirty="0"/>
                        <a:t>1,3 x 10</a:t>
                      </a:r>
                      <a:r>
                        <a:rPr lang="et-EE" sz="2000" baseline="30000" dirty="0"/>
                        <a:t>-4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 sz="2000" dirty="0" err="1"/>
                        <a:t>AgCl</a:t>
                      </a:r>
                      <a:endParaRPr lang="et-EE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2000" dirty="0"/>
                        <a:t>1,0 x 10</a:t>
                      </a:r>
                      <a:r>
                        <a:rPr lang="et-EE" sz="2000" baseline="30000" dirty="0"/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2000" dirty="0"/>
                        <a:t>1,0 x 10</a:t>
                      </a:r>
                      <a:r>
                        <a:rPr lang="et-EE" sz="2000" baseline="30000" dirty="0"/>
                        <a:t>-5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 sz="2000" dirty="0" err="1"/>
                        <a:t>AgBr</a:t>
                      </a:r>
                      <a:endParaRPr lang="et-EE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2000" dirty="0"/>
                        <a:t>4 x 10</a:t>
                      </a:r>
                      <a:r>
                        <a:rPr lang="et-EE" sz="2000" baseline="30000" dirty="0"/>
                        <a:t>-13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2000" dirty="0"/>
                        <a:t>6 x 10</a:t>
                      </a:r>
                      <a:r>
                        <a:rPr lang="et-EE" sz="2000" baseline="30000" dirty="0"/>
                        <a:t>-7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 sz="2000" dirty="0" err="1"/>
                        <a:t>AgI</a:t>
                      </a:r>
                      <a:endParaRPr lang="et-EE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2000" dirty="0"/>
                        <a:t>1 x 10</a:t>
                      </a:r>
                      <a:r>
                        <a:rPr lang="et-EE" sz="2000" baseline="30000" dirty="0"/>
                        <a:t>-16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2000" dirty="0"/>
                        <a:t>1 x 10</a:t>
                      </a:r>
                      <a:r>
                        <a:rPr lang="et-EE" sz="2000" baseline="30000" dirty="0"/>
                        <a:t>-8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 sz="2000" dirty="0"/>
                        <a:t>Al(OH)</a:t>
                      </a:r>
                      <a:r>
                        <a:rPr lang="et-EE" sz="2000" baseline="-25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2000" dirty="0"/>
                        <a:t>2 x 10</a:t>
                      </a:r>
                      <a:r>
                        <a:rPr lang="et-EE" sz="2000" baseline="30000" dirty="0"/>
                        <a:t>-32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2000" dirty="0"/>
                        <a:t>5 x 10</a:t>
                      </a:r>
                      <a:r>
                        <a:rPr lang="et-EE" sz="2000" baseline="30000" dirty="0"/>
                        <a:t>-9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 sz="2000" dirty="0"/>
                        <a:t>Fe(OH)</a:t>
                      </a:r>
                      <a:r>
                        <a:rPr lang="et-EE" sz="2000" baseline="-25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2000" dirty="0"/>
                        <a:t>4 x 10</a:t>
                      </a:r>
                      <a:r>
                        <a:rPr lang="et-EE" sz="2000" baseline="30000" dirty="0"/>
                        <a:t>-38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2000" dirty="0"/>
                        <a:t>2</a:t>
                      </a:r>
                      <a:r>
                        <a:rPr lang="et-EE" sz="2000" baseline="0" dirty="0"/>
                        <a:t> </a:t>
                      </a:r>
                      <a:r>
                        <a:rPr lang="et-EE" sz="2000" dirty="0"/>
                        <a:t>x 10</a:t>
                      </a:r>
                      <a:r>
                        <a:rPr lang="et-EE" sz="2000" baseline="30000" dirty="0"/>
                        <a:t>-10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 sz="2000" dirty="0"/>
                        <a:t>Ag</a:t>
                      </a:r>
                      <a:r>
                        <a:rPr lang="et-EE" sz="2000" baseline="-25000" dirty="0"/>
                        <a:t>2</a:t>
                      </a:r>
                      <a:r>
                        <a:rPr lang="et-EE" sz="2000" dirty="0"/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2000" dirty="0"/>
                        <a:t>2 x 10</a:t>
                      </a:r>
                      <a:r>
                        <a:rPr lang="et-EE" sz="2000" baseline="30000" dirty="0"/>
                        <a:t>-49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2000" dirty="0"/>
                        <a:t>4 x 10</a:t>
                      </a:r>
                      <a:r>
                        <a:rPr lang="et-EE" sz="2000" baseline="30000" dirty="0"/>
                        <a:t>-17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 sz="2000" dirty="0" err="1"/>
                        <a:t>HgS</a:t>
                      </a:r>
                      <a:endParaRPr lang="et-EE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2000" dirty="0"/>
                        <a:t>4 x 10</a:t>
                      </a:r>
                      <a:r>
                        <a:rPr lang="et-EE" sz="2000" baseline="30000" dirty="0"/>
                        <a:t>-53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2000" dirty="0"/>
                        <a:t>6 x 10</a:t>
                      </a:r>
                      <a:r>
                        <a:rPr lang="et-EE" sz="2000" baseline="30000" dirty="0"/>
                        <a:t>-27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849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Leida Pb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sisaldus vees.</a:t>
            </a:r>
          </a:p>
          <a:p>
            <a:pPr algn="just">
              <a:spcBef>
                <a:spcPct val="50000"/>
              </a:spcBef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Pb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+   2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→   PbCl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(s)</a:t>
            </a:r>
          </a:p>
          <a:p>
            <a:pPr algn="just"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   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Analüüt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Reagent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Sade</a:t>
            </a:r>
          </a:p>
          <a:p>
            <a:pPr algn="just">
              <a:spcBef>
                <a:spcPct val="50000"/>
              </a:spcBef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-ioonide liias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sadeneb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kogu lahuses olev Pb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PbCl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kujul.</a:t>
            </a:r>
          </a:p>
          <a:p>
            <a:pPr algn="just"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Kaalumise teel tuvastatakse moodustunud PbCl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mass.</a:t>
            </a:r>
          </a:p>
          <a:p>
            <a:pPr algn="just"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Sademe massi põhjal arvutatakse, palju sisaldus alglahuses Pb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-ioone.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GRAVIMEETRIA NÄIDE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6</a:t>
            </a:fld>
            <a:endParaRPr lang="et-EE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8009" y="960169"/>
            <a:ext cx="2205212" cy="2274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299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Rauamaagist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mis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sisaldab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60%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raud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(III)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oksiidi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viiakse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raud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lahusesse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vesinikkloriidhappe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abil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reaktsiooni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tulemusena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saadud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sool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kaalutakse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reaktsioonisegust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eraldamise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järel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saadakse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kaalutiseks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50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grammi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Kui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palju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rauamaaki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algselt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analüüsiks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võeti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ÜLESANNE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7</a:t>
            </a:fld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4112709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ANORGAANILISED SADEMED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8</a:t>
            </a:fld>
            <a:endParaRPr lang="et-EE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1033"/>
              </p:ext>
            </p:extLst>
          </p:nvPr>
        </p:nvGraphicFramePr>
        <p:xfrm>
          <a:off x="1494817" y="1066261"/>
          <a:ext cx="6096000" cy="519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 dirty="0" err="1"/>
                        <a:t>Analüüt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err="1"/>
                        <a:t>Sadestaja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/>
                        <a:t>Sade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/>
                        <a:t>Kaalutav sade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Ba</a:t>
                      </a:r>
                      <a:r>
                        <a:rPr lang="et-EE" baseline="30000">
                          <a:effectLst/>
                        </a:rPr>
                        <a:t>2+</a:t>
                      </a:r>
                      <a:endParaRPr lang="et-E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(NH</a:t>
                      </a:r>
                      <a:r>
                        <a:rPr lang="et-EE" baseline="-25000">
                          <a:effectLst/>
                        </a:rPr>
                        <a:t>4</a:t>
                      </a:r>
                      <a:r>
                        <a:rPr lang="et-EE">
                          <a:effectLst/>
                        </a:rPr>
                        <a:t>)</a:t>
                      </a:r>
                      <a:r>
                        <a:rPr lang="et-EE" baseline="-25000">
                          <a:effectLst/>
                        </a:rPr>
                        <a:t>2</a:t>
                      </a:r>
                      <a:r>
                        <a:rPr lang="et-EE">
                          <a:effectLst/>
                        </a:rPr>
                        <a:t>CrO</a:t>
                      </a:r>
                      <a:r>
                        <a:rPr lang="et-EE" baseline="-25000">
                          <a:effectLst/>
                        </a:rPr>
                        <a:t>4</a:t>
                      </a:r>
                      <a:endParaRPr lang="et-E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BaCrO</a:t>
                      </a:r>
                      <a:r>
                        <a:rPr lang="et-EE" baseline="-25000">
                          <a:effectLst/>
                        </a:rPr>
                        <a:t>4</a:t>
                      </a:r>
                      <a:endParaRPr lang="et-E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>
                          <a:effectLst/>
                        </a:rPr>
                        <a:t>BaCrO</a:t>
                      </a:r>
                      <a:r>
                        <a:rPr lang="et-EE" baseline="-25000" dirty="0">
                          <a:effectLst/>
                        </a:rPr>
                        <a:t>4</a:t>
                      </a:r>
                      <a:endParaRPr lang="et-EE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 dirty="0">
                          <a:effectLst/>
                        </a:rPr>
                        <a:t>Ba</a:t>
                      </a:r>
                      <a:r>
                        <a:rPr lang="et-EE" baseline="30000" dirty="0">
                          <a:effectLst/>
                        </a:rPr>
                        <a:t>2+</a:t>
                      </a:r>
                      <a:endParaRPr lang="et-EE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>
                          <a:effectLst/>
                        </a:rPr>
                        <a:t>H</a:t>
                      </a:r>
                      <a:r>
                        <a:rPr lang="et-EE" baseline="-25000" dirty="0">
                          <a:effectLst/>
                        </a:rPr>
                        <a:t>2</a:t>
                      </a:r>
                      <a:r>
                        <a:rPr lang="et-EE" dirty="0">
                          <a:effectLst/>
                        </a:rPr>
                        <a:t>SO</a:t>
                      </a:r>
                      <a:r>
                        <a:rPr lang="et-EE" baseline="-25000" dirty="0">
                          <a:effectLst/>
                        </a:rPr>
                        <a:t>4</a:t>
                      </a:r>
                      <a:endParaRPr lang="et-EE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>
                          <a:effectLst/>
                        </a:rPr>
                        <a:t>BaSO</a:t>
                      </a:r>
                      <a:r>
                        <a:rPr lang="et-EE" baseline="-25000" dirty="0">
                          <a:effectLst/>
                        </a:rPr>
                        <a:t>4</a:t>
                      </a:r>
                      <a:endParaRPr lang="et-EE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>
                          <a:effectLst/>
                        </a:rPr>
                        <a:t>BaSO</a:t>
                      </a:r>
                      <a:r>
                        <a:rPr lang="et-EE" baseline="-25000" dirty="0">
                          <a:effectLst/>
                        </a:rPr>
                        <a:t>4</a:t>
                      </a:r>
                      <a:endParaRPr lang="et-EE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 dirty="0" err="1">
                          <a:effectLst/>
                        </a:rPr>
                        <a:t>Ag</a:t>
                      </a:r>
                      <a:r>
                        <a:rPr lang="et-EE" baseline="30000" dirty="0">
                          <a:effectLst/>
                        </a:rPr>
                        <a:t>+</a:t>
                      </a:r>
                      <a:endParaRPr lang="et-EE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err="1">
                          <a:effectLst/>
                        </a:rPr>
                        <a:t>HCl</a:t>
                      </a:r>
                      <a:endParaRPr lang="et-EE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err="1">
                          <a:effectLst/>
                        </a:rPr>
                        <a:t>AgCl</a:t>
                      </a:r>
                      <a:endParaRPr lang="et-EE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err="1">
                          <a:effectLst/>
                        </a:rPr>
                        <a:t>AgCl</a:t>
                      </a:r>
                      <a:endParaRPr lang="et-EE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Al</a:t>
                      </a:r>
                      <a:r>
                        <a:rPr lang="et-EE" baseline="30000">
                          <a:effectLst/>
                        </a:rPr>
                        <a:t>3+</a:t>
                      </a:r>
                      <a:endParaRPr lang="et-E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NH</a:t>
                      </a:r>
                      <a:r>
                        <a:rPr lang="et-EE" baseline="-25000">
                          <a:effectLst/>
                        </a:rPr>
                        <a:t>3</a:t>
                      </a:r>
                      <a:endParaRPr lang="et-E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>
                          <a:effectLst/>
                        </a:rPr>
                        <a:t>Al(OH)</a:t>
                      </a:r>
                      <a:r>
                        <a:rPr lang="et-EE" baseline="-25000" dirty="0">
                          <a:effectLst/>
                        </a:rPr>
                        <a:t>3</a:t>
                      </a:r>
                      <a:endParaRPr lang="et-EE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>
                          <a:effectLst/>
                        </a:rPr>
                        <a:t>Al</a:t>
                      </a:r>
                      <a:r>
                        <a:rPr lang="et-EE" baseline="-25000" dirty="0">
                          <a:effectLst/>
                        </a:rPr>
                        <a:t>2</a:t>
                      </a:r>
                      <a:r>
                        <a:rPr lang="et-EE" dirty="0">
                          <a:effectLst/>
                        </a:rPr>
                        <a:t>O</a:t>
                      </a:r>
                      <a:r>
                        <a:rPr lang="et-EE" baseline="-25000" dirty="0">
                          <a:effectLst/>
                        </a:rPr>
                        <a:t>3</a:t>
                      </a:r>
                      <a:endParaRPr lang="et-EE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Fe</a:t>
                      </a:r>
                      <a:r>
                        <a:rPr lang="et-EE" baseline="30000">
                          <a:effectLst/>
                        </a:rPr>
                        <a:t>3+</a:t>
                      </a:r>
                      <a:endParaRPr lang="et-E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NH</a:t>
                      </a:r>
                      <a:r>
                        <a:rPr lang="et-EE" baseline="-25000">
                          <a:effectLst/>
                        </a:rPr>
                        <a:t>3</a:t>
                      </a:r>
                      <a:endParaRPr lang="et-E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>
                          <a:effectLst/>
                        </a:rPr>
                        <a:t>Fe(OH)</a:t>
                      </a:r>
                      <a:r>
                        <a:rPr lang="et-EE" baseline="-25000" dirty="0">
                          <a:effectLst/>
                        </a:rPr>
                        <a:t>3</a:t>
                      </a:r>
                      <a:endParaRPr lang="et-EE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>
                          <a:effectLst/>
                        </a:rPr>
                        <a:t>Fe</a:t>
                      </a:r>
                      <a:r>
                        <a:rPr lang="et-EE" baseline="-25000" dirty="0">
                          <a:effectLst/>
                        </a:rPr>
                        <a:t>2</a:t>
                      </a:r>
                      <a:r>
                        <a:rPr lang="et-EE" dirty="0">
                          <a:effectLst/>
                        </a:rPr>
                        <a:t>O</a:t>
                      </a:r>
                      <a:r>
                        <a:rPr lang="et-EE" baseline="-25000" dirty="0">
                          <a:effectLst/>
                        </a:rPr>
                        <a:t>3</a:t>
                      </a:r>
                      <a:endParaRPr lang="et-EE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Ca</a:t>
                      </a:r>
                      <a:r>
                        <a:rPr lang="et-EE" baseline="30000">
                          <a:effectLst/>
                        </a:rPr>
                        <a:t>2+</a:t>
                      </a:r>
                      <a:endParaRPr lang="et-E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(NH</a:t>
                      </a:r>
                      <a:r>
                        <a:rPr lang="et-EE" baseline="-25000">
                          <a:effectLst/>
                        </a:rPr>
                        <a:t>4</a:t>
                      </a:r>
                      <a:r>
                        <a:rPr lang="et-EE">
                          <a:effectLst/>
                        </a:rPr>
                        <a:t>)</a:t>
                      </a:r>
                      <a:r>
                        <a:rPr lang="et-EE" baseline="-25000">
                          <a:effectLst/>
                        </a:rPr>
                        <a:t>2</a:t>
                      </a:r>
                      <a:r>
                        <a:rPr lang="et-EE">
                          <a:effectLst/>
                        </a:rPr>
                        <a:t>C</a:t>
                      </a:r>
                      <a:r>
                        <a:rPr lang="et-EE" baseline="-25000">
                          <a:effectLst/>
                        </a:rPr>
                        <a:t>2</a:t>
                      </a:r>
                      <a:r>
                        <a:rPr lang="et-EE">
                          <a:effectLst/>
                        </a:rPr>
                        <a:t>O</a:t>
                      </a:r>
                      <a:r>
                        <a:rPr lang="et-EE" baseline="-25000">
                          <a:effectLst/>
                        </a:rPr>
                        <a:t>4</a:t>
                      </a:r>
                      <a:endParaRPr lang="et-E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>
                          <a:effectLst/>
                        </a:rPr>
                        <a:t>CaC</a:t>
                      </a:r>
                      <a:r>
                        <a:rPr lang="et-EE" baseline="-25000" dirty="0">
                          <a:effectLst/>
                        </a:rPr>
                        <a:t>2</a:t>
                      </a:r>
                      <a:r>
                        <a:rPr lang="et-EE" dirty="0">
                          <a:effectLst/>
                        </a:rPr>
                        <a:t>O</a:t>
                      </a:r>
                      <a:r>
                        <a:rPr lang="et-EE" baseline="-25000" dirty="0">
                          <a:effectLst/>
                        </a:rPr>
                        <a:t>4</a:t>
                      </a:r>
                      <a:endParaRPr lang="et-EE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>
                          <a:effectLst/>
                        </a:rPr>
                        <a:t>CaCO</a:t>
                      </a:r>
                      <a:r>
                        <a:rPr lang="et-EE" baseline="-25000" dirty="0">
                          <a:effectLst/>
                        </a:rPr>
                        <a:t>3</a:t>
                      </a:r>
                      <a:r>
                        <a:rPr lang="et-EE" dirty="0">
                          <a:effectLst/>
                        </a:rPr>
                        <a:t> või </a:t>
                      </a:r>
                      <a:r>
                        <a:rPr lang="et-EE" dirty="0" err="1">
                          <a:effectLst/>
                        </a:rPr>
                        <a:t>CaO</a:t>
                      </a:r>
                      <a:endParaRPr lang="et-EE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Sb</a:t>
                      </a:r>
                      <a:r>
                        <a:rPr lang="et-EE" baseline="30000">
                          <a:effectLst/>
                        </a:rPr>
                        <a:t>3+</a:t>
                      </a:r>
                      <a:endParaRPr lang="et-E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H</a:t>
                      </a:r>
                      <a:r>
                        <a:rPr lang="et-EE" baseline="-25000">
                          <a:effectLst/>
                        </a:rPr>
                        <a:t>2</a:t>
                      </a:r>
                      <a:r>
                        <a:rPr lang="et-EE">
                          <a:effectLst/>
                        </a:rPr>
                        <a:t>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Sb</a:t>
                      </a:r>
                      <a:r>
                        <a:rPr lang="et-EE" baseline="-25000">
                          <a:effectLst/>
                        </a:rPr>
                        <a:t>2</a:t>
                      </a:r>
                      <a:r>
                        <a:rPr lang="et-EE">
                          <a:effectLst/>
                        </a:rPr>
                        <a:t>S</a:t>
                      </a:r>
                      <a:r>
                        <a:rPr lang="et-EE" baseline="-25000">
                          <a:effectLst/>
                        </a:rPr>
                        <a:t>3</a:t>
                      </a:r>
                      <a:endParaRPr lang="et-E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>
                          <a:effectLst/>
                        </a:rPr>
                        <a:t>Sb</a:t>
                      </a:r>
                      <a:r>
                        <a:rPr lang="et-EE" baseline="-25000" dirty="0">
                          <a:effectLst/>
                        </a:rPr>
                        <a:t>2</a:t>
                      </a:r>
                      <a:r>
                        <a:rPr lang="et-EE" dirty="0">
                          <a:effectLst/>
                        </a:rPr>
                        <a:t>S</a:t>
                      </a:r>
                      <a:r>
                        <a:rPr lang="et-EE" baseline="-25000" dirty="0">
                          <a:effectLst/>
                        </a:rPr>
                        <a:t>3</a:t>
                      </a:r>
                      <a:endParaRPr lang="et-EE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As</a:t>
                      </a:r>
                      <a:r>
                        <a:rPr lang="et-EE" baseline="30000">
                          <a:effectLst/>
                        </a:rPr>
                        <a:t>3+</a:t>
                      </a:r>
                      <a:endParaRPr lang="et-E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H</a:t>
                      </a:r>
                      <a:r>
                        <a:rPr lang="et-EE" baseline="-25000">
                          <a:effectLst/>
                        </a:rPr>
                        <a:t>2</a:t>
                      </a:r>
                      <a:r>
                        <a:rPr lang="et-EE">
                          <a:effectLst/>
                        </a:rPr>
                        <a:t>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As</a:t>
                      </a:r>
                      <a:r>
                        <a:rPr lang="et-EE" baseline="-25000">
                          <a:effectLst/>
                        </a:rPr>
                        <a:t>2</a:t>
                      </a:r>
                      <a:r>
                        <a:rPr lang="et-EE">
                          <a:effectLst/>
                        </a:rPr>
                        <a:t>S</a:t>
                      </a:r>
                      <a:r>
                        <a:rPr lang="et-EE" baseline="-25000">
                          <a:effectLst/>
                        </a:rPr>
                        <a:t>3</a:t>
                      </a:r>
                      <a:endParaRPr lang="et-E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>
                          <a:effectLst/>
                        </a:rPr>
                        <a:t>As</a:t>
                      </a:r>
                      <a:r>
                        <a:rPr lang="et-EE" baseline="-25000" dirty="0">
                          <a:effectLst/>
                        </a:rPr>
                        <a:t>2</a:t>
                      </a:r>
                      <a:r>
                        <a:rPr lang="et-EE" dirty="0">
                          <a:effectLst/>
                        </a:rPr>
                        <a:t>S</a:t>
                      </a:r>
                      <a:r>
                        <a:rPr lang="et-EE" baseline="-25000" dirty="0">
                          <a:effectLst/>
                        </a:rPr>
                        <a:t>3</a:t>
                      </a:r>
                      <a:endParaRPr lang="et-EE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Hg</a:t>
                      </a:r>
                      <a:r>
                        <a:rPr lang="et-EE" baseline="30000">
                          <a:effectLst/>
                        </a:rPr>
                        <a:t>2+</a:t>
                      </a:r>
                      <a:endParaRPr lang="et-E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H</a:t>
                      </a:r>
                      <a:r>
                        <a:rPr lang="et-EE" baseline="-25000">
                          <a:effectLst/>
                        </a:rPr>
                        <a:t>2</a:t>
                      </a:r>
                      <a:r>
                        <a:rPr lang="et-EE">
                          <a:effectLst/>
                        </a:rPr>
                        <a:t>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HgS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err="1">
                          <a:effectLst/>
                        </a:rPr>
                        <a:t>HgS</a:t>
                      </a:r>
                      <a:endParaRPr lang="et-EE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I</a:t>
                      </a:r>
                      <a:r>
                        <a:rPr lang="et-EE" baseline="30000">
                          <a:effectLst/>
                        </a:rPr>
                        <a:t>–</a:t>
                      </a:r>
                      <a:endParaRPr lang="et-E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AgNO</a:t>
                      </a:r>
                      <a:r>
                        <a:rPr lang="et-EE" baseline="-25000">
                          <a:effectLst/>
                        </a:rPr>
                        <a:t>3</a:t>
                      </a:r>
                      <a:endParaRPr lang="et-E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AgI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err="1">
                          <a:effectLst/>
                        </a:rPr>
                        <a:t>AgI</a:t>
                      </a:r>
                      <a:endParaRPr lang="et-EE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Br</a:t>
                      </a:r>
                      <a:r>
                        <a:rPr lang="et-EE" baseline="30000">
                          <a:effectLst/>
                        </a:rPr>
                        <a:t>–</a:t>
                      </a:r>
                      <a:endParaRPr lang="et-E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AgNO</a:t>
                      </a:r>
                      <a:r>
                        <a:rPr lang="et-EE" baseline="-25000">
                          <a:effectLst/>
                        </a:rPr>
                        <a:t>3</a:t>
                      </a:r>
                      <a:endParaRPr lang="et-E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AgBr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err="1">
                          <a:effectLst/>
                        </a:rPr>
                        <a:t>AgBr</a:t>
                      </a:r>
                      <a:endParaRPr lang="et-EE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CN</a:t>
                      </a:r>
                      <a:r>
                        <a:rPr lang="et-EE" baseline="30000">
                          <a:effectLst/>
                        </a:rPr>
                        <a:t>–</a:t>
                      </a:r>
                      <a:endParaRPr lang="et-E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AgNO</a:t>
                      </a:r>
                      <a:r>
                        <a:rPr lang="et-EE" baseline="-25000">
                          <a:effectLst/>
                        </a:rPr>
                        <a:t>3</a:t>
                      </a:r>
                      <a:endParaRPr lang="et-E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AgCN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err="1">
                          <a:effectLst/>
                        </a:rPr>
                        <a:t>AgCN</a:t>
                      </a:r>
                      <a:endParaRPr lang="et-EE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SO</a:t>
                      </a:r>
                      <a:r>
                        <a:rPr lang="et-EE" baseline="-25000">
                          <a:effectLst/>
                        </a:rPr>
                        <a:t>4</a:t>
                      </a:r>
                      <a:r>
                        <a:rPr lang="et-EE" baseline="30000">
                          <a:effectLst/>
                        </a:rPr>
                        <a:t>2–</a:t>
                      </a:r>
                      <a:endParaRPr lang="et-E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BaCl</a:t>
                      </a:r>
                      <a:r>
                        <a:rPr lang="et-EE" baseline="-25000">
                          <a:effectLst/>
                        </a:rPr>
                        <a:t>2</a:t>
                      </a:r>
                      <a:endParaRPr lang="et-E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BaSO</a:t>
                      </a:r>
                      <a:r>
                        <a:rPr lang="et-EE" baseline="-25000">
                          <a:effectLst/>
                        </a:rPr>
                        <a:t>4</a:t>
                      </a:r>
                      <a:endParaRPr lang="et-E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>
                          <a:effectLst/>
                        </a:rPr>
                        <a:t>BaSO</a:t>
                      </a:r>
                      <a:r>
                        <a:rPr lang="et-EE" baseline="-25000" dirty="0">
                          <a:effectLst/>
                        </a:rPr>
                        <a:t>4</a:t>
                      </a:r>
                      <a:endParaRPr lang="et-EE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505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Kui proov ei ole lahuse kujul, siis see </a:t>
            </a: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lahustatakse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Vajadusel </a:t>
            </a: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filtritakse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Segavate lisandite korral eemaldatakse need. Kui vaja muudetakse </a:t>
            </a: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keskkonna  </a:t>
            </a:r>
            <a:r>
              <a:rPr lang="et-EE" altLang="et-EE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-d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Seejärel </a:t>
            </a: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sadestatakse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analüüsitav aine sobiva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reagendi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abil. Vajadusel kasutatakse ka siin pH muutust või kõrgendatud temperatuuri.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Sade eraldatakse </a:t>
            </a: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filtrimisel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Filtrimise lihtsustamiseks võib segu eelnevalt ka </a:t>
            </a: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tsentrifuugida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Sageli </a:t>
            </a: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pestakse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sadet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reagendi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lahusega.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Sadet kuumutatakse, jahutatakse ning kaalutakse.</a:t>
            </a:r>
            <a:endParaRPr lang="en-GB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PROTSEDUURI KIRJELDUS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9</a:t>
            </a:fld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4090033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2758" y="4794528"/>
            <a:ext cx="3815574" cy="1926947"/>
          </a:xfrm>
          <a:prstGeom prst="rect">
            <a:avLst/>
          </a:prstGeom>
        </p:spPr>
      </p:pic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KAALANALÜÜSI TÖÖVAHENDID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10</a:t>
            </a:fld>
            <a:endParaRPr lang="et-EE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9387" y="1712068"/>
            <a:ext cx="1956013" cy="233068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655" y="1521860"/>
            <a:ext cx="2025988" cy="203853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105483" y="1126488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dirty="0">
                <a:latin typeface="Times New Roman" pitchFamily="18" charset="0"/>
                <a:cs typeface="Times New Roman" pitchFamily="18" charset="0"/>
              </a:rPr>
              <a:t>1850 a.</a:t>
            </a:r>
            <a:endParaRPr lang="et-EE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2103" y="1498027"/>
            <a:ext cx="3676888" cy="2408362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4416356" y="1126488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dirty="0">
                <a:latin typeface="Times New Roman" pitchFamily="18" charset="0"/>
                <a:cs typeface="Times New Roman" pitchFamily="18" charset="0"/>
              </a:rPr>
              <a:t>1920 a.</a:t>
            </a:r>
            <a:endParaRPr lang="et-EE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5951" y="4107409"/>
            <a:ext cx="3034218" cy="2690819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2274704" y="3796460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dirty="0">
                <a:latin typeface="Times New Roman" pitchFamily="18" charset="0"/>
                <a:cs typeface="Times New Roman" pitchFamily="18" charset="0"/>
              </a:rPr>
              <a:t>1860 a.</a:t>
            </a:r>
            <a:endParaRPr lang="et-EE" dirty="0"/>
          </a:p>
        </p:txBody>
      </p:sp>
      <p:pic>
        <p:nvPicPr>
          <p:cNvPr id="30722" name="Picture 2" descr="Logo Sartorius A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6468" y="4229537"/>
            <a:ext cx="3093463" cy="564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4864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6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SADEMETE FILTRIMINE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11</a:t>
            </a:fld>
            <a:endParaRPr lang="et-EE" dirty="0"/>
          </a:p>
        </p:txBody>
      </p:sp>
      <p:pic>
        <p:nvPicPr>
          <p:cNvPr id="5122" name="Picture 2" descr="http://www.alfaportal.hr/phocadownload/osnovna_skola/7_razred/kemija/galerija_slika/09.%20Postupci%20razdvajanja%20sastojaka%20iz%20smjesa/slides/9.4a%20Filtriranj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193" y="2496428"/>
            <a:ext cx="3119493" cy="422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www.chemoline.de/images/Faltenfilter/Faltenfilter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58" y="960505"/>
            <a:ext cx="2306232" cy="1833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://www.wacolab.com/151-200images/image22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180" y="960505"/>
            <a:ext cx="2062264" cy="1833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2051" y="3523923"/>
            <a:ext cx="3363625" cy="2784458"/>
          </a:xfrm>
          <a:prstGeom prst="rect">
            <a:avLst/>
          </a:prstGeom>
        </p:spPr>
      </p:pic>
      <p:pic>
        <p:nvPicPr>
          <p:cNvPr id="5130" name="Picture 10" descr="http://www.ecs.umass.edu/cee/reckhow/courses/572/572bk11/Image112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257" y="3963417"/>
            <a:ext cx="1257143" cy="2082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90258" y="337618"/>
            <a:ext cx="1725142" cy="328727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168684" y="2793698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dirty="0">
                <a:latin typeface="Times New Roman" pitchFamily="18" charset="0"/>
                <a:cs typeface="Times New Roman" pitchFamily="18" charset="0"/>
              </a:rPr>
              <a:t>Kurdfilter</a:t>
            </a:r>
            <a:endParaRPr lang="et-EE" dirty="0"/>
          </a:p>
        </p:txBody>
      </p:sp>
      <p:sp>
        <p:nvSpPr>
          <p:cNvPr id="14" name="Rectangle 13"/>
          <p:cNvSpPr/>
          <p:nvPr/>
        </p:nvSpPr>
        <p:spPr>
          <a:xfrm>
            <a:off x="7509094" y="6031781"/>
            <a:ext cx="14991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dirty="0" err="1">
                <a:latin typeface="Times New Roman" pitchFamily="18" charset="0"/>
                <a:cs typeface="Times New Roman" pitchFamily="18" charset="0"/>
              </a:rPr>
              <a:t>Büchneri</a:t>
            </a:r>
            <a:r>
              <a:rPr lang="et-EE" dirty="0">
                <a:latin typeface="Times New Roman" pitchFamily="18" charset="0"/>
                <a:cs typeface="Times New Roman" pitchFamily="18" charset="0"/>
              </a:rPr>
              <a:t> kolb</a:t>
            </a:r>
            <a:endParaRPr lang="et-EE" dirty="0"/>
          </a:p>
        </p:txBody>
      </p:sp>
      <p:sp>
        <p:nvSpPr>
          <p:cNvPr id="16" name="Rectangle 15"/>
          <p:cNvSpPr/>
          <p:nvPr/>
        </p:nvSpPr>
        <p:spPr>
          <a:xfrm>
            <a:off x="4245642" y="6308381"/>
            <a:ext cx="25892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dirty="0">
                <a:latin typeface="Times New Roman" pitchFamily="18" charset="0"/>
                <a:cs typeface="Times New Roman" pitchFamily="18" charset="0"/>
              </a:rPr>
              <a:t>Vaakumfiltrimise süsteem</a:t>
            </a:r>
            <a:endParaRPr lang="et-EE" dirty="0"/>
          </a:p>
        </p:txBody>
      </p:sp>
      <p:sp>
        <p:nvSpPr>
          <p:cNvPr id="9" name="Rectangle 8"/>
          <p:cNvSpPr/>
          <p:nvPr/>
        </p:nvSpPr>
        <p:spPr>
          <a:xfrm>
            <a:off x="4853436" y="3661570"/>
            <a:ext cx="135005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sz="1400" b="1" dirty="0">
                <a:latin typeface="Times New Roman" pitchFamily="18" charset="0"/>
                <a:cs typeface="Times New Roman" pitchFamily="18" charset="0"/>
              </a:rPr>
              <a:t>Klaaskiudfilter</a:t>
            </a:r>
            <a:endParaRPr lang="et-EE" sz="1400" b="1" dirty="0"/>
          </a:p>
        </p:txBody>
      </p:sp>
      <p:sp>
        <p:nvSpPr>
          <p:cNvPr id="17" name="Rectangle 16"/>
          <p:cNvSpPr/>
          <p:nvPr/>
        </p:nvSpPr>
        <p:spPr>
          <a:xfrm>
            <a:off x="4853436" y="4028536"/>
            <a:ext cx="7296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sz="1400" b="1" dirty="0">
                <a:latin typeface="Times New Roman" pitchFamily="18" charset="0"/>
                <a:cs typeface="Times New Roman" pitchFamily="18" charset="0"/>
              </a:rPr>
              <a:t>Tihend</a:t>
            </a:r>
            <a:endParaRPr lang="et-EE" sz="1400" b="1" dirty="0"/>
          </a:p>
        </p:txBody>
      </p:sp>
      <p:sp>
        <p:nvSpPr>
          <p:cNvPr id="18" name="Rectangle 17"/>
          <p:cNvSpPr/>
          <p:nvPr/>
        </p:nvSpPr>
        <p:spPr>
          <a:xfrm>
            <a:off x="4860378" y="4454487"/>
            <a:ext cx="111440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sz="1400" b="1" dirty="0">
                <a:latin typeface="Times New Roman" pitchFamily="18" charset="0"/>
                <a:cs typeface="Times New Roman" pitchFamily="18" charset="0"/>
              </a:rPr>
              <a:t>Filtri hoidja</a:t>
            </a:r>
            <a:endParaRPr lang="et-EE" sz="1400" b="1" dirty="0"/>
          </a:p>
        </p:txBody>
      </p:sp>
    </p:spTree>
    <p:extLst>
      <p:ext uri="{BB962C8B-B14F-4D97-AF65-F5344CB8AC3E}">
        <p14:creationId xmlns:p14="http://schemas.microsoft.com/office/powerpoint/2010/main" val="2366848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/>
      <p:bldP spid="16" grpId="0"/>
      <p:bldP spid="9" grpId="0"/>
      <p:bldP spid="17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SADEMETE FILTRIMINE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12</a:t>
            </a:fld>
            <a:endParaRPr lang="et-EE" dirty="0"/>
          </a:p>
        </p:txBody>
      </p:sp>
      <p:pic>
        <p:nvPicPr>
          <p:cNvPr id="4098" name="Picture 2" descr="http://www.hach.com/asset-get.product.image.jsa?type=P&amp;sku=2513603&amp;size=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7306" y="1286790"/>
            <a:ext cx="2928094" cy="3241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5719865" y="4623226"/>
            <a:ext cx="342413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t-EE" b="1" dirty="0">
                <a:latin typeface="Times New Roman" pitchFamily="18" charset="0"/>
                <a:cs typeface="Times New Roman" pitchFamily="18" charset="0"/>
              </a:rPr>
              <a:t>Süstlafilter</a:t>
            </a:r>
          </a:p>
          <a:p>
            <a:pPr algn="ctr"/>
            <a:r>
              <a:rPr lang="et-EE" dirty="0">
                <a:latin typeface="Times New Roman" pitchFamily="18" charset="0"/>
                <a:cs typeface="Times New Roman" pitchFamily="18" charset="0"/>
              </a:rPr>
              <a:t>Levinuimad materjalid: teflon (PTFE), regenereeritud tselluloos (RC), tselluloosatsetaat (CA), tselluloosnitraat (CN), nailon (NY), klaasmikrofiiber (GF).</a:t>
            </a:r>
          </a:p>
          <a:p>
            <a:pPr algn="ctr"/>
            <a:r>
              <a:rPr lang="et-EE" b="1" dirty="0">
                <a:latin typeface="Times New Roman" pitchFamily="18" charset="0"/>
                <a:cs typeface="Times New Roman" pitchFamily="18" charset="0"/>
              </a:rPr>
              <a:t>Poorsus</a:t>
            </a:r>
            <a:r>
              <a:rPr lang="et-EE" dirty="0">
                <a:latin typeface="Times New Roman" pitchFamily="18" charset="0"/>
                <a:cs typeface="Times New Roman" pitchFamily="18" charset="0"/>
              </a:rPr>
              <a:t> enamasti </a:t>
            </a:r>
            <a:r>
              <a:rPr lang="et-EE" b="1" dirty="0">
                <a:latin typeface="Times New Roman" pitchFamily="18" charset="0"/>
                <a:cs typeface="Times New Roman" pitchFamily="18" charset="0"/>
              </a:rPr>
              <a:t>0,2</a:t>
            </a:r>
            <a:r>
              <a:rPr lang="et-EE" dirty="0">
                <a:latin typeface="Times New Roman" pitchFamily="18" charset="0"/>
                <a:cs typeface="Times New Roman" pitchFamily="18" charset="0"/>
              </a:rPr>
              <a:t> või </a:t>
            </a:r>
            <a:r>
              <a:rPr lang="et-EE" b="1" dirty="0">
                <a:latin typeface="Times New Roman" pitchFamily="18" charset="0"/>
                <a:cs typeface="Times New Roman" pitchFamily="18" charset="0"/>
              </a:rPr>
              <a:t>0,45</a:t>
            </a:r>
            <a:r>
              <a:rPr lang="et-E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dirty="0">
                <a:latin typeface="Times New Roman" pitchFamily="18" charset="0"/>
                <a:cs typeface="Times New Roman" pitchFamily="18" charset="0"/>
              </a:rPr>
              <a:t>μ</a:t>
            </a:r>
            <a:r>
              <a:rPr lang="et-EE" dirty="0">
                <a:latin typeface="Times New Roman" pitchFamily="18" charset="0"/>
                <a:cs typeface="Times New Roman" pitchFamily="18" charset="0"/>
              </a:rPr>
              <a:t>m.</a:t>
            </a:r>
            <a:endParaRPr lang="et-EE" dirty="0"/>
          </a:p>
        </p:txBody>
      </p:sp>
      <p:grpSp>
        <p:nvGrpSpPr>
          <p:cNvPr id="11" name="Group 10"/>
          <p:cNvGrpSpPr/>
          <p:nvPr/>
        </p:nvGrpSpPr>
        <p:grpSpPr>
          <a:xfrm>
            <a:off x="228600" y="1050583"/>
            <a:ext cx="5393987" cy="3190657"/>
            <a:chOff x="228600" y="1050583"/>
            <a:chExt cx="5393987" cy="3190657"/>
          </a:xfrm>
        </p:grpSpPr>
        <p:pic>
          <p:nvPicPr>
            <p:cNvPr id="4100" name="Picture 4" descr="http://www.hecht-assistent.de/uploads/tx_rmproducts//4283_05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9040" y="1224052"/>
              <a:ext cx="3358397" cy="2514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72126" y="1170057"/>
              <a:ext cx="1650461" cy="2694379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1216521" y="3871908"/>
              <a:ext cx="34035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dirty="0">
                  <a:latin typeface="Times New Roman" pitchFamily="18" charset="0"/>
                  <a:cs typeface="Times New Roman" pitchFamily="18" charset="0"/>
                </a:rPr>
                <a:t>Veejoapump vaakumi tekitamiseks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228600" y="1050583"/>
              <a:ext cx="5393987" cy="282132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/>
            </a:p>
          </p:txBody>
        </p:sp>
      </p:grpSp>
      <p:pic>
        <p:nvPicPr>
          <p:cNvPr id="27650" name="Picture 2" descr="http://img.medicalexpo.com/images_me/photo-g/filtration-vacuum-pump-laboratory-oil-free-70876-3285797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82" y="4278851"/>
            <a:ext cx="2772451" cy="2485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621386" y="6372605"/>
            <a:ext cx="17107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dirty="0">
                <a:latin typeface="Times New Roman" pitchFamily="18" charset="0"/>
                <a:cs typeface="Times New Roman" pitchFamily="18" charset="0"/>
              </a:rPr>
              <a:t>Membraanpump</a:t>
            </a:r>
            <a:endParaRPr lang="et-EE" dirty="0"/>
          </a:p>
        </p:txBody>
      </p:sp>
      <p:grpSp>
        <p:nvGrpSpPr>
          <p:cNvPr id="10" name="Group 9"/>
          <p:cNvGrpSpPr/>
          <p:nvPr/>
        </p:nvGrpSpPr>
        <p:grpSpPr>
          <a:xfrm>
            <a:off x="3044758" y="4503065"/>
            <a:ext cx="2332110" cy="2257655"/>
            <a:chOff x="3044758" y="4503065"/>
            <a:chExt cx="2332110" cy="2257655"/>
          </a:xfrm>
        </p:grpSpPr>
        <p:pic>
          <p:nvPicPr>
            <p:cNvPr id="27652" name="Picture 4" descr="http://www.vacuubrand.com/data/.cs/mam/volumes/28/files/2840/thumbs/cache/8ef7f3b19d0042eefe1e63a3f2987668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4758" y="4503065"/>
              <a:ext cx="2332110" cy="19385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Rectangle 15"/>
            <p:cNvSpPr/>
            <p:nvPr/>
          </p:nvSpPr>
          <p:spPr>
            <a:xfrm>
              <a:off x="3413818" y="6391388"/>
              <a:ext cx="17107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dirty="0">
                  <a:latin typeface="Times New Roman" pitchFamily="18" charset="0"/>
                  <a:cs typeface="Times New Roman" pitchFamily="18" charset="0"/>
                </a:rPr>
                <a:t>Rotatsioonpump</a:t>
              </a:r>
              <a:endParaRPr lang="et-EE" dirty="0"/>
            </a:p>
          </p:txBody>
        </p:sp>
      </p:grpSp>
    </p:spTree>
    <p:extLst>
      <p:ext uri="{BB962C8B-B14F-4D97-AF65-F5344CB8AC3E}">
        <p14:creationId xmlns:p14="http://schemas.microsoft.com/office/powerpoint/2010/main" val="2938364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Oluline on kasutada </a:t>
            </a: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tuhavaba filterpaberit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(saab kuumutamisel elimineerida).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Filterpaberit ei ole vaja eelnevalt puhastada.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Filterpaber ei talu pH äärmusi.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Alternatiivina filterpaberitele kasutatakse </a:t>
            </a: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klaasfiltreid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taluvad happeid ja aluseid, kuid vajavad hoolikat puhastamist, võivad põhjustada saastumist ning kaalukadusid.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Pärast filtrimist on korrektne kontrollida, kas kogu aine on sadestunud – lisades filtraadile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reagenti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ja vaadeldes kas on märgata hägu tekkimist.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Sademe </a:t>
            </a:r>
            <a:r>
              <a:rPr lang="et-EE" altLang="et-EE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filtritavus</a:t>
            </a: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sõltub osakeste suurusest. Kõige keerulisem filtrida kolloidosakeste suspensiooni (osakesed 1 – 100 nm suurused).</a:t>
            </a:r>
            <a:endParaRPr lang="en-GB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FILTRIMINE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13</a:t>
            </a:fld>
            <a:endParaRPr lang="et-E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072" y="5151730"/>
            <a:ext cx="3799664" cy="156974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893017" y="5751936"/>
            <a:ext cx="29995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altLang="et-EE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Kristallide kasvamine lahuses.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847977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SADEME OSAKESTE SUURUS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14</a:t>
            </a:fld>
            <a:endParaRPr lang="et-EE" dirty="0"/>
          </a:p>
        </p:txBody>
      </p:sp>
      <p:sp>
        <p:nvSpPr>
          <p:cNvPr id="9" name="TextBox 8"/>
          <p:cNvSpPr txBox="1"/>
          <p:nvPr/>
        </p:nvSpPr>
        <p:spPr>
          <a:xfrm>
            <a:off x="467544" y="1052736"/>
            <a:ext cx="820891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Sademe formeerumine kõrgendatud temperatuuridel (</a:t>
            </a:r>
            <a:r>
              <a:rPr lang="et-EE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Ostwald</a:t>
            </a:r>
            <a:r>
              <a:rPr lang="et-EE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ripening</a:t>
            </a: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pPr marL="457200" indent="-457200" algn="just">
              <a:spcBef>
                <a:spcPct val="50000"/>
              </a:spcBef>
              <a:buFont typeface="+mj-lt"/>
              <a:buAutoNum type="arabicPeriod"/>
            </a:pP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väiksed osakesed lahustuvad ja taas-</a:t>
            </a:r>
            <a:r>
              <a:rPr 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sadenevad</a:t>
            </a: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suuremate peale;</a:t>
            </a:r>
          </a:p>
          <a:p>
            <a:pPr marL="457200" indent="-457200" algn="just">
              <a:spcBef>
                <a:spcPct val="50000"/>
              </a:spcBef>
              <a:buFont typeface="+mj-lt"/>
              <a:buAutoNum type="arabicPeriod"/>
            </a:pP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osakesed liituvad üksteisega;</a:t>
            </a:r>
          </a:p>
          <a:p>
            <a:pPr marL="457200" indent="-457200" algn="just">
              <a:spcBef>
                <a:spcPct val="50000"/>
              </a:spcBef>
              <a:buFont typeface="+mj-lt"/>
              <a:buAutoNum type="arabicPeriod"/>
            </a:pP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sademesse haaratud lisandid liiguvad lahusesse.</a:t>
            </a: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3843138"/>
              </p:ext>
            </p:extLst>
          </p:nvPr>
        </p:nvGraphicFramePr>
        <p:xfrm>
          <a:off x="1447800" y="3041516"/>
          <a:ext cx="6096000" cy="3640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3" imgW="6698561" imgH="4000847" progId="MSPhotoEd.3">
                  <p:embed/>
                </p:oleObj>
              </mc:Choice>
              <mc:Fallback>
                <p:oleObj name="Photo Editor Photo" r:id="rId3" imgW="6698561" imgH="4000847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3041516"/>
                        <a:ext cx="6096000" cy="3640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8098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Sademe kuumutamine on oluline mitmest aspektist: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niiskuse eemaldamine;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filterpaberi põletamine;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sademe viimine keemiliselt püsivasse olekusse.</a:t>
            </a:r>
          </a:p>
          <a:p>
            <a:pPr>
              <a:spcAft>
                <a:spcPts val="1200"/>
              </a:spcAft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1200"/>
              </a:spcAft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1200"/>
              </a:spcAft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Analüüsi täpsust mõjutavad: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sademe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lahustuvus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sademe osakeste suurus;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lisandid sademes;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kuivatamis ja põletamistingimused.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SADEME KUUMUTAMINE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15</a:t>
            </a:fld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989443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http://lavallab.com/wp-content/uploads/2014/05/Phoenix_Platinum_Crucibles_and_Molds6-e141357493245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6096" y="1428237"/>
            <a:ext cx="3657668" cy="2436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4" name="Picture 2" descr="http://shop.lennox.ie/image/cache/data/Memmert/U-Gen2012-500x5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9718" y="3323718"/>
            <a:ext cx="3534282" cy="3534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Muhvelahjud sademete kuumutamiseks 200 – 1500 °C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AHJUD, MUHVELAHJUD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16</a:t>
            </a:fld>
            <a:endParaRPr lang="et-EE" dirty="0"/>
          </a:p>
        </p:txBody>
      </p:sp>
      <p:pic>
        <p:nvPicPr>
          <p:cNvPr id="3074" name="Picture 2" descr="http://ocw.mit.edu/courses/materials-science-and-engineering/3-014-materials-laboratory-fall-2006/labs/w1b2_borateglass/pic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8726" y="1000774"/>
            <a:ext cx="2437589" cy="204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4894" y="1938848"/>
            <a:ext cx="2931944" cy="42222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6548" y="3867420"/>
            <a:ext cx="2671492" cy="267149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154343" y="6277787"/>
            <a:ext cx="1184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Muhvelahi</a:t>
            </a:r>
            <a:endParaRPr lang="et-EE" dirty="0"/>
          </a:p>
        </p:txBody>
      </p:sp>
      <p:sp>
        <p:nvSpPr>
          <p:cNvPr id="8" name="Rectangle 7"/>
          <p:cNvSpPr/>
          <p:nvPr/>
        </p:nvSpPr>
        <p:spPr>
          <a:xfrm>
            <a:off x="6714798" y="6372265"/>
            <a:ext cx="1467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Kuivatuskapp</a:t>
            </a:r>
            <a:endParaRPr lang="et-EE" dirty="0"/>
          </a:p>
        </p:txBody>
      </p:sp>
      <p:sp>
        <p:nvSpPr>
          <p:cNvPr id="10" name="Rectangle 9"/>
          <p:cNvSpPr/>
          <p:nvPr/>
        </p:nvSpPr>
        <p:spPr>
          <a:xfrm>
            <a:off x="3551824" y="6042242"/>
            <a:ext cx="1518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Portselantiigel</a:t>
            </a:r>
            <a:endParaRPr lang="et-EE" dirty="0"/>
          </a:p>
        </p:txBody>
      </p:sp>
      <p:sp>
        <p:nvSpPr>
          <p:cNvPr id="11" name="Rectangle 10"/>
          <p:cNvSpPr/>
          <p:nvPr/>
        </p:nvSpPr>
        <p:spPr>
          <a:xfrm>
            <a:off x="3636311" y="3681624"/>
            <a:ext cx="1402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Plaatinatiigel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690966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  <p:bldP spid="8" grpId="0"/>
      <p:bldP spid="10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Gravimeetria</a:t>
            </a: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tänapäeval standardmeetod vee sulfaadisisalduse tuvastamisel.</a:t>
            </a:r>
          </a:p>
          <a:p>
            <a:pPr marL="342900" indent="-342900" algn="just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Sadestamiseks kasutatakse BaCl</a:t>
            </a:r>
            <a:r>
              <a:rPr 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happelises keskkonnas (</a:t>
            </a:r>
            <a:r>
              <a:rPr 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HCl</a:t>
            </a: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lisamisega pH 4,5…5,0) – väldib BaCO</a:t>
            </a:r>
            <a:r>
              <a:rPr 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või Ba</a:t>
            </a:r>
            <a:r>
              <a:rPr 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(PO</a:t>
            </a:r>
            <a:r>
              <a:rPr 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Lahust kuumutatakse 80–90 °C juures vähemalt 2 h.</a:t>
            </a:r>
          </a:p>
          <a:p>
            <a:pPr marL="342900" indent="-342900" algn="just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Sade filtritakse tuhavaba filterpaberiga ja kuumutatakse 800 °C juures püsiva massini.</a:t>
            </a:r>
          </a:p>
          <a:p>
            <a:pPr marL="342900" indent="-342900" algn="just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Alternatiivselt võib sademe filtrida klaasfiltertiiglisse ja kuumutada püsiva massini 105 °C juures.</a:t>
            </a:r>
          </a:p>
          <a:p>
            <a:pPr marL="342900" indent="-342900" algn="just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Määramistäpsust vähendavad NO</a:t>
            </a:r>
            <a:r>
              <a:rPr 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ja </a:t>
            </a:r>
            <a:r>
              <a:rPr 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esinemine vees.</a:t>
            </a: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NÄIDE: VEE SULFAADISISALDUS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17</a:t>
            </a:fld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4194293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Metallimaaki töödeldakse lämmastikhappe ja kaaliumkloraadiga, et viia kogu väävel sulfaadivormi.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Nitraadid ja kloraadid eemaldatakse soolhappega töötlemisel.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Sulfaat sadestatakse Ba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ioonide abil baariumsulfaadina ja kaalutakse.</a:t>
            </a:r>
            <a:endParaRPr lang="en-GB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NÄIDE: </a:t>
            </a:r>
            <a:r>
              <a:rPr lang="et-EE" sz="3000" b="1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VÄÄVEL METALLIMAAGIS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18</a:t>
            </a:fld>
            <a:endParaRPr lang="et-EE" dirty="0"/>
          </a:p>
        </p:txBody>
      </p:sp>
      <p:pic>
        <p:nvPicPr>
          <p:cNvPr id="28674" name="Picture 2" descr="http://science.taskermilward.org.uk/mod1/KS4Chemistry/AQA/Addn%20Mod%204/10_4_11_files/image0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5565" y="3657601"/>
            <a:ext cx="2538789" cy="2579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874215" y="6280590"/>
            <a:ext cx="1319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altLang="et-EE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BaSO</a:t>
            </a:r>
            <a:r>
              <a:rPr lang="et-EE" altLang="et-EE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t-EE" altLang="et-E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sade</a:t>
            </a:r>
            <a:endParaRPr lang="et-EE" dirty="0"/>
          </a:p>
        </p:txBody>
      </p:sp>
      <p:pic>
        <p:nvPicPr>
          <p:cNvPr id="28676" name="Picture 4" descr="http://www.fphoto.com/site/asset/slideshow/Fphoto-31789205J-2R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91048"/>
            <a:ext cx="2772451" cy="3448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8" name="Picture 6" descr="http://gwydir.demon.co.uk/jo/minerals/pix/pyrites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968" y="3657601"/>
            <a:ext cx="3353321" cy="2579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3645952" y="6280590"/>
            <a:ext cx="13837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altLang="et-E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Püriit (FeS</a:t>
            </a:r>
            <a:r>
              <a:rPr lang="et-EE" altLang="et-EE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364758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t-EE" altLang="et-EE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Dimetüülglüoksiim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kelaativ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reagent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sadestab nikli roosa sademena.</a:t>
            </a:r>
            <a:endParaRPr lang="en-US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50000"/>
              </a:spcBef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50000"/>
              </a:spcBef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Sade filtritakse klaasfiltertiiglisse ja kuivatatakse 120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°C.</a:t>
            </a:r>
            <a:endParaRPr lang="en-US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ORGAANILISED SADESTAJAD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19</a:t>
            </a:fld>
            <a:endParaRPr lang="et-EE" dirty="0"/>
          </a:p>
        </p:txBody>
      </p:sp>
      <p:pic>
        <p:nvPicPr>
          <p:cNvPr id="2050" name="Picture 2" descr="http://www.mpbio.com/images/product-images/molecular-structure/0215251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49" y="4781128"/>
            <a:ext cx="1688060" cy="1478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2270" y="4606023"/>
            <a:ext cx="2438405" cy="1828804"/>
          </a:xfrm>
          <a:prstGeom prst="rect">
            <a:avLst/>
          </a:prstGeom>
        </p:spPr>
      </p:pic>
      <p:pic>
        <p:nvPicPr>
          <p:cNvPr id="7" name="Picture 2" descr="http://www.sigmaaldrich.com/content/dam/sigma-aldrich/product6/014/br458021.tif/_jcr_content/renditions/br458021-medium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5392" y="4606023"/>
            <a:ext cx="1417323" cy="1828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Ni-Dimethylglyoxime-complex.sv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609" y="1629681"/>
            <a:ext cx="5905500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upload.wikimedia.org/wikipedia/commons/f/f4/Ni%28dmg%29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2108" y="4606023"/>
            <a:ext cx="2211851" cy="1828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2398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ORGAANILISED SADESTAJAD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20</a:t>
            </a:fld>
            <a:endParaRPr lang="et-EE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5999824"/>
              </p:ext>
            </p:extLst>
          </p:nvPr>
        </p:nvGraphicFramePr>
        <p:xfrm>
          <a:off x="642025" y="949743"/>
          <a:ext cx="7966955" cy="585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24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4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85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82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933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t-EE" dirty="0" err="1"/>
                        <a:t>Analüüt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err="1"/>
                        <a:t>Sadestaja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err="1"/>
                        <a:t>Sadestaja</a:t>
                      </a:r>
                      <a:r>
                        <a:rPr lang="et-EE" dirty="0"/>
                        <a:t> struktuur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/>
                        <a:t>Sade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/>
                        <a:t>Kaalutav ühend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t-EE" dirty="0"/>
                        <a:t>Ni</a:t>
                      </a:r>
                      <a:r>
                        <a:rPr lang="et-EE" baseline="30000" dirty="0"/>
                        <a:t>2+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t-EE" dirty="0" err="1"/>
                        <a:t>Dimetüülglükoksiim</a:t>
                      </a:r>
                      <a:endParaRPr lang="et-E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t-EE" dirty="0"/>
                    </a:p>
                    <a:p>
                      <a:endParaRPr lang="et-EE" dirty="0"/>
                    </a:p>
                    <a:p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err="1">
                          <a:effectLst/>
                        </a:rPr>
                        <a:t>Ni</a:t>
                      </a:r>
                      <a:r>
                        <a:rPr lang="et-EE" dirty="0">
                          <a:effectLst/>
                        </a:rPr>
                        <a:t>(C</a:t>
                      </a:r>
                      <a:r>
                        <a:rPr lang="et-EE" baseline="-25000" dirty="0">
                          <a:effectLst/>
                        </a:rPr>
                        <a:t>4</a:t>
                      </a:r>
                      <a:r>
                        <a:rPr lang="et-EE" dirty="0">
                          <a:effectLst/>
                        </a:rPr>
                        <a:t>H</a:t>
                      </a:r>
                      <a:r>
                        <a:rPr lang="et-EE" baseline="-25000" dirty="0">
                          <a:effectLst/>
                        </a:rPr>
                        <a:t>7</a:t>
                      </a:r>
                      <a:r>
                        <a:rPr lang="et-EE" dirty="0">
                          <a:effectLst/>
                        </a:rPr>
                        <a:t>O</a:t>
                      </a:r>
                      <a:r>
                        <a:rPr lang="et-EE" baseline="-25000" dirty="0">
                          <a:effectLst/>
                        </a:rPr>
                        <a:t>2</a:t>
                      </a:r>
                      <a:r>
                        <a:rPr lang="et-EE" dirty="0">
                          <a:effectLst/>
                        </a:rPr>
                        <a:t>N</a:t>
                      </a:r>
                      <a:r>
                        <a:rPr lang="et-EE" baseline="-25000" dirty="0">
                          <a:effectLst/>
                        </a:rPr>
                        <a:t>2</a:t>
                      </a:r>
                      <a:r>
                        <a:rPr lang="et-EE" dirty="0">
                          <a:effectLst/>
                        </a:rPr>
                        <a:t>)</a:t>
                      </a:r>
                      <a:r>
                        <a:rPr lang="et-EE" baseline="-25000" dirty="0">
                          <a:effectLst/>
                        </a:rPr>
                        <a:t>2</a:t>
                      </a:r>
                      <a:endParaRPr lang="et-EE" dirty="0">
                        <a:effectLst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err="1">
                          <a:effectLst/>
                        </a:rPr>
                        <a:t>Ni</a:t>
                      </a:r>
                      <a:r>
                        <a:rPr lang="et-EE" dirty="0">
                          <a:effectLst/>
                        </a:rPr>
                        <a:t>(C</a:t>
                      </a:r>
                      <a:r>
                        <a:rPr lang="et-EE" baseline="-25000" dirty="0">
                          <a:effectLst/>
                        </a:rPr>
                        <a:t>4</a:t>
                      </a:r>
                      <a:r>
                        <a:rPr lang="et-EE" dirty="0">
                          <a:effectLst/>
                        </a:rPr>
                        <a:t>H</a:t>
                      </a:r>
                      <a:r>
                        <a:rPr lang="et-EE" baseline="-25000" dirty="0">
                          <a:effectLst/>
                        </a:rPr>
                        <a:t>7</a:t>
                      </a:r>
                      <a:r>
                        <a:rPr lang="et-EE" dirty="0">
                          <a:effectLst/>
                        </a:rPr>
                        <a:t>O</a:t>
                      </a:r>
                      <a:r>
                        <a:rPr lang="et-EE" baseline="-25000" dirty="0">
                          <a:effectLst/>
                        </a:rPr>
                        <a:t>2</a:t>
                      </a:r>
                      <a:r>
                        <a:rPr lang="et-EE" dirty="0">
                          <a:effectLst/>
                        </a:rPr>
                        <a:t>N</a:t>
                      </a:r>
                      <a:r>
                        <a:rPr lang="et-EE" baseline="-25000" dirty="0">
                          <a:effectLst/>
                        </a:rPr>
                        <a:t>2</a:t>
                      </a:r>
                      <a:r>
                        <a:rPr lang="et-EE" dirty="0">
                          <a:effectLst/>
                        </a:rPr>
                        <a:t>)</a:t>
                      </a:r>
                      <a:r>
                        <a:rPr lang="et-EE" baseline="-25000" dirty="0">
                          <a:effectLst/>
                        </a:rPr>
                        <a:t>2</a:t>
                      </a:r>
                      <a:endParaRPr lang="et-EE" dirty="0">
                        <a:effectLst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t-EE" dirty="0"/>
                        <a:t>Fe</a:t>
                      </a:r>
                      <a:r>
                        <a:rPr lang="et-EE" baseline="30000" dirty="0"/>
                        <a:t>3+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t-EE" dirty="0" err="1"/>
                        <a:t>Kupferroon</a:t>
                      </a:r>
                      <a:endParaRPr lang="et-E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t-EE" dirty="0"/>
                    </a:p>
                    <a:p>
                      <a:endParaRPr lang="et-EE" dirty="0"/>
                    </a:p>
                    <a:p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>
                          <a:effectLst/>
                        </a:rPr>
                        <a:t>Fe(C</a:t>
                      </a:r>
                      <a:r>
                        <a:rPr lang="et-EE" baseline="-25000" dirty="0">
                          <a:effectLst/>
                        </a:rPr>
                        <a:t>6</a:t>
                      </a:r>
                      <a:r>
                        <a:rPr lang="et-EE" dirty="0">
                          <a:effectLst/>
                        </a:rPr>
                        <a:t>H</a:t>
                      </a:r>
                      <a:r>
                        <a:rPr lang="et-EE" baseline="-25000" dirty="0">
                          <a:effectLst/>
                        </a:rPr>
                        <a:t>5</a:t>
                      </a:r>
                      <a:r>
                        <a:rPr lang="et-EE" dirty="0">
                          <a:effectLst/>
                        </a:rPr>
                        <a:t>N</a:t>
                      </a:r>
                      <a:r>
                        <a:rPr lang="et-EE" baseline="-25000" dirty="0">
                          <a:effectLst/>
                        </a:rPr>
                        <a:t>2</a:t>
                      </a:r>
                      <a:r>
                        <a:rPr lang="et-EE" dirty="0">
                          <a:effectLst/>
                        </a:rPr>
                        <a:t>O</a:t>
                      </a:r>
                      <a:r>
                        <a:rPr lang="et-EE" baseline="-25000" dirty="0">
                          <a:effectLst/>
                        </a:rPr>
                        <a:t>2</a:t>
                      </a:r>
                      <a:r>
                        <a:rPr lang="et-EE" dirty="0">
                          <a:effectLst/>
                        </a:rPr>
                        <a:t>)</a:t>
                      </a:r>
                      <a:r>
                        <a:rPr lang="et-EE" baseline="-25000" dirty="0">
                          <a:effectLst/>
                        </a:rPr>
                        <a:t>3</a:t>
                      </a:r>
                      <a:endParaRPr lang="et-EE" dirty="0">
                        <a:effectLst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>
                          <a:effectLst/>
                        </a:rPr>
                        <a:t>Fe</a:t>
                      </a:r>
                      <a:r>
                        <a:rPr lang="et-EE" baseline="-25000" dirty="0">
                          <a:effectLst/>
                        </a:rPr>
                        <a:t>2</a:t>
                      </a:r>
                      <a:r>
                        <a:rPr lang="et-EE" dirty="0">
                          <a:effectLst/>
                        </a:rPr>
                        <a:t>O</a:t>
                      </a:r>
                      <a:r>
                        <a:rPr lang="et-EE" baseline="-25000" dirty="0">
                          <a:effectLst/>
                        </a:rPr>
                        <a:t>3</a:t>
                      </a:r>
                      <a:endParaRPr lang="et-EE" dirty="0">
                        <a:effectLst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t-EE" dirty="0"/>
                        <a:t>Cu</a:t>
                      </a:r>
                      <a:r>
                        <a:rPr lang="et-EE" baseline="30000" dirty="0"/>
                        <a:t>2+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t-EE" dirty="0" err="1"/>
                        <a:t>Kupron</a:t>
                      </a:r>
                      <a:endParaRPr lang="et-E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t-EE" dirty="0"/>
                    </a:p>
                    <a:p>
                      <a:endParaRPr lang="et-EE" dirty="0"/>
                    </a:p>
                    <a:p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CuC</a:t>
                      </a:r>
                      <a:r>
                        <a:rPr lang="et-EE" baseline="-25000">
                          <a:effectLst/>
                        </a:rPr>
                        <a:t>14</a:t>
                      </a:r>
                      <a:r>
                        <a:rPr lang="et-EE">
                          <a:effectLst/>
                        </a:rPr>
                        <a:t>H</a:t>
                      </a:r>
                      <a:r>
                        <a:rPr lang="et-EE" baseline="-25000">
                          <a:effectLst/>
                        </a:rPr>
                        <a:t>11</a:t>
                      </a:r>
                      <a:r>
                        <a:rPr lang="et-EE">
                          <a:effectLst/>
                        </a:rPr>
                        <a:t>O</a:t>
                      </a:r>
                      <a:r>
                        <a:rPr lang="et-EE" baseline="-25000">
                          <a:effectLst/>
                        </a:rPr>
                        <a:t>2</a:t>
                      </a:r>
                      <a:r>
                        <a:rPr lang="et-EE">
                          <a:effectLst/>
                        </a:rPr>
                        <a:t>N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>
                          <a:effectLst/>
                        </a:rPr>
                        <a:t>CuC</a:t>
                      </a:r>
                      <a:r>
                        <a:rPr lang="et-EE" baseline="-25000" dirty="0">
                          <a:effectLst/>
                        </a:rPr>
                        <a:t>14</a:t>
                      </a:r>
                      <a:r>
                        <a:rPr lang="et-EE" dirty="0">
                          <a:effectLst/>
                        </a:rPr>
                        <a:t>H</a:t>
                      </a:r>
                      <a:r>
                        <a:rPr lang="et-EE" baseline="-25000" dirty="0">
                          <a:effectLst/>
                        </a:rPr>
                        <a:t>11</a:t>
                      </a:r>
                      <a:r>
                        <a:rPr lang="et-EE" dirty="0">
                          <a:effectLst/>
                        </a:rPr>
                        <a:t>O</a:t>
                      </a:r>
                      <a:r>
                        <a:rPr lang="et-EE" baseline="-25000" dirty="0">
                          <a:effectLst/>
                        </a:rPr>
                        <a:t>2</a:t>
                      </a:r>
                      <a:r>
                        <a:rPr lang="et-EE" dirty="0">
                          <a:effectLst/>
                        </a:rPr>
                        <a:t>N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t-EE" dirty="0"/>
                        <a:t>Co</a:t>
                      </a:r>
                      <a:r>
                        <a:rPr lang="et-EE" baseline="30000" dirty="0"/>
                        <a:t>2+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t-EE" dirty="0"/>
                        <a:t>1-nitroso-2-naftool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t-EE" dirty="0"/>
                    </a:p>
                    <a:p>
                      <a:endParaRPr lang="et-EE" dirty="0"/>
                    </a:p>
                    <a:p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Co(C</a:t>
                      </a:r>
                      <a:r>
                        <a:rPr lang="et-EE" baseline="-25000">
                          <a:effectLst/>
                        </a:rPr>
                        <a:t>10</a:t>
                      </a:r>
                      <a:r>
                        <a:rPr lang="et-EE">
                          <a:effectLst/>
                        </a:rPr>
                        <a:t>H</a:t>
                      </a:r>
                      <a:r>
                        <a:rPr lang="et-EE" baseline="-25000">
                          <a:effectLst/>
                        </a:rPr>
                        <a:t>6</a:t>
                      </a:r>
                      <a:r>
                        <a:rPr lang="et-EE">
                          <a:effectLst/>
                        </a:rPr>
                        <a:t>O</a:t>
                      </a:r>
                      <a:r>
                        <a:rPr lang="et-EE" baseline="-25000">
                          <a:effectLst/>
                        </a:rPr>
                        <a:t>2</a:t>
                      </a:r>
                      <a:r>
                        <a:rPr lang="et-EE">
                          <a:effectLst/>
                        </a:rPr>
                        <a:t>N)</a:t>
                      </a:r>
                      <a:r>
                        <a:rPr lang="et-EE" baseline="-25000">
                          <a:effectLst/>
                        </a:rPr>
                        <a:t>3</a:t>
                      </a:r>
                      <a:endParaRPr lang="et-EE">
                        <a:effectLst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err="1">
                          <a:effectLst/>
                        </a:rPr>
                        <a:t>Co</a:t>
                      </a:r>
                      <a:r>
                        <a:rPr lang="et-EE" dirty="0">
                          <a:effectLst/>
                        </a:rPr>
                        <a:t> või CoSO</a:t>
                      </a:r>
                      <a:r>
                        <a:rPr lang="et-EE" baseline="-25000" dirty="0">
                          <a:effectLst/>
                        </a:rPr>
                        <a:t>4</a:t>
                      </a:r>
                      <a:endParaRPr lang="et-EE" dirty="0">
                        <a:effectLst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t-EE" dirty="0"/>
                        <a:t>K</a:t>
                      </a:r>
                      <a:r>
                        <a:rPr lang="et-EE" baseline="30000" dirty="0"/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t-EE" dirty="0" err="1"/>
                        <a:t>Naatriumtetrafenüül-boraat</a:t>
                      </a:r>
                      <a:endParaRPr lang="et-E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t-EE" dirty="0"/>
                        <a:t>Na[B(C</a:t>
                      </a:r>
                      <a:r>
                        <a:rPr lang="et-EE" baseline="-25000" dirty="0"/>
                        <a:t>6</a:t>
                      </a:r>
                      <a:r>
                        <a:rPr lang="et-EE" dirty="0"/>
                        <a:t>H</a:t>
                      </a:r>
                      <a:r>
                        <a:rPr lang="et-EE" baseline="-25000" dirty="0"/>
                        <a:t>5</a:t>
                      </a:r>
                      <a:r>
                        <a:rPr lang="et-EE" dirty="0"/>
                        <a:t>)</a:t>
                      </a:r>
                      <a:r>
                        <a:rPr lang="et-EE" baseline="-25000" dirty="0"/>
                        <a:t>4</a:t>
                      </a:r>
                      <a:r>
                        <a:rPr lang="et-EE" dirty="0"/>
                        <a:t>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>
                          <a:effectLst/>
                        </a:rPr>
                        <a:t>K[B(C</a:t>
                      </a:r>
                      <a:r>
                        <a:rPr lang="et-EE" baseline="-25000" dirty="0">
                          <a:effectLst/>
                        </a:rPr>
                        <a:t>6</a:t>
                      </a:r>
                      <a:r>
                        <a:rPr lang="et-EE" dirty="0">
                          <a:effectLst/>
                        </a:rPr>
                        <a:t>H</a:t>
                      </a:r>
                      <a:r>
                        <a:rPr lang="et-EE" baseline="-25000" dirty="0">
                          <a:effectLst/>
                        </a:rPr>
                        <a:t>5</a:t>
                      </a:r>
                      <a:r>
                        <a:rPr lang="et-EE" dirty="0">
                          <a:effectLst/>
                        </a:rPr>
                        <a:t>)</a:t>
                      </a:r>
                      <a:r>
                        <a:rPr lang="et-EE" baseline="-25000" dirty="0">
                          <a:effectLst/>
                        </a:rPr>
                        <a:t>4</a:t>
                      </a:r>
                      <a:r>
                        <a:rPr lang="et-EE" dirty="0"/>
                        <a:t>]</a:t>
                      </a:r>
                      <a:endParaRPr lang="et-EE" dirty="0">
                        <a:effectLst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>
                          <a:effectLst/>
                        </a:rPr>
                        <a:t>K[B(C</a:t>
                      </a:r>
                      <a:r>
                        <a:rPr lang="et-EE" baseline="-25000" dirty="0">
                          <a:effectLst/>
                        </a:rPr>
                        <a:t>6</a:t>
                      </a:r>
                      <a:r>
                        <a:rPr lang="et-EE" dirty="0">
                          <a:effectLst/>
                        </a:rPr>
                        <a:t>H</a:t>
                      </a:r>
                      <a:r>
                        <a:rPr lang="et-EE" baseline="-25000" dirty="0">
                          <a:effectLst/>
                        </a:rPr>
                        <a:t>5</a:t>
                      </a:r>
                      <a:r>
                        <a:rPr lang="et-EE" dirty="0">
                          <a:effectLst/>
                        </a:rPr>
                        <a:t>)</a:t>
                      </a:r>
                      <a:r>
                        <a:rPr lang="et-EE" baseline="-25000" dirty="0">
                          <a:effectLst/>
                        </a:rPr>
                        <a:t>4</a:t>
                      </a:r>
                      <a:r>
                        <a:rPr lang="et-EE" dirty="0"/>
                        <a:t>]</a:t>
                      </a:r>
                      <a:endParaRPr lang="et-EE" dirty="0">
                        <a:effectLst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t-EE" dirty="0"/>
                        <a:t>NO</a:t>
                      </a:r>
                      <a:r>
                        <a:rPr lang="et-EE" baseline="-25000" dirty="0"/>
                        <a:t>3</a:t>
                      </a:r>
                      <a:r>
                        <a:rPr lang="et-EE" baseline="300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t-EE" dirty="0"/>
                        <a:t>Nitron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t-EE" dirty="0"/>
                    </a:p>
                    <a:p>
                      <a:endParaRPr lang="et-EE" dirty="0"/>
                    </a:p>
                    <a:p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>
                          <a:effectLst/>
                        </a:rPr>
                        <a:t>C</a:t>
                      </a:r>
                      <a:r>
                        <a:rPr lang="et-EE" baseline="-25000">
                          <a:effectLst/>
                        </a:rPr>
                        <a:t>20</a:t>
                      </a:r>
                      <a:r>
                        <a:rPr lang="et-EE">
                          <a:effectLst/>
                        </a:rPr>
                        <a:t>H</a:t>
                      </a:r>
                      <a:r>
                        <a:rPr lang="et-EE" baseline="-25000">
                          <a:effectLst/>
                        </a:rPr>
                        <a:t>16</a:t>
                      </a:r>
                      <a:r>
                        <a:rPr lang="et-EE">
                          <a:effectLst/>
                        </a:rPr>
                        <a:t>N</a:t>
                      </a:r>
                      <a:r>
                        <a:rPr lang="et-EE" baseline="-25000">
                          <a:effectLst/>
                        </a:rPr>
                        <a:t>4</a:t>
                      </a:r>
                      <a:r>
                        <a:rPr lang="et-EE">
                          <a:effectLst/>
                        </a:rPr>
                        <a:t>HNO</a:t>
                      </a:r>
                      <a:r>
                        <a:rPr lang="et-EE" baseline="-25000">
                          <a:effectLst/>
                        </a:rPr>
                        <a:t>3</a:t>
                      </a:r>
                      <a:endParaRPr lang="et-EE">
                        <a:effectLst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>
                          <a:effectLst/>
                        </a:rPr>
                        <a:t>C</a:t>
                      </a:r>
                      <a:r>
                        <a:rPr lang="et-EE" baseline="-25000" dirty="0">
                          <a:effectLst/>
                        </a:rPr>
                        <a:t>20</a:t>
                      </a:r>
                      <a:r>
                        <a:rPr lang="et-EE" dirty="0">
                          <a:effectLst/>
                        </a:rPr>
                        <a:t>H</a:t>
                      </a:r>
                      <a:r>
                        <a:rPr lang="et-EE" baseline="-25000" dirty="0">
                          <a:effectLst/>
                        </a:rPr>
                        <a:t>16</a:t>
                      </a:r>
                      <a:r>
                        <a:rPr lang="et-EE" dirty="0">
                          <a:effectLst/>
                        </a:rPr>
                        <a:t>N</a:t>
                      </a:r>
                      <a:r>
                        <a:rPr lang="et-EE" baseline="-25000" dirty="0">
                          <a:effectLst/>
                        </a:rPr>
                        <a:t>4</a:t>
                      </a:r>
                      <a:r>
                        <a:rPr lang="et-EE" dirty="0">
                          <a:effectLst/>
                        </a:rPr>
                        <a:t>HNO</a:t>
                      </a:r>
                      <a:r>
                        <a:rPr lang="et-EE" baseline="-25000" dirty="0">
                          <a:effectLst/>
                        </a:rPr>
                        <a:t>3</a:t>
                      </a:r>
                      <a:endParaRPr lang="et-EE" dirty="0">
                        <a:effectLst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3074" name="Picture 2" descr="http://chemwiki.ucdavis.edu/@api/deki/files/12097/Table_8.3_dimethylglyoxime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6590" y="1699594"/>
            <a:ext cx="1341148" cy="715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chemwiki.ucdavis.edu/@api/deki/files/12095/Table_8.3_cupferron.pn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6590" y="2547129"/>
            <a:ext cx="1341148" cy="831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chemwiki.ucdavis.edu/@api/deki/files/12096/Table_8.3_cupron.pn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6591" y="3471384"/>
            <a:ext cx="1341148" cy="787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chemwiki.ucdavis.edu/@api/deki/files/12094/Table_8.3_1-nitrso-2-napthol.pn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6591" y="4350032"/>
            <a:ext cx="1341148" cy="89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chemwiki.ucdavis.edu/@api/deki/files/12098/Table_8.3_nitron.pn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6590" y="5989367"/>
            <a:ext cx="1341148" cy="67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3056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Vasemaak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sisaldab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30%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vask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(II)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oksiidi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Vask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(II)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oksiidi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reageerimisel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väävelhappega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saadi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30 kg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soola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Kui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palju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oli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selleks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3000">
                <a:latin typeface="Times New Roman" panose="02020603050405020304" pitchFamily="18" charset="0"/>
                <a:cs typeface="Times New Roman" panose="02020603050405020304" pitchFamily="18" charset="0"/>
              </a:rPr>
              <a:t>tarvis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võtta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algset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vasemaaki</a:t>
            </a:r>
            <a:r>
              <a:rPr lang="en-GB" alt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ÜLESANNE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21</a:t>
            </a:fld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800007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5634477"/>
            <a:ext cx="820891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  <a:spcAft>
                <a:spcPts val="1200"/>
              </a:spcAft>
            </a:pP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toimib süsteemis kandegaasina, CaSO</a:t>
            </a:r>
            <a:r>
              <a:rPr 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kasutatakse vee sidumiseks.</a:t>
            </a:r>
          </a:p>
          <a:p>
            <a:pPr algn="just"/>
            <a:r>
              <a:rPr 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NaOH</a:t>
            </a: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sisaldav toru kaalutakse enne ja pärast analüüsi, arvutatakse karbonaadi sisaldus proovis.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LENDUVATE VAHEÜHENDITE MEETOD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22</a:t>
            </a:fld>
            <a:endParaRPr lang="et-EE" dirty="0"/>
          </a:p>
        </p:txBody>
      </p:sp>
      <p:grpSp>
        <p:nvGrpSpPr>
          <p:cNvPr id="18" name="Group 17"/>
          <p:cNvGrpSpPr/>
          <p:nvPr/>
        </p:nvGrpSpPr>
        <p:grpSpPr>
          <a:xfrm>
            <a:off x="0" y="603632"/>
            <a:ext cx="9144000" cy="4852826"/>
            <a:chOff x="0" y="1926596"/>
            <a:chExt cx="9144000" cy="4852826"/>
          </a:xfrm>
        </p:grpSpPr>
        <p:grpSp>
          <p:nvGrpSpPr>
            <p:cNvPr id="8" name="Group 7"/>
            <p:cNvGrpSpPr/>
            <p:nvPr/>
          </p:nvGrpSpPr>
          <p:grpSpPr>
            <a:xfrm>
              <a:off x="0" y="1926596"/>
              <a:ext cx="9144000" cy="4852826"/>
              <a:chOff x="0" y="1595857"/>
              <a:chExt cx="9144000" cy="4852826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1780523"/>
                <a:ext cx="9144000" cy="4248150"/>
              </a:xfrm>
              <a:prstGeom prst="rect">
                <a:avLst/>
              </a:prstGeom>
            </p:spPr>
          </p:pic>
          <p:sp>
            <p:nvSpPr>
              <p:cNvPr id="7" name="Rectangle 6"/>
              <p:cNvSpPr/>
              <p:nvPr/>
            </p:nvSpPr>
            <p:spPr>
              <a:xfrm>
                <a:off x="7716072" y="3476898"/>
                <a:ext cx="81304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spcBef>
                    <a:spcPct val="50000"/>
                  </a:spcBef>
                </a:pPr>
                <a:r>
                  <a:rPr lang="et-EE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CaSO</a:t>
                </a:r>
                <a:r>
                  <a:rPr lang="et-EE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5675396" y="3476898"/>
                <a:ext cx="1755609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t-EE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NaOH-ga</a:t>
                </a:r>
                <a:r>
                  <a:rPr lang="et-EE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kaetud</a:t>
                </a:r>
                <a:br>
                  <a:rPr lang="et-EE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et-EE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silikaat (asbest)</a:t>
                </a:r>
                <a:endParaRPr lang="et-EE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5675396" y="4568119"/>
                <a:ext cx="334899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spcBef>
                    <a:spcPct val="50000"/>
                  </a:spcBef>
                </a:pPr>
                <a:r>
                  <a:rPr lang="et-EE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</a:t>
                </a:r>
                <a:r>
                  <a:rPr lang="et-EE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t-EE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+ 2 </a:t>
                </a:r>
                <a:r>
                  <a:rPr lang="et-EE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NaOH</a:t>
                </a:r>
                <a:r>
                  <a:rPr lang="et-EE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→ Na</a:t>
                </a:r>
                <a:r>
                  <a:rPr lang="et-EE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t-EE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</a:t>
                </a:r>
                <a:r>
                  <a:rPr lang="et-EE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t-EE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+ H</a:t>
                </a:r>
                <a:r>
                  <a:rPr lang="et-EE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t-EE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endParaRPr lang="et-EE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3113908" y="5987018"/>
                <a:ext cx="291618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spcBef>
                    <a:spcPct val="50000"/>
                  </a:spcBef>
                </a:pPr>
                <a:r>
                  <a:rPr lang="et-EE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CaSO</a:t>
                </a:r>
                <a:r>
                  <a:rPr lang="et-EE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t-EE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sisaldav kuivatustoru</a:t>
                </a:r>
                <a:endParaRPr lang="et-EE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4714075" y="2441424"/>
                <a:ext cx="110959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spcBef>
                    <a:spcPct val="50000"/>
                  </a:spcBef>
                </a:pPr>
                <a:r>
                  <a:rPr lang="et-EE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t-EE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t-EE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+ CO</a:t>
                </a:r>
                <a:r>
                  <a:rPr lang="et-EE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2323796" y="2441424"/>
                <a:ext cx="193424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spcBef>
                    <a:spcPct val="50000"/>
                  </a:spcBef>
                </a:pPr>
                <a:r>
                  <a:rPr lang="et-EE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t-EE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t-EE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 </a:t>
                </a:r>
                <a:r>
                  <a:rPr lang="et-EE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veeaur</a:t>
                </a:r>
                <a:r>
                  <a:rPr lang="et-EE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+ CO</a:t>
                </a:r>
                <a:r>
                  <a:rPr lang="et-EE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53382" y="1595857"/>
                <a:ext cx="42832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spcBef>
                    <a:spcPct val="50000"/>
                  </a:spcBef>
                </a:pPr>
                <a:r>
                  <a:rPr lang="et-EE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t-EE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155642" y="5525353"/>
                <a:ext cx="2256818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t-EE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Vesinikkarbonaati</a:t>
                </a:r>
                <a:r>
                  <a:rPr lang="et-EE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ja väävelhapet sisaldav reaktsioonilahus</a:t>
                </a:r>
                <a:endParaRPr lang="et-EE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7" name="Rectangle 16"/>
            <p:cNvSpPr/>
            <p:nvPr/>
          </p:nvSpPr>
          <p:spPr>
            <a:xfrm>
              <a:off x="8634335" y="2770572"/>
              <a:ext cx="42832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>
                <a:spcBef>
                  <a:spcPct val="50000"/>
                </a:spcBef>
              </a:pPr>
              <a:r>
                <a:rPr lang="et-EE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t-EE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55620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Vase sadestamine vaskelektroodile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(NO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lahusest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galvaanielemendis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siseelektrolüüs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Katoodina kasutatud vaskplaat kaalutakse enne ja peale analüüsi saades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sadenenud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vase massi.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ELEKTROGRAVIMEETRIA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23</a:t>
            </a:fld>
            <a:endParaRPr lang="et-EE" dirty="0"/>
          </a:p>
        </p:txBody>
      </p:sp>
      <p:grpSp>
        <p:nvGrpSpPr>
          <p:cNvPr id="12" name="Group 11"/>
          <p:cNvGrpSpPr/>
          <p:nvPr/>
        </p:nvGrpSpPr>
        <p:grpSpPr>
          <a:xfrm>
            <a:off x="2029622" y="2245549"/>
            <a:ext cx="6783021" cy="4475926"/>
            <a:chOff x="2029622" y="2245549"/>
            <a:chExt cx="6783021" cy="447592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72254" y="2530064"/>
              <a:ext cx="5940389" cy="4191411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7349297" y="5141086"/>
              <a:ext cx="74251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altLang="et-EE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Anood</a:t>
              </a:r>
              <a:endParaRPr lang="et-EE" sz="160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2029622" y="3487524"/>
              <a:ext cx="88197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altLang="et-EE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Vask</a:t>
              </a:r>
              <a:br>
                <a:rPr lang="et-EE" altLang="et-EE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t-EE" altLang="et-EE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(katood)</a:t>
              </a:r>
              <a:endParaRPr lang="et-EE" sz="1600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572000" y="3441357"/>
              <a:ext cx="95090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altLang="et-EE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Soolasild</a:t>
              </a:r>
              <a:endParaRPr lang="et-EE" sz="1600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0640" y="2245549"/>
              <a:ext cx="108472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altLang="et-EE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Voltmeeter</a:t>
              </a:r>
              <a:endParaRPr lang="et-EE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12938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Eelised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Meetod võib anda väga täpseid tulemusi (kaalanalüüsi on kasutatud paljude elementide aatommasside analüüsil).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Instrumentaalsed vead on minimaalsed.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Pole vaja arvukaid standardlahuseid (nt. kaliibrimisgraafiku tegemiseks). 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Analüüsi läbiviimine on odav.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Kaalanalüüsi saab kasutada teiste instrumentide kaliibrimiseks.</a:t>
            </a:r>
          </a:p>
          <a:p>
            <a:pPr algn="just">
              <a:spcAft>
                <a:spcPts val="1200"/>
              </a:spcAft>
            </a:pP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Puudused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Võimaldab analüüsida korraga ainult ühte elementi või siis piiratud elementide gruppi.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Tänapäevane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termokromatograafiline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analüüs või elementanalüüs võimaldavad kiiremaid analüüse ja korraga suurema hulga ainete analüüsi.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Kaalanalüüsi meetod võib olla väga keerukas ning väike viga võib põhjustada suurt viga.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GRAVIMEETRIA EELISED JA PUUDUSED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24</a:t>
            </a:fld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341515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t-EE" sz="2000" b="1" dirty="0" err="1">
                <a:latin typeface="Times New Roman" pitchFamily="18" charset="0"/>
                <a:cs typeface="Times New Roman" pitchFamily="18" charset="0"/>
              </a:rPr>
              <a:t>Termogravimeetria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– tehnika, kus proovi massi mõõdetakse kontrollitud temperatuuriprogrammis.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Kontrollitud temperatuuriprogramm: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kuumutamine ja/või jahutamine lineaarselt;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isotermilised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mõõtmised;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kuumutamise, jahutamise ja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isotermilise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astme kombinatsioon;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modernsed tehnikad – temperatuuriprogrammi muudetakse vastavalt proovi käitumisele.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TERMOGRAVIMEETRIA</a:t>
            </a:r>
          </a:p>
        </p:txBody>
      </p:sp>
      <p:pic>
        <p:nvPicPr>
          <p:cNvPr id="1026" name="Picture 2" descr="http://www.apmtesting.com/images/ASTM-E1131-TGA-Thermogravimetric-Analyz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992" y="4222961"/>
            <a:ext cx="3810000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apmtesting.com/images/ASTM-E1131-TGA-Thermogravimetric-Analyzer-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222961"/>
            <a:ext cx="3810000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25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106662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TERMOGRAVIMEETRIA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1688894" y="166575"/>
            <a:ext cx="7402344" cy="6691425"/>
            <a:chOff x="1688894" y="166575"/>
            <a:chExt cx="7402344" cy="6691425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88894" y="4562475"/>
              <a:ext cx="2857500" cy="2295525"/>
            </a:xfrm>
            <a:prstGeom prst="rect">
              <a:avLst/>
            </a:prstGeom>
          </p:spPr>
        </p:pic>
        <p:pic>
          <p:nvPicPr>
            <p:cNvPr id="2054" name="Picture 6" descr="http://www.lmsmagazine.co.za/wp-content/uploads/2013/08/Measure-Any-Sample-with-Precision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24669" y="3077484"/>
              <a:ext cx="3150771" cy="36233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4725" y="166575"/>
              <a:ext cx="2256513" cy="30400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" name="Group 9"/>
          <p:cNvGrpSpPr/>
          <p:nvPr/>
        </p:nvGrpSpPr>
        <p:grpSpPr>
          <a:xfrm>
            <a:off x="235002" y="838200"/>
            <a:ext cx="5313828" cy="3627294"/>
            <a:chOff x="3266564" y="1052736"/>
            <a:chExt cx="5313828" cy="3627294"/>
          </a:xfrm>
        </p:grpSpPr>
        <p:pic>
          <p:nvPicPr>
            <p:cNvPr id="7" name="Picture 1100" descr="CALOXGIF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491880" y="1084884"/>
              <a:ext cx="4719178" cy="3378332"/>
            </a:xfrm>
            <a:prstGeom prst="rect">
              <a:avLst/>
            </a:prstGeom>
            <a:noFill/>
          </p:spPr>
        </p:pic>
        <p:sp>
          <p:nvSpPr>
            <p:cNvPr id="3" name="Rectangle 2"/>
            <p:cNvSpPr/>
            <p:nvPr/>
          </p:nvSpPr>
          <p:spPr>
            <a:xfrm>
              <a:off x="5292080" y="4310698"/>
              <a:ext cx="171425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dirty="0">
                  <a:latin typeface="Times New Roman" pitchFamily="18" charset="0"/>
                  <a:cs typeface="Times New Roman" pitchFamily="18" charset="0"/>
                </a:rPr>
                <a:t>Temperatuur, °C</a:t>
              </a:r>
              <a:endParaRPr lang="et-EE" dirty="0"/>
            </a:p>
          </p:txBody>
        </p:sp>
        <p:sp>
          <p:nvSpPr>
            <p:cNvPr id="4" name="Rectangle 3"/>
            <p:cNvSpPr/>
            <p:nvPr/>
          </p:nvSpPr>
          <p:spPr>
            <a:xfrm rot="16200000">
              <a:off x="2637545" y="2589384"/>
              <a:ext cx="162736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dirty="0">
                  <a:latin typeface="Times New Roman" pitchFamily="18" charset="0"/>
                  <a:cs typeface="Times New Roman" pitchFamily="18" charset="0"/>
                </a:rPr>
                <a:t>Proovi mass, %</a:t>
              </a:r>
              <a:endParaRPr lang="et-EE" dirty="0"/>
            </a:p>
          </p:txBody>
        </p:sp>
        <p:sp>
          <p:nvSpPr>
            <p:cNvPr id="9" name="Rectangle 8"/>
            <p:cNvSpPr/>
            <p:nvPr/>
          </p:nvSpPr>
          <p:spPr>
            <a:xfrm rot="16200000">
              <a:off x="6827027" y="2436769"/>
              <a:ext cx="313739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dirty="0">
                  <a:latin typeface="Times New Roman" pitchFamily="18" charset="0"/>
                  <a:cs typeface="Times New Roman" pitchFamily="18" charset="0"/>
                </a:rPr>
                <a:t>Massi muutumise kiirus, %/°C</a:t>
              </a:r>
              <a:endParaRPr lang="et-EE" dirty="0"/>
            </a:p>
          </p:txBody>
        </p:sp>
      </p:grp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26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734234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TERMOGRAVIMEETRIA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1528845" y="1219200"/>
            <a:ext cx="6148932" cy="3200400"/>
            <a:chOff x="2043566" y="1556792"/>
            <a:chExt cx="6148932" cy="320040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31840" y="1556792"/>
              <a:ext cx="3295650" cy="3200400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5868144" y="1619508"/>
              <a:ext cx="232435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t-EE" b="1" dirty="0">
                  <a:latin typeface="Times New Roman" pitchFamily="18" charset="0"/>
                  <a:cs typeface="Times New Roman" pitchFamily="18" charset="0"/>
                </a:rPr>
                <a:t>Massi registreerimine</a:t>
              </a:r>
              <a:endParaRPr lang="et-EE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4965632" y="4006080"/>
              <a:ext cx="143308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t-EE" b="1" dirty="0" err="1">
                  <a:latin typeface="Times New Roman" pitchFamily="18" charset="0"/>
                  <a:cs typeface="Times New Roman" pitchFamily="18" charset="0"/>
                </a:rPr>
                <a:t>Termoandur</a:t>
              </a:r>
              <a:endParaRPr lang="et-EE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2043566" y="1700808"/>
              <a:ext cx="123229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t-EE" b="1" dirty="0">
                  <a:latin typeface="Times New Roman" pitchFamily="18" charset="0"/>
                  <a:cs typeface="Times New Roman" pitchFamily="18" charset="0"/>
                </a:rPr>
                <a:t>Gaasi sissevool</a:t>
              </a:r>
              <a:endParaRPr lang="et-EE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111628" y="3631420"/>
              <a:ext cx="123623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t-EE" b="1" dirty="0">
                  <a:latin typeface="Times New Roman" pitchFamily="18" charset="0"/>
                  <a:cs typeface="Times New Roman" pitchFamily="18" charset="0"/>
                </a:rPr>
                <a:t>Kuumutus</a:t>
              </a:r>
              <a:endParaRPr lang="et-EE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3946071" y="3861048"/>
              <a:ext cx="103689" cy="13472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t-EE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2589645" y="2690314"/>
              <a:ext cx="77040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t-EE" b="1" dirty="0">
                  <a:latin typeface="Times New Roman" pitchFamily="18" charset="0"/>
                  <a:cs typeface="Times New Roman" pitchFamily="18" charset="0"/>
                </a:rPr>
                <a:t>Proov</a:t>
              </a:r>
              <a:endParaRPr lang="et-EE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flipH="1" flipV="1">
              <a:off x="3360049" y="2998905"/>
              <a:ext cx="635887" cy="934151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029"/>
          <p:cNvGrpSpPr>
            <a:grpSpLocks/>
          </p:cNvGrpSpPr>
          <p:nvPr/>
        </p:nvGrpSpPr>
        <p:grpSpPr bwMode="auto">
          <a:xfrm>
            <a:off x="3612711" y="5349602"/>
            <a:ext cx="1941513" cy="931863"/>
            <a:chOff x="3504" y="1440"/>
            <a:chExt cx="1223" cy="587"/>
          </a:xfrm>
        </p:grpSpPr>
        <p:grpSp>
          <p:nvGrpSpPr>
            <p:cNvPr id="19" name="Group 1030"/>
            <p:cNvGrpSpPr>
              <a:grpSpLocks/>
            </p:cNvGrpSpPr>
            <p:nvPr/>
          </p:nvGrpSpPr>
          <p:grpSpPr bwMode="auto">
            <a:xfrm>
              <a:off x="3648" y="1536"/>
              <a:ext cx="1079" cy="491"/>
              <a:chOff x="3648" y="1440"/>
              <a:chExt cx="1079" cy="491"/>
            </a:xfrm>
          </p:grpSpPr>
          <p:grpSp>
            <p:nvGrpSpPr>
              <p:cNvPr id="21" name="Group 1031"/>
              <p:cNvGrpSpPr>
                <a:grpSpLocks/>
              </p:cNvGrpSpPr>
              <p:nvPr/>
            </p:nvGrpSpPr>
            <p:grpSpPr bwMode="auto">
              <a:xfrm>
                <a:off x="3648" y="1536"/>
                <a:ext cx="1079" cy="395"/>
                <a:chOff x="672" y="1536"/>
                <a:chExt cx="1079" cy="395"/>
              </a:xfrm>
            </p:grpSpPr>
            <p:sp>
              <p:nvSpPr>
                <p:cNvPr id="24" name="Line 1032"/>
                <p:cNvSpPr>
                  <a:spLocks noChangeShapeType="1"/>
                </p:cNvSpPr>
                <p:nvPr/>
              </p:nvSpPr>
              <p:spPr bwMode="auto">
                <a:xfrm>
                  <a:off x="672" y="1536"/>
                  <a:ext cx="1056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t-EE"/>
                </a:p>
              </p:txBody>
            </p:sp>
            <p:sp>
              <p:nvSpPr>
                <p:cNvPr id="25" name="AutoShape 1033"/>
                <p:cNvSpPr>
                  <a:spLocks noChangeArrowheads="1"/>
                </p:cNvSpPr>
                <p:nvPr/>
              </p:nvSpPr>
              <p:spPr bwMode="auto">
                <a:xfrm>
                  <a:off x="1152" y="1536"/>
                  <a:ext cx="96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1pPr>
                  <a:lvl2pPr marL="742950" indent="-285750">
                    <a:defRPr sz="2400" b="1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2pPr>
                  <a:lvl3pPr marL="1143000" indent="-228600">
                    <a:defRPr sz="2400" b="1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3pPr>
                  <a:lvl4pPr marL="1600200" indent="-228600">
                    <a:defRPr sz="2400" b="1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4pPr>
                  <a:lvl5pPr marL="2057400" indent="-228600">
                    <a:defRPr sz="2400" b="1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9pPr>
                </a:lstStyle>
                <a:p>
                  <a:endParaRPr lang="en-GB" altLang="et-EE"/>
                </a:p>
              </p:txBody>
            </p:sp>
            <p:sp>
              <p:nvSpPr>
                <p:cNvPr id="26" name="Line 1034"/>
                <p:cNvSpPr>
                  <a:spLocks noChangeShapeType="1"/>
                </p:cNvSpPr>
                <p:nvPr/>
              </p:nvSpPr>
              <p:spPr bwMode="auto">
                <a:xfrm>
                  <a:off x="1680" y="1536"/>
                  <a:ext cx="0" cy="38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t-EE"/>
                </a:p>
              </p:txBody>
            </p:sp>
            <p:sp>
              <p:nvSpPr>
                <p:cNvPr id="27" name="Arc 1035"/>
                <p:cNvSpPr>
                  <a:spLocks/>
                </p:cNvSpPr>
                <p:nvPr/>
              </p:nvSpPr>
              <p:spPr bwMode="auto">
                <a:xfrm rot="2910146" flipV="1">
                  <a:off x="1615" y="1794"/>
                  <a:ext cx="130" cy="143"/>
                </a:xfrm>
                <a:custGeom>
                  <a:avLst/>
                  <a:gdLst>
                    <a:gd name="T0" fmla="*/ 0 w 36488"/>
                    <a:gd name="T1" fmla="*/ 21 h 40086"/>
                    <a:gd name="T2" fmla="*/ 93 w 36488"/>
                    <a:gd name="T3" fmla="*/ 143 h 40086"/>
                    <a:gd name="T4" fmla="*/ 53 w 36488"/>
                    <a:gd name="T5" fmla="*/ 77 h 40086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36488" h="40086" fill="none" extrusionOk="0">
                      <a:moveTo>
                        <a:pt x="-1" y="5950"/>
                      </a:moveTo>
                      <a:cubicBezTo>
                        <a:pt x="4015" y="2130"/>
                        <a:pt x="9345" y="-1"/>
                        <a:pt x="14888" y="0"/>
                      </a:cubicBezTo>
                      <a:cubicBezTo>
                        <a:pt x="26817" y="0"/>
                        <a:pt x="36488" y="9670"/>
                        <a:pt x="36488" y="21600"/>
                      </a:cubicBezTo>
                      <a:cubicBezTo>
                        <a:pt x="36488" y="29162"/>
                        <a:pt x="32532" y="36174"/>
                        <a:pt x="26060" y="40086"/>
                      </a:cubicBezTo>
                    </a:path>
                    <a:path w="36488" h="40086" stroke="0" extrusionOk="0">
                      <a:moveTo>
                        <a:pt x="-1" y="5950"/>
                      </a:moveTo>
                      <a:cubicBezTo>
                        <a:pt x="4015" y="2130"/>
                        <a:pt x="9345" y="-1"/>
                        <a:pt x="14888" y="0"/>
                      </a:cubicBezTo>
                      <a:cubicBezTo>
                        <a:pt x="26817" y="0"/>
                        <a:pt x="36488" y="9670"/>
                        <a:pt x="36488" y="21600"/>
                      </a:cubicBezTo>
                      <a:cubicBezTo>
                        <a:pt x="36488" y="29162"/>
                        <a:pt x="32532" y="36174"/>
                        <a:pt x="26060" y="40086"/>
                      </a:cubicBezTo>
                      <a:lnTo>
                        <a:pt x="14888" y="21600"/>
                      </a:lnTo>
                      <a:lnTo>
                        <a:pt x="-1" y="595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t-EE"/>
                </a:p>
              </p:txBody>
            </p:sp>
          </p:grpSp>
          <p:sp>
            <p:nvSpPr>
              <p:cNvPr id="22" name="Line 1036"/>
              <p:cNvSpPr>
                <a:spLocks noChangeShapeType="1"/>
              </p:cNvSpPr>
              <p:nvPr/>
            </p:nvSpPr>
            <p:spPr bwMode="auto">
              <a:xfrm flipV="1">
                <a:off x="3648" y="1440"/>
                <a:ext cx="0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t-EE"/>
              </a:p>
            </p:txBody>
          </p:sp>
          <p:sp>
            <p:nvSpPr>
              <p:cNvPr id="23" name="Line 1037"/>
              <p:cNvSpPr>
                <a:spLocks noChangeShapeType="1"/>
              </p:cNvSpPr>
              <p:nvPr/>
            </p:nvSpPr>
            <p:spPr bwMode="auto">
              <a:xfrm flipV="1">
                <a:off x="3792" y="1440"/>
                <a:ext cx="0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t-EE"/>
              </a:p>
            </p:txBody>
          </p:sp>
        </p:grpSp>
        <p:sp>
          <p:nvSpPr>
            <p:cNvPr id="20" name="Rectangle 1038"/>
            <p:cNvSpPr>
              <a:spLocks noChangeArrowheads="1"/>
            </p:cNvSpPr>
            <p:nvPr/>
          </p:nvSpPr>
          <p:spPr bwMode="auto">
            <a:xfrm>
              <a:off x="3504" y="1440"/>
              <a:ext cx="528" cy="336"/>
            </a:xfrm>
            <a:prstGeom prst="rect">
              <a:avLst/>
            </a:prstGeom>
            <a:noFill/>
            <a:ln w="25400">
              <a:solidFill>
                <a:srgbClr val="CC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endParaRPr lang="en-GB" altLang="et-EE"/>
            </a:p>
          </p:txBody>
        </p:sp>
      </p:grpSp>
      <p:grpSp>
        <p:nvGrpSpPr>
          <p:cNvPr id="28" name="Group 1039"/>
          <p:cNvGrpSpPr>
            <a:grpSpLocks/>
          </p:cNvGrpSpPr>
          <p:nvPr/>
        </p:nvGrpSpPr>
        <p:grpSpPr bwMode="auto">
          <a:xfrm>
            <a:off x="6803991" y="4549502"/>
            <a:ext cx="1941513" cy="2151063"/>
            <a:chOff x="1968" y="912"/>
            <a:chExt cx="1223" cy="1355"/>
          </a:xfrm>
        </p:grpSpPr>
        <p:grpSp>
          <p:nvGrpSpPr>
            <p:cNvPr id="29" name="Group 1040"/>
            <p:cNvGrpSpPr>
              <a:grpSpLocks/>
            </p:cNvGrpSpPr>
            <p:nvPr/>
          </p:nvGrpSpPr>
          <p:grpSpPr bwMode="auto">
            <a:xfrm>
              <a:off x="2112" y="1872"/>
              <a:ext cx="1079" cy="395"/>
              <a:chOff x="672" y="1536"/>
              <a:chExt cx="1079" cy="395"/>
            </a:xfrm>
          </p:grpSpPr>
          <p:sp>
            <p:nvSpPr>
              <p:cNvPr id="36" name="Line 1041"/>
              <p:cNvSpPr>
                <a:spLocks noChangeShapeType="1"/>
              </p:cNvSpPr>
              <p:nvPr/>
            </p:nvSpPr>
            <p:spPr bwMode="auto">
              <a:xfrm>
                <a:off x="672" y="1536"/>
                <a:ext cx="105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t-EE"/>
              </a:p>
            </p:txBody>
          </p:sp>
          <p:sp>
            <p:nvSpPr>
              <p:cNvPr id="37" name="AutoShape 1042"/>
              <p:cNvSpPr>
                <a:spLocks noChangeArrowheads="1"/>
              </p:cNvSpPr>
              <p:nvPr/>
            </p:nvSpPr>
            <p:spPr bwMode="auto">
              <a:xfrm>
                <a:off x="1152" y="1536"/>
                <a:ext cx="96" cy="192"/>
              </a:xfrm>
              <a:prstGeom prst="triangle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Times" panose="02020603050405020304" pitchFamily="18" charset="0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" panose="02020603050405020304" pitchFamily="18" charset="0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" panose="02020603050405020304" pitchFamily="18" charset="0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" panose="02020603050405020304" pitchFamily="18" charset="0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anose="02020603050405020304" pitchFamily="18" charset="0"/>
                  </a:defRPr>
                </a:lvl9pPr>
              </a:lstStyle>
              <a:p>
                <a:endParaRPr lang="en-GB" altLang="et-EE"/>
              </a:p>
            </p:txBody>
          </p:sp>
          <p:sp>
            <p:nvSpPr>
              <p:cNvPr id="38" name="Line 1043"/>
              <p:cNvSpPr>
                <a:spLocks noChangeShapeType="1"/>
              </p:cNvSpPr>
              <p:nvPr/>
            </p:nvSpPr>
            <p:spPr bwMode="auto">
              <a:xfrm>
                <a:off x="1680" y="1536"/>
                <a:ext cx="0" cy="38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t-EE"/>
              </a:p>
            </p:txBody>
          </p:sp>
          <p:sp>
            <p:nvSpPr>
              <p:cNvPr id="39" name="Arc 1044"/>
              <p:cNvSpPr>
                <a:spLocks/>
              </p:cNvSpPr>
              <p:nvPr/>
            </p:nvSpPr>
            <p:spPr bwMode="auto">
              <a:xfrm rot="2910146" flipV="1">
                <a:off x="1615" y="1794"/>
                <a:ext cx="130" cy="143"/>
              </a:xfrm>
              <a:custGeom>
                <a:avLst/>
                <a:gdLst>
                  <a:gd name="T0" fmla="*/ 0 w 36488"/>
                  <a:gd name="T1" fmla="*/ 21 h 40086"/>
                  <a:gd name="T2" fmla="*/ 93 w 36488"/>
                  <a:gd name="T3" fmla="*/ 143 h 40086"/>
                  <a:gd name="T4" fmla="*/ 53 w 36488"/>
                  <a:gd name="T5" fmla="*/ 77 h 4008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6488" h="40086" fill="none" extrusionOk="0">
                    <a:moveTo>
                      <a:pt x="-1" y="5950"/>
                    </a:moveTo>
                    <a:cubicBezTo>
                      <a:pt x="4015" y="2130"/>
                      <a:pt x="9345" y="-1"/>
                      <a:pt x="14888" y="0"/>
                    </a:cubicBezTo>
                    <a:cubicBezTo>
                      <a:pt x="26817" y="0"/>
                      <a:pt x="36488" y="9670"/>
                      <a:pt x="36488" y="21600"/>
                    </a:cubicBezTo>
                    <a:cubicBezTo>
                      <a:pt x="36488" y="29162"/>
                      <a:pt x="32532" y="36174"/>
                      <a:pt x="26060" y="40086"/>
                    </a:cubicBezTo>
                  </a:path>
                  <a:path w="36488" h="40086" stroke="0" extrusionOk="0">
                    <a:moveTo>
                      <a:pt x="-1" y="5950"/>
                    </a:moveTo>
                    <a:cubicBezTo>
                      <a:pt x="4015" y="2130"/>
                      <a:pt x="9345" y="-1"/>
                      <a:pt x="14888" y="0"/>
                    </a:cubicBezTo>
                    <a:cubicBezTo>
                      <a:pt x="26817" y="0"/>
                      <a:pt x="36488" y="9670"/>
                      <a:pt x="36488" y="21600"/>
                    </a:cubicBezTo>
                    <a:cubicBezTo>
                      <a:pt x="36488" y="29162"/>
                      <a:pt x="32532" y="36174"/>
                      <a:pt x="26060" y="40086"/>
                    </a:cubicBezTo>
                    <a:lnTo>
                      <a:pt x="14888" y="21600"/>
                    </a:lnTo>
                    <a:lnTo>
                      <a:pt x="-1" y="595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t-EE"/>
              </a:p>
            </p:txBody>
          </p:sp>
        </p:grpSp>
        <p:sp>
          <p:nvSpPr>
            <p:cNvPr id="30" name="Line 1045"/>
            <p:cNvSpPr>
              <a:spLocks noChangeShapeType="1"/>
            </p:cNvSpPr>
            <p:nvPr/>
          </p:nvSpPr>
          <p:spPr bwMode="auto">
            <a:xfrm flipV="1">
              <a:off x="2160" y="1392"/>
              <a:ext cx="0" cy="48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  <p:grpSp>
          <p:nvGrpSpPr>
            <p:cNvPr id="31" name="Group 1046"/>
            <p:cNvGrpSpPr>
              <a:grpSpLocks/>
            </p:cNvGrpSpPr>
            <p:nvPr/>
          </p:nvGrpSpPr>
          <p:grpSpPr bwMode="auto">
            <a:xfrm>
              <a:off x="2112" y="1296"/>
              <a:ext cx="96" cy="96"/>
              <a:chOff x="2112" y="1296"/>
              <a:chExt cx="96" cy="96"/>
            </a:xfrm>
          </p:grpSpPr>
          <p:sp>
            <p:nvSpPr>
              <p:cNvPr id="33" name="Line 1047"/>
              <p:cNvSpPr>
                <a:spLocks noChangeShapeType="1"/>
              </p:cNvSpPr>
              <p:nvPr/>
            </p:nvSpPr>
            <p:spPr bwMode="auto">
              <a:xfrm>
                <a:off x="2112" y="1392"/>
                <a:ext cx="9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t-EE"/>
              </a:p>
            </p:txBody>
          </p:sp>
          <p:sp>
            <p:nvSpPr>
              <p:cNvPr id="34" name="Line 1048"/>
              <p:cNvSpPr>
                <a:spLocks noChangeShapeType="1"/>
              </p:cNvSpPr>
              <p:nvPr/>
            </p:nvSpPr>
            <p:spPr bwMode="auto">
              <a:xfrm flipV="1">
                <a:off x="2112" y="1296"/>
                <a:ext cx="0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t-EE"/>
              </a:p>
            </p:txBody>
          </p:sp>
          <p:sp>
            <p:nvSpPr>
              <p:cNvPr id="35" name="Line 1049"/>
              <p:cNvSpPr>
                <a:spLocks noChangeShapeType="1"/>
              </p:cNvSpPr>
              <p:nvPr/>
            </p:nvSpPr>
            <p:spPr bwMode="auto">
              <a:xfrm flipV="1">
                <a:off x="2208" y="1296"/>
                <a:ext cx="0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t-EE"/>
              </a:p>
            </p:txBody>
          </p:sp>
        </p:grpSp>
        <p:sp>
          <p:nvSpPr>
            <p:cNvPr id="32" name="Rectangle 1050"/>
            <p:cNvSpPr>
              <a:spLocks noChangeArrowheads="1"/>
            </p:cNvSpPr>
            <p:nvPr/>
          </p:nvSpPr>
          <p:spPr bwMode="auto">
            <a:xfrm>
              <a:off x="1968" y="912"/>
              <a:ext cx="384" cy="720"/>
            </a:xfrm>
            <a:prstGeom prst="rect">
              <a:avLst/>
            </a:prstGeom>
            <a:noFill/>
            <a:ln w="25400">
              <a:solidFill>
                <a:srgbClr val="CC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endParaRPr lang="en-GB" altLang="et-EE"/>
            </a:p>
          </p:txBody>
        </p:sp>
      </p:grpSp>
      <p:grpSp>
        <p:nvGrpSpPr>
          <p:cNvPr id="40" name="Group 1051"/>
          <p:cNvGrpSpPr>
            <a:grpSpLocks/>
          </p:cNvGrpSpPr>
          <p:nvPr/>
        </p:nvGrpSpPr>
        <p:grpSpPr bwMode="auto">
          <a:xfrm>
            <a:off x="762744" y="4863034"/>
            <a:ext cx="1941513" cy="1524000"/>
            <a:chOff x="528" y="1536"/>
            <a:chExt cx="1223" cy="960"/>
          </a:xfrm>
        </p:grpSpPr>
        <p:grpSp>
          <p:nvGrpSpPr>
            <p:cNvPr id="41" name="Group 1052"/>
            <p:cNvGrpSpPr>
              <a:grpSpLocks/>
            </p:cNvGrpSpPr>
            <p:nvPr/>
          </p:nvGrpSpPr>
          <p:grpSpPr bwMode="auto">
            <a:xfrm>
              <a:off x="672" y="1536"/>
              <a:ext cx="1079" cy="624"/>
              <a:chOff x="672" y="1536"/>
              <a:chExt cx="1079" cy="624"/>
            </a:xfrm>
          </p:grpSpPr>
          <p:grpSp>
            <p:nvGrpSpPr>
              <p:cNvPr id="43" name="Group 1053"/>
              <p:cNvGrpSpPr>
                <a:grpSpLocks/>
              </p:cNvGrpSpPr>
              <p:nvPr/>
            </p:nvGrpSpPr>
            <p:grpSpPr bwMode="auto">
              <a:xfrm>
                <a:off x="672" y="1536"/>
                <a:ext cx="1079" cy="395"/>
                <a:chOff x="672" y="1536"/>
                <a:chExt cx="1079" cy="395"/>
              </a:xfrm>
            </p:grpSpPr>
            <p:sp>
              <p:nvSpPr>
                <p:cNvPr id="51" name="Line 1054"/>
                <p:cNvSpPr>
                  <a:spLocks noChangeShapeType="1"/>
                </p:cNvSpPr>
                <p:nvPr/>
              </p:nvSpPr>
              <p:spPr bwMode="auto">
                <a:xfrm>
                  <a:off x="672" y="1536"/>
                  <a:ext cx="1056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t-EE"/>
                </a:p>
              </p:txBody>
            </p:sp>
            <p:sp>
              <p:nvSpPr>
                <p:cNvPr id="52" name="AutoShape 1055"/>
                <p:cNvSpPr>
                  <a:spLocks noChangeArrowheads="1"/>
                </p:cNvSpPr>
                <p:nvPr/>
              </p:nvSpPr>
              <p:spPr bwMode="auto">
                <a:xfrm>
                  <a:off x="1152" y="1536"/>
                  <a:ext cx="96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1pPr>
                  <a:lvl2pPr marL="742950" indent="-285750">
                    <a:defRPr sz="2400" b="1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2pPr>
                  <a:lvl3pPr marL="1143000" indent="-228600">
                    <a:defRPr sz="2400" b="1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3pPr>
                  <a:lvl4pPr marL="1600200" indent="-228600">
                    <a:defRPr sz="2400" b="1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4pPr>
                  <a:lvl5pPr marL="2057400" indent="-228600">
                    <a:defRPr sz="2400" b="1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9pPr>
                </a:lstStyle>
                <a:p>
                  <a:endParaRPr lang="en-GB" altLang="et-EE"/>
                </a:p>
              </p:txBody>
            </p:sp>
            <p:sp>
              <p:nvSpPr>
                <p:cNvPr id="53" name="Line 1056"/>
                <p:cNvSpPr>
                  <a:spLocks noChangeShapeType="1"/>
                </p:cNvSpPr>
                <p:nvPr/>
              </p:nvSpPr>
              <p:spPr bwMode="auto">
                <a:xfrm>
                  <a:off x="1680" y="1536"/>
                  <a:ext cx="0" cy="38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t-EE"/>
                </a:p>
              </p:txBody>
            </p:sp>
            <p:sp>
              <p:nvSpPr>
                <p:cNvPr id="54" name="Arc 1057"/>
                <p:cNvSpPr>
                  <a:spLocks/>
                </p:cNvSpPr>
                <p:nvPr/>
              </p:nvSpPr>
              <p:spPr bwMode="auto">
                <a:xfrm rot="2910146" flipV="1">
                  <a:off x="1615" y="1794"/>
                  <a:ext cx="130" cy="143"/>
                </a:xfrm>
                <a:custGeom>
                  <a:avLst/>
                  <a:gdLst>
                    <a:gd name="T0" fmla="*/ 0 w 36488"/>
                    <a:gd name="T1" fmla="*/ 21 h 40086"/>
                    <a:gd name="T2" fmla="*/ 93 w 36488"/>
                    <a:gd name="T3" fmla="*/ 143 h 40086"/>
                    <a:gd name="T4" fmla="*/ 53 w 36488"/>
                    <a:gd name="T5" fmla="*/ 77 h 40086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36488" h="40086" fill="none" extrusionOk="0">
                      <a:moveTo>
                        <a:pt x="-1" y="5950"/>
                      </a:moveTo>
                      <a:cubicBezTo>
                        <a:pt x="4015" y="2130"/>
                        <a:pt x="9345" y="-1"/>
                        <a:pt x="14888" y="0"/>
                      </a:cubicBezTo>
                      <a:cubicBezTo>
                        <a:pt x="26817" y="0"/>
                        <a:pt x="36488" y="9670"/>
                        <a:pt x="36488" y="21600"/>
                      </a:cubicBezTo>
                      <a:cubicBezTo>
                        <a:pt x="36488" y="29162"/>
                        <a:pt x="32532" y="36174"/>
                        <a:pt x="26060" y="40086"/>
                      </a:cubicBezTo>
                    </a:path>
                    <a:path w="36488" h="40086" stroke="0" extrusionOk="0">
                      <a:moveTo>
                        <a:pt x="-1" y="5950"/>
                      </a:moveTo>
                      <a:cubicBezTo>
                        <a:pt x="4015" y="2130"/>
                        <a:pt x="9345" y="-1"/>
                        <a:pt x="14888" y="0"/>
                      </a:cubicBezTo>
                      <a:cubicBezTo>
                        <a:pt x="26817" y="0"/>
                        <a:pt x="36488" y="9670"/>
                        <a:pt x="36488" y="21600"/>
                      </a:cubicBezTo>
                      <a:cubicBezTo>
                        <a:pt x="36488" y="29162"/>
                        <a:pt x="32532" y="36174"/>
                        <a:pt x="26060" y="40086"/>
                      </a:cubicBezTo>
                      <a:lnTo>
                        <a:pt x="14888" y="21600"/>
                      </a:lnTo>
                      <a:lnTo>
                        <a:pt x="-1" y="595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t-EE"/>
                </a:p>
              </p:txBody>
            </p:sp>
          </p:grpSp>
          <p:grpSp>
            <p:nvGrpSpPr>
              <p:cNvPr id="44" name="Group 1058"/>
              <p:cNvGrpSpPr>
                <a:grpSpLocks/>
              </p:cNvGrpSpPr>
              <p:nvPr/>
            </p:nvGrpSpPr>
            <p:grpSpPr bwMode="auto">
              <a:xfrm>
                <a:off x="672" y="2064"/>
                <a:ext cx="96" cy="96"/>
                <a:chOff x="2112" y="1296"/>
                <a:chExt cx="96" cy="96"/>
              </a:xfrm>
            </p:grpSpPr>
            <p:sp>
              <p:nvSpPr>
                <p:cNvPr id="48" name="Line 1059"/>
                <p:cNvSpPr>
                  <a:spLocks noChangeShapeType="1"/>
                </p:cNvSpPr>
                <p:nvPr/>
              </p:nvSpPr>
              <p:spPr bwMode="auto">
                <a:xfrm>
                  <a:off x="2112" y="1392"/>
                  <a:ext cx="96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t-EE"/>
                </a:p>
              </p:txBody>
            </p:sp>
            <p:sp>
              <p:nvSpPr>
                <p:cNvPr id="49" name="Line 1060"/>
                <p:cNvSpPr>
                  <a:spLocks noChangeShapeType="1"/>
                </p:cNvSpPr>
                <p:nvPr/>
              </p:nvSpPr>
              <p:spPr bwMode="auto">
                <a:xfrm flipV="1">
                  <a:off x="2112" y="1296"/>
                  <a:ext cx="0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t-EE"/>
                </a:p>
              </p:txBody>
            </p:sp>
            <p:sp>
              <p:nvSpPr>
                <p:cNvPr id="50" name="Line 1061"/>
                <p:cNvSpPr>
                  <a:spLocks noChangeShapeType="1"/>
                </p:cNvSpPr>
                <p:nvPr/>
              </p:nvSpPr>
              <p:spPr bwMode="auto">
                <a:xfrm flipV="1">
                  <a:off x="2208" y="1296"/>
                  <a:ext cx="0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t-EE"/>
                </a:p>
              </p:txBody>
            </p:sp>
          </p:grpSp>
          <p:sp>
            <p:nvSpPr>
              <p:cNvPr id="45" name="Line 1062"/>
              <p:cNvSpPr>
                <a:spLocks noChangeShapeType="1"/>
              </p:cNvSpPr>
              <p:nvPr/>
            </p:nvSpPr>
            <p:spPr bwMode="auto">
              <a:xfrm>
                <a:off x="720" y="1536"/>
                <a:ext cx="0" cy="48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t-EE"/>
              </a:p>
            </p:txBody>
          </p:sp>
          <p:sp>
            <p:nvSpPr>
              <p:cNvPr id="46" name="Line 1063"/>
              <p:cNvSpPr>
                <a:spLocks noChangeShapeType="1"/>
              </p:cNvSpPr>
              <p:nvPr/>
            </p:nvSpPr>
            <p:spPr bwMode="auto">
              <a:xfrm flipH="1">
                <a:off x="672" y="2016"/>
                <a:ext cx="48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t-EE"/>
              </a:p>
            </p:txBody>
          </p:sp>
          <p:sp>
            <p:nvSpPr>
              <p:cNvPr id="47" name="Line 1064"/>
              <p:cNvSpPr>
                <a:spLocks noChangeShapeType="1"/>
              </p:cNvSpPr>
              <p:nvPr/>
            </p:nvSpPr>
            <p:spPr bwMode="auto">
              <a:xfrm>
                <a:off x="720" y="2016"/>
                <a:ext cx="48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t-EE"/>
              </a:p>
            </p:txBody>
          </p:sp>
        </p:grpSp>
        <p:sp>
          <p:nvSpPr>
            <p:cNvPr id="42" name="Rectangle 1065"/>
            <p:cNvSpPr>
              <a:spLocks noChangeArrowheads="1"/>
            </p:cNvSpPr>
            <p:nvPr/>
          </p:nvSpPr>
          <p:spPr bwMode="auto">
            <a:xfrm>
              <a:off x="528" y="1776"/>
              <a:ext cx="384" cy="720"/>
            </a:xfrm>
            <a:prstGeom prst="rect">
              <a:avLst/>
            </a:prstGeom>
            <a:noFill/>
            <a:ln w="25400">
              <a:solidFill>
                <a:srgbClr val="CC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endParaRPr lang="en-GB" altLang="et-EE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27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265389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TERMOGRAVIMEETRIA</a:t>
            </a:r>
          </a:p>
        </p:txBody>
      </p:sp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2285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900"/>
              </a:spcAft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Ainete lagunemise uurimine sõltuvalt temperatuurist.</a:t>
            </a:r>
          </a:p>
          <a:p>
            <a:pPr algn="just">
              <a:lnSpc>
                <a:spcPct val="150000"/>
              </a:lnSpc>
              <a:spcAft>
                <a:spcPts val="900"/>
              </a:spcAft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Ainete tuhastamine.</a:t>
            </a:r>
          </a:p>
          <a:p>
            <a:pPr algn="just">
              <a:lnSpc>
                <a:spcPct val="150000"/>
              </a:lnSpc>
              <a:spcAft>
                <a:spcPts val="900"/>
              </a:spcAft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Lenduvate ühendite sisaldus, gaasikeskkond (O</a:t>
            </a:r>
            <a:r>
              <a:rPr lang="et-EE" sz="20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, N</a:t>
            </a:r>
            <a:r>
              <a:rPr lang="et-EE" sz="20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jt).</a:t>
            </a:r>
          </a:p>
          <a:p>
            <a:pPr algn="just">
              <a:lnSpc>
                <a:spcPct val="150000"/>
              </a:lnSpc>
              <a:spcAft>
                <a:spcPts val="900"/>
              </a:spcAft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Tiiglid: keraamiline, Al</a:t>
            </a:r>
            <a:r>
              <a:rPr lang="et-EE" sz="20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t-EE" sz="2000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– tuha edasine analüüs (ICP).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101434" y="3650097"/>
            <a:ext cx="3720794" cy="3017510"/>
            <a:chOff x="4955662" y="2956401"/>
            <a:chExt cx="3720794" cy="3017510"/>
          </a:xfrm>
        </p:grpSpPr>
        <p:pic>
          <p:nvPicPr>
            <p:cNvPr id="2765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0038" y="2956401"/>
              <a:ext cx="3646418" cy="2855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6361042" y="5666134"/>
              <a:ext cx="14789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dirty="0">
                  <a:latin typeface="Arial" pitchFamily="34" charset="0"/>
                  <a:cs typeface="Arial" pitchFamily="34" charset="0"/>
                </a:rPr>
                <a:t>Temperatuur, °C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 rot="16200000">
              <a:off x="4673373" y="4150897"/>
              <a:ext cx="87235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dirty="0">
                  <a:latin typeface="Arial" pitchFamily="34" charset="0"/>
                  <a:cs typeface="Arial" pitchFamily="34" charset="0"/>
                </a:rPr>
                <a:t>Mass, %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69249" y="3650097"/>
            <a:ext cx="4288518" cy="3006357"/>
            <a:chOff x="569249" y="3650097"/>
            <a:chExt cx="4288518" cy="3006357"/>
          </a:xfrm>
        </p:grpSpPr>
        <p:pic>
          <p:nvPicPr>
            <p:cNvPr id="27651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883" y="3651365"/>
              <a:ext cx="4040884" cy="2917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2266174" y="6348677"/>
              <a:ext cx="14789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dirty="0">
                  <a:latin typeface="Arial" pitchFamily="34" charset="0"/>
                  <a:cs typeface="Arial" pitchFamily="34" charset="0"/>
                </a:rPr>
                <a:t>Temperatuur, °C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 rot="16200000">
              <a:off x="242878" y="4844448"/>
              <a:ext cx="96051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dirty="0">
                  <a:latin typeface="Arial" pitchFamily="34" charset="0"/>
                  <a:cs typeface="Arial" pitchFamily="34" charset="0"/>
                </a:rPr>
                <a:t>Mass, mg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845381" y="3650097"/>
              <a:ext cx="152958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b="1" dirty="0">
                  <a:latin typeface="Arial" pitchFamily="34" charset="0"/>
                  <a:cs typeface="Arial" pitchFamily="34" charset="0"/>
                </a:rPr>
                <a:t>CaC</a:t>
              </a:r>
              <a:r>
                <a:rPr lang="et-EE" sz="1600" b="1" baseline="-25000" dirty="0">
                  <a:latin typeface="Arial" pitchFamily="34" charset="0"/>
                  <a:cs typeface="Arial" pitchFamily="34" charset="0"/>
                </a:rPr>
                <a:t>2</a:t>
              </a:r>
              <a:r>
                <a:rPr lang="et-EE" sz="1600" b="1" dirty="0">
                  <a:latin typeface="Arial" pitchFamily="34" charset="0"/>
                  <a:cs typeface="Arial" pitchFamily="34" charset="0"/>
                </a:rPr>
                <a:t>O</a:t>
              </a:r>
              <a:r>
                <a:rPr lang="et-EE" sz="1600" b="1" baseline="-25000" dirty="0">
                  <a:latin typeface="Arial" pitchFamily="34" charset="0"/>
                  <a:cs typeface="Arial" pitchFamily="34" charset="0"/>
                </a:rPr>
                <a:t>4</a:t>
              </a:r>
              <a:r>
                <a:rPr lang="et-EE" sz="1600" b="1" dirty="0">
                  <a:latin typeface="Arial" pitchFamily="34" charset="0"/>
                  <a:cs typeface="Arial" pitchFamily="34" charset="0"/>
                </a:rPr>
                <a:t> · H</a:t>
              </a:r>
              <a:r>
                <a:rPr lang="et-EE" sz="1600" b="1" baseline="-25000" dirty="0">
                  <a:latin typeface="Arial" pitchFamily="34" charset="0"/>
                  <a:cs typeface="Arial" pitchFamily="34" charset="0"/>
                </a:rPr>
                <a:t>2</a:t>
              </a:r>
              <a:r>
                <a:rPr lang="et-EE" sz="1600" b="1" dirty="0">
                  <a:latin typeface="Arial" pitchFamily="34" charset="0"/>
                  <a:cs typeface="Arial" pitchFamily="34" charset="0"/>
                </a:rPr>
                <a:t>O 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836466" y="3768418"/>
              <a:ext cx="6254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dirty="0">
                  <a:latin typeface="Arial" pitchFamily="34" charset="0"/>
                  <a:cs typeface="Arial" pitchFamily="34" charset="0"/>
                </a:rPr>
                <a:t>H</a:t>
              </a:r>
              <a:r>
                <a:rPr lang="et-EE" sz="1600" baseline="-25000" dirty="0">
                  <a:latin typeface="Arial" pitchFamily="34" charset="0"/>
                  <a:cs typeface="Arial" pitchFamily="34" charset="0"/>
                </a:rPr>
                <a:t>2</a:t>
              </a:r>
              <a:r>
                <a:rPr lang="et-EE" sz="1600" dirty="0">
                  <a:latin typeface="Arial" pitchFamily="34" charset="0"/>
                  <a:cs typeface="Arial" pitchFamily="34" charset="0"/>
                </a:rPr>
                <a:t>O 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062402" y="4393026"/>
              <a:ext cx="6254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dirty="0">
                  <a:latin typeface="Arial" pitchFamily="34" charset="0"/>
                  <a:cs typeface="Arial" pitchFamily="34" charset="0"/>
                </a:rPr>
                <a:t>CO</a:t>
              </a:r>
              <a:r>
                <a:rPr lang="et-EE" sz="1600" baseline="-25000" dirty="0">
                  <a:latin typeface="Arial" pitchFamily="34" charset="0"/>
                  <a:cs typeface="Arial" pitchFamily="34" charset="0"/>
                </a:rPr>
                <a:t>2</a:t>
              </a:r>
              <a:r>
                <a:rPr lang="et-EE" sz="1600" dirty="0">
                  <a:latin typeface="Arial" pitchFamily="34" charset="0"/>
                  <a:cs typeface="Arial" pitchFamily="34" charset="0"/>
                </a:rPr>
                <a:t> 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848350" y="5309319"/>
              <a:ext cx="6254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dirty="0">
                  <a:latin typeface="Arial" pitchFamily="34" charset="0"/>
                  <a:cs typeface="Arial" pitchFamily="34" charset="0"/>
                </a:rPr>
                <a:t>CO</a:t>
              </a:r>
              <a:r>
                <a:rPr lang="et-EE" sz="1600" baseline="-25000" dirty="0">
                  <a:latin typeface="Arial" pitchFamily="34" charset="0"/>
                  <a:cs typeface="Arial" pitchFamily="34" charset="0"/>
                </a:rPr>
                <a:t>2</a:t>
              </a:r>
              <a:r>
                <a:rPr lang="et-EE" sz="1600" dirty="0">
                  <a:latin typeface="Arial" pitchFamily="34" charset="0"/>
                  <a:cs typeface="Arial" pitchFamily="34" charset="0"/>
                </a:rPr>
                <a:t> </a:t>
              </a:r>
            </a:p>
          </p:txBody>
        </p:sp>
      </p:grp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28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38548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Polümeeride stabiilsus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TERMOGRAVIMEETRIA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907705" y="2132856"/>
            <a:ext cx="5760639" cy="4162737"/>
            <a:chOff x="1907705" y="2132856"/>
            <a:chExt cx="5760639" cy="4162737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11108" y="2132856"/>
              <a:ext cx="5357236" cy="3736972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3181198" y="3913012"/>
              <a:ext cx="1370888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t-EE" b="1" dirty="0">
                  <a:latin typeface="Times New Roman" pitchFamily="18" charset="0"/>
                  <a:cs typeface="Times New Roman" pitchFamily="18" charset="0"/>
                </a:rPr>
                <a:t>(a) PVC</a:t>
              </a:r>
            </a:p>
            <a:p>
              <a:pPr algn="just"/>
              <a:r>
                <a:rPr lang="et-EE" b="1" dirty="0">
                  <a:latin typeface="Times New Roman" pitchFamily="18" charset="0"/>
                  <a:cs typeface="Times New Roman" pitchFamily="18" charset="0"/>
                </a:rPr>
                <a:t>(b) Nailon-6</a:t>
              </a:r>
            </a:p>
            <a:p>
              <a:pPr algn="just"/>
              <a:r>
                <a:rPr lang="et-EE" b="1" dirty="0">
                  <a:latin typeface="Times New Roman" pitchFamily="18" charset="0"/>
                  <a:cs typeface="Times New Roman" pitchFamily="18" charset="0"/>
                </a:rPr>
                <a:t>(c) LDPE</a:t>
              </a:r>
            </a:p>
            <a:p>
              <a:pPr algn="just"/>
              <a:r>
                <a:rPr lang="et-EE" b="1" dirty="0">
                  <a:latin typeface="Times New Roman" pitchFamily="18" charset="0"/>
                  <a:cs typeface="Times New Roman" pitchFamily="18" charset="0"/>
                </a:rPr>
                <a:t>(d) PTFE</a:t>
              </a:r>
              <a:endParaRPr lang="et-EE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4542125" y="5926261"/>
              <a:ext cx="171425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t-EE" dirty="0">
                  <a:latin typeface="Times New Roman" pitchFamily="18" charset="0"/>
                  <a:cs typeface="Times New Roman" pitchFamily="18" charset="0"/>
                </a:rPr>
                <a:t>Temperatuur, °C</a:t>
              </a:r>
            </a:p>
          </p:txBody>
        </p:sp>
        <p:sp>
          <p:nvSpPr>
            <p:cNvPr id="11" name="Rectangle 10"/>
            <p:cNvSpPr/>
            <p:nvPr/>
          </p:nvSpPr>
          <p:spPr>
            <a:xfrm rot="16200000">
              <a:off x="1278686" y="3697978"/>
              <a:ext cx="162736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t-EE" dirty="0">
                  <a:latin typeface="Times New Roman" pitchFamily="18" charset="0"/>
                  <a:cs typeface="Times New Roman" pitchFamily="18" charset="0"/>
                </a:rPr>
                <a:t>Proovi mass, %</a:t>
              </a:r>
            </a:p>
          </p:txBody>
        </p:sp>
      </p:grp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29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457745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Tulemust mõjutavad tegurid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TERMOGRAVIMEETRIA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7480" y="2132856"/>
            <a:ext cx="404630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Instrumentaalsed mõjud</a:t>
            </a:r>
          </a:p>
          <a:p>
            <a:pPr>
              <a:spcAft>
                <a:spcPts val="600"/>
              </a:spcAft>
            </a:pP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Temperatuuriseade kiirus</a:t>
            </a:r>
          </a:p>
          <a:p>
            <a:pPr>
              <a:spcAft>
                <a:spcPts val="600"/>
              </a:spcAft>
            </a:pP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Ahju kambri gaasikeskkond</a:t>
            </a:r>
          </a:p>
          <a:p>
            <a:pPr>
              <a:spcAft>
                <a:spcPts val="600"/>
              </a:spcAft>
            </a:pP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Gaasi voolukiirus kambris</a:t>
            </a:r>
          </a:p>
          <a:p>
            <a:pPr>
              <a:spcAft>
                <a:spcPts val="600"/>
              </a:spcAft>
            </a:pP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Proovi aluse (tiigli) ehitus ja materjal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18544" y="2132856"/>
            <a:ext cx="2998128" cy="27084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Proovist tulenevad mõjud</a:t>
            </a:r>
          </a:p>
          <a:p>
            <a:pPr>
              <a:spcAft>
                <a:spcPts val="600"/>
              </a:spcAft>
            </a:pP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Keemiline koostis</a:t>
            </a:r>
          </a:p>
          <a:p>
            <a:pPr>
              <a:spcAft>
                <a:spcPts val="600"/>
              </a:spcAft>
            </a:pP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Mass</a:t>
            </a:r>
          </a:p>
          <a:p>
            <a:pPr>
              <a:spcAft>
                <a:spcPts val="600"/>
              </a:spcAft>
            </a:pP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Osakeste suurus</a:t>
            </a:r>
          </a:p>
          <a:p>
            <a:pPr>
              <a:spcAft>
                <a:spcPts val="600"/>
              </a:spcAft>
            </a:pP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Pakitus</a:t>
            </a:r>
          </a:p>
          <a:p>
            <a:pPr>
              <a:spcAft>
                <a:spcPts val="600"/>
              </a:spcAft>
            </a:pP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Soojusjuhtivus</a:t>
            </a:r>
          </a:p>
          <a:p>
            <a:pPr>
              <a:spcAft>
                <a:spcPts val="600"/>
              </a:spcAft>
            </a:pP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Eeltöötlus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2036" y="5521300"/>
            <a:ext cx="8208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Enamasti on tulemused hästi reprodutseeruvad vaid sama </a:t>
            </a:r>
            <a:r>
              <a:rPr lang="et-EE" sz="2000">
                <a:latin typeface="Times New Roman" pitchFamily="18" charset="0"/>
                <a:cs typeface="Times New Roman" pitchFamily="18" charset="0"/>
              </a:rPr>
              <a:t>masina piires.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30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478232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11560" y="1988840"/>
            <a:ext cx="7848872" cy="216024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34000"/>
                </a:schemeClr>
              </a:gs>
              <a:gs pos="50000">
                <a:schemeClr val="accent1">
                  <a:tint val="44500"/>
                  <a:satMod val="160000"/>
                  <a:alpha val="43000"/>
                </a:schemeClr>
              </a:gs>
              <a:gs pos="100000">
                <a:schemeClr val="accent1">
                  <a:tint val="23500"/>
                  <a:satMod val="160000"/>
                  <a:alpha val="53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4744"/>
            <a:ext cx="7772400" cy="3907647"/>
          </a:xfrm>
        </p:spPr>
        <p:txBody>
          <a:bodyPr>
            <a:normAutofit/>
          </a:bodyPr>
          <a:lstStyle/>
          <a:p>
            <a:r>
              <a:rPr lang="et-EE" sz="2600" b="1" dirty="0">
                <a:ln w="1905"/>
                <a:solidFill>
                  <a:srgbClr val="183B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5. VALGUS JA SPEKTROMEETRILISED MÕÕTMISED</a:t>
            </a:r>
            <a:endParaRPr lang="en-US" sz="2600" dirty="0">
              <a:solidFill>
                <a:srgbClr val="183B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85FE0-0037-43F4-A613-44E4317F956C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3212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AJALUGU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32</a:t>
            </a:fld>
            <a:endParaRPr lang="et-EE" dirty="0"/>
          </a:p>
        </p:txBody>
      </p:sp>
      <p:grpSp>
        <p:nvGrpSpPr>
          <p:cNvPr id="10" name="Group 9"/>
          <p:cNvGrpSpPr/>
          <p:nvPr/>
        </p:nvGrpSpPr>
        <p:grpSpPr>
          <a:xfrm>
            <a:off x="5605420" y="2842196"/>
            <a:ext cx="2473947" cy="3833961"/>
            <a:chOff x="6237719" y="1509502"/>
            <a:chExt cx="2473947" cy="3833961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82042" y="1509502"/>
              <a:ext cx="2404758" cy="3189198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237719" y="4697132"/>
              <a:ext cx="247394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altLang="et-EE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William Hyde Wollaston</a:t>
              </a:r>
              <a:br>
                <a:rPr lang="et-EE" altLang="et-EE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t-EE" altLang="et-EE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(1766–1828)</a:t>
              </a:r>
              <a:endParaRPr lang="et-EE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4667453" y="987189"/>
            <a:ext cx="412635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Bef>
                <a:spcPts val="1500"/>
              </a:spcBef>
            </a:pPr>
            <a:r>
              <a:rPr lang="et-EE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William </a:t>
            </a:r>
            <a:r>
              <a:rPr lang="et-EE" altLang="et-EE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Hyde</a:t>
            </a:r>
            <a:r>
              <a:rPr lang="et-EE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altLang="et-EE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Wollaston</a:t>
            </a:r>
            <a:r>
              <a:rPr lang="et-EE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avastas 1802. a. päikese spektris mustad jooned, mis tähistavad päikese atmosfääris toimunud teatud lainepikkustega valguse  </a:t>
            </a:r>
            <a:r>
              <a:rPr lang="et-EE" altLang="et-EE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absorptsiooni</a:t>
            </a:r>
            <a:r>
              <a:rPr lang="et-EE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228600" y="4917970"/>
            <a:ext cx="5032950" cy="1620942"/>
            <a:chOff x="228600" y="4917970"/>
            <a:chExt cx="5032950" cy="162094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8600" y="4917970"/>
              <a:ext cx="5032950" cy="1240470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1016942" y="6169580"/>
              <a:ext cx="348685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altLang="et-EE" dirty="0" err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Fraunhoferi</a:t>
              </a:r>
              <a:r>
                <a:rPr lang="et-EE" altLang="et-EE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jooned päikese spektris</a:t>
              </a:r>
              <a:endParaRPr lang="et-EE" dirty="0"/>
            </a:p>
          </p:txBody>
        </p:sp>
      </p:grp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1699124"/>
              </p:ext>
            </p:extLst>
          </p:nvPr>
        </p:nvGraphicFramePr>
        <p:xfrm>
          <a:off x="228600" y="652445"/>
          <a:ext cx="3143454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78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78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78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2021">
                <a:tc>
                  <a:txBody>
                    <a:bodyPr/>
                    <a:lstStyle/>
                    <a:p>
                      <a:r>
                        <a:rPr lang="et-EE" sz="1600" dirty="0"/>
                        <a:t>Tähis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/>
                        <a:t>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/>
                        <a:t>λ, </a:t>
                      </a:r>
                      <a:r>
                        <a:rPr lang="et-EE" sz="1600" dirty="0" err="1"/>
                        <a:t>nm</a:t>
                      </a:r>
                      <a:endParaRPr lang="et-EE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2021">
                <a:tc>
                  <a:txBody>
                    <a:bodyPr/>
                    <a:lstStyle/>
                    <a:p>
                      <a:r>
                        <a:rPr lang="et-EE" sz="16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/>
                        <a:t>O</a:t>
                      </a:r>
                      <a:r>
                        <a:rPr lang="et-EE" sz="16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/>
                        <a:t>759,370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2021">
                <a:tc>
                  <a:txBody>
                    <a:bodyPr/>
                    <a:lstStyle/>
                    <a:p>
                      <a:r>
                        <a:rPr lang="et-EE" sz="160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/>
                        <a:t>O</a:t>
                      </a:r>
                      <a:r>
                        <a:rPr lang="et-EE" sz="16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/>
                        <a:t>686,719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2021">
                <a:tc>
                  <a:txBody>
                    <a:bodyPr/>
                    <a:lstStyle/>
                    <a:p>
                      <a:r>
                        <a:rPr lang="et-EE" sz="160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/>
                        <a:t>H</a:t>
                      </a:r>
                      <a:r>
                        <a:rPr lang="el-GR" sz="1600" dirty="0"/>
                        <a:t>α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/>
                        <a:t>656,281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2021">
                <a:tc>
                  <a:txBody>
                    <a:bodyPr/>
                    <a:lstStyle/>
                    <a:p>
                      <a:r>
                        <a:rPr lang="et-EE" sz="1600" dirty="0"/>
                        <a:t>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/>
                        <a:t>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/>
                        <a:t>589,592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2021">
                <a:tc>
                  <a:txBody>
                    <a:bodyPr/>
                    <a:lstStyle/>
                    <a:p>
                      <a:r>
                        <a:rPr lang="et-EE" sz="1600" dirty="0"/>
                        <a:t>D2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/>
                        <a:t>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/>
                        <a:t>588,995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2021">
                <a:tc>
                  <a:txBody>
                    <a:bodyPr/>
                    <a:lstStyle/>
                    <a:p>
                      <a:r>
                        <a:rPr lang="et-EE" sz="1600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/>
                        <a:t>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/>
                        <a:t>527,039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2021">
                <a:tc>
                  <a:txBody>
                    <a:bodyPr/>
                    <a:lstStyle/>
                    <a:p>
                      <a:r>
                        <a:rPr lang="et-EE" sz="1600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1600" dirty="0"/>
                        <a:t>H</a:t>
                      </a:r>
                      <a:r>
                        <a:rPr lang="el-GR" sz="1600" dirty="0"/>
                        <a:t>β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/>
                        <a:t>486,134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2021">
                <a:tc>
                  <a:txBody>
                    <a:bodyPr/>
                    <a:lstStyle/>
                    <a:p>
                      <a:r>
                        <a:rPr lang="et-EE" sz="1600" dirty="0"/>
                        <a:t>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/>
                        <a:t>Fe</a:t>
                      </a:r>
                    </a:p>
                    <a:p>
                      <a:r>
                        <a:rPr lang="et-EE" sz="1600" dirty="0"/>
                        <a:t>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/>
                        <a:t>430,790</a:t>
                      </a:r>
                      <a:br>
                        <a:rPr lang="et-EE" sz="1600" dirty="0"/>
                      </a:br>
                      <a:r>
                        <a:rPr lang="et-EE" sz="1600" dirty="0"/>
                        <a:t>430,774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2021">
                <a:tc>
                  <a:txBody>
                    <a:bodyPr/>
                    <a:lstStyle/>
                    <a:p>
                      <a:r>
                        <a:rPr lang="et-EE" sz="1600" dirty="0"/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/>
                        <a:t>Ca</a:t>
                      </a:r>
                      <a:r>
                        <a:rPr lang="et-EE" sz="1600" baseline="30000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/>
                        <a:t>396,847</a:t>
                      </a:r>
                      <a:endParaRPr lang="et-EE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2021">
                <a:tc>
                  <a:txBody>
                    <a:bodyPr/>
                    <a:lstStyle/>
                    <a:p>
                      <a:r>
                        <a:rPr lang="et-EE" sz="1600" dirty="0"/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/>
                        <a:t>Ca</a:t>
                      </a:r>
                      <a:r>
                        <a:rPr lang="et-EE" sz="1600" baseline="30000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/>
                        <a:t>393,366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8856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AJALUGU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33</a:t>
            </a:fld>
            <a:endParaRPr lang="et-EE" dirty="0"/>
          </a:p>
        </p:txBody>
      </p:sp>
      <p:grpSp>
        <p:nvGrpSpPr>
          <p:cNvPr id="7" name="Group 6"/>
          <p:cNvGrpSpPr/>
          <p:nvPr/>
        </p:nvGrpSpPr>
        <p:grpSpPr>
          <a:xfrm>
            <a:off x="1181911" y="2842196"/>
            <a:ext cx="2325349" cy="3833961"/>
            <a:chOff x="1065178" y="1237127"/>
            <a:chExt cx="2325349" cy="3833961"/>
          </a:xfrm>
        </p:grpSpPr>
        <p:pic>
          <p:nvPicPr>
            <p:cNvPr id="5122" name="Picture 2" descr="http://hankeringforhistory.com/wp-content/uploads/Joseph-von-Fraunhofer1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5178" y="1237127"/>
              <a:ext cx="2325349" cy="31799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1074906" y="4424757"/>
              <a:ext cx="2300630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altLang="et-EE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Joseph </a:t>
              </a:r>
              <a:r>
                <a:rPr lang="et-EE" altLang="et-EE" dirty="0" err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von</a:t>
              </a:r>
              <a:r>
                <a:rPr lang="et-EE" altLang="et-EE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t-EE" altLang="et-EE" dirty="0" err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Fraunhofer</a:t>
              </a:r>
              <a:endParaRPr lang="et-EE" altLang="et-E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et-EE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(1787–1826)</a:t>
              </a:r>
              <a:endParaRPr lang="et-EE" dirty="0"/>
            </a:p>
          </p:txBody>
        </p:sp>
      </p:grpSp>
      <p:sp>
        <p:nvSpPr>
          <p:cNvPr id="14" name="Rectangle 13"/>
          <p:cNvSpPr/>
          <p:nvPr/>
        </p:nvSpPr>
        <p:spPr>
          <a:xfrm>
            <a:off x="862115" y="1024590"/>
            <a:ext cx="274684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Bef>
                <a:spcPts val="1500"/>
              </a:spcBef>
            </a:pPr>
            <a:r>
              <a:rPr lang="et-EE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Joseph </a:t>
            </a:r>
            <a:r>
              <a:rPr lang="et-EE" altLang="et-EE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von</a:t>
            </a:r>
            <a:r>
              <a:rPr lang="et-EE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altLang="et-EE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Fraunhofer</a:t>
            </a:r>
            <a:r>
              <a:rPr lang="et-EE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uuris ja tähistas päikese spektri musti jooni, mis said nimeks  </a:t>
            </a:r>
            <a:r>
              <a:rPr lang="et-EE" altLang="et-EE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Fraunhoferi</a:t>
            </a:r>
            <a:r>
              <a:rPr lang="et-EE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jooned.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5278065" y="838200"/>
            <a:ext cx="3508664" cy="2253079"/>
            <a:chOff x="4772227" y="1138011"/>
            <a:chExt cx="3508664" cy="225307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72227" y="1138011"/>
              <a:ext cx="3314700" cy="1914525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4972959" y="2351931"/>
              <a:ext cx="67518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Päike</a:t>
              </a:r>
              <a:endParaRPr lang="et-EE" sz="1600" b="1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5878015" y="1212111"/>
              <a:ext cx="81304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Prisma</a:t>
              </a:r>
              <a:endParaRPr lang="et-EE" sz="1600" b="1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411742" y="3052536"/>
              <a:ext cx="86914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Spekter</a:t>
              </a:r>
              <a:endParaRPr lang="et-EE" sz="1600" b="1" dirty="0"/>
            </a:p>
          </p:txBody>
        </p:sp>
      </p:grpSp>
      <p:pic>
        <p:nvPicPr>
          <p:cNvPr id="24580" name="Picture 4" descr="http://physics.kenyon.edu/EarlyApparatus/Optics/Spectrometers/Bunsen_Spectrometer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0668" y="3201572"/>
            <a:ext cx="3729494" cy="3044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3045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ELEKTROMAGNETLAINED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34</a:t>
            </a:fld>
            <a:endParaRPr lang="et-EE" dirty="0"/>
          </a:p>
        </p:txBody>
      </p:sp>
      <p:grpSp>
        <p:nvGrpSpPr>
          <p:cNvPr id="7" name="Group 6"/>
          <p:cNvGrpSpPr/>
          <p:nvPr/>
        </p:nvGrpSpPr>
        <p:grpSpPr>
          <a:xfrm>
            <a:off x="9728" y="1620349"/>
            <a:ext cx="9167966" cy="4006425"/>
            <a:chOff x="12546" y="1878164"/>
            <a:chExt cx="9167966" cy="4006425"/>
          </a:xfrm>
        </p:grpSpPr>
        <p:grpSp>
          <p:nvGrpSpPr>
            <p:cNvPr id="8" name="Group 7"/>
            <p:cNvGrpSpPr/>
            <p:nvPr/>
          </p:nvGrpSpPr>
          <p:grpSpPr>
            <a:xfrm>
              <a:off x="12546" y="2204864"/>
              <a:ext cx="9131454" cy="3679725"/>
              <a:chOff x="12546" y="2204864"/>
              <a:chExt cx="9131454" cy="3679725"/>
            </a:xfrm>
          </p:grpSpPr>
          <p:pic>
            <p:nvPicPr>
              <p:cNvPr id="18" name="Picture 2" descr="http://sustainablenano.files.wordpress.com/2013/05/electromagnetic-spectrum.png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546" y="2471708"/>
                <a:ext cx="9131454" cy="341288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9" name="Rectangle 18"/>
              <p:cNvSpPr/>
              <p:nvPr/>
            </p:nvSpPr>
            <p:spPr>
              <a:xfrm>
                <a:off x="107504" y="2204864"/>
                <a:ext cx="9036496" cy="504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107504" y="4178148"/>
                <a:ext cx="9036496" cy="33097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12546" y="2708920"/>
                <a:ext cx="1463110" cy="1952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 dirty="0"/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>
              <a:off x="111787" y="2730406"/>
              <a:ext cx="14469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b="1" dirty="0"/>
                <a:t>Lainepikkus, m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770382" y="2276872"/>
              <a:ext cx="141013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b="1" dirty="0"/>
                <a:t>Gammakiirgus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790677" y="1878164"/>
              <a:ext cx="145373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b="1" dirty="0"/>
                <a:t>Röntgenkiirgus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940152" y="2276872"/>
              <a:ext cx="106227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b="1" dirty="0"/>
                <a:t>UV-kiirgus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634214" y="1878164"/>
              <a:ext cx="121770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b="1" dirty="0"/>
                <a:t>Mikrolained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962736" y="2276872"/>
              <a:ext cx="96930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b="1" dirty="0"/>
                <a:t>IP-kiirgus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644008" y="1878164"/>
              <a:ext cx="137550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b="1" dirty="0"/>
                <a:t>Nähtav valgus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259632" y="2276872"/>
              <a:ext cx="12971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b="1" dirty="0"/>
                <a:t>Raadiolained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25011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228600" y="4384598"/>
            <a:ext cx="4600575" cy="2453613"/>
            <a:chOff x="1096591" y="4281487"/>
            <a:chExt cx="4600575" cy="2453613"/>
          </a:xfrm>
        </p:grpSpPr>
        <p:grpSp>
          <p:nvGrpSpPr>
            <p:cNvPr id="10" name="Group 9"/>
            <p:cNvGrpSpPr/>
            <p:nvPr/>
          </p:nvGrpSpPr>
          <p:grpSpPr>
            <a:xfrm>
              <a:off x="1096591" y="4281487"/>
              <a:ext cx="4600575" cy="2257425"/>
              <a:chOff x="1952625" y="4192588"/>
              <a:chExt cx="4600575" cy="2257425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52625" y="4192588"/>
                <a:ext cx="4600575" cy="2257425"/>
              </a:xfrm>
              <a:prstGeom prst="rect">
                <a:avLst/>
              </a:prstGeom>
            </p:spPr>
          </p:pic>
          <p:sp>
            <p:nvSpPr>
              <p:cNvPr id="9" name="Rectangle 8"/>
              <p:cNvSpPr/>
              <p:nvPr/>
            </p:nvSpPr>
            <p:spPr>
              <a:xfrm rot="187172">
                <a:off x="2971431" y="4566873"/>
                <a:ext cx="145584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λ, lainepikkus </a:t>
                </a:r>
                <a:endParaRPr lang="et-EE" sz="1600" b="1" dirty="0"/>
              </a:p>
            </p:txBody>
          </p:sp>
          <p:sp>
            <p:nvSpPr>
              <p:cNvPr id="11" name="Rectangle 10"/>
              <p:cNvSpPr/>
              <p:nvPr/>
            </p:nvSpPr>
            <p:spPr>
              <a:xfrm rot="361762">
                <a:off x="5703136" y="4909068"/>
                <a:ext cx="649537" cy="29238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3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Suund</a:t>
                </a:r>
                <a:endParaRPr lang="et-EE" sz="1300" b="1" dirty="0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5317379" y="4364927"/>
                <a:ext cx="944489" cy="29238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3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Elektriväli</a:t>
                </a:r>
                <a:endParaRPr lang="et-EE" sz="1300" b="1" dirty="0"/>
              </a:p>
            </p:txBody>
          </p:sp>
          <p:sp>
            <p:nvSpPr>
              <p:cNvPr id="14" name="Rectangle 13"/>
              <p:cNvSpPr/>
              <p:nvPr/>
            </p:nvSpPr>
            <p:spPr>
              <a:xfrm rot="19652361">
                <a:off x="5071292" y="4816447"/>
                <a:ext cx="736383" cy="4924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t-EE" sz="13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Magnet-väli</a:t>
                </a:r>
                <a:endParaRPr lang="et-EE" sz="1300" b="1" dirty="0"/>
              </a:p>
            </p:txBody>
          </p:sp>
        </p:grpSp>
        <p:sp>
          <p:nvSpPr>
            <p:cNvPr id="16" name="Rectangle 15"/>
            <p:cNvSpPr/>
            <p:nvPr/>
          </p:nvSpPr>
          <p:spPr>
            <a:xfrm>
              <a:off x="2206147" y="6365768"/>
              <a:ext cx="199285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Elektromagnetlaine</a:t>
              </a:r>
              <a:endParaRPr lang="et-EE" dirty="0"/>
            </a:p>
          </p:txBody>
        </p:sp>
      </p:grpSp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8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Valgus on </a:t>
            </a:r>
            <a:r>
              <a:rPr lang="et-EE" altLang="et-EE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elektromagneetiline</a:t>
            </a: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kiirgus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lnSpc>
                <a:spcPct val="8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Valguse peamised omadused on intensiivsus, sagedus või lainepikkus, polarisatsioon.</a:t>
            </a:r>
          </a:p>
          <a:p>
            <a:pPr marL="342900" indent="-342900" algn="just">
              <a:lnSpc>
                <a:spcPct val="8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Valgus võib käituda nii lainena kui osakesena. </a:t>
            </a:r>
          </a:p>
          <a:p>
            <a:pPr marL="342900" indent="-342900" algn="just">
              <a:lnSpc>
                <a:spcPct val="8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Valguse uuringuid nimetatakse </a:t>
            </a: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optikaks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(füüsika).</a:t>
            </a:r>
          </a:p>
          <a:p>
            <a:pPr marL="342900" indent="-342900" algn="just">
              <a:lnSpc>
                <a:spcPct val="8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Valguse uurimist tema seoses ainega nimetatakse </a:t>
            </a: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spektroskoopiaks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lnSpc>
                <a:spcPct val="9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Elektrilise laengu kandjad – elektronid, aatomid, molekulid, antennid jm. väljastavad ruumis lainena levivat energiavälja – elektromagnetkiirgust. Elektromagnetlained koosnevad kahest ristiasuvas tasapinnas olevast  võnkeväljast: magnet- ja elektriväljast.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VALGUS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35</a:t>
            </a:fld>
            <a:endParaRPr lang="et-EE" dirty="0"/>
          </a:p>
        </p:txBody>
      </p:sp>
      <p:sp>
        <p:nvSpPr>
          <p:cNvPr id="8" name="Rectangle 7"/>
          <p:cNvSpPr/>
          <p:nvPr/>
        </p:nvSpPr>
        <p:spPr>
          <a:xfrm>
            <a:off x="5100533" y="5128214"/>
            <a:ext cx="39461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t-EE" dirty="0">
                <a:latin typeface="Times New Roman" panose="02020603050405020304" pitchFamily="18" charset="0"/>
                <a:cs typeface="Times New Roman" panose="02020603050405020304" pitchFamily="18" charset="0"/>
              </a:rPr>
              <a:t>λ – lainepikkus  (m, cm, </a:t>
            </a:r>
            <a:r>
              <a:rPr lang="et-E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nm</a:t>
            </a:r>
            <a:r>
              <a:rPr lang="et-E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Å)</a:t>
            </a:r>
          </a:p>
          <a:p>
            <a:r>
              <a:rPr lang="et-EE" dirty="0">
                <a:latin typeface="Times New Roman" panose="02020603050405020304" pitchFamily="18" charset="0"/>
                <a:cs typeface="Times New Roman" panose="02020603050405020304" pitchFamily="18" charset="0"/>
              </a:rPr>
              <a:t>ν – sagedus, lainete arv 1 sekundis,  s</a:t>
            </a:r>
            <a:r>
              <a:rPr lang="et-EE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</a:p>
        </p:txBody>
      </p:sp>
    </p:spTree>
    <p:extLst>
      <p:ext uri="{BB962C8B-B14F-4D97-AF65-F5344CB8AC3E}">
        <p14:creationId xmlns:p14="http://schemas.microsoft.com/office/powerpoint/2010/main" val="4211258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ts val="1500"/>
              </a:spcBef>
            </a:pPr>
            <a:r>
              <a:rPr lang="et-EE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Fotomeetriliste analüüsimeetodite aluseks on elektromagnetkiirguse ehk valguse seos ainega. </a:t>
            </a:r>
          </a:p>
          <a:p>
            <a:pPr algn="just">
              <a:lnSpc>
                <a:spcPct val="100000"/>
              </a:lnSpc>
              <a:spcBef>
                <a:spcPts val="1500"/>
              </a:spcBef>
            </a:pPr>
            <a:r>
              <a:rPr lang="et-EE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Vastavalt kasutatud valguse omadusele jaotuvad meetodid järgmiselt.</a:t>
            </a:r>
          </a:p>
          <a:p>
            <a:pPr algn="just">
              <a:lnSpc>
                <a:spcPct val="100000"/>
              </a:lnSpc>
              <a:spcBef>
                <a:spcPts val="1500"/>
              </a:spcBef>
              <a:buClr>
                <a:srgbClr val="FF3300"/>
              </a:buClr>
            </a:pP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Spektraalanalüüs: </a:t>
            </a:r>
            <a:r>
              <a:rPr lang="et-EE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uuritav aine kas neelab või kiirgab selektiivselt valgust.</a:t>
            </a:r>
          </a:p>
          <a:p>
            <a:pPr algn="just">
              <a:lnSpc>
                <a:spcPct val="100000"/>
              </a:lnSpc>
              <a:spcBef>
                <a:spcPts val="1500"/>
              </a:spcBef>
              <a:buClr>
                <a:srgbClr val="FF3300"/>
              </a:buClr>
            </a:pPr>
            <a:r>
              <a:rPr lang="et-EE" altLang="et-EE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Refraktomeetria</a:t>
            </a: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t-EE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uuritavas aines toimub valguse murdumine.</a:t>
            </a:r>
          </a:p>
          <a:p>
            <a:pPr algn="just">
              <a:lnSpc>
                <a:spcPct val="100000"/>
              </a:lnSpc>
              <a:spcBef>
                <a:spcPts val="1500"/>
              </a:spcBef>
              <a:buClr>
                <a:srgbClr val="FF3300"/>
              </a:buClr>
            </a:pPr>
            <a:r>
              <a:rPr lang="et-EE" altLang="et-EE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Polarimeetria</a:t>
            </a: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t-EE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uuritav aine on optiliselt aktiivne, muutes valguse polarisatsiooni tasapinda.</a:t>
            </a: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FOTOMEETRILINE ANALÜÜS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36</a:t>
            </a:fld>
            <a:endParaRPr lang="et-EE" dirty="0"/>
          </a:p>
        </p:txBody>
      </p:sp>
      <p:grpSp>
        <p:nvGrpSpPr>
          <p:cNvPr id="10" name="Group 9"/>
          <p:cNvGrpSpPr/>
          <p:nvPr/>
        </p:nvGrpSpPr>
        <p:grpSpPr>
          <a:xfrm>
            <a:off x="5583476" y="4710314"/>
            <a:ext cx="3560524" cy="2151763"/>
            <a:chOff x="5583476" y="4710314"/>
            <a:chExt cx="3560524" cy="2151763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83476" y="4718926"/>
              <a:ext cx="3448658" cy="1924832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178574" y="4710314"/>
              <a:ext cx="884922" cy="3231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15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Polaroid</a:t>
              </a:r>
              <a:endParaRPr lang="et-EE" sz="1500" b="1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742099" y="5724635"/>
              <a:ext cx="1401901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t-EE" sz="15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Polariseeritud laine</a:t>
              </a:r>
              <a:endParaRPr lang="et-EE" sz="1500" b="1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715090" y="6538912"/>
              <a:ext cx="2358154" cy="3231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t-EE" sz="15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Mittepolariseeritud laine</a:t>
              </a:r>
              <a:endParaRPr lang="et-EE" sz="1500" b="1" dirty="0"/>
            </a:p>
          </p:txBody>
        </p:sp>
      </p:grpSp>
      <p:pic>
        <p:nvPicPr>
          <p:cNvPr id="22532" name="Picture 4" descr="http://fr.academic.ru/pictures/frwiki/66/Beer_lamber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14" y="4491317"/>
            <a:ext cx="2817479" cy="2366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2059" y="4386636"/>
            <a:ext cx="2253976" cy="2471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817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2254792" y="1091334"/>
            <a:ext cx="6432008" cy="4169807"/>
            <a:chOff x="2089381" y="1635028"/>
            <a:chExt cx="6432008" cy="4169807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>
              <a:lum contrast="5000"/>
            </a:blip>
            <a:stretch>
              <a:fillRect/>
            </a:stretch>
          </p:blipFill>
          <p:spPr>
            <a:xfrm>
              <a:off x="2186797" y="2004360"/>
              <a:ext cx="5762625" cy="3800475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>
              <a:off x="5214073" y="1635028"/>
              <a:ext cx="330731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>
                <a:spcBef>
                  <a:spcPct val="50000"/>
                </a:spcBef>
              </a:pPr>
              <a:r>
                <a:rPr lang="et-EE" altLang="et-EE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Hõõglambist lähtub pidev spekter</a:t>
              </a:r>
              <a:endParaRPr lang="et-EE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35206" y="3105286"/>
              <a:ext cx="182614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>
                <a:spcBef>
                  <a:spcPct val="50000"/>
                </a:spcBef>
              </a:pPr>
              <a:r>
                <a:rPr lang="et-EE" altLang="et-EE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Emissioonspekter</a:t>
              </a:r>
              <a:endParaRPr lang="et-EE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922381" y="4270394"/>
              <a:ext cx="185178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>
                <a:spcBef>
                  <a:spcPct val="50000"/>
                </a:spcBef>
              </a:pPr>
              <a:r>
                <a:rPr lang="et-EE" altLang="et-EE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Neeldumisspekter</a:t>
              </a:r>
              <a:endParaRPr lang="et-EE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089381" y="4276043"/>
              <a:ext cx="122982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>
                <a:spcBef>
                  <a:spcPct val="50000"/>
                </a:spcBef>
              </a:pPr>
              <a:r>
                <a:rPr lang="et-EE" altLang="et-EE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Kuum gaas</a:t>
              </a:r>
              <a:endParaRPr lang="et-EE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015192" y="5278359"/>
              <a:ext cx="11785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>
                <a:spcBef>
                  <a:spcPct val="50000"/>
                </a:spcBef>
              </a:pPr>
              <a:r>
                <a:rPr lang="et-EE" altLang="et-EE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Külm gaas</a:t>
              </a:r>
              <a:endParaRPr lang="et-EE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467544" y="1052736"/>
            <a:ext cx="8208912" cy="5709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1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Footoni energia on võrdeline selle sagedusega: </a:t>
            </a:r>
            <a:r>
              <a:rPr lang="el-GR" sz="2000" dirty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E=h∙</a:t>
            </a:r>
            <a:r>
              <a:rPr lang="el-GR" sz="2000" dirty="0">
                <a:latin typeface="Times New Roman" pitchFamily="18" charset="0"/>
                <a:cs typeface="Times New Roman" pitchFamily="18" charset="0"/>
              </a:rPr>
              <a:t>ν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.</a:t>
            </a:r>
            <a:endParaRPr lang="el-GR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Footoni energia väikseim väärtus võrdub Plancki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constandiga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>
              <a:spcBef>
                <a:spcPct val="50000"/>
              </a:spcBef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h = 6,6260693(11) x 10</a:t>
            </a:r>
            <a:r>
              <a:rPr lang="et-EE" sz="2000" baseline="30000" dirty="0">
                <a:latin typeface="Times New Roman" pitchFamily="18" charset="0"/>
                <a:cs typeface="Times New Roman" pitchFamily="18" charset="0"/>
              </a:rPr>
              <a:t>-34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J·s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= 4,13566743(35) x 10</a:t>
            </a:r>
            <a:r>
              <a:rPr lang="et-EE" sz="2000" baseline="30000" dirty="0">
                <a:latin typeface="Times New Roman" pitchFamily="18" charset="0"/>
                <a:cs typeface="Times New Roman" pitchFamily="18" charset="0"/>
              </a:rPr>
              <a:t>-15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eV·s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EMISSIOON- JA ABSORPTSIOONSPEKTRID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37</a:t>
            </a:fld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497649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1082" y="2889115"/>
            <a:ext cx="4740626" cy="2197790"/>
          </a:xfrm>
          <a:prstGeom prst="rect">
            <a:avLst/>
          </a:prstGeom>
        </p:spPr>
      </p:pic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1500"/>
              </a:spcBef>
              <a:spcAft>
                <a:spcPts val="600"/>
              </a:spcAft>
              <a:buClr>
                <a:srgbClr val="FF3300"/>
              </a:buClr>
            </a:pPr>
            <a:r>
              <a:rPr lang="et-EE" altLang="et-EE" sz="2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Elektromagnetkiirgus (EMK) koosneb valguskvantidest ehk footonitest.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t-EE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Footoni </a:t>
            </a:r>
            <a:r>
              <a:rPr lang="et-EE" altLang="et-EE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energiast</a:t>
            </a:r>
            <a:r>
              <a:rPr lang="et-EE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sõltub valguse lainepikkus ja sagedus.</a:t>
            </a:r>
          </a:p>
          <a:p>
            <a:pPr>
              <a:lnSpc>
                <a:spcPct val="100000"/>
              </a:lnSpc>
            </a:pPr>
            <a:r>
              <a:rPr lang="et-EE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= h</a:t>
            </a:r>
            <a:r>
              <a:rPr lang="el-GR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</a:t>
            </a:r>
            <a:r>
              <a:rPr lang="et-EE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h ∙ c/λ;  		c – valguse leviku kiirus; </a:t>
            </a:r>
            <a:r>
              <a:rPr lang="et-EE" altLang="et-EE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t-EE" altLang="et-EE" sz="20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vaakum</a:t>
            </a:r>
            <a:r>
              <a:rPr lang="et-EE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 3,00 ∙10</a:t>
            </a:r>
            <a:r>
              <a:rPr lang="et-EE" altLang="et-EE" sz="20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t-EE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m/s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AATOMSPEKTER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38</a:t>
            </a:fld>
            <a:endParaRPr lang="et-EE" dirty="0"/>
          </a:p>
        </p:txBody>
      </p:sp>
      <p:sp>
        <p:nvSpPr>
          <p:cNvPr id="4" name="Rectangle 3"/>
          <p:cNvSpPr/>
          <p:nvPr/>
        </p:nvSpPr>
        <p:spPr>
          <a:xfrm>
            <a:off x="4724484" y="2613782"/>
            <a:ext cx="41248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ts val="1500"/>
              </a:spcBef>
              <a:buClr>
                <a:srgbClr val="009999"/>
              </a:buClr>
            </a:pPr>
            <a:r>
              <a:rPr lang="en-GB" altLang="et-EE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Aatomi</a:t>
            </a:r>
            <a:r>
              <a:rPr lang="en-GB" altLang="et-EE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</a:t>
            </a:r>
            <a:r>
              <a:rPr lang="en-GB" altLang="et-EE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valguse</a:t>
            </a:r>
            <a:r>
              <a:rPr lang="en-GB" altLang="et-EE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vaheline</a:t>
            </a:r>
            <a:r>
              <a:rPr lang="en-GB" altLang="et-EE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koosmõju</a:t>
            </a:r>
            <a:endParaRPr lang="en-GB" altLang="et-EE" sz="20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721649" y="5448573"/>
            <a:ext cx="440005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1250"/>
              </a:spcBef>
              <a:buClr>
                <a:srgbClr val="009999"/>
              </a:buClr>
            </a:pP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Elektron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vahetab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orbiiti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kui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aatom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kas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emiteerib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või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absorbeerib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EMK-d.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67544" y="6320951"/>
            <a:ext cx="62548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Aine</a:t>
            </a:r>
            <a:r>
              <a:rPr lang="en-GB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atomaarkoostisele</a:t>
            </a:r>
            <a:r>
              <a:rPr lang="en-GB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vastavad</a:t>
            </a:r>
            <a:r>
              <a:rPr lang="en-GB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kindla</a:t>
            </a:r>
            <a:r>
              <a:rPr lang="en-GB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λ -</a:t>
            </a:r>
            <a:r>
              <a:rPr lang="en-GB" altLang="et-EE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</a:t>
            </a:r>
            <a:r>
              <a:rPr lang="en-GB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joonspektrid</a:t>
            </a:r>
            <a:r>
              <a:rPr lang="et-EE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275613" y="2590711"/>
            <a:ext cx="4033740" cy="3479948"/>
            <a:chOff x="275613" y="2590711"/>
            <a:chExt cx="4033740" cy="3479948"/>
          </a:xfrm>
        </p:grpSpPr>
        <p:grpSp>
          <p:nvGrpSpPr>
            <p:cNvPr id="19" name="Group 18"/>
            <p:cNvGrpSpPr/>
            <p:nvPr/>
          </p:nvGrpSpPr>
          <p:grpSpPr>
            <a:xfrm>
              <a:off x="275613" y="2726288"/>
              <a:ext cx="4033740" cy="3344371"/>
              <a:chOff x="275613" y="2726288"/>
              <a:chExt cx="4033740" cy="3344371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275613" y="2726288"/>
                <a:ext cx="4033740" cy="3057525"/>
                <a:chOff x="275613" y="3008391"/>
                <a:chExt cx="4033740" cy="3057525"/>
              </a:xfrm>
            </p:grpSpPr>
            <p:pic>
              <p:nvPicPr>
                <p:cNvPr id="13" name="Picture 12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93448" y="3008391"/>
                  <a:ext cx="4015905" cy="3057525"/>
                </a:xfrm>
                <a:prstGeom prst="rect">
                  <a:avLst/>
                </a:prstGeom>
              </p:spPr>
            </p:pic>
            <p:sp>
              <p:nvSpPr>
                <p:cNvPr id="9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604736" y="3517568"/>
                  <a:ext cx="1404025" cy="3715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>
                  <a:spAutoFit/>
                </a:bodyPr>
                <a:lstStyle>
                  <a:lvl1pPr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1pPr>
                  <a:lvl2pPr marL="742950" indent="-285750"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2pPr>
                  <a:lvl3pPr marL="1143000" indent="-228600"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3pPr>
                  <a:lvl4pPr marL="1600200" indent="-228600"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4pPr>
                  <a:lvl5pPr marL="2057400" indent="-228600"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5pPr>
                  <a:lvl6pPr marL="2514600" indent="-228600" defTabSz="449263" eaLnBrk="0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Arial" panose="020B0604020202020204" pitchFamily="34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6pPr>
                  <a:lvl7pPr marL="2971800" indent="-228600" defTabSz="449263" eaLnBrk="0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Arial" panose="020B0604020202020204" pitchFamily="34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7pPr>
                  <a:lvl8pPr marL="3429000" indent="-228600" defTabSz="449263" eaLnBrk="0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Arial" panose="020B0604020202020204" pitchFamily="34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8pPr>
                  <a:lvl9pPr marL="3886200" indent="-228600" defTabSz="449263" eaLnBrk="0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Arial" panose="020B0604020202020204" pitchFamily="34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ts val="1125"/>
                    </a:spcBef>
                  </a:pPr>
                  <a:r>
                    <a:rPr lang="en-GB" altLang="et-EE" dirty="0">
                      <a:solidFill>
                        <a:srgbClr val="000000"/>
                      </a:solidFill>
                    </a:rPr>
                    <a:t>E</a:t>
                  </a:r>
                  <a:r>
                    <a:rPr lang="en-GB" altLang="et-EE" baseline="-25000" dirty="0">
                      <a:solidFill>
                        <a:srgbClr val="000000"/>
                      </a:solidFill>
                    </a:rPr>
                    <a:t>1</a:t>
                  </a:r>
                  <a:r>
                    <a:rPr lang="en-GB" altLang="et-EE" dirty="0">
                      <a:solidFill>
                        <a:srgbClr val="000000"/>
                      </a:solidFill>
                    </a:rPr>
                    <a:t>,E</a:t>
                  </a:r>
                  <a:r>
                    <a:rPr lang="en-GB" altLang="et-EE" baseline="-25000" dirty="0">
                      <a:solidFill>
                        <a:srgbClr val="000000"/>
                      </a:solidFill>
                    </a:rPr>
                    <a:t>2</a:t>
                  </a:r>
                  <a:r>
                    <a:rPr lang="en-GB" altLang="et-EE" dirty="0">
                      <a:solidFill>
                        <a:srgbClr val="000000"/>
                      </a:solidFill>
                    </a:rPr>
                    <a:t>,.</a:t>
                  </a:r>
                  <a:r>
                    <a:rPr lang="et-EE" altLang="et-EE" dirty="0">
                      <a:solidFill>
                        <a:srgbClr val="000000"/>
                      </a:solidFill>
                    </a:rPr>
                    <a:t>.</a:t>
                  </a:r>
                  <a:r>
                    <a:rPr lang="en-GB" altLang="et-EE" dirty="0">
                      <a:solidFill>
                        <a:srgbClr val="000000"/>
                      </a:solidFill>
                    </a:rPr>
                    <a:t>.</a:t>
                  </a:r>
                  <a:r>
                    <a:rPr lang="et-EE" altLang="et-EE" dirty="0">
                      <a:solidFill>
                        <a:srgbClr val="000000"/>
                      </a:solidFill>
                    </a:rPr>
                    <a:t>, </a:t>
                  </a:r>
                  <a:r>
                    <a:rPr lang="en-GB" altLang="et-EE" dirty="0">
                      <a:solidFill>
                        <a:srgbClr val="000000"/>
                      </a:solidFill>
                    </a:rPr>
                    <a:t>E</a:t>
                  </a:r>
                  <a:r>
                    <a:rPr lang="en-GB" altLang="et-EE" baseline="-25000" dirty="0">
                      <a:solidFill>
                        <a:srgbClr val="000000"/>
                      </a:solidFill>
                    </a:rPr>
                    <a:t>n</a:t>
                  </a:r>
                </a:p>
              </p:txBody>
            </p:sp>
            <p:sp>
              <p:nvSpPr>
                <p:cNvPr id="16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275613" y="5586185"/>
                  <a:ext cx="570694" cy="3715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>
                  <a:spAutoFit/>
                </a:bodyPr>
                <a:lstStyle>
                  <a:lvl1pPr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1pPr>
                  <a:lvl2pPr marL="742950" indent="-285750"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2pPr>
                  <a:lvl3pPr marL="1143000" indent="-228600"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3pPr>
                  <a:lvl4pPr marL="1600200" indent="-228600"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4pPr>
                  <a:lvl5pPr marL="2057400" indent="-228600"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5pPr>
                  <a:lvl6pPr marL="2514600" indent="-228600" defTabSz="449263" eaLnBrk="0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Arial" panose="020B0604020202020204" pitchFamily="34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6pPr>
                  <a:lvl7pPr marL="2971800" indent="-228600" defTabSz="449263" eaLnBrk="0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Arial" panose="020B0604020202020204" pitchFamily="34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7pPr>
                  <a:lvl8pPr marL="3429000" indent="-228600" defTabSz="449263" eaLnBrk="0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Arial" panose="020B0604020202020204" pitchFamily="34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8pPr>
                  <a:lvl9pPr marL="3886200" indent="-228600" defTabSz="449263" eaLnBrk="0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Arial" panose="020B0604020202020204" pitchFamily="34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ts val="1125"/>
                    </a:spcBef>
                  </a:pPr>
                  <a:r>
                    <a:rPr lang="et-EE" altLang="et-EE" dirty="0">
                      <a:solidFill>
                        <a:srgbClr val="000000"/>
                      </a:solidFill>
                    </a:rPr>
                    <a:t>He</a:t>
                  </a:r>
                  <a:r>
                    <a:rPr lang="et-EE" altLang="et-EE" baseline="-25000" dirty="0">
                      <a:solidFill>
                        <a:srgbClr val="000000"/>
                      </a:solidFill>
                    </a:rPr>
                    <a:t>2</a:t>
                  </a:r>
                  <a:endParaRPr lang="en-GB" altLang="et-EE" baseline="-25000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1468062" y="4624484"/>
                  <a:ext cx="945205" cy="3715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>
                  <a:spAutoFit/>
                </a:bodyPr>
                <a:lstStyle>
                  <a:lvl1pPr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1pPr>
                  <a:lvl2pPr marL="742950" indent="-285750"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2pPr>
                  <a:lvl3pPr marL="1143000" indent="-228600"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3pPr>
                  <a:lvl4pPr marL="1600200" indent="-228600"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4pPr>
                  <a:lvl5pPr marL="2057400" indent="-228600"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5pPr>
                  <a:lvl6pPr marL="2514600" indent="-228600" defTabSz="449263" eaLnBrk="0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Arial" panose="020B0604020202020204" pitchFamily="34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6pPr>
                  <a:lvl7pPr marL="2971800" indent="-228600" defTabSz="449263" eaLnBrk="0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Arial" panose="020B0604020202020204" pitchFamily="34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7pPr>
                  <a:lvl8pPr marL="3429000" indent="-228600" defTabSz="449263" eaLnBrk="0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Arial" panose="020B0604020202020204" pitchFamily="34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8pPr>
                  <a:lvl9pPr marL="3886200" indent="-228600" defTabSz="449263" eaLnBrk="0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Arial" panose="020B0604020202020204" pitchFamily="34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>
                      <a:solidFill>
                        <a:schemeClr val="bg1"/>
                      </a:solidFill>
                      <a:latin typeface="Arial" panose="020B060402020202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ts val="1125"/>
                    </a:spcBef>
                  </a:pPr>
                  <a:r>
                    <a:rPr lang="et-EE" altLang="et-EE" dirty="0">
                      <a:solidFill>
                        <a:srgbClr val="000000"/>
                      </a:solidFill>
                    </a:rPr>
                    <a:t>Prisma</a:t>
                  </a:r>
                  <a:endParaRPr lang="en-GB" altLang="et-EE" baseline="-25000" dirty="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18" name="Text Box 6"/>
              <p:cNvSpPr txBox="1">
                <a:spLocks noChangeArrowheads="1"/>
              </p:cNvSpPr>
              <p:nvPr/>
            </p:nvSpPr>
            <p:spPr bwMode="auto">
              <a:xfrm>
                <a:off x="2421622" y="5699146"/>
                <a:ext cx="1615358" cy="371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>
                <a:spAutoFit/>
              </a:bodyPr>
              <a:lstStyle>
                <a:lvl1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1pPr>
                <a:lvl2pPr marL="742950" indent="-28575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2pPr>
                <a:lvl3pPr marL="1143000" indent="-22860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3pPr>
                <a:lvl4pPr marL="1600200" indent="-22860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4pPr>
                <a:lvl5pPr marL="2057400" indent="-22860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5pPr>
                <a:lvl6pPr marL="25146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6pPr>
                <a:lvl7pPr marL="29718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7pPr>
                <a:lvl8pPr marL="34290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8pPr>
                <a:lvl9pPr marL="38862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1125"/>
                  </a:spcBef>
                </a:pPr>
                <a:r>
                  <a:rPr lang="et-EE" altLang="et-EE" dirty="0">
                    <a:solidFill>
                      <a:srgbClr val="000000"/>
                    </a:solidFill>
                  </a:rPr>
                  <a:t>Joonspekter</a:t>
                </a:r>
                <a:endParaRPr lang="en-GB" altLang="et-EE" baseline="-25000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8" name="Text Box 20"/>
            <p:cNvSpPr txBox="1">
              <a:spLocks noChangeArrowheads="1"/>
            </p:cNvSpPr>
            <p:nvPr/>
          </p:nvSpPr>
          <p:spPr bwMode="auto">
            <a:xfrm>
              <a:off x="395587" y="2590711"/>
              <a:ext cx="2743200" cy="402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1pPr>
              <a:lvl2pPr marL="742950" indent="-28575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2pPr>
              <a:lvl3pPr marL="1143000" indent="-22860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3pPr>
              <a:lvl4pPr marL="1600200" indent="-22860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4pPr>
              <a:lvl5pPr marL="2057400" indent="-22860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5pPr>
              <a:lvl6pPr marL="25146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6pPr>
              <a:lvl7pPr marL="29718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7pPr>
              <a:lvl8pPr marL="34290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8pPr>
              <a:lvl9pPr marL="38862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1500"/>
                </a:spcBef>
                <a:buClr>
                  <a:srgbClr val="FF3300"/>
                </a:buClr>
              </a:pPr>
              <a:r>
                <a:rPr lang="en-GB" altLang="et-EE" sz="20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Aatomspektri</a:t>
              </a:r>
              <a:r>
                <a:rPr lang="en-GB" altLang="et-EE" sz="2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GB" altLang="et-EE" sz="20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teke</a:t>
              </a:r>
              <a:endParaRPr lang="en-GB" altLang="et-EE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2" name="Rectangle 21"/>
          <p:cNvSpPr/>
          <p:nvPr/>
        </p:nvSpPr>
        <p:spPr>
          <a:xfrm>
            <a:off x="5091302" y="5064807"/>
            <a:ext cx="13596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altLang="et-EE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Absorptisoon</a:t>
            </a:r>
            <a:endParaRPr lang="et-EE" sz="1600" b="1" dirty="0"/>
          </a:p>
        </p:txBody>
      </p:sp>
      <p:sp>
        <p:nvSpPr>
          <p:cNvPr id="24" name="Rectangle 23"/>
          <p:cNvSpPr/>
          <p:nvPr/>
        </p:nvSpPr>
        <p:spPr>
          <a:xfrm>
            <a:off x="7394395" y="5064016"/>
            <a:ext cx="10871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altLang="et-EE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Emissioon</a:t>
            </a:r>
            <a:endParaRPr lang="et-EE" sz="1600" b="1" dirty="0"/>
          </a:p>
        </p:txBody>
      </p:sp>
    </p:spTree>
    <p:extLst>
      <p:ext uri="{BB962C8B-B14F-4D97-AF65-F5344CB8AC3E}">
        <p14:creationId xmlns:p14="http://schemas.microsoft.com/office/powerpoint/2010/main" val="974434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  <p:bldP spid="12" grpId="0"/>
      <p:bldP spid="22" grpId="0"/>
      <p:bldP spid="2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Kiirgusemissiooni saamiseks tuleb aine aatomid ergastada s.o. viia nad kõrgema energiavaruga olekusse. Sealt tagasi madalamale energianivoole minek vabastab seotud energiavaru.</a:t>
            </a: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Energiatasemete valik on igale aatomile omane suurus ja võimalikud energeetilised üleminekud annavad joonspektri.</a:t>
            </a:r>
          </a:p>
          <a:p>
            <a:pPr algn="just">
              <a:spcBef>
                <a:spcPct val="50000"/>
              </a:spcBef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EMK eraldumise puhul saame kiirgus- ehk emissioonspektri, neeldumisel neeldumis- ehk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absorptsioonspektri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AATOMSPEKTER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39</a:t>
            </a:fld>
            <a:endParaRPr lang="et-EE" dirty="0"/>
          </a:p>
        </p:txBody>
      </p:sp>
      <p:sp>
        <p:nvSpPr>
          <p:cNvPr id="20" name="Text Box 14"/>
          <p:cNvSpPr txBox="1">
            <a:spLocks noChangeArrowheads="1"/>
          </p:cNvSpPr>
          <p:nvPr/>
        </p:nvSpPr>
        <p:spPr bwMode="auto">
          <a:xfrm>
            <a:off x="5512240" y="2380400"/>
            <a:ext cx="2726987" cy="463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 marL="742950" indent="-28575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 marL="11430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 marL="16002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 marL="20574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ts val="1500"/>
              </a:spcBef>
            </a:pPr>
            <a:r>
              <a:rPr lang="en-GB" altLang="et-EE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ΔE = </a:t>
            </a:r>
            <a:r>
              <a:rPr lang="en-GB" altLang="et-EE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GB" altLang="et-EE" sz="24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altLang="et-EE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GB" altLang="et-EE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GB" altLang="et-EE" sz="24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GB" altLang="et-EE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GB" altLang="et-EE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hν</a:t>
            </a:r>
            <a:r>
              <a:rPr lang="en-GB" altLang="et-EE" sz="240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</a:t>
            </a:r>
            <a:endParaRPr lang="en-GB" altLang="et-EE" sz="2400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833336" y="2244023"/>
            <a:ext cx="3923490" cy="2772625"/>
            <a:chOff x="833336" y="2244023"/>
            <a:chExt cx="3923490" cy="2772625"/>
          </a:xfrm>
        </p:grpSpPr>
        <p:sp>
          <p:nvSpPr>
            <p:cNvPr id="10" name="Line 5"/>
            <p:cNvSpPr>
              <a:spLocks noChangeShapeType="1"/>
            </p:cNvSpPr>
            <p:nvPr/>
          </p:nvSpPr>
          <p:spPr bwMode="auto">
            <a:xfrm flipV="1">
              <a:off x="1366736" y="2814748"/>
              <a:ext cx="1588" cy="175577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t-EE"/>
            </a:p>
          </p:txBody>
        </p:sp>
        <p:sp>
          <p:nvSpPr>
            <p:cNvPr id="11" name="Line 6"/>
            <p:cNvSpPr>
              <a:spLocks noChangeShapeType="1"/>
            </p:cNvSpPr>
            <p:nvPr/>
          </p:nvSpPr>
          <p:spPr bwMode="auto">
            <a:xfrm>
              <a:off x="2509736" y="2816335"/>
              <a:ext cx="1588" cy="685800"/>
            </a:xfrm>
            <a:prstGeom prst="line">
              <a:avLst/>
            </a:prstGeom>
            <a:noFill/>
            <a:ln w="19050">
              <a:solidFill>
                <a:schemeClr val="accent1">
                  <a:lumMod val="75000"/>
                </a:schemeClr>
              </a:solidFill>
              <a:miter lim="800000"/>
              <a:headEnd w="lg" len="lg"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t-EE"/>
            </a:p>
          </p:txBody>
        </p:sp>
        <p:sp>
          <p:nvSpPr>
            <p:cNvPr id="12" name="Line 7"/>
            <p:cNvSpPr>
              <a:spLocks noChangeShapeType="1"/>
            </p:cNvSpPr>
            <p:nvPr/>
          </p:nvSpPr>
          <p:spPr bwMode="auto">
            <a:xfrm flipV="1">
              <a:off x="3576536" y="2814748"/>
              <a:ext cx="1588" cy="688975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miter lim="800000"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t-EE"/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833336" y="2244023"/>
              <a:ext cx="3923490" cy="2772625"/>
              <a:chOff x="833336" y="2244023"/>
              <a:chExt cx="3923490" cy="2772625"/>
            </a:xfrm>
          </p:grpSpPr>
          <p:grpSp>
            <p:nvGrpSpPr>
              <p:cNvPr id="35" name="Group 34"/>
              <p:cNvGrpSpPr/>
              <p:nvPr/>
            </p:nvGrpSpPr>
            <p:grpSpPr>
              <a:xfrm>
                <a:off x="1138136" y="2816335"/>
                <a:ext cx="3095534" cy="1754188"/>
                <a:chOff x="1138136" y="2816335"/>
                <a:chExt cx="2819400" cy="1754188"/>
              </a:xfrm>
            </p:grpSpPr>
            <p:sp>
              <p:nvSpPr>
                <p:cNvPr id="7" name="Line 2"/>
                <p:cNvSpPr>
                  <a:spLocks noChangeShapeType="1"/>
                </p:cNvSpPr>
                <p:nvPr/>
              </p:nvSpPr>
              <p:spPr bwMode="auto">
                <a:xfrm>
                  <a:off x="1138136" y="2816335"/>
                  <a:ext cx="2819400" cy="1588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t-EE"/>
                </a:p>
              </p:txBody>
            </p:sp>
            <p:sp>
              <p:nvSpPr>
                <p:cNvPr id="8" name="Line 3"/>
                <p:cNvSpPr>
                  <a:spLocks noChangeShapeType="1"/>
                </p:cNvSpPr>
                <p:nvPr/>
              </p:nvSpPr>
              <p:spPr bwMode="auto">
                <a:xfrm>
                  <a:off x="1138136" y="3502135"/>
                  <a:ext cx="2819400" cy="1588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t-EE"/>
                </a:p>
              </p:txBody>
            </p:sp>
            <p:sp>
              <p:nvSpPr>
                <p:cNvPr id="9" name="Line 4"/>
                <p:cNvSpPr>
                  <a:spLocks noChangeShapeType="1"/>
                </p:cNvSpPr>
                <p:nvPr/>
              </p:nvSpPr>
              <p:spPr bwMode="auto">
                <a:xfrm>
                  <a:off x="1138136" y="4568935"/>
                  <a:ext cx="2819400" cy="1588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t-EE"/>
                </a:p>
              </p:txBody>
            </p:sp>
          </p:grpSp>
          <p:sp>
            <p:nvSpPr>
              <p:cNvPr id="13" name="Text Box 8"/>
              <p:cNvSpPr txBox="1">
                <a:spLocks noChangeArrowheads="1"/>
              </p:cNvSpPr>
              <p:nvPr/>
            </p:nvSpPr>
            <p:spPr bwMode="auto">
              <a:xfrm>
                <a:off x="4208838" y="2587735"/>
                <a:ext cx="304800" cy="368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>
                <a:spAutoFit/>
              </a:bodyPr>
              <a:lstStyle>
                <a:lvl1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1pPr>
                <a:lvl2pPr marL="742950" indent="-28575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2pPr>
                <a:lvl3pPr marL="1143000" indent="-22860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3pPr>
                <a:lvl4pPr marL="1600200" indent="-22860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4pPr>
                <a:lvl5pPr marL="2057400" indent="-22860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5pPr>
                <a:lvl6pPr marL="25146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6pPr>
                <a:lvl7pPr marL="29718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7pPr>
                <a:lvl8pPr marL="34290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8pPr>
                <a:lvl9pPr marL="38862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1125"/>
                  </a:spcBef>
                </a:pPr>
                <a:r>
                  <a:rPr lang="en-GB" altLang="et-EE" dirty="0" err="1">
                    <a:solidFill>
                      <a:srgbClr val="000000"/>
                    </a:solidFill>
                  </a:rPr>
                  <a:t>i</a:t>
                </a:r>
                <a:endParaRPr lang="en-GB" altLang="et-EE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" name="Text Box 9"/>
              <p:cNvSpPr txBox="1">
                <a:spLocks noChangeArrowheads="1"/>
              </p:cNvSpPr>
              <p:nvPr/>
            </p:nvSpPr>
            <p:spPr bwMode="auto">
              <a:xfrm>
                <a:off x="4208838" y="3309201"/>
                <a:ext cx="381000" cy="368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1pPr>
                <a:lvl2pPr marL="742950" indent="-28575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2pPr>
                <a:lvl3pPr marL="1143000" indent="-22860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3pPr>
                <a:lvl4pPr marL="1600200" indent="-22860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4pPr>
                <a:lvl5pPr marL="2057400" indent="-22860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5pPr>
                <a:lvl6pPr marL="25146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6pPr>
                <a:lvl7pPr marL="29718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7pPr>
                <a:lvl8pPr marL="34290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8pPr>
                <a:lvl9pPr marL="38862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1125"/>
                  </a:spcBef>
                </a:pPr>
                <a:r>
                  <a:rPr lang="en-GB" altLang="et-EE" dirty="0">
                    <a:solidFill>
                      <a:srgbClr val="000000"/>
                    </a:solidFill>
                  </a:rPr>
                  <a:t>k</a:t>
                </a:r>
              </a:p>
            </p:txBody>
          </p:sp>
          <p:sp>
            <p:nvSpPr>
              <p:cNvPr id="16" name="Text Box 10"/>
              <p:cNvSpPr txBox="1">
                <a:spLocks noChangeArrowheads="1"/>
              </p:cNvSpPr>
              <p:nvPr/>
            </p:nvSpPr>
            <p:spPr bwMode="auto">
              <a:xfrm>
                <a:off x="4208838" y="4397079"/>
                <a:ext cx="457200" cy="368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1pPr>
                <a:lvl2pPr marL="742950" indent="-28575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2pPr>
                <a:lvl3pPr marL="1143000" indent="-22860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3pPr>
                <a:lvl4pPr marL="1600200" indent="-22860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4pPr>
                <a:lvl5pPr marL="2057400" indent="-22860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5pPr>
                <a:lvl6pPr marL="25146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6pPr>
                <a:lvl7pPr marL="29718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7pPr>
                <a:lvl8pPr marL="34290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8pPr>
                <a:lvl9pPr marL="38862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1125"/>
                  </a:spcBef>
                </a:pPr>
                <a:r>
                  <a:rPr lang="en-GB" altLang="et-EE" dirty="0">
                    <a:solidFill>
                      <a:srgbClr val="000000"/>
                    </a:solidFill>
                  </a:rPr>
                  <a:t>0</a:t>
                </a:r>
              </a:p>
            </p:txBody>
          </p:sp>
          <p:sp>
            <p:nvSpPr>
              <p:cNvPr id="17" name="Text Box 11"/>
              <p:cNvSpPr txBox="1">
                <a:spLocks noChangeArrowheads="1"/>
              </p:cNvSpPr>
              <p:nvPr/>
            </p:nvSpPr>
            <p:spPr bwMode="auto">
              <a:xfrm>
                <a:off x="833336" y="4645135"/>
                <a:ext cx="3923490" cy="371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>
                <a:spAutoFit/>
              </a:bodyPr>
              <a:lstStyle>
                <a:lvl1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1pPr>
                <a:lvl2pPr marL="742950" indent="-28575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2pPr>
                <a:lvl3pPr marL="1143000" indent="-22860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3pPr>
                <a:lvl4pPr marL="1600200" indent="-22860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4pPr>
                <a:lvl5pPr marL="2057400" indent="-22860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5pPr>
                <a:lvl6pPr marL="25146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6pPr>
                <a:lvl7pPr marL="29718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7pPr>
                <a:lvl8pPr marL="34290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8pPr>
                <a:lvl9pPr marL="38862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1125"/>
                  </a:spcBef>
                  <a:buClr>
                    <a:srgbClr val="FF3300"/>
                  </a:buClr>
                </a:pPr>
                <a:r>
                  <a:rPr lang="en-GB" altLang="et-EE" dirty="0" err="1">
                    <a:solidFill>
                      <a:srgbClr val="FF33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Ergastumine</a:t>
                </a:r>
                <a:r>
                  <a:rPr lang="et-EE" altLang="et-EE" dirty="0">
                    <a:solidFill>
                      <a:srgbClr val="FF33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altLang="et-EE" dirty="0" err="1">
                    <a:solidFill>
                      <a:srgbClr val="FF33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normaalolekust</a:t>
                </a:r>
                <a:endParaRPr lang="en-GB" altLang="et-EE" dirty="0">
                  <a:solidFill>
                    <a:srgbClr val="FF33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" name="Text Box 12"/>
              <p:cNvSpPr txBox="1">
                <a:spLocks noChangeArrowheads="1"/>
              </p:cNvSpPr>
              <p:nvPr/>
            </p:nvSpPr>
            <p:spPr bwMode="auto">
              <a:xfrm>
                <a:off x="2267516" y="3502135"/>
                <a:ext cx="1842420" cy="371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>
                <a:spAutoFit/>
              </a:bodyPr>
              <a:lstStyle>
                <a:lvl1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1pPr>
                <a:lvl2pPr marL="742950" indent="-28575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2pPr>
                <a:lvl3pPr marL="1143000" indent="-22860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3pPr>
                <a:lvl4pPr marL="1600200" indent="-22860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4pPr>
                <a:lvl5pPr marL="2057400" indent="-22860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5pPr>
                <a:lvl6pPr marL="25146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6pPr>
                <a:lvl7pPr marL="29718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7pPr>
                <a:lvl8pPr marL="34290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8pPr>
                <a:lvl9pPr marL="38862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1125"/>
                  </a:spcBef>
                </a:pPr>
                <a:r>
                  <a:rPr lang="en-GB" altLang="et-EE" dirty="0" err="1">
                    <a:solidFill>
                      <a:srgbClr val="000000"/>
                    </a:solidFill>
                  </a:rPr>
                  <a:t>h</a:t>
                </a:r>
                <a:r>
                  <a:rPr lang="en-GB" altLang="et-EE" dirty="0" err="1">
                    <a:solidFill>
                      <a:srgbClr val="000000"/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ν</a:t>
                </a:r>
                <a:r>
                  <a:rPr lang="en-GB" altLang="et-EE" baseline="-25000" dirty="0" err="1">
                    <a:solidFill>
                      <a:srgbClr val="000000"/>
                    </a:solidFill>
                    <a:cs typeface="Arial" panose="020B0604020202020204" pitchFamily="34" charset="0"/>
                  </a:rPr>
                  <a:t>ik</a:t>
                </a:r>
                <a:r>
                  <a:rPr lang="en-GB" altLang="et-EE" dirty="0">
                    <a:solidFill>
                      <a:srgbClr val="000000"/>
                    </a:solidFill>
                    <a:cs typeface="Arial" panose="020B0604020202020204" pitchFamily="34" charset="0"/>
                  </a:rPr>
                  <a:t>          </a:t>
                </a:r>
                <a:r>
                  <a:rPr lang="et-EE" altLang="et-EE" dirty="0">
                    <a:solidFill>
                      <a:srgbClr val="000000"/>
                    </a:solidFill>
                    <a:cs typeface="Arial" panose="020B0604020202020204" pitchFamily="34" charset="0"/>
                  </a:rPr>
                  <a:t>  </a:t>
                </a:r>
                <a:r>
                  <a:rPr lang="en-GB" altLang="et-EE" dirty="0" err="1">
                    <a:solidFill>
                      <a:srgbClr val="000000"/>
                    </a:solidFill>
                    <a:cs typeface="Arial" panose="020B0604020202020204" pitchFamily="34" charset="0"/>
                  </a:rPr>
                  <a:t>h</a:t>
                </a:r>
                <a:r>
                  <a:rPr lang="en-GB" altLang="et-EE" dirty="0" err="1">
                    <a:solidFill>
                      <a:srgbClr val="000000"/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ν</a:t>
                </a:r>
                <a:r>
                  <a:rPr lang="en-GB" altLang="et-EE" baseline="-25000" dirty="0" err="1">
                    <a:solidFill>
                      <a:srgbClr val="000000"/>
                    </a:solidFill>
                    <a:cs typeface="Arial" panose="020B0604020202020204" pitchFamily="34" charset="0"/>
                  </a:rPr>
                  <a:t>ik</a:t>
                </a:r>
                <a:endParaRPr lang="en-GB" altLang="et-EE" baseline="-25000" dirty="0">
                  <a:solidFill>
                    <a:srgbClr val="000000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19" name="Text Box 13"/>
              <p:cNvSpPr txBox="1">
                <a:spLocks noChangeArrowheads="1"/>
              </p:cNvSpPr>
              <p:nvPr/>
            </p:nvSpPr>
            <p:spPr bwMode="auto">
              <a:xfrm>
                <a:off x="1746114" y="2244023"/>
                <a:ext cx="2895600" cy="368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1pPr>
                <a:lvl2pPr marL="742950" indent="-28575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2pPr>
                <a:lvl3pPr marL="1143000" indent="-22860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3pPr>
                <a:lvl4pPr marL="1600200" indent="-22860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4pPr>
                <a:lvl5pPr marL="2057400" indent="-228600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5pPr>
                <a:lvl6pPr marL="25146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6pPr>
                <a:lvl7pPr marL="29718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7pPr>
                <a:lvl8pPr marL="34290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8pPr>
                <a:lvl9pPr marL="3886200" indent="-228600" defTabSz="449263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1125"/>
                  </a:spcBef>
                  <a:buClr>
                    <a:srgbClr val="FF3300"/>
                  </a:buClr>
                </a:pPr>
                <a:r>
                  <a:rPr lang="en-GB" altLang="et-EE" dirty="0" err="1">
                    <a:solidFill>
                      <a:srgbClr val="FF33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Emissioon</a:t>
                </a:r>
                <a:r>
                  <a:rPr lang="en-GB" altLang="et-EE" dirty="0">
                    <a:solidFill>
                      <a:srgbClr val="FF33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</a:t>
                </a:r>
                <a:r>
                  <a:rPr lang="en-GB" altLang="et-EE" dirty="0" err="1">
                    <a:solidFill>
                      <a:srgbClr val="FF33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Absorptsioon</a:t>
                </a:r>
                <a:endParaRPr lang="en-GB" altLang="et-EE" dirty="0">
                  <a:solidFill>
                    <a:srgbClr val="FF33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32" name="Picture 31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 rot="14081789" flipV="1">
                <a:off x="1651352" y="2839011"/>
                <a:ext cx="1014773" cy="221095"/>
              </a:xfrm>
              <a:prstGeom prst="rect">
                <a:avLst/>
              </a:prstGeom>
            </p:spPr>
          </p:pic>
          <p:pic>
            <p:nvPicPr>
              <p:cNvPr id="34" name="Picture 33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 rot="7567429" flipV="1">
                <a:off x="3367052" y="2873653"/>
                <a:ext cx="1014773" cy="22109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413299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994368"/>
            <a:ext cx="8208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t-EE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Valguse </a:t>
            </a:r>
            <a:r>
              <a:rPr lang="et-EE" altLang="et-EE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absorptsioon</a:t>
            </a:r>
            <a:r>
              <a:rPr lang="et-EE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(A) lahuses sõltub </a:t>
            </a:r>
            <a:r>
              <a:rPr lang="et-EE" altLang="et-EE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analüüdi</a:t>
            </a:r>
            <a:r>
              <a:rPr lang="et-EE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kontsentratsioonist (c), valguse tee pikkusest lahuses (b) ja absorbeeriva aine iseloomust (ε</a:t>
            </a:r>
            <a:r>
              <a:rPr lang="el-GR" altLang="et-EE" sz="20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lang="et-EE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LAMBERT-BEERI SEADUS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40</a:t>
            </a:fld>
            <a:endParaRPr lang="et-EE" dirty="0"/>
          </a:p>
        </p:txBody>
      </p:sp>
      <p:grpSp>
        <p:nvGrpSpPr>
          <p:cNvPr id="25" name="Group 24"/>
          <p:cNvGrpSpPr/>
          <p:nvPr/>
        </p:nvGrpSpPr>
        <p:grpSpPr>
          <a:xfrm>
            <a:off x="915542" y="5227519"/>
            <a:ext cx="6361407" cy="1522690"/>
            <a:chOff x="813983" y="3841680"/>
            <a:chExt cx="7683429" cy="2361938"/>
          </a:xfrm>
        </p:grpSpPr>
        <p:sp>
          <p:nvSpPr>
            <p:cNvPr id="8" name="Line 5"/>
            <p:cNvSpPr>
              <a:spLocks noChangeShapeType="1"/>
            </p:cNvSpPr>
            <p:nvPr/>
          </p:nvSpPr>
          <p:spPr bwMode="auto">
            <a:xfrm>
              <a:off x="1371600" y="4419600"/>
              <a:ext cx="21336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  <p:sp>
          <p:nvSpPr>
            <p:cNvPr id="9" name="Line 6"/>
            <p:cNvSpPr>
              <a:spLocks noChangeShapeType="1"/>
            </p:cNvSpPr>
            <p:nvPr/>
          </p:nvSpPr>
          <p:spPr bwMode="auto">
            <a:xfrm>
              <a:off x="1371600" y="5181600"/>
              <a:ext cx="21336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  <p:sp>
          <p:nvSpPr>
            <p:cNvPr id="10" name="Line 7"/>
            <p:cNvSpPr>
              <a:spLocks noChangeShapeType="1"/>
            </p:cNvSpPr>
            <p:nvPr/>
          </p:nvSpPr>
          <p:spPr bwMode="auto">
            <a:xfrm>
              <a:off x="1371600" y="5943600"/>
              <a:ext cx="21336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  <p:sp>
          <p:nvSpPr>
            <p:cNvPr id="11" name="Line 8"/>
            <p:cNvSpPr>
              <a:spLocks noChangeShapeType="1"/>
            </p:cNvSpPr>
            <p:nvPr/>
          </p:nvSpPr>
          <p:spPr bwMode="auto">
            <a:xfrm>
              <a:off x="5791200" y="5562600"/>
              <a:ext cx="21336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  <p:sp>
          <p:nvSpPr>
            <p:cNvPr id="12" name="Line 9"/>
            <p:cNvSpPr>
              <a:spLocks noChangeShapeType="1"/>
            </p:cNvSpPr>
            <p:nvPr/>
          </p:nvSpPr>
          <p:spPr bwMode="auto">
            <a:xfrm>
              <a:off x="5791200" y="4724400"/>
              <a:ext cx="21336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  <p:sp>
          <p:nvSpPr>
            <p:cNvPr id="13" name="Text Box 10"/>
            <p:cNvSpPr txBox="1">
              <a:spLocks noChangeArrowheads="1"/>
            </p:cNvSpPr>
            <p:nvPr/>
          </p:nvSpPr>
          <p:spPr bwMode="auto">
            <a:xfrm>
              <a:off x="1714499" y="3841680"/>
              <a:ext cx="1043966" cy="5728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t-EE" altLang="en-US" sz="1800" dirty="0">
                  <a:solidFill>
                    <a:srgbClr val="FF3300"/>
                  </a:solidFill>
                </a:rPr>
                <a:t>Punane</a:t>
              </a:r>
              <a:endParaRPr lang="en-US" altLang="en-US" sz="1800" dirty="0">
                <a:solidFill>
                  <a:srgbClr val="FF3300"/>
                </a:solidFill>
              </a:endParaRPr>
            </a:p>
          </p:txBody>
        </p:sp>
        <p:sp>
          <p:nvSpPr>
            <p:cNvPr id="14" name="Text Box 11"/>
            <p:cNvSpPr txBox="1">
              <a:spLocks noChangeArrowheads="1"/>
            </p:cNvSpPr>
            <p:nvPr/>
          </p:nvSpPr>
          <p:spPr bwMode="auto">
            <a:xfrm>
              <a:off x="1774613" y="5385138"/>
              <a:ext cx="935542" cy="5728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t-EE" altLang="en-US" sz="1800" dirty="0">
                  <a:solidFill>
                    <a:srgbClr val="3333FF"/>
                  </a:solidFill>
                </a:rPr>
                <a:t>Sinine</a:t>
              </a:r>
              <a:endParaRPr lang="en-US" altLang="en-US" sz="1800" dirty="0">
                <a:solidFill>
                  <a:srgbClr val="3333FF"/>
                </a:solidFill>
              </a:endParaRPr>
            </a:p>
          </p:txBody>
        </p:sp>
        <p:sp>
          <p:nvSpPr>
            <p:cNvPr id="16" name="Text Box 12"/>
            <p:cNvSpPr txBox="1">
              <a:spLocks noChangeArrowheads="1"/>
            </p:cNvSpPr>
            <p:nvPr/>
          </p:nvSpPr>
          <p:spPr bwMode="auto">
            <a:xfrm>
              <a:off x="1680838" y="4640969"/>
              <a:ext cx="1105922" cy="5728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t-EE" altLang="en-US" sz="1800" dirty="0">
                  <a:solidFill>
                    <a:srgbClr val="FFC000"/>
                  </a:solidFill>
                </a:rPr>
                <a:t>Kollane</a:t>
              </a:r>
              <a:endParaRPr lang="en-US" altLang="en-US" sz="1800" dirty="0">
                <a:solidFill>
                  <a:srgbClr val="FFC000"/>
                </a:solidFill>
              </a:endParaRPr>
            </a:p>
          </p:txBody>
        </p:sp>
        <p:sp>
          <p:nvSpPr>
            <p:cNvPr id="17" name="Text Box 13"/>
            <p:cNvSpPr txBox="1">
              <a:spLocks noChangeArrowheads="1"/>
            </p:cNvSpPr>
            <p:nvPr/>
          </p:nvSpPr>
          <p:spPr bwMode="auto">
            <a:xfrm>
              <a:off x="6192724" y="4164312"/>
              <a:ext cx="1105922" cy="5728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t-EE" altLang="en-US" sz="1800" dirty="0">
                  <a:solidFill>
                    <a:srgbClr val="FFC000"/>
                  </a:solidFill>
                </a:rPr>
                <a:t>Kollane</a:t>
              </a:r>
              <a:endParaRPr lang="en-US" altLang="en-US" sz="1800" dirty="0">
                <a:solidFill>
                  <a:srgbClr val="FFC000"/>
                </a:solidFill>
              </a:endParaRPr>
            </a:p>
          </p:txBody>
        </p:sp>
        <p:sp>
          <p:nvSpPr>
            <p:cNvPr id="18" name="Text Box 14"/>
            <p:cNvSpPr txBox="1">
              <a:spLocks noChangeArrowheads="1"/>
            </p:cNvSpPr>
            <p:nvPr/>
          </p:nvSpPr>
          <p:spPr bwMode="auto">
            <a:xfrm>
              <a:off x="6286500" y="5002513"/>
              <a:ext cx="935542" cy="5728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t-EE" altLang="en-US" sz="1800" dirty="0">
                  <a:solidFill>
                    <a:srgbClr val="3333FF"/>
                  </a:solidFill>
                </a:rPr>
                <a:t>Sinine</a:t>
              </a:r>
              <a:endParaRPr lang="en-US" altLang="en-US" sz="1800" dirty="0">
                <a:solidFill>
                  <a:srgbClr val="3333FF"/>
                </a:solidFill>
              </a:endParaRPr>
            </a:p>
          </p:txBody>
        </p:sp>
        <p:sp>
          <p:nvSpPr>
            <p:cNvPr id="19" name="Line 15"/>
            <p:cNvSpPr>
              <a:spLocks noChangeShapeType="1"/>
            </p:cNvSpPr>
            <p:nvPr/>
          </p:nvSpPr>
          <p:spPr bwMode="auto">
            <a:xfrm>
              <a:off x="3810000" y="3979863"/>
              <a:ext cx="0" cy="22098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  <p:sp>
          <p:nvSpPr>
            <p:cNvPr id="20" name="Line 16"/>
            <p:cNvSpPr>
              <a:spLocks noChangeShapeType="1"/>
            </p:cNvSpPr>
            <p:nvPr/>
          </p:nvSpPr>
          <p:spPr bwMode="auto">
            <a:xfrm>
              <a:off x="5562600" y="3979863"/>
              <a:ext cx="0" cy="22098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t-EE"/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auto">
            <a:xfrm>
              <a:off x="3810000" y="4191000"/>
              <a:ext cx="1752600" cy="1981200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2" name="Text Box 20"/>
            <p:cNvSpPr txBox="1">
              <a:spLocks noChangeArrowheads="1"/>
            </p:cNvSpPr>
            <p:nvPr/>
          </p:nvSpPr>
          <p:spPr bwMode="auto">
            <a:xfrm>
              <a:off x="4111910" y="4572000"/>
              <a:ext cx="1105922" cy="10025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t-EE" altLang="en-US" sz="1800" dirty="0">
                  <a:solidFill>
                    <a:srgbClr val="FF3300"/>
                  </a:solidFill>
                </a:rPr>
                <a:t>Punane</a:t>
              </a:r>
              <a:br>
                <a:rPr lang="et-EE" altLang="en-US" sz="1800" dirty="0">
                  <a:solidFill>
                    <a:srgbClr val="FF3300"/>
                  </a:solidFill>
                </a:rPr>
              </a:br>
              <a:r>
                <a:rPr lang="et-EE" altLang="en-US" sz="1800" dirty="0">
                  <a:solidFill>
                    <a:srgbClr val="FF3300"/>
                  </a:solidFill>
                </a:rPr>
                <a:t>neeldub</a:t>
              </a:r>
              <a:endParaRPr lang="en-US" altLang="en-US" sz="1800" dirty="0">
                <a:solidFill>
                  <a:srgbClr val="FF3300"/>
                </a:solidFill>
              </a:endParaRPr>
            </a:p>
          </p:txBody>
        </p:sp>
        <p:sp>
          <p:nvSpPr>
            <p:cNvPr id="23" name="Text Box 21"/>
            <p:cNvSpPr txBox="1">
              <a:spLocks noChangeArrowheads="1"/>
            </p:cNvSpPr>
            <p:nvPr/>
          </p:nvSpPr>
          <p:spPr bwMode="auto">
            <a:xfrm rot="16200000">
              <a:off x="7484652" y="4910730"/>
              <a:ext cx="1579433" cy="4460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t-EE" altLang="en-US" sz="1800" dirty="0">
                  <a:solidFill>
                    <a:srgbClr val="008000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Roheline</a:t>
              </a:r>
              <a:endParaRPr lang="en-US" altLang="en-US" sz="1800" dirty="0">
                <a:solidFill>
                  <a:srgbClr val="008000"/>
                </a:solidFill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24" name="Text Box 21"/>
            <p:cNvSpPr txBox="1">
              <a:spLocks noChangeArrowheads="1"/>
            </p:cNvSpPr>
            <p:nvPr/>
          </p:nvSpPr>
          <p:spPr bwMode="auto">
            <a:xfrm rot="16200000">
              <a:off x="-26257" y="4917292"/>
              <a:ext cx="2126566" cy="4460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t-EE" altLang="en-US" sz="1800" dirty="0">
                  <a:solidFill>
                    <a:schemeClr val="bg1">
                      <a:lumMod val="65000"/>
                    </a:schemeClr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Valge valgus</a:t>
              </a:r>
              <a:endParaRPr lang="en-US" altLang="en-US" sz="1800" dirty="0">
                <a:solidFill>
                  <a:schemeClr val="bg1">
                    <a:lumMod val="65000"/>
                  </a:schemeClr>
                </a:solidFill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</p:grp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2249598"/>
              </p:ext>
            </p:extLst>
          </p:nvPr>
        </p:nvGraphicFramePr>
        <p:xfrm>
          <a:off x="551644" y="2730696"/>
          <a:ext cx="2032000" cy="1077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812520" imgH="431640" progId="Equation.3">
                  <p:embed/>
                </p:oleObj>
              </mc:Choice>
              <mc:Fallback>
                <p:oleObj name="Equation" r:id="rId3" imgW="81252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1644" y="2730696"/>
                        <a:ext cx="2032000" cy="10779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9723305"/>
              </p:ext>
            </p:extLst>
          </p:nvPr>
        </p:nvGraphicFramePr>
        <p:xfrm>
          <a:off x="551644" y="1674264"/>
          <a:ext cx="3142800" cy="107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257120" imgH="431640" progId="Equation.3">
                  <p:embed/>
                </p:oleObj>
              </mc:Choice>
              <mc:Fallback>
                <p:oleObj name="Equation" r:id="rId5" imgW="125712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51644" y="1674264"/>
                        <a:ext cx="3142800" cy="1079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2" name="Group 41"/>
          <p:cNvGrpSpPr/>
          <p:nvPr/>
        </p:nvGrpSpPr>
        <p:grpSpPr>
          <a:xfrm>
            <a:off x="467544" y="3814040"/>
            <a:ext cx="3142800" cy="1091429"/>
            <a:chOff x="705339" y="2831737"/>
            <a:chExt cx="3879841" cy="1361916"/>
          </a:xfrm>
        </p:grpSpPr>
        <p:grpSp>
          <p:nvGrpSpPr>
            <p:cNvPr id="40" name="Group 39"/>
            <p:cNvGrpSpPr/>
            <p:nvPr/>
          </p:nvGrpSpPr>
          <p:grpSpPr>
            <a:xfrm>
              <a:off x="705339" y="2831737"/>
              <a:ext cx="3879841" cy="1361916"/>
              <a:chOff x="1068860" y="2217863"/>
              <a:chExt cx="3879841" cy="1361916"/>
            </a:xfrm>
          </p:grpSpPr>
          <p:grpSp>
            <p:nvGrpSpPr>
              <p:cNvPr id="34" name="Group 33"/>
              <p:cNvGrpSpPr/>
              <p:nvPr/>
            </p:nvGrpSpPr>
            <p:grpSpPr>
              <a:xfrm>
                <a:off x="1068860" y="2217863"/>
                <a:ext cx="3879841" cy="1048619"/>
                <a:chOff x="1092519" y="1522413"/>
                <a:chExt cx="6781147" cy="2514600"/>
              </a:xfrm>
            </p:grpSpPr>
            <p:sp>
              <p:nvSpPr>
                <p:cNvPr id="26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1092519" y="1904999"/>
                  <a:ext cx="922325" cy="16975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4000" dirty="0">
                      <a:solidFill>
                        <a:srgbClr val="FF3300"/>
                      </a:solidFill>
                    </a:rPr>
                    <a:t>I</a:t>
                  </a:r>
                  <a:r>
                    <a:rPr lang="et-EE" altLang="en-US" sz="4000" baseline="-25000" dirty="0">
                      <a:solidFill>
                        <a:srgbClr val="FF3300"/>
                      </a:solidFill>
                    </a:rPr>
                    <a:t>0</a:t>
                  </a:r>
                  <a:endParaRPr lang="en-US" altLang="en-US" sz="4000" dirty="0">
                    <a:solidFill>
                      <a:srgbClr val="FF3300"/>
                    </a:solidFill>
                  </a:endParaRPr>
                </a:p>
              </p:txBody>
            </p:sp>
            <p:sp>
              <p:nvSpPr>
                <p:cNvPr id="27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7251124" y="2020888"/>
                  <a:ext cx="622542" cy="16975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4000" dirty="0">
                      <a:solidFill>
                        <a:srgbClr val="FF3300"/>
                      </a:solidFill>
                    </a:rPr>
                    <a:t>I</a:t>
                  </a:r>
                </a:p>
              </p:txBody>
            </p:sp>
            <p:sp>
              <p:nvSpPr>
                <p:cNvPr id="28" name="Line 8"/>
                <p:cNvSpPr>
                  <a:spLocks noChangeShapeType="1"/>
                </p:cNvSpPr>
                <p:nvPr/>
              </p:nvSpPr>
              <p:spPr bwMode="auto">
                <a:xfrm>
                  <a:off x="4070350" y="1522413"/>
                  <a:ext cx="0" cy="251460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t-EE"/>
                </a:p>
              </p:txBody>
            </p:sp>
            <p:sp>
              <p:nvSpPr>
                <p:cNvPr id="29" name="Line 9"/>
                <p:cNvSpPr>
                  <a:spLocks noChangeShapeType="1"/>
                </p:cNvSpPr>
                <p:nvPr/>
              </p:nvSpPr>
              <p:spPr bwMode="auto">
                <a:xfrm>
                  <a:off x="5427663" y="1522413"/>
                  <a:ext cx="0" cy="251460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t-EE"/>
                </a:p>
              </p:txBody>
            </p:sp>
            <p:sp>
              <p:nvSpPr>
                <p:cNvPr id="30" name="Line 10"/>
                <p:cNvSpPr>
                  <a:spLocks noChangeShapeType="1"/>
                </p:cNvSpPr>
                <p:nvPr/>
              </p:nvSpPr>
              <p:spPr bwMode="auto">
                <a:xfrm>
                  <a:off x="4041775" y="4019550"/>
                  <a:ext cx="1416050" cy="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t-EE"/>
                </a:p>
              </p:txBody>
            </p:sp>
            <p:sp>
              <p:nvSpPr>
                <p:cNvPr id="31" name="Rectangle 12" descr="60%"/>
                <p:cNvSpPr>
                  <a:spLocks noChangeArrowheads="1"/>
                </p:cNvSpPr>
                <p:nvPr/>
              </p:nvSpPr>
              <p:spPr bwMode="auto">
                <a:xfrm>
                  <a:off x="4098925" y="1868488"/>
                  <a:ext cx="1311275" cy="2133600"/>
                </a:xfrm>
                <a:prstGeom prst="rect">
                  <a:avLst/>
                </a:prstGeom>
                <a:pattFill prst="pct60">
                  <a:fgClr>
                    <a:srgbClr val="ADE0FF"/>
                  </a:fgClr>
                  <a:bgClr>
                    <a:srgbClr val="FFFFFF"/>
                  </a:bgClr>
                </a:patt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" name="AutoShape 13"/>
                <p:cNvSpPr>
                  <a:spLocks noChangeArrowheads="1"/>
                </p:cNvSpPr>
                <p:nvPr/>
              </p:nvSpPr>
              <p:spPr bwMode="auto">
                <a:xfrm>
                  <a:off x="2276475" y="2325688"/>
                  <a:ext cx="1371600" cy="1143000"/>
                </a:xfrm>
                <a:prstGeom prst="rightArrow">
                  <a:avLst>
                    <a:gd name="adj1" fmla="val 50000"/>
                    <a:gd name="adj2" fmla="val 30000"/>
                  </a:avLst>
                </a:prstGeom>
                <a:solidFill>
                  <a:srgbClr val="6699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3" name="AutoShape 14"/>
                <p:cNvSpPr>
                  <a:spLocks noChangeArrowheads="1"/>
                </p:cNvSpPr>
                <p:nvPr/>
              </p:nvSpPr>
              <p:spPr bwMode="auto">
                <a:xfrm>
                  <a:off x="5975350" y="2554288"/>
                  <a:ext cx="990600" cy="609600"/>
                </a:xfrm>
                <a:prstGeom prst="rightArrow">
                  <a:avLst>
                    <a:gd name="adj1" fmla="val 50000"/>
                    <a:gd name="adj2" fmla="val 40625"/>
                  </a:avLst>
                </a:prstGeom>
                <a:solidFill>
                  <a:srgbClr val="6699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latin typeface="Arial" panose="020B0604020202020204" pitchFamily="34" charset="0"/>
                  </a:endParaRPr>
                </a:p>
              </p:txBody>
            </p:sp>
          </p:grpSp>
          <p:cxnSp>
            <p:nvCxnSpPr>
              <p:cNvPr id="38" name="Straight Arrow Connector 37"/>
              <p:cNvCxnSpPr/>
              <p:nvPr/>
            </p:nvCxnSpPr>
            <p:spPr>
              <a:xfrm>
                <a:off x="2808698" y="3579779"/>
                <a:ext cx="750247" cy="0"/>
              </a:xfrm>
              <a:prstGeom prst="straightConnector1">
                <a:avLst/>
              </a:prstGeom>
              <a:ln w="15875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Rectangle 38"/>
              <p:cNvSpPr/>
              <p:nvPr/>
            </p:nvSpPr>
            <p:spPr>
              <a:xfrm>
                <a:off x="2988494" y="3168843"/>
                <a:ext cx="31290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2000" dirty="0">
                    <a:solidFill>
                      <a:srgbClr val="FF3300"/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b</a:t>
                </a:r>
                <a:endParaRPr lang="et-EE" sz="2000" dirty="0"/>
              </a:p>
            </p:txBody>
          </p:sp>
        </p:grpSp>
        <p:sp>
          <p:nvSpPr>
            <p:cNvPr id="36" name="Rectangle 35"/>
            <p:cNvSpPr/>
            <p:nvPr/>
          </p:nvSpPr>
          <p:spPr>
            <a:xfrm>
              <a:off x="2400565" y="3032711"/>
              <a:ext cx="67358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  <a:buFontTx/>
                <a:buNone/>
              </a:pPr>
              <a:r>
                <a:rPr lang="et-EE" altLang="en-US" sz="2800" dirty="0">
                  <a:solidFill>
                    <a:srgbClr val="FF3300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c, </a:t>
              </a:r>
              <a:r>
                <a:rPr lang="el-GR" altLang="en-US" sz="2800" dirty="0">
                  <a:solidFill>
                    <a:srgbClr val="FF3300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ε</a:t>
              </a:r>
              <a:endParaRPr lang="en-US" altLang="en-US" sz="2800" dirty="0">
                <a:solidFill>
                  <a:srgbClr val="FF3300"/>
                </a:solidFill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3826611" y="2464916"/>
            <a:ext cx="5272006" cy="2926467"/>
            <a:chOff x="3878661" y="1437714"/>
            <a:chExt cx="5272006" cy="2926467"/>
          </a:xfrm>
        </p:grpSpPr>
        <p:grpSp>
          <p:nvGrpSpPr>
            <p:cNvPr id="59" name="Group 58"/>
            <p:cNvGrpSpPr/>
            <p:nvPr/>
          </p:nvGrpSpPr>
          <p:grpSpPr>
            <a:xfrm>
              <a:off x="3878661" y="1437714"/>
              <a:ext cx="5272006" cy="2926467"/>
              <a:chOff x="3878661" y="1437714"/>
              <a:chExt cx="5272006" cy="2926467"/>
            </a:xfrm>
          </p:grpSpPr>
          <p:grpSp>
            <p:nvGrpSpPr>
              <p:cNvPr id="58" name="Group 57"/>
              <p:cNvGrpSpPr/>
              <p:nvPr/>
            </p:nvGrpSpPr>
            <p:grpSpPr>
              <a:xfrm>
                <a:off x="3878661" y="1437714"/>
                <a:ext cx="5272006" cy="2926467"/>
                <a:chOff x="3882727" y="1733598"/>
                <a:chExt cx="5272006" cy="2926467"/>
              </a:xfrm>
            </p:grpSpPr>
            <p:pic>
              <p:nvPicPr>
                <p:cNvPr id="47" name="Picture 46"/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223186" y="1733598"/>
                  <a:ext cx="4931547" cy="2327547"/>
                </a:xfrm>
                <a:prstGeom prst="rect">
                  <a:avLst/>
                </a:prstGeom>
              </p:spPr>
            </p:pic>
            <p:sp>
              <p:nvSpPr>
                <p:cNvPr id="48" name="Rectangle 47"/>
                <p:cNvSpPr/>
                <p:nvPr/>
              </p:nvSpPr>
              <p:spPr>
                <a:xfrm rot="16200000">
                  <a:off x="3353095" y="2611130"/>
                  <a:ext cx="1428596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t-EE" altLang="et-EE" dirty="0" err="1"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Absorptsioon</a:t>
                  </a:r>
                  <a:endParaRPr lang="et-EE" dirty="0"/>
                </a:p>
              </p:txBody>
            </p:sp>
            <p:sp>
              <p:nvSpPr>
                <p:cNvPr id="49" name="Rectangle 48"/>
                <p:cNvSpPr/>
                <p:nvPr/>
              </p:nvSpPr>
              <p:spPr>
                <a:xfrm>
                  <a:off x="5706229" y="4290733"/>
                  <a:ext cx="2121093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t-EE" altLang="et-EE" dirty="0"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Kontsentratsioon, g/l</a:t>
                  </a:r>
                  <a:endParaRPr lang="et-EE" dirty="0"/>
                </a:p>
              </p:txBody>
            </p:sp>
            <p:sp>
              <p:nvSpPr>
                <p:cNvPr id="57" name="Rectangle 56"/>
                <p:cNvSpPr/>
                <p:nvPr/>
              </p:nvSpPr>
              <p:spPr>
                <a:xfrm>
                  <a:off x="4926938" y="1764320"/>
                  <a:ext cx="1890261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t-EE" altLang="et-EE" dirty="0">
                      <a:solidFill>
                        <a:schemeClr val="accent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Kaliibrimisgraafik</a:t>
                  </a:r>
                  <a:endParaRPr lang="et-EE" dirty="0">
                    <a:solidFill>
                      <a:schemeClr val="accent1"/>
                    </a:solidFill>
                  </a:endParaRPr>
                </a:p>
              </p:txBody>
            </p:sp>
          </p:grpSp>
          <p:sp>
            <p:nvSpPr>
              <p:cNvPr id="50" name="Rectangle 49"/>
              <p:cNvSpPr/>
              <p:nvPr/>
            </p:nvSpPr>
            <p:spPr>
              <a:xfrm>
                <a:off x="5304508" y="3640205"/>
                <a:ext cx="331372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altLang="et-EE" sz="16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1             2             3            4             5</a:t>
                </a:r>
                <a:endParaRPr lang="et-EE" sz="1600" dirty="0"/>
              </a:p>
            </p:txBody>
          </p:sp>
        </p:grpSp>
        <p:sp>
          <p:nvSpPr>
            <p:cNvPr id="52" name="Rectangle 51"/>
            <p:cNvSpPr/>
            <p:nvPr/>
          </p:nvSpPr>
          <p:spPr>
            <a:xfrm>
              <a:off x="4203739" y="1712701"/>
              <a:ext cx="44114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altLang="et-EE" sz="16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1,0</a:t>
              </a:r>
              <a:endParaRPr lang="et-EE" sz="1600" dirty="0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203739" y="2058584"/>
              <a:ext cx="44114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altLang="et-EE" sz="16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0,8</a:t>
              </a:r>
              <a:endParaRPr lang="et-EE" sz="1600" dirty="0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4203739" y="2360677"/>
              <a:ext cx="44114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altLang="et-EE" sz="16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0,6</a:t>
              </a:r>
              <a:endParaRPr lang="et-EE" sz="1600" dirty="0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4203739" y="2711270"/>
              <a:ext cx="44114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altLang="et-EE" sz="16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0,4</a:t>
              </a:r>
              <a:endParaRPr lang="et-EE" sz="1600" dirty="0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4203739" y="3031847"/>
              <a:ext cx="44114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altLang="et-EE" sz="16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0,2</a:t>
              </a:r>
              <a:endParaRPr lang="et-EE" sz="1600" dirty="0"/>
            </a:p>
          </p:txBody>
        </p:sp>
      </p:grpSp>
      <p:sp>
        <p:nvSpPr>
          <p:cNvPr id="61" name="Rectangle 60"/>
          <p:cNvSpPr/>
          <p:nvPr/>
        </p:nvSpPr>
        <p:spPr>
          <a:xfrm>
            <a:off x="4588026" y="1784037"/>
            <a:ext cx="42452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altLang="et-E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 – valguse läbilaskvus (transmissioon)</a:t>
            </a:r>
            <a:endParaRPr lang="et-EE" sz="2000" dirty="0"/>
          </a:p>
        </p:txBody>
      </p:sp>
    </p:spTree>
    <p:extLst>
      <p:ext uri="{BB962C8B-B14F-4D97-AF65-F5344CB8AC3E}">
        <p14:creationId xmlns:p14="http://schemas.microsoft.com/office/powerpoint/2010/main" val="2371680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4843" y="839889"/>
            <a:ext cx="3949430" cy="39494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6466" y="4727643"/>
            <a:ext cx="3197534" cy="2130357"/>
          </a:xfrm>
          <a:prstGeom prst="rect">
            <a:avLst/>
          </a:prstGeom>
        </p:spPr>
      </p:pic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545" y="1052736"/>
            <a:ext cx="476593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Spektromeetria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annab informatsiooni aine kohta kasutades ära selle hästi formuleeritud reaktsioone kokkupuutes valgusega.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Spektromeetria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peamine tööriist on </a:t>
            </a:r>
            <a:r>
              <a:rPr lang="et-EE" altLang="et-EE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spektrofotomeeter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mis mõõdab valguse intensiivsust sõltuvalt lainepikkusest.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Spektromeetreid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jagatakse nende töö-lainepikkuste, spektri saamismooduste ning mõõtmistehnikate järgi.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SPEKTROSKOOPIA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41</a:t>
            </a:fld>
            <a:endParaRPr lang="et-E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4700112"/>
            <a:ext cx="6028211" cy="2488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496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8" name="Picture 6" descr="http://www.lab-device.com/photo/pl4076835-t90_double_beam_uv_vis_spectrophotometer_photometric_range_4_0abs_4_0ab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2338" y="5301610"/>
            <a:ext cx="2081662" cy="1560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80" name="Picture 8" descr="http://www.selectscience.net/images/products/7168_T90+.jpg.ashx?width=270&amp;height=26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9638" y="3064219"/>
            <a:ext cx="2084361" cy="2084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0" name="Group 39"/>
          <p:cNvGrpSpPr/>
          <p:nvPr/>
        </p:nvGrpSpPr>
        <p:grpSpPr>
          <a:xfrm>
            <a:off x="382238" y="68034"/>
            <a:ext cx="6794660" cy="3363763"/>
            <a:chOff x="382238" y="68034"/>
            <a:chExt cx="6794660" cy="3363763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89518" y="68034"/>
              <a:ext cx="6257925" cy="3013234"/>
            </a:xfrm>
            <a:prstGeom prst="rect">
              <a:avLst/>
            </a:prstGeom>
          </p:spPr>
        </p:pic>
        <p:grpSp>
          <p:nvGrpSpPr>
            <p:cNvPr id="26" name="Group 25"/>
            <p:cNvGrpSpPr/>
            <p:nvPr/>
          </p:nvGrpSpPr>
          <p:grpSpPr>
            <a:xfrm>
              <a:off x="382238" y="916881"/>
              <a:ext cx="6794660" cy="2514916"/>
              <a:chOff x="368510" y="4277171"/>
              <a:chExt cx="6794660" cy="2514916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902519" y="6418304"/>
                <a:ext cx="152157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600" dirty="0" err="1">
                    <a:latin typeface="Times New Roman" pitchFamily="18" charset="0"/>
                    <a:cs typeface="Times New Roman" pitchFamily="18" charset="0"/>
                  </a:rPr>
                  <a:t>Monokromaator</a:t>
                </a:r>
                <a:endParaRPr lang="et-EE" sz="1600" dirty="0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3852025" y="6453533"/>
                <a:ext cx="67518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600" dirty="0">
                    <a:latin typeface="Times New Roman" pitchFamily="18" charset="0"/>
                    <a:cs typeface="Times New Roman" pitchFamily="18" charset="0"/>
                  </a:rPr>
                  <a:t>Proov</a:t>
                </a:r>
                <a:endParaRPr lang="et-EE" sz="1600" dirty="0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4572000" y="6326846"/>
                <a:ext cx="1029449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600" dirty="0">
                    <a:latin typeface="Times New Roman" pitchFamily="18" charset="0"/>
                    <a:cs typeface="Times New Roman" pitchFamily="18" charset="0"/>
                  </a:rPr>
                  <a:t>Fotodiood</a:t>
                </a:r>
                <a:endParaRPr lang="et-EE" sz="1600" dirty="0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4450595" y="5241690"/>
                <a:ext cx="72167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600" dirty="0">
                    <a:latin typeface="Times New Roman" pitchFamily="18" charset="0"/>
                    <a:cs typeface="Times New Roman" pitchFamily="18" charset="0"/>
                  </a:rPr>
                  <a:t>Arvuti</a:t>
                </a:r>
                <a:endParaRPr lang="et-EE" sz="1600" dirty="0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1715525" y="5133049"/>
                <a:ext cx="63190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600" dirty="0">
                    <a:latin typeface="Times New Roman" pitchFamily="18" charset="0"/>
                    <a:cs typeface="Times New Roman" pitchFamily="18" charset="0"/>
                  </a:rPr>
                  <a:t>Filter</a:t>
                </a:r>
                <a:endParaRPr lang="et-EE" sz="1600" dirty="0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368510" y="4277171"/>
                <a:ext cx="89800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600" dirty="0">
                    <a:latin typeface="Times New Roman" pitchFamily="18" charset="0"/>
                    <a:cs typeface="Times New Roman" pitchFamily="18" charset="0"/>
                  </a:rPr>
                  <a:t>D</a:t>
                </a:r>
                <a:r>
                  <a:rPr lang="et-EE" sz="1600" baseline="-25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t-EE" sz="1600" dirty="0">
                    <a:latin typeface="Times New Roman" pitchFamily="18" charset="0"/>
                    <a:cs typeface="Times New Roman" pitchFamily="18" charset="0"/>
                  </a:rPr>
                  <a:t> lamp</a:t>
                </a:r>
                <a:endParaRPr lang="et-EE" sz="1600" dirty="0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1425712" y="4277171"/>
                <a:ext cx="902262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t-EE" sz="1600" dirty="0">
                    <a:latin typeface="Times New Roman" pitchFamily="18" charset="0"/>
                    <a:cs typeface="Times New Roman" pitchFamily="18" charset="0"/>
                  </a:rPr>
                  <a:t>Volfram-lamp</a:t>
                </a:r>
                <a:endParaRPr lang="et-EE" sz="1600" dirty="0"/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6051587" y="4692669"/>
                <a:ext cx="81304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600" dirty="0">
                    <a:latin typeface="Times New Roman" pitchFamily="18" charset="0"/>
                    <a:cs typeface="Times New Roman" pitchFamily="18" charset="0"/>
                  </a:rPr>
                  <a:t>Spekter</a:t>
                </a:r>
                <a:endParaRPr lang="et-EE" sz="1600" dirty="0"/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5858005" y="5778386"/>
                <a:ext cx="1305165" cy="29238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300" dirty="0">
                    <a:latin typeface="Times New Roman" pitchFamily="18" charset="0"/>
                    <a:cs typeface="Times New Roman" pitchFamily="18" charset="0"/>
                  </a:rPr>
                  <a:t>Lainepikkus, </a:t>
                </a:r>
                <a:r>
                  <a:rPr lang="et-EE" sz="1300" dirty="0" err="1">
                    <a:latin typeface="Times New Roman" pitchFamily="18" charset="0"/>
                    <a:cs typeface="Times New Roman" pitchFamily="18" charset="0"/>
                  </a:rPr>
                  <a:t>nm</a:t>
                </a:r>
                <a:endParaRPr lang="et-EE" sz="1300" dirty="0"/>
              </a:p>
            </p:txBody>
          </p:sp>
          <p:sp>
            <p:nvSpPr>
              <p:cNvPr id="37" name="Rectangle 36"/>
              <p:cNvSpPr/>
              <p:nvPr/>
            </p:nvSpPr>
            <p:spPr>
              <a:xfrm rot="16200000">
                <a:off x="5514113" y="5183992"/>
                <a:ext cx="896399" cy="29238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300" dirty="0">
                    <a:latin typeface="Times New Roman" pitchFamily="18" charset="0"/>
                    <a:cs typeface="Times New Roman" pitchFamily="18" charset="0"/>
                  </a:rPr>
                  <a:t>Neelduvus</a:t>
                </a:r>
                <a:endParaRPr lang="et-EE" sz="1300" dirty="0"/>
              </a:p>
            </p:txBody>
          </p:sp>
        </p:grpSp>
      </p:grpSp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42</a:t>
            </a:fld>
            <a:endParaRPr lang="et-EE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SPEKTROFOTOMEETER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368510" y="3467873"/>
            <a:ext cx="6794660" cy="3363970"/>
            <a:chOff x="368510" y="3428117"/>
            <a:chExt cx="6794660" cy="3363970"/>
          </a:xfrm>
        </p:grpSpPr>
        <p:grpSp>
          <p:nvGrpSpPr>
            <p:cNvPr id="38" name="Group 37"/>
            <p:cNvGrpSpPr/>
            <p:nvPr/>
          </p:nvGrpSpPr>
          <p:grpSpPr>
            <a:xfrm>
              <a:off x="689518" y="3428117"/>
              <a:ext cx="6257925" cy="3013234"/>
              <a:chOff x="689518" y="3428117"/>
              <a:chExt cx="6257925" cy="3013234"/>
            </a:xfrm>
          </p:grpSpPr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89518" y="3428117"/>
                <a:ext cx="6257925" cy="3013234"/>
              </a:xfrm>
              <a:prstGeom prst="rect">
                <a:avLst/>
              </a:prstGeom>
            </p:spPr>
          </p:pic>
          <p:sp>
            <p:nvSpPr>
              <p:cNvPr id="17" name="Rectangle 16"/>
              <p:cNvSpPr/>
              <p:nvPr/>
            </p:nvSpPr>
            <p:spPr>
              <a:xfrm>
                <a:off x="4571999" y="4306355"/>
                <a:ext cx="1029449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600" dirty="0">
                    <a:latin typeface="Times New Roman" pitchFamily="18" charset="0"/>
                    <a:cs typeface="Times New Roman" pitchFamily="18" charset="0"/>
                  </a:rPr>
                  <a:t>Fotodiood</a:t>
                </a:r>
                <a:endParaRPr lang="et-EE" sz="1600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725292" y="4042029"/>
                <a:ext cx="84670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600" dirty="0">
                    <a:latin typeface="Times New Roman" pitchFamily="18" charset="0"/>
                    <a:cs typeface="Times New Roman" pitchFamily="18" charset="0"/>
                  </a:rPr>
                  <a:t>Võrdlus</a:t>
                </a:r>
                <a:endParaRPr lang="et-EE" sz="1600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2610711" y="4394911"/>
                <a:ext cx="73289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600" dirty="0">
                    <a:latin typeface="Times New Roman" pitchFamily="18" charset="0"/>
                    <a:cs typeface="Times New Roman" pitchFamily="18" charset="0"/>
                  </a:rPr>
                  <a:t>Peegel</a:t>
                </a:r>
                <a:endParaRPr lang="et-EE" sz="1600" dirty="0"/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368510" y="4277171"/>
              <a:ext cx="6794660" cy="2514916"/>
              <a:chOff x="368510" y="4277171"/>
              <a:chExt cx="6794660" cy="2514916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902519" y="6418304"/>
                <a:ext cx="152157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600" dirty="0" err="1">
                    <a:latin typeface="Times New Roman" pitchFamily="18" charset="0"/>
                    <a:cs typeface="Times New Roman" pitchFamily="18" charset="0"/>
                  </a:rPr>
                  <a:t>Monokromaator</a:t>
                </a:r>
                <a:endParaRPr lang="et-EE" sz="1600" dirty="0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2774158" y="6322959"/>
                <a:ext cx="109998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600" dirty="0">
                    <a:latin typeface="Times New Roman" pitchFamily="18" charset="0"/>
                    <a:cs typeface="Times New Roman" pitchFamily="18" charset="0"/>
                  </a:rPr>
                  <a:t>Kiirejagaja</a:t>
                </a:r>
                <a:endParaRPr lang="et-EE" sz="1600" dirty="0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3852025" y="6453533"/>
                <a:ext cx="67518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600" dirty="0">
                    <a:latin typeface="Times New Roman" pitchFamily="18" charset="0"/>
                    <a:cs typeface="Times New Roman" pitchFamily="18" charset="0"/>
                  </a:rPr>
                  <a:t>Proov</a:t>
                </a:r>
                <a:endParaRPr lang="et-EE" sz="1600" dirty="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4572000" y="6326846"/>
                <a:ext cx="1029449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600" dirty="0">
                    <a:latin typeface="Times New Roman" pitchFamily="18" charset="0"/>
                    <a:cs typeface="Times New Roman" pitchFamily="18" charset="0"/>
                  </a:rPr>
                  <a:t>Fotodiood</a:t>
                </a:r>
                <a:endParaRPr lang="et-EE" sz="1600" dirty="0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4450595" y="5241690"/>
                <a:ext cx="72167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600" dirty="0">
                    <a:latin typeface="Times New Roman" pitchFamily="18" charset="0"/>
                    <a:cs typeface="Times New Roman" pitchFamily="18" charset="0"/>
                  </a:rPr>
                  <a:t>Arvuti</a:t>
                </a:r>
                <a:endParaRPr lang="et-EE" sz="1600" dirty="0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1715525" y="5133049"/>
                <a:ext cx="63190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600" dirty="0">
                    <a:latin typeface="Times New Roman" pitchFamily="18" charset="0"/>
                    <a:cs typeface="Times New Roman" pitchFamily="18" charset="0"/>
                  </a:rPr>
                  <a:t>Filter</a:t>
                </a:r>
                <a:endParaRPr lang="et-EE" sz="1600" dirty="0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368510" y="4277171"/>
                <a:ext cx="89800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600" dirty="0">
                    <a:latin typeface="Times New Roman" pitchFamily="18" charset="0"/>
                    <a:cs typeface="Times New Roman" pitchFamily="18" charset="0"/>
                  </a:rPr>
                  <a:t>D</a:t>
                </a:r>
                <a:r>
                  <a:rPr lang="et-EE" sz="1600" baseline="-25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t-EE" sz="1600" dirty="0">
                    <a:latin typeface="Times New Roman" pitchFamily="18" charset="0"/>
                    <a:cs typeface="Times New Roman" pitchFamily="18" charset="0"/>
                  </a:rPr>
                  <a:t> lamp</a:t>
                </a:r>
                <a:endParaRPr lang="et-EE" sz="1600" dirty="0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425712" y="4277171"/>
                <a:ext cx="902262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t-EE" sz="1600" dirty="0">
                    <a:latin typeface="Times New Roman" pitchFamily="18" charset="0"/>
                    <a:cs typeface="Times New Roman" pitchFamily="18" charset="0"/>
                  </a:rPr>
                  <a:t>Volfram-lamp</a:t>
                </a:r>
                <a:endParaRPr lang="et-EE" sz="1600" dirty="0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6051587" y="4692669"/>
                <a:ext cx="81304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600" dirty="0">
                    <a:latin typeface="Times New Roman" pitchFamily="18" charset="0"/>
                    <a:cs typeface="Times New Roman" pitchFamily="18" charset="0"/>
                  </a:rPr>
                  <a:t>Spekter</a:t>
                </a:r>
                <a:endParaRPr lang="et-EE" sz="1600" dirty="0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5858005" y="5778386"/>
                <a:ext cx="1305165" cy="29238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300" dirty="0">
                    <a:latin typeface="Times New Roman" pitchFamily="18" charset="0"/>
                    <a:cs typeface="Times New Roman" pitchFamily="18" charset="0"/>
                  </a:rPr>
                  <a:t>Lainepikkus, </a:t>
                </a:r>
                <a:r>
                  <a:rPr lang="et-EE" sz="1300" dirty="0" err="1">
                    <a:latin typeface="Times New Roman" pitchFamily="18" charset="0"/>
                    <a:cs typeface="Times New Roman" pitchFamily="18" charset="0"/>
                  </a:rPr>
                  <a:t>nm</a:t>
                </a:r>
                <a:endParaRPr lang="et-EE" sz="1300" dirty="0"/>
              </a:p>
            </p:txBody>
          </p:sp>
          <p:sp>
            <p:nvSpPr>
              <p:cNvPr id="25" name="Rectangle 24"/>
              <p:cNvSpPr/>
              <p:nvPr/>
            </p:nvSpPr>
            <p:spPr>
              <a:xfrm rot="16200000">
                <a:off x="5514113" y="5183992"/>
                <a:ext cx="896399" cy="29238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t-EE" sz="1300" dirty="0">
                    <a:latin typeface="Times New Roman" pitchFamily="18" charset="0"/>
                    <a:cs typeface="Times New Roman" pitchFamily="18" charset="0"/>
                  </a:rPr>
                  <a:t>Neelduvus</a:t>
                </a:r>
                <a:endParaRPr lang="et-EE" sz="1300" dirty="0"/>
              </a:p>
            </p:txBody>
          </p:sp>
        </p:grpSp>
      </p:grpSp>
      <p:sp>
        <p:nvSpPr>
          <p:cNvPr id="41" name="Rectangle 40"/>
          <p:cNvSpPr/>
          <p:nvPr/>
        </p:nvSpPr>
        <p:spPr>
          <a:xfrm>
            <a:off x="2518391" y="1089421"/>
            <a:ext cx="32605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altLang="et-EE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Ühekiireline</a:t>
            </a:r>
            <a:r>
              <a:rPr lang="et-EE" altLang="et-EE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altLang="et-EE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spektrofotomeeter</a:t>
            </a:r>
            <a:endParaRPr lang="et-EE" b="1" dirty="0"/>
          </a:p>
        </p:txBody>
      </p:sp>
      <p:sp>
        <p:nvSpPr>
          <p:cNvPr id="43" name="Rectangle 42"/>
          <p:cNvSpPr/>
          <p:nvPr/>
        </p:nvSpPr>
        <p:spPr>
          <a:xfrm>
            <a:off x="2518391" y="3644648"/>
            <a:ext cx="33887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altLang="et-EE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Kahekiireline</a:t>
            </a:r>
            <a:r>
              <a:rPr lang="et-EE" altLang="et-EE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altLang="et-EE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spektrofotomeeter</a:t>
            </a:r>
            <a:endParaRPr lang="et-EE" b="1" dirty="0"/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92242" y="187473"/>
            <a:ext cx="1602758" cy="237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559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5843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  <a:spcAft>
                <a:spcPts val="1200"/>
              </a:spcAft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Ühe- ja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kahekiirelised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spektromeetrid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 algn="just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Kahekiirelised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spektromeetrid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mõõdavad kahe valguskiire intensiivsuste suhet (mõõtmised on stabiilsemad ning lihtsamad).</a:t>
            </a:r>
          </a:p>
          <a:p>
            <a:pPr marL="342900" indent="-342900" algn="just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Ühekiirelised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mõõdavad ühe kiire absoluutset intensiivsust (mõõtmiste lineaarne piirkond on sageli suurem).</a:t>
            </a:r>
          </a:p>
          <a:p>
            <a:pPr algn="just">
              <a:lnSpc>
                <a:spcPct val="90000"/>
              </a:lnSpc>
              <a:spcAft>
                <a:spcPts val="1200"/>
              </a:spcAft>
            </a:pPr>
            <a:endParaRPr lang="et-EE" altLang="et-EE" sz="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  <a:spcAft>
                <a:spcPts val="1200"/>
              </a:spcAft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Esimesed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spektromeetrid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kasutasid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monokromaatoreid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spektri analüüsimiseks, uuemates instrumentides kasutatakse ka dioodvõresid (palju fotosensoreid).</a:t>
            </a:r>
          </a:p>
          <a:p>
            <a:pPr algn="just">
              <a:lnSpc>
                <a:spcPct val="90000"/>
              </a:lnSpc>
              <a:spcAft>
                <a:spcPts val="1200"/>
              </a:spcAft>
            </a:pPr>
            <a:endParaRPr lang="et-EE" altLang="et-EE" sz="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  <a:spcAft>
                <a:spcPts val="1200"/>
              </a:spcAft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ka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spektromeetreid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kus kasutatakse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Fourier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teisenduse meetodit kiiremaks spektraalse informatsiooni saamiseks.</a:t>
            </a:r>
          </a:p>
          <a:p>
            <a:pPr algn="just">
              <a:lnSpc>
                <a:spcPct val="90000"/>
              </a:lnSpc>
              <a:spcAft>
                <a:spcPts val="1200"/>
              </a:spcAft>
            </a:pPr>
            <a:endParaRPr lang="et-EE" altLang="et-EE" sz="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  <a:spcAft>
                <a:spcPts val="1200"/>
              </a:spcAft>
            </a:pP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Spektromeetri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töö on lühidalt kirjeldatav järgmiste etappidena:</a:t>
            </a:r>
          </a:p>
          <a:p>
            <a:pPr marL="342900" indent="-342900" algn="just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Valgusallikast suunatakse valguskiir läbi proovi.</a:t>
            </a:r>
          </a:p>
          <a:p>
            <a:pPr marL="342900" indent="-342900" algn="just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Proov absorbeerib osa valgusest.</a:t>
            </a:r>
          </a:p>
          <a:p>
            <a:pPr marL="342900" indent="-342900" algn="just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Detektor mõõdab kui palju valgust absorbeerus ning muundab tulemuse numbrinäiduks, mis trükitakse välja või kuvatakse ekraanil.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SPEKTROFOTOMEETRI EHITUS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43</a:t>
            </a:fld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706756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6851</TotalTime>
  <Words>2276</Words>
  <Application>Microsoft Office PowerPoint</Application>
  <PresentationFormat>On-screen Show (4:3)</PresentationFormat>
  <Paragraphs>619</Paragraphs>
  <Slides>43</Slides>
  <Notes>43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43</vt:i4>
      </vt:variant>
    </vt:vector>
  </HeadingPairs>
  <TitlesOfParts>
    <vt:vector size="50" baseType="lpstr">
      <vt:lpstr>Arial</vt:lpstr>
      <vt:lpstr>Calibri</vt:lpstr>
      <vt:lpstr>Times</vt:lpstr>
      <vt:lpstr>Times New Roman</vt:lpstr>
      <vt:lpstr>Office Theme</vt:lpstr>
      <vt:lpstr>Equation</vt:lpstr>
      <vt:lpstr>Photo Editor Photo</vt:lpstr>
      <vt:lpstr>ANALÜÜTILINE KEEMIA JA INSTRUMENTAALANALÜÜS</vt:lpstr>
      <vt:lpstr>4. KAALANALÜÜS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5. VALGUS JA SPEKTROMEETRILISED MÕÕTMISED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Rando Tuvikene</dc:creator>
  <cp:lastModifiedBy>Kert Martma</cp:lastModifiedBy>
  <cp:revision>1381</cp:revision>
  <dcterms:created xsi:type="dcterms:W3CDTF">2014-05-26T08:31:20Z</dcterms:created>
  <dcterms:modified xsi:type="dcterms:W3CDTF">2022-09-26T08:16:59Z</dcterms:modified>
</cp:coreProperties>
</file>