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456" r:id="rId2"/>
    <p:sldId id="415" r:id="rId3"/>
    <p:sldId id="455" r:id="rId4"/>
    <p:sldId id="526" r:id="rId5"/>
    <p:sldId id="458" r:id="rId6"/>
    <p:sldId id="459" r:id="rId7"/>
    <p:sldId id="460" r:id="rId8"/>
    <p:sldId id="461" r:id="rId9"/>
    <p:sldId id="462" r:id="rId10"/>
    <p:sldId id="463" r:id="rId11"/>
    <p:sldId id="465" r:id="rId12"/>
    <p:sldId id="470" r:id="rId13"/>
    <p:sldId id="471" r:id="rId14"/>
    <p:sldId id="472" r:id="rId15"/>
    <p:sldId id="473" r:id="rId16"/>
    <p:sldId id="474" r:id="rId17"/>
    <p:sldId id="475" r:id="rId18"/>
    <p:sldId id="476" r:id="rId19"/>
    <p:sldId id="477" r:id="rId20"/>
    <p:sldId id="478" r:id="rId21"/>
    <p:sldId id="480" r:id="rId22"/>
    <p:sldId id="481" r:id="rId23"/>
    <p:sldId id="482" r:id="rId24"/>
    <p:sldId id="483" r:id="rId25"/>
    <p:sldId id="484" r:id="rId26"/>
    <p:sldId id="485" r:id="rId27"/>
    <p:sldId id="486" r:id="rId28"/>
    <p:sldId id="487" r:id="rId29"/>
    <p:sldId id="488" r:id="rId30"/>
    <p:sldId id="489" r:id="rId31"/>
    <p:sldId id="491" r:id="rId32"/>
    <p:sldId id="492" r:id="rId33"/>
    <p:sldId id="493" r:id="rId34"/>
    <p:sldId id="495" r:id="rId35"/>
    <p:sldId id="500" r:id="rId36"/>
    <p:sldId id="501" r:id="rId37"/>
    <p:sldId id="502" r:id="rId38"/>
    <p:sldId id="503" r:id="rId39"/>
    <p:sldId id="504" r:id="rId40"/>
    <p:sldId id="506" r:id="rId41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0000"/>
    <a:srgbClr val="0000FF"/>
    <a:srgbClr val="FF0066"/>
    <a:srgbClr val="FF0000"/>
    <a:srgbClr val="007600"/>
    <a:srgbClr val="0033CC"/>
    <a:srgbClr val="008000"/>
    <a:srgbClr val="750101"/>
    <a:srgbClr val="B80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84580" autoAdjust="0"/>
  </p:normalViewPr>
  <p:slideViewPr>
    <p:cSldViewPr snapToGrid="0">
      <p:cViewPr varScale="1">
        <p:scale>
          <a:sx n="98" d="100"/>
          <a:sy n="98" d="100"/>
        </p:scale>
        <p:origin x="196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71BAF-C036-42EE-9F76-6B64116EE154}" type="datetimeFigureOut">
              <a:rPr lang="et-EE" smtClean="0"/>
              <a:t>16.09.2015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86DCE-1FBE-49E1-91AC-958088EEFB2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69803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159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27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471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633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t-E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227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098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72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527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40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042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t-EE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3652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114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14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7B719-C60B-4938-A5A5-F5429948FBA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118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026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671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2452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933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571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3736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804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err="1" smtClean="0"/>
              <a:t>Globar</a:t>
            </a:r>
            <a:r>
              <a:rPr lang="et-EE" dirty="0" smtClean="0"/>
              <a:t> – </a:t>
            </a:r>
            <a:r>
              <a:rPr lang="et-EE" dirty="0" err="1" smtClean="0"/>
              <a:t>silicon</a:t>
            </a:r>
            <a:r>
              <a:rPr lang="et-EE" dirty="0" smtClean="0"/>
              <a:t> </a:t>
            </a:r>
            <a:r>
              <a:rPr lang="et-EE" dirty="0" err="1" smtClean="0"/>
              <a:t>carbide</a:t>
            </a:r>
            <a:r>
              <a:rPr lang="et-EE" dirty="0" smtClean="0"/>
              <a:t> </a:t>
            </a:r>
            <a:r>
              <a:rPr lang="en-US" dirty="0" smtClean="0"/>
              <a:t>rod of 5 to 10 mm width and 20 to 50 mm length which is electrically heated up to 1,000 to 1,650 °C</a:t>
            </a:r>
            <a:r>
              <a:rPr lang="et-EE" dirty="0" smtClean="0"/>
              <a:t>.</a:t>
            </a:r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8471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467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4590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6830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Püroelektrilised</a:t>
            </a:r>
            <a:r>
              <a:rPr lang="et-E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üks levinuim IP detektor </a:t>
            </a:r>
            <a:r>
              <a:rPr lang="et-E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spektromeetrites</a:t>
            </a:r>
            <a:r>
              <a:rPr lang="et-E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t-E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Püroelektrilised</a:t>
            </a:r>
            <a:r>
              <a:rPr lang="et-E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kogu kristall omandab kindla temperatuuri.</a:t>
            </a:r>
          </a:p>
          <a:p>
            <a:r>
              <a:rPr lang="et-E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Termilised (</a:t>
            </a:r>
            <a:r>
              <a:rPr lang="et-E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termoelektrilised</a:t>
            </a:r>
            <a:r>
              <a:rPr lang="et-E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– üks osa detektorist on ühel temperatuuril, teine teisel. Toimivad vaid siis kui on temperatuuride vahe. </a:t>
            </a:r>
            <a:r>
              <a:rPr lang="et-E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Termoelektriline</a:t>
            </a:r>
            <a:r>
              <a:rPr lang="et-E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efekt – temperatuuride vahe muundatakse elektriks.</a:t>
            </a:r>
          </a:p>
          <a:p>
            <a:r>
              <a:rPr lang="et-E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Pneumaatilised – gaasiga täidetud kamber, painduv diafragmamembraan, IP kiirguse neeldudes gaas paisub. Fotoakustilised – valguse neeldudes materjalis, tekib selles heli (rõhu muutus).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0058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478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2477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502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376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5504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362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00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2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0636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646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490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2442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4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C487D-44C5-440A-A225-77D6705D035E}" type="datetime1">
              <a:rPr lang="et-EE" smtClean="0"/>
              <a:t>16.09.2015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66506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D90D-9977-477B-98B3-F722F82BB77C}" type="datetime1">
              <a:rPr lang="et-EE" smtClean="0"/>
              <a:t>16.09.2015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7439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51BC-9A04-4420-8962-3F8A3CF3CD5A}" type="datetime1">
              <a:rPr lang="et-EE" smtClean="0"/>
              <a:t>16.09.2015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2408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EFFD-6F3E-4E40-96C8-86B4857A4126}" type="datetime1">
              <a:rPr lang="et-EE" smtClean="0"/>
              <a:t>16.09.2015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1570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C8C3-1D17-445D-863C-15754FE0DDB6}" type="datetime1">
              <a:rPr lang="et-EE" smtClean="0"/>
              <a:t>16.09.2015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9861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712C-B8B6-4097-88B0-AEEF595AC6B0}" type="datetime1">
              <a:rPr lang="et-EE" smtClean="0"/>
              <a:t>16.09.2015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84962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8DAF-8DED-47BB-85DC-E4EF9F3783E4}" type="datetime1">
              <a:rPr lang="et-EE" smtClean="0"/>
              <a:t>16.09.2015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43382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DD08C-8EEC-4488-887D-63EF44D3C2E4}" type="datetime1">
              <a:rPr lang="et-EE" smtClean="0"/>
              <a:t>16.09.2015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41772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AB5C-9640-4B7A-879D-680C869ADCF2}" type="datetime1">
              <a:rPr lang="et-EE" smtClean="0"/>
              <a:t>16.09.2015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048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D673-E9D8-4542-8FFD-A16FE646AFE4}" type="datetime1">
              <a:rPr lang="et-EE" smtClean="0"/>
              <a:t>16.09.2015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69173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C388D-69A5-4F2F-8CC9-3EF34EA91C9B}" type="datetime1">
              <a:rPr lang="et-EE" smtClean="0"/>
              <a:t>16.09.2015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5348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BB9EC-18B1-4BA2-9532-2B3B91847969}" type="datetime1">
              <a:rPr lang="et-EE" smtClean="0"/>
              <a:t>16.09.2015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9140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image" Target="../media/image9.gif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5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7.emf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gif"/><Relationship Id="rId5" Type="http://schemas.openxmlformats.org/officeDocument/2006/relationships/image" Target="../media/image41.gif"/><Relationship Id="rId4" Type="http://schemas.openxmlformats.org/officeDocument/2006/relationships/image" Target="../media/image40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898448" y="2888156"/>
            <a:ext cx="4016952" cy="3930599"/>
            <a:chOff x="4076461" y="2790876"/>
            <a:chExt cx="4016952" cy="393059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7066" y="2790876"/>
              <a:ext cx="3676347" cy="3930599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5472012" y="5905550"/>
              <a:ext cx="156645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Lainepikkus, nm</a:t>
              </a:r>
              <a:endParaRPr lang="et-EE" sz="16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28516" y="3182709"/>
              <a:ext cx="109356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Klorofüll a</a:t>
              </a:r>
              <a:endParaRPr lang="et-EE" sz="1600" dirty="0">
                <a:solidFill>
                  <a:srgbClr val="0070C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25227" y="2790876"/>
              <a:ext cx="110479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 smtClean="0">
                  <a:solidFill>
                    <a:srgbClr val="EA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Klorofüll b</a:t>
              </a:r>
              <a:endParaRPr lang="et-EE" sz="1600" dirty="0">
                <a:solidFill>
                  <a:srgbClr val="EA00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 rot="16200000">
              <a:off x="3714182" y="3951638"/>
              <a:ext cx="106311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Neelduvus</a:t>
              </a:r>
              <a:endParaRPr lang="et-EE" sz="1600" dirty="0"/>
            </a:p>
          </p:txBody>
        </p:sp>
      </p:grp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835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73000"/>
              </a:lnSpc>
              <a:spcAft>
                <a:spcPts val="1200"/>
              </a:spcAft>
            </a:pP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Ultravioletse ja nähtava valguse spektroskoopia.</a:t>
            </a:r>
          </a:p>
          <a:p>
            <a:pPr marL="342900" indent="-342900" algn="just">
              <a:lnSpc>
                <a:spcPct val="73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Peamiselt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kasutatakse ainete kontsentratsioonide 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määramiseks.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73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Teatud määral võib saada informatsiooni ka molekulide struktuuri 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kohta.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73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Kromofooride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sisalduse 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kontroll.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73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Mõnel juhul ka spetsiifilise kromofoori </a:t>
            </a:r>
            <a:r>
              <a:rPr lang="et-EE" altLang="et-EE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identifitseerimine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UV-VIS SPEKTROSKOOPIA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</a:t>
            </a:fld>
            <a:endParaRPr lang="et-EE" dirty="0"/>
          </a:p>
        </p:txBody>
      </p:sp>
      <p:grpSp>
        <p:nvGrpSpPr>
          <p:cNvPr id="14" name="Group 13"/>
          <p:cNvGrpSpPr/>
          <p:nvPr/>
        </p:nvGrpSpPr>
        <p:grpSpPr>
          <a:xfrm>
            <a:off x="263260" y="3011517"/>
            <a:ext cx="4330504" cy="1820268"/>
            <a:chOff x="263260" y="3011517"/>
            <a:chExt cx="4330504" cy="182026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302" y="3011517"/>
              <a:ext cx="4252462" cy="1453478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263260" y="4493231"/>
              <a:ext cx="185820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Roheline kromofoor</a:t>
              </a:r>
              <a:endParaRPr lang="et-EE" sz="16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837848" y="4493231"/>
              <a:ext cx="17203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Punane kromofoor</a:t>
              </a:r>
              <a:endParaRPr lang="et-EE" sz="16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84714" y="4838396"/>
            <a:ext cx="4225739" cy="2019604"/>
            <a:chOff x="784714" y="4838396"/>
            <a:chExt cx="4225739" cy="2019604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4714" y="4838396"/>
              <a:ext cx="3649067" cy="1980359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1693964" y="6486812"/>
              <a:ext cx="95090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Klorofüll</a:t>
              </a:r>
              <a:endParaRPr lang="et-EE" sz="16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74354" y="6488668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Heem</a:t>
              </a:r>
              <a:endParaRPr lang="et-EE" dirty="0"/>
            </a:p>
          </p:txBody>
        </p:sp>
      </p:grpSp>
    </p:spTree>
    <p:extLst>
      <p:ext uri="{BB962C8B-B14F-4D97-AF65-F5344CB8AC3E}">
        <p14:creationId xmlns:p14="http://schemas.microsoft.com/office/powerpoint/2010/main" val="185298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0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UV-piirkond: 100–380 </a:t>
            </a:r>
            <a:r>
              <a:rPr lang="et-EE" sz="20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nm</a:t>
            </a:r>
            <a:endParaRPr lang="et-EE" sz="2000" dirty="0" smtClean="0">
              <a:solidFill>
                <a:srgbClr val="0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fi-FI" sz="20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Nähtava valguse piirkond: 380</a:t>
            </a:r>
            <a:r>
              <a:rPr lang="et-EE" sz="20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–</a:t>
            </a:r>
            <a:r>
              <a:rPr lang="fi-FI" sz="20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760 nm</a:t>
            </a:r>
          </a:p>
          <a:p>
            <a:r>
              <a:rPr lang="et-EE" sz="20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NIR (</a:t>
            </a:r>
            <a:r>
              <a:rPr lang="et-EE" sz="20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lähiinfrapunane</a:t>
            </a:r>
            <a:r>
              <a:rPr lang="et-EE" sz="20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piirkond): 780–3000 </a:t>
            </a:r>
            <a:r>
              <a:rPr lang="et-EE" sz="20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nm</a:t>
            </a:r>
            <a:r>
              <a:rPr lang="et-EE" sz="20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et-EE" sz="20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UV-</a:t>
            </a:r>
            <a:r>
              <a:rPr lang="et-EE" sz="20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Vis</a:t>
            </a:r>
            <a:r>
              <a:rPr lang="et-EE" sz="20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detektor: </a:t>
            </a:r>
            <a:r>
              <a:rPr lang="et-EE" sz="2000" b="1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190–1100 </a:t>
            </a:r>
            <a:r>
              <a:rPr lang="et-EE" sz="2000" b="1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nm</a:t>
            </a:r>
            <a:endParaRPr lang="et-EE" sz="2000" b="1" dirty="0" smtClean="0">
              <a:solidFill>
                <a:srgbClr val="0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Meetod põhineb valguse </a:t>
            </a:r>
            <a:r>
              <a:rPr lang="et-EE" altLang="et-EE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neelduvuse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uurimisel nähtavas ja UV piirkonnas.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Valguse absorbtsioon sõltub valentselektronide energia muutusest elektroonsetel üleminekutel.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Rühmi, mis kutsuvad esile valguse </a:t>
            </a:r>
            <a:r>
              <a:rPr lang="et-EE" altLang="et-EE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absorptsiooni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piirkonnas 200–1000 </a:t>
            </a:r>
            <a:r>
              <a:rPr lang="et-EE" altLang="et-EE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nimetatakse </a:t>
            </a:r>
            <a:r>
              <a:rPr lang="et-EE" altLang="et-EE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kromofoorideks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Sõltuvalt sideme kordsusest on </a:t>
            </a:r>
            <a:r>
              <a:rPr lang="et-EE" altLang="et-EE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ergastamisenergia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(ja sellele vastav lainepikkus) erinev.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Suurimat energiat läheb vaja üksiksideme (C-C) ergastamiseks, mistõttu küllastunud süsivesinikud neelavad energiat piirkonnas alla 200 </a:t>
            </a:r>
            <a:r>
              <a:rPr lang="et-EE" altLang="et-EE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Kui süsinik on seotud vaba elektronpaari omava </a:t>
            </a:r>
            <a:r>
              <a:rPr lang="et-EE" altLang="et-EE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heteroaatomiga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siis toimub ergastamine veidi suuremal lainepikkusel, kuid siiski 200 </a:t>
            </a:r>
            <a:r>
              <a:rPr lang="et-EE" altLang="et-EE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piirkonnas.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UV-VIS SPEKTROSKOOPIA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30007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 neelduvus on suurem ainetel, mis sisaldavad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kordseid sidemeid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C=C, C=O, C=S, C=N, N=O, S=O jne.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Neeldumiskõvera kuju ja selle asukoht spektril on mõjutatud ka </a:t>
            </a:r>
            <a:r>
              <a:rPr lang="et-EE" altLang="et-EE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alküülrühmade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(C</a:t>
            </a:r>
            <a:r>
              <a:rPr lang="et-EE" altLang="et-EE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t-EE" altLang="et-EE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2n+1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lähedusest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 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arvust. Nt.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iga kaksiksideme süsinikuaatomite juurde toodud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alküülrühm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nihutab neeldumismaksimumi u. 5 nm 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võrra suurema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lainepikkuse 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poole.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Kordsete sidemete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kuhjumine põhjustab nii neeldumisribade nihkumist suuremate lainepikkuste poole kui ka nende intensiivsuse 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kasvu.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Konjugeeritud kaksiksidemed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nihutavad neeldumist suuremate lainepikkuste poole ~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nm ühe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sisseviidud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C=C sideme kohta (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1,3-butadieen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neelab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217 nm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juures, </a:t>
            </a:r>
            <a:r>
              <a:rPr lang="el-GR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karoteen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511 nm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juures, kuna viimases on 11 C=C rühma</a:t>
            </a:r>
            <a:r>
              <a:rPr lang="et-EE" alt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UV-VIS SPEKTROSKOOPIA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</a:t>
            </a:fld>
            <a:endParaRPr lang="et-EE" dirty="0"/>
          </a:p>
        </p:txBody>
      </p:sp>
      <p:grpSp>
        <p:nvGrpSpPr>
          <p:cNvPr id="7" name="Group 6"/>
          <p:cNvGrpSpPr/>
          <p:nvPr/>
        </p:nvGrpSpPr>
        <p:grpSpPr>
          <a:xfrm>
            <a:off x="1659568" y="5323612"/>
            <a:ext cx="6694938" cy="1399655"/>
            <a:chOff x="1659568" y="4253568"/>
            <a:chExt cx="6694938" cy="1399655"/>
          </a:xfrm>
        </p:grpSpPr>
        <p:pic>
          <p:nvPicPr>
            <p:cNvPr id="27650" name="Picture 2" descr="http://f.tqn.com/y/chemistry/1/S/J/C/1/1-3-butadiene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2417" y="4383590"/>
              <a:ext cx="1216025" cy="775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1659568" y="5283891"/>
              <a:ext cx="14478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1,3-butadieen</a:t>
              </a:r>
              <a:endParaRPr lang="et-EE" dirty="0"/>
            </a:p>
          </p:txBody>
        </p:sp>
        <p:pic>
          <p:nvPicPr>
            <p:cNvPr id="27654" name="Picture 6" descr="https://upload.wikimedia.org/wikipedia/commons/d/da/Beta-carotene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4191" y="4253568"/>
              <a:ext cx="4140315" cy="1118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5536292" y="5283891"/>
              <a:ext cx="11737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t-EE" altLang="et-EE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karoteen</a:t>
              </a:r>
              <a:endParaRPr lang="et-EE" dirty="0"/>
            </a:p>
          </p:txBody>
        </p:sp>
      </p:grpSp>
    </p:spTree>
    <p:extLst>
      <p:ext uri="{BB962C8B-B14F-4D97-AF65-F5344CB8AC3E}">
        <p14:creationId xmlns:p14="http://schemas.microsoft.com/office/powerpoint/2010/main" val="333416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988840"/>
            <a:ext cx="7848872" cy="216024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6</a:t>
            </a:r>
            <a:r>
              <a:rPr lang="et-EE" sz="2600" b="1" dirty="0" smtClean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. INFRAPUNASPEKTROSKOOPIA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20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ELEKTROMAGNETLAINED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546" y="980728"/>
            <a:ext cx="9167966" cy="4006425"/>
            <a:chOff x="12546" y="1878164"/>
            <a:chExt cx="9167966" cy="4006425"/>
          </a:xfrm>
        </p:grpSpPr>
        <p:grpSp>
          <p:nvGrpSpPr>
            <p:cNvPr id="4" name="Group 3"/>
            <p:cNvGrpSpPr/>
            <p:nvPr/>
          </p:nvGrpSpPr>
          <p:grpSpPr>
            <a:xfrm>
              <a:off x="12546" y="2204864"/>
              <a:ext cx="9131454" cy="3679725"/>
              <a:chOff x="12546" y="2204864"/>
              <a:chExt cx="9131454" cy="3679725"/>
            </a:xfrm>
          </p:grpSpPr>
          <p:pic>
            <p:nvPicPr>
              <p:cNvPr id="31746" name="Picture 2" descr="http://sustainablenano.files.wordpress.com/2013/05/electromagnetic-spectrum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546" y="2471708"/>
                <a:ext cx="9131454" cy="34128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Rectangle 2"/>
              <p:cNvSpPr/>
              <p:nvPr/>
            </p:nvSpPr>
            <p:spPr>
              <a:xfrm>
                <a:off x="107504" y="2204864"/>
                <a:ext cx="9036496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07504" y="4178148"/>
                <a:ext cx="9036496" cy="3309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2546" y="2708920"/>
                <a:ext cx="1463110" cy="1952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dirty="0"/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111787" y="2730406"/>
              <a:ext cx="14469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/>
                <a:t>Lainepikkus, m</a:t>
              </a:r>
              <a:endParaRPr lang="et-EE" sz="16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770382" y="2276872"/>
              <a:ext cx="14101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/>
                <a:t>Gammakiirgus</a:t>
              </a:r>
              <a:endParaRPr lang="et-EE" sz="16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90677" y="1878164"/>
              <a:ext cx="1453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/>
                <a:t>Röntgenkiirgus</a:t>
              </a:r>
              <a:endParaRPr lang="et-EE" sz="16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940152" y="2276872"/>
              <a:ext cx="10622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/>
                <a:t>UV-kiirgus</a:t>
              </a:r>
              <a:endParaRPr lang="et-EE" sz="16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634214" y="1878164"/>
              <a:ext cx="12177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/>
                <a:t>Mikrolained</a:t>
              </a:r>
              <a:endParaRPr lang="et-EE" sz="16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62736" y="2276872"/>
              <a:ext cx="9693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>
                  <a:solidFill>
                    <a:srgbClr val="C00000"/>
                  </a:solidFill>
                </a:rPr>
                <a:t>IP-kiirgus</a:t>
              </a:r>
              <a:endParaRPr lang="et-E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44008" y="1878164"/>
              <a:ext cx="137550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/>
                <a:t>Nähtav valgus</a:t>
              </a:r>
              <a:endParaRPr lang="et-EE" sz="16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59632" y="2276872"/>
              <a:ext cx="12971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/>
                <a:t>Raadiolained</a:t>
              </a:r>
              <a:endParaRPr lang="et-EE" sz="1600" b="1" dirty="0"/>
            </a:p>
          </p:txBody>
        </p:sp>
      </p:grpSp>
      <p:graphicFrame>
        <p:nvGraphicFramePr>
          <p:cNvPr id="19" name="Table 18"/>
          <p:cNvGraphicFramePr>
            <a:graphicFrameLocks noGrp="1"/>
          </p:cNvGraphicFramePr>
          <p:nvPr>
            <p:extLst/>
          </p:nvPr>
        </p:nvGraphicFramePr>
        <p:xfrm>
          <a:off x="2483768" y="5301208"/>
          <a:ext cx="5472609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4203"/>
                <a:gridCol w="1824203"/>
                <a:gridCol w="1824203"/>
              </a:tblGrid>
              <a:tr h="311754"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Piirkond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Lainepikkus, mm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Lainearv, cm</a:t>
                      </a:r>
                      <a:r>
                        <a:rPr lang="et-EE" sz="1600" baseline="30000" dirty="0" smtClean="0"/>
                        <a:t>-1</a:t>
                      </a:r>
                      <a:endParaRPr lang="et-EE" sz="1600" baseline="30000" dirty="0"/>
                    </a:p>
                  </a:txBody>
                  <a:tcPr/>
                </a:tc>
              </a:tr>
              <a:tr h="311754"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err="1" smtClean="0"/>
                        <a:t>Lähi</a:t>
                      </a:r>
                      <a:r>
                        <a:rPr lang="et-EE" sz="1600" dirty="0" smtClean="0"/>
                        <a:t>-IP (NIR)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0,78</a:t>
                      </a:r>
                      <a:r>
                        <a:rPr lang="et-EE" sz="1600" baseline="0" dirty="0" smtClean="0"/>
                        <a:t> – </a:t>
                      </a:r>
                      <a:r>
                        <a:rPr lang="et-EE" sz="1600" dirty="0" smtClean="0"/>
                        <a:t>2,5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12 800 – 4000</a:t>
                      </a:r>
                      <a:endParaRPr lang="et-EE" sz="1600" dirty="0"/>
                    </a:p>
                  </a:txBody>
                  <a:tcPr/>
                </a:tc>
              </a:tr>
              <a:tr h="311754"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err="1" smtClean="0"/>
                        <a:t>Kesk-IP</a:t>
                      </a:r>
                      <a:r>
                        <a:rPr lang="et-EE" sz="1600" dirty="0" smtClean="0"/>
                        <a:t> (MIR)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2,5 – 50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4000 – 200</a:t>
                      </a:r>
                      <a:endParaRPr lang="et-EE" sz="1600" dirty="0"/>
                    </a:p>
                  </a:txBody>
                  <a:tcPr/>
                </a:tc>
              </a:tr>
              <a:tr h="311754"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err="1" smtClean="0"/>
                        <a:t>Kaug</a:t>
                      </a:r>
                      <a:r>
                        <a:rPr lang="et-EE" sz="1600" dirty="0" smtClean="0"/>
                        <a:t>-IP (FIR)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50 – 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200 – 10</a:t>
                      </a:r>
                      <a:endParaRPr lang="et-EE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851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Spektroskoopia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–  on füüsikaharu, mis uurib kiirguse interaktsiooni ainega, s.t. kiirguse neeldumist, emissiooni ja hajumist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Spektromeetria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spektroskoopia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põhiline töövahend on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spektromeeter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FTIR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FT-IR –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Fourier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transformation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infrared</a:t>
            </a:r>
            <a:endParaRPr lang="et-EE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IR-spektroskoopia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IP-spektroskoopia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FT-IP –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Fourier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’ transformatsioon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infrapuna</a:t>
            </a: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SPEKTROSKOOPIA, SPEKTROMEETRIA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3911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Mõõdetakse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analüüdi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molekulid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 poolt neelatud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infrapunakiirguse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intensiivsust. Molekulaarspektroskoopia.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Vibratsiooni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ehk võnkespektroskoopia.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Lainepikkus, lainearv. Lainearv (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ˉ) – pikkusühikule mahtuv lainete arv, tüüpiliselt ühikuks cm</a:t>
            </a:r>
            <a:r>
              <a:rPr lang="et-EE" sz="2000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Neeldumised spektris – molekulide üleminek madalamalt võnkenivoolt kõrgematele –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võnkumiste ergastumine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/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Paljusid võnkumisi saab siduda konkreetsete funktsionaalrühmadega.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INFRAPUNASPEKTROSKOOPIA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645024"/>
            <a:ext cx="925066" cy="72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0199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LAINEARV, LAINEPIKKUS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02216" y="836712"/>
            <a:ext cx="8490264" cy="6057022"/>
            <a:chOff x="402216" y="836712"/>
            <a:chExt cx="8490264" cy="605702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2852" y="836712"/>
              <a:ext cx="8239628" cy="571142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043608" y="1107758"/>
              <a:ext cx="16416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/>
                <a:t>2-Bromopropaan</a:t>
              </a:r>
              <a:endParaRPr lang="et-EE" sz="16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-234529" y="1905505"/>
              <a:ext cx="16120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Transmissioon, %</a:t>
              </a:r>
              <a:endParaRPr lang="et-EE" sz="1600" dirty="0"/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39135" y="5001849"/>
              <a:ext cx="10647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Neelduvus</a:t>
              </a:r>
              <a:endParaRPr lang="et-EE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427984" y="6555180"/>
              <a:ext cx="13328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Lainearv, cm</a:t>
              </a:r>
              <a:r>
                <a:rPr lang="et-EE" sz="1600" baseline="30000" dirty="0" smtClean="0"/>
                <a:t>-1</a:t>
              </a:r>
              <a:endParaRPr lang="et-EE" sz="1600" baseline="30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27983" y="3714155"/>
              <a:ext cx="13328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Lainearv, cm</a:t>
              </a:r>
              <a:r>
                <a:rPr lang="et-EE" sz="1600" baseline="30000" dirty="0" smtClean="0"/>
                <a:t>-1</a:t>
              </a:r>
              <a:endParaRPr lang="et-EE" sz="1600" baseline="30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524328" y="6525344"/>
              <a:ext cx="10230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10000 </a:t>
              </a:r>
              <a:r>
                <a:rPr lang="et-EE" sz="1600" dirty="0" err="1" smtClean="0"/>
                <a:t>nm</a:t>
              </a:r>
              <a:endParaRPr lang="et-EE" sz="1600" baseline="30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11560" y="6525344"/>
              <a:ext cx="9188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2500 </a:t>
              </a:r>
              <a:r>
                <a:rPr lang="et-EE" sz="1600" dirty="0" err="1" smtClean="0"/>
                <a:t>nm</a:t>
              </a:r>
              <a:endParaRPr lang="et-EE" sz="1600" baseline="300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50486" y="4070485"/>
              <a:ext cx="2191626" cy="12413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20 000 cm</a:t>
              </a:r>
              <a:r>
                <a:rPr lang="et-EE" sz="1600" baseline="30000" dirty="0" smtClean="0"/>
                <a:t>-1</a:t>
              </a:r>
              <a:r>
                <a:rPr lang="et-EE" sz="1600" dirty="0" smtClean="0"/>
                <a:t> = 500 </a:t>
              </a:r>
              <a:r>
                <a:rPr lang="et-EE" sz="1600" dirty="0" err="1" smtClean="0"/>
                <a:t>nm</a:t>
              </a:r>
              <a:endParaRPr lang="et-EE" sz="1600" dirty="0" smtClean="0"/>
            </a:p>
            <a:p>
              <a:endParaRPr lang="et-EE" sz="1600" baseline="30000" dirty="0"/>
            </a:p>
            <a:p>
              <a:r>
                <a:rPr lang="et-EE" sz="1600" dirty="0" smtClean="0"/>
                <a:t>50 cm</a:t>
              </a:r>
              <a:r>
                <a:rPr lang="et-EE" sz="1600" baseline="30000" dirty="0" smtClean="0"/>
                <a:t>-1</a:t>
              </a:r>
              <a:r>
                <a:rPr lang="et-EE" sz="1600" dirty="0" smtClean="0"/>
                <a:t> = 200 000 </a:t>
              </a:r>
              <a:r>
                <a:rPr lang="et-EE" sz="1600" dirty="0" err="1" smtClean="0"/>
                <a:t>nm</a:t>
              </a:r>
              <a:endParaRPr lang="et-EE" sz="1600" dirty="0" smtClean="0"/>
            </a:p>
            <a:p>
              <a:endParaRPr lang="et-EE" sz="1600" dirty="0"/>
            </a:p>
            <a:p>
              <a:r>
                <a:rPr lang="et-EE" sz="1600" dirty="0" smtClean="0"/>
                <a:t>10 cm</a:t>
              </a:r>
              <a:r>
                <a:rPr lang="et-EE" sz="1600" baseline="30000" dirty="0" smtClean="0"/>
                <a:t>-1</a:t>
              </a:r>
              <a:r>
                <a:rPr lang="et-EE" sz="1600" dirty="0" smtClean="0"/>
                <a:t> = 1 000 000 </a:t>
              </a:r>
              <a:r>
                <a:rPr lang="et-EE" sz="1600" dirty="0" err="1" smtClean="0"/>
                <a:t>nm</a:t>
              </a:r>
              <a:endParaRPr lang="et-EE" sz="1600" dirty="0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1880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Valentsvõnkumised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– muutub sideme pikkus.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Deformatsioonvõnkumised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– muutub sidemete vaheline nurk.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VÕNKUMISTE TÜÜBID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5536" y="1361356"/>
            <a:ext cx="2112822" cy="2036286"/>
            <a:chOff x="395536" y="1361356"/>
            <a:chExt cx="2112822" cy="2036286"/>
          </a:xfrm>
        </p:grpSpPr>
        <p:pic>
          <p:nvPicPr>
            <p:cNvPr id="7" name="Picture 13" descr="Symmetrical_stretching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361356"/>
              <a:ext cx="2000250" cy="1428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95536" y="3028310"/>
              <a:ext cx="21128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Sümeetriline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venitus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605635" y="1348366"/>
            <a:ext cx="2589170" cy="2049276"/>
            <a:chOff x="2605635" y="1348366"/>
            <a:chExt cx="2589170" cy="2049276"/>
          </a:xfrm>
        </p:grpSpPr>
        <p:sp>
          <p:nvSpPr>
            <p:cNvPr id="12" name="TextBox 11"/>
            <p:cNvSpPr txBox="1"/>
            <p:nvPr/>
          </p:nvSpPr>
          <p:spPr>
            <a:xfrm>
              <a:off x="2605635" y="3028310"/>
              <a:ext cx="2589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Mittesümeetriline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venitus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3" name="Picture 18" descr="Asymmetrical_stretching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9782" y="1348366"/>
              <a:ext cx="2000250" cy="1428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339502" y="4227283"/>
            <a:ext cx="2000250" cy="2019321"/>
            <a:chOff x="339502" y="4227283"/>
            <a:chExt cx="2000250" cy="2019321"/>
          </a:xfrm>
        </p:grpSpPr>
        <p:pic>
          <p:nvPicPr>
            <p:cNvPr id="11" name="Picture 14" descr="Scissoring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502" y="4227283"/>
              <a:ext cx="2000250" cy="1428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467544" y="5877272"/>
              <a:ext cx="1832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Käärjas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liikumine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605635" y="4221088"/>
            <a:ext cx="2000250" cy="2043008"/>
            <a:chOff x="2605635" y="4221088"/>
            <a:chExt cx="2000250" cy="2043008"/>
          </a:xfrm>
        </p:grpSpPr>
        <p:pic>
          <p:nvPicPr>
            <p:cNvPr id="16" name="Picture 15" descr="Rocking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5635" y="4221088"/>
              <a:ext cx="2000250" cy="1428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3019704" y="5894764"/>
              <a:ext cx="11721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Kiikumine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782245" y="4221088"/>
            <a:ext cx="2000250" cy="2010742"/>
            <a:chOff x="4782245" y="4221088"/>
            <a:chExt cx="2000250" cy="2010742"/>
          </a:xfrm>
        </p:grpSpPr>
        <p:pic>
          <p:nvPicPr>
            <p:cNvPr id="18" name="Picture 16" descr="Wagging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2245" y="4221088"/>
              <a:ext cx="2000250" cy="1428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5183489" y="5862498"/>
              <a:ext cx="11977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Õõtsumine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964238" y="4210794"/>
            <a:ext cx="2000250" cy="2056020"/>
            <a:chOff x="6964238" y="4210794"/>
            <a:chExt cx="2000250" cy="2056020"/>
          </a:xfrm>
        </p:grpSpPr>
        <p:pic>
          <p:nvPicPr>
            <p:cNvPr id="20" name="Picture 17" descr="Twisting"/>
            <p:cNvPicPr>
              <a:picLocks noChangeAspect="1" noChangeArrowheads="1" noCrop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4238" y="4210794"/>
              <a:ext cx="2000250" cy="1428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7282126" y="5897482"/>
              <a:ext cx="1364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Väändumine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2539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Molekuli võnkumise ergastumiseks peab muutuma molekuli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dipoolmoment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Suurem dipoolmomendi muutumine = intensiivsem neeldumine.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Tüüpiliselt, mida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polaarsem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on rühm, seda intensiivsem spektrijoon talle IP-spektris vastab.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Sümmeetrilised kaheaatomilised molekulid (N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t-EE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et-EE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 ja üheaatomilised molekulid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IP-kiirgust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neela.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MOLEKULIDE VÕNKUMINE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211960" y="4160426"/>
            <a:ext cx="4418184" cy="2309698"/>
            <a:chOff x="4211960" y="4160426"/>
            <a:chExt cx="4418184" cy="230969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76256" y="4160426"/>
              <a:ext cx="1753888" cy="2309698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4211960" y="5330760"/>
              <a:ext cx="24994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Kaheaatomilise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molekuli</a:t>
              </a:r>
            </a:p>
            <a:p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dipoolmomendi muutus.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8133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Sama molekuli osa hõlmavad võnkumised kombineeruvad.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Kombineerumine on seda ulatuslikum, mida lähemal üksteisele ja sarnasema massiga need fragmendid on.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IP spektreid ei ole tüüpiliselt võimalik täielikult interpreteerida.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VÕNKUMISTE KOMBINEERUMINE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1096" y="3867027"/>
            <a:ext cx="8915400" cy="2201602"/>
            <a:chOff x="121096" y="3867027"/>
            <a:chExt cx="8915400" cy="2201602"/>
          </a:xfrm>
        </p:grpSpPr>
        <p:pic>
          <p:nvPicPr>
            <p:cNvPr id="2969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096" y="4222835"/>
              <a:ext cx="8915400" cy="1845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Group 3"/>
            <p:cNvGrpSpPr/>
            <p:nvPr/>
          </p:nvGrpSpPr>
          <p:grpSpPr>
            <a:xfrm>
              <a:off x="203702" y="3867027"/>
              <a:ext cx="8697206" cy="646331"/>
              <a:chOff x="203702" y="3867027"/>
              <a:chExt cx="8697206" cy="646331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203702" y="4080193"/>
                <a:ext cx="1468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dirty="0" smtClean="0"/>
                  <a:t>Ergastav laine</a:t>
                </a:r>
                <a:endParaRPr lang="et-EE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267744" y="3867027"/>
                <a:ext cx="122796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dirty="0" smtClean="0"/>
                  <a:t>Molekuli </a:t>
                </a:r>
              </a:p>
              <a:p>
                <a:r>
                  <a:rPr lang="et-EE" dirty="0" smtClean="0"/>
                  <a:t>võnkumine</a:t>
                </a:r>
                <a:endParaRPr lang="et-EE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851920" y="3867027"/>
                <a:ext cx="245932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t-EE" dirty="0" err="1" smtClean="0"/>
                  <a:t>Amplituudmoduleeritud</a:t>
                </a:r>
                <a:endParaRPr lang="et-EE" dirty="0" smtClean="0"/>
              </a:p>
              <a:p>
                <a:pPr algn="ctr"/>
                <a:r>
                  <a:rPr lang="et-EE" dirty="0" smtClean="0"/>
                  <a:t>signaal</a:t>
                </a:r>
                <a:endParaRPr lang="et-EE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516216" y="3867027"/>
                <a:ext cx="23846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dirty="0" smtClean="0"/>
                  <a:t>Peale spektraalanalüüsi</a:t>
                </a:r>
                <a:endParaRPr lang="et-EE" dirty="0"/>
              </a:p>
            </p:txBody>
          </p:sp>
        </p:grp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7099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Mõõdetakse aine poolt neelatud kiirguse intensiivsust.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Erinevad ained neelavad erinevatel lainepikkustel kiirgust erineval määral.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Neeldumiste intensiivsus peegeldab aine hulka.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Maksimumide paiknemise ja kuju põhjal saab aineid identifitseerida.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SPEKTRITE INTERPRETEERIMINE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35759" y="4166195"/>
            <a:ext cx="8240697" cy="2143125"/>
            <a:chOff x="435759" y="4166195"/>
            <a:chExt cx="8240697" cy="2143125"/>
          </a:xfrm>
        </p:grpSpPr>
        <p:grpSp>
          <p:nvGrpSpPr>
            <p:cNvPr id="4" name="Group 3"/>
            <p:cNvGrpSpPr/>
            <p:nvPr/>
          </p:nvGrpSpPr>
          <p:grpSpPr>
            <a:xfrm>
              <a:off x="435759" y="4166195"/>
              <a:ext cx="3905250" cy="2133601"/>
              <a:chOff x="435759" y="3717032"/>
              <a:chExt cx="3905250" cy="2133601"/>
            </a:xfrm>
          </p:grpSpPr>
          <p:pic>
            <p:nvPicPr>
              <p:cNvPr id="29698" name="Picture 2" descr="http://www.chemanalytical.com/wp-content/uploads/2010/08/styrene.jp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759" y="3717032"/>
                <a:ext cx="3905250" cy="21336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683568" y="5157192"/>
                <a:ext cx="95455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200" b="1" dirty="0" smtClean="0"/>
                  <a:t>Polüstüreen</a:t>
                </a:r>
                <a:endParaRPr lang="et-EE" sz="1200" b="1" dirty="0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4771206" y="4166195"/>
              <a:ext cx="3905250" cy="2143125"/>
              <a:chOff x="4716016" y="3717032"/>
              <a:chExt cx="3905250" cy="2143125"/>
            </a:xfrm>
          </p:grpSpPr>
          <p:pic>
            <p:nvPicPr>
              <p:cNvPr id="29702" name="Picture 6" descr="http://www.chemanalytical.com/wp-content/uploads/2010/08/terephthalate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6016" y="3717032"/>
                <a:ext cx="3905250" cy="21431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4932040" y="5157191"/>
                <a:ext cx="95571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200" b="1" dirty="0" err="1" smtClean="0"/>
                  <a:t>Akrülonitriil</a:t>
                </a:r>
                <a:endParaRPr lang="et-EE" sz="1200" b="1" dirty="0"/>
              </a:p>
            </p:txBody>
          </p:sp>
        </p:grp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1174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95" name="Picture 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813" y="1125538"/>
            <a:ext cx="6734175" cy="382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228600" y="1295400"/>
            <a:ext cx="86868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SzPct val="60000"/>
              <a:buFontTx/>
              <a:buBlip>
                <a:blip r:embed="rId3"/>
              </a:buBlip>
            </a:pPr>
            <a:endParaRPr lang="et-EE" altLang="et-EE" sz="2800">
              <a:latin typeface="Times New Roman" pitchFamily="18" charset="0"/>
            </a:endParaRPr>
          </a:p>
        </p:txBody>
      </p:sp>
      <p:grpSp>
        <p:nvGrpSpPr>
          <p:cNvPr id="45076" name="Group 20"/>
          <p:cNvGrpSpPr>
            <a:grpSpLocks/>
          </p:cNvGrpSpPr>
          <p:nvPr/>
        </p:nvGrpSpPr>
        <p:grpSpPr bwMode="auto">
          <a:xfrm>
            <a:off x="107950" y="4532313"/>
            <a:ext cx="8859838" cy="2065337"/>
            <a:chOff x="68" y="1449"/>
            <a:chExt cx="5581" cy="1301"/>
          </a:xfrm>
        </p:grpSpPr>
        <p:grpSp>
          <p:nvGrpSpPr>
            <p:cNvPr id="45077" name="Group 21"/>
            <p:cNvGrpSpPr>
              <a:grpSpLocks/>
            </p:cNvGrpSpPr>
            <p:nvPr/>
          </p:nvGrpSpPr>
          <p:grpSpPr bwMode="auto">
            <a:xfrm>
              <a:off x="68" y="1449"/>
              <a:ext cx="5581" cy="1255"/>
              <a:chOff x="68" y="1298"/>
              <a:chExt cx="5581" cy="1255"/>
            </a:xfrm>
          </p:grpSpPr>
          <p:sp>
            <p:nvSpPr>
              <p:cNvPr id="45078" name="Text Box 22"/>
              <p:cNvSpPr txBox="1">
                <a:spLocks noChangeArrowheads="1"/>
              </p:cNvSpPr>
              <p:nvPr/>
            </p:nvSpPr>
            <p:spPr bwMode="auto">
              <a:xfrm>
                <a:off x="2641" y="2172"/>
                <a:ext cx="1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endParaRPr lang="et-EE" altLang="et-EE"/>
              </a:p>
            </p:txBody>
          </p:sp>
          <p:grpSp>
            <p:nvGrpSpPr>
              <p:cNvPr id="45079" name="Group 23"/>
              <p:cNvGrpSpPr>
                <a:grpSpLocks/>
              </p:cNvGrpSpPr>
              <p:nvPr/>
            </p:nvGrpSpPr>
            <p:grpSpPr bwMode="auto">
              <a:xfrm>
                <a:off x="215" y="1888"/>
                <a:ext cx="5341" cy="453"/>
                <a:chOff x="158" y="1888"/>
                <a:chExt cx="5341" cy="453"/>
              </a:xfrm>
            </p:grpSpPr>
            <p:sp>
              <p:nvSpPr>
                <p:cNvPr id="45080" name="Rectangle 24"/>
                <p:cNvSpPr>
                  <a:spLocks noChangeArrowheads="1"/>
                </p:cNvSpPr>
                <p:nvPr/>
              </p:nvSpPr>
              <p:spPr bwMode="auto">
                <a:xfrm>
                  <a:off x="158" y="1888"/>
                  <a:ext cx="1407" cy="453"/>
                </a:xfrm>
                <a:prstGeom prst="rect">
                  <a:avLst/>
                </a:prstGeom>
                <a:gradFill rotWithShape="1">
                  <a:gsLst>
                    <a:gs pos="0">
                      <a:srgbClr val="FFCCFF"/>
                    </a:gs>
                    <a:gs pos="50000">
                      <a:srgbClr val="FA7A7A"/>
                    </a:gs>
                    <a:gs pos="100000">
                      <a:srgbClr val="FFCCFF"/>
                    </a:gs>
                  </a:gsLst>
                  <a:lin ang="0" scaled="1"/>
                </a:gra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et-EE" altLang="et-EE" sz="2000" b="1"/>
                    <a:t>X–H</a:t>
                  </a:r>
                  <a:r>
                    <a:rPr lang="et-EE" altLang="et-EE" sz="2000"/>
                    <a:t> </a:t>
                  </a:r>
                  <a:r>
                    <a:rPr lang="et-EE" altLang="et-EE" sz="1600"/>
                    <a:t>heteroaatomiga</a:t>
                  </a:r>
                  <a:endParaRPr lang="en-US" altLang="et-EE" sz="1600"/>
                </a:p>
              </p:txBody>
            </p:sp>
            <p:sp>
              <p:nvSpPr>
                <p:cNvPr id="45081" name="Rectangle 25"/>
                <p:cNvSpPr>
                  <a:spLocks noChangeArrowheads="1"/>
                </p:cNvSpPr>
                <p:nvPr/>
              </p:nvSpPr>
              <p:spPr bwMode="auto">
                <a:xfrm>
                  <a:off x="1565" y="1888"/>
                  <a:ext cx="680" cy="453"/>
                </a:xfrm>
                <a:prstGeom prst="rect">
                  <a:avLst/>
                </a:prstGeom>
                <a:gradFill rotWithShape="1">
                  <a:gsLst>
                    <a:gs pos="0">
                      <a:srgbClr val="969696"/>
                    </a:gs>
                    <a:gs pos="50000">
                      <a:srgbClr val="EAEAEA"/>
                    </a:gs>
                    <a:gs pos="100000">
                      <a:srgbClr val="969696"/>
                    </a:gs>
                  </a:gsLst>
                  <a:lin ang="0" scaled="1"/>
                </a:gra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et-EE" altLang="et-EE" sz="2000" b="1"/>
                    <a:t>C–H </a:t>
                  </a:r>
                  <a:endParaRPr lang="en-US" altLang="et-EE" sz="2000" b="1"/>
                </a:p>
              </p:txBody>
            </p:sp>
            <p:sp>
              <p:nvSpPr>
                <p:cNvPr id="45082" name="Rectangle 26"/>
                <p:cNvSpPr>
                  <a:spLocks noChangeArrowheads="1"/>
                </p:cNvSpPr>
                <p:nvPr/>
              </p:nvSpPr>
              <p:spPr bwMode="auto">
                <a:xfrm>
                  <a:off x="3107" y="1888"/>
                  <a:ext cx="363" cy="453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D1"/>
                    </a:gs>
                    <a:gs pos="50000">
                      <a:srgbClr val="F3EC63"/>
                    </a:gs>
                    <a:gs pos="100000">
                      <a:srgbClr val="FFFFD1"/>
                    </a:gs>
                  </a:gsLst>
                  <a:lin ang="0" scaled="1"/>
                </a:gra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en-US" altLang="et-EE" sz="2800">
                      <a:cs typeface="Arial" charset="0"/>
                    </a:rPr>
                    <a:t>≡</a:t>
                  </a:r>
                </a:p>
              </p:txBody>
            </p:sp>
            <p:sp>
              <p:nvSpPr>
                <p:cNvPr id="45083" name="Rectangle 27"/>
                <p:cNvSpPr>
                  <a:spLocks noChangeArrowheads="1"/>
                </p:cNvSpPr>
                <p:nvPr/>
              </p:nvSpPr>
              <p:spPr bwMode="auto">
                <a:xfrm>
                  <a:off x="3923" y="1888"/>
                  <a:ext cx="589" cy="453"/>
                </a:xfrm>
                <a:prstGeom prst="rect">
                  <a:avLst/>
                </a:prstGeom>
                <a:gradFill rotWithShape="1">
                  <a:gsLst>
                    <a:gs pos="0">
                      <a:srgbClr val="D2DCFE"/>
                    </a:gs>
                    <a:gs pos="50000">
                      <a:srgbClr val="94AFFA"/>
                    </a:gs>
                    <a:gs pos="100000">
                      <a:srgbClr val="D2DCFE"/>
                    </a:gs>
                  </a:gsLst>
                  <a:lin ang="0" scaled="1"/>
                </a:gra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et-EE" altLang="et-EE" sz="3200"/>
                    <a:t>=</a:t>
                  </a:r>
                  <a:endParaRPr lang="en-US" altLang="et-EE" sz="3200"/>
                </a:p>
              </p:txBody>
            </p:sp>
            <p:sp>
              <p:nvSpPr>
                <p:cNvPr id="45084" name="Rectangle 28"/>
                <p:cNvSpPr>
                  <a:spLocks noChangeArrowheads="1"/>
                </p:cNvSpPr>
                <p:nvPr/>
              </p:nvSpPr>
              <p:spPr bwMode="auto">
                <a:xfrm>
                  <a:off x="4512" y="1888"/>
                  <a:ext cx="987" cy="453"/>
                </a:xfrm>
                <a:prstGeom prst="rect">
                  <a:avLst/>
                </a:prstGeom>
                <a:gradFill rotWithShape="1">
                  <a:gsLst>
                    <a:gs pos="0">
                      <a:srgbClr val="D9FFD9"/>
                    </a:gs>
                    <a:gs pos="50000">
                      <a:srgbClr val="84E49B"/>
                    </a:gs>
                    <a:gs pos="100000">
                      <a:srgbClr val="D9FFD9"/>
                    </a:gs>
                  </a:gsLst>
                  <a:lin ang="0" scaled="1"/>
                </a:gra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et-EE" altLang="et-EE" sz="2000" b="1"/>
                    <a:t>üksikside</a:t>
                  </a:r>
                  <a:endParaRPr lang="en-US" altLang="et-EE" sz="2000" b="1"/>
                </a:p>
              </p:txBody>
            </p:sp>
          </p:grpSp>
          <p:sp>
            <p:nvSpPr>
              <p:cNvPr id="45085" name="Text Box 29"/>
              <p:cNvSpPr txBox="1">
                <a:spLocks noChangeArrowheads="1"/>
              </p:cNvSpPr>
              <p:nvPr/>
            </p:nvSpPr>
            <p:spPr bwMode="auto">
              <a:xfrm>
                <a:off x="3119" y="1479"/>
                <a:ext cx="408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t-EE" altLang="et-EE"/>
                  <a:t>C</a:t>
                </a:r>
                <a:r>
                  <a:rPr lang="et-EE" altLang="et-EE">
                    <a:cs typeface="Arial" charset="0"/>
                  </a:rPr>
                  <a:t>≡C</a:t>
                </a:r>
                <a:br>
                  <a:rPr lang="et-EE" altLang="et-EE">
                    <a:cs typeface="Arial" charset="0"/>
                  </a:rPr>
                </a:br>
                <a:r>
                  <a:rPr lang="et-EE" altLang="et-EE">
                    <a:cs typeface="Arial" charset="0"/>
                  </a:rPr>
                  <a:t>C</a:t>
                </a:r>
                <a:r>
                  <a:rPr lang="et-EE" altLang="et-EE"/>
                  <a:t>≡N</a:t>
                </a:r>
              </a:p>
            </p:txBody>
          </p:sp>
          <p:sp>
            <p:nvSpPr>
              <p:cNvPr id="45086" name="Text Box 30"/>
              <p:cNvSpPr txBox="1">
                <a:spLocks noChangeArrowheads="1"/>
              </p:cNvSpPr>
              <p:nvPr/>
            </p:nvSpPr>
            <p:spPr bwMode="auto">
              <a:xfrm>
                <a:off x="3969" y="1298"/>
                <a:ext cx="648" cy="5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t-EE" altLang="et-EE"/>
                  <a:t>C</a:t>
                </a:r>
                <a:r>
                  <a:rPr lang="et-EE" altLang="et-EE">
                    <a:cs typeface="Arial" charset="0"/>
                  </a:rPr>
                  <a:t>=O</a:t>
                </a:r>
                <a:br>
                  <a:rPr lang="et-EE" altLang="et-EE">
                    <a:cs typeface="Arial" charset="0"/>
                  </a:rPr>
                </a:br>
                <a:r>
                  <a:rPr lang="et-EE" altLang="et-EE">
                    <a:cs typeface="Arial" charset="0"/>
                  </a:rPr>
                  <a:t>   C</a:t>
                </a:r>
                <a:r>
                  <a:rPr lang="et-EE" altLang="et-EE"/>
                  <a:t>=N</a:t>
                </a:r>
                <a:br>
                  <a:rPr lang="et-EE" altLang="et-EE"/>
                </a:br>
                <a:r>
                  <a:rPr lang="et-EE" altLang="et-EE"/>
                  <a:t>      C=C</a:t>
                </a:r>
              </a:p>
            </p:txBody>
          </p:sp>
          <p:sp>
            <p:nvSpPr>
              <p:cNvPr id="45087" name="Text Box 31"/>
              <p:cNvSpPr txBox="1">
                <a:spLocks noChangeArrowheads="1"/>
              </p:cNvSpPr>
              <p:nvPr/>
            </p:nvSpPr>
            <p:spPr bwMode="auto">
              <a:xfrm>
                <a:off x="4649" y="1640"/>
                <a:ext cx="83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t-EE" altLang="et-EE"/>
                  <a:t>“sõrmejälg”</a:t>
                </a:r>
              </a:p>
            </p:txBody>
          </p:sp>
          <p:sp>
            <p:nvSpPr>
              <p:cNvPr id="45088" name="Text Box 32"/>
              <p:cNvSpPr txBox="1">
                <a:spLocks noChangeArrowheads="1"/>
              </p:cNvSpPr>
              <p:nvPr/>
            </p:nvSpPr>
            <p:spPr bwMode="auto">
              <a:xfrm>
                <a:off x="521" y="1657"/>
                <a:ext cx="98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t-EE" altLang="et-EE"/>
                  <a:t>N–H      O–H </a:t>
                </a:r>
              </a:p>
            </p:txBody>
          </p:sp>
          <p:sp>
            <p:nvSpPr>
              <p:cNvPr id="45089" name="Text Box 33"/>
              <p:cNvSpPr txBox="1">
                <a:spLocks noChangeArrowheads="1"/>
              </p:cNvSpPr>
              <p:nvPr/>
            </p:nvSpPr>
            <p:spPr bwMode="auto">
              <a:xfrm>
                <a:off x="68" y="2341"/>
                <a:ext cx="5581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t-EE" altLang="et-EE" sz="1600"/>
                  <a:t>4000		     3200	        2800		2300   2100     1800	       1500	        1000 cm</a:t>
                </a:r>
                <a:r>
                  <a:rPr lang="et-EE" altLang="et-EE" sz="1600" baseline="30000"/>
                  <a:t>-1</a:t>
                </a:r>
                <a:endParaRPr lang="en-US" altLang="et-EE" sz="1600" baseline="30000"/>
              </a:p>
            </p:txBody>
          </p:sp>
          <p:sp>
            <p:nvSpPr>
              <p:cNvPr id="45090" name="Line 34"/>
              <p:cNvSpPr>
                <a:spLocks noChangeShapeType="1"/>
              </p:cNvSpPr>
              <p:nvPr/>
            </p:nvSpPr>
            <p:spPr bwMode="auto">
              <a:xfrm>
                <a:off x="2971" y="1888"/>
                <a:ext cx="0" cy="453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t-EE"/>
              </a:p>
            </p:txBody>
          </p:sp>
          <p:sp>
            <p:nvSpPr>
              <p:cNvPr id="45091" name="Line 35"/>
              <p:cNvSpPr>
                <a:spLocks noChangeShapeType="1"/>
              </p:cNvSpPr>
              <p:nvPr/>
            </p:nvSpPr>
            <p:spPr bwMode="auto">
              <a:xfrm flipH="1" flipV="1">
                <a:off x="2733" y="1640"/>
                <a:ext cx="214" cy="1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t-EE"/>
              </a:p>
            </p:txBody>
          </p:sp>
          <p:sp>
            <p:nvSpPr>
              <p:cNvPr id="45092" name="Text Box 36"/>
              <p:cNvSpPr txBox="1">
                <a:spLocks noChangeArrowheads="1"/>
              </p:cNvSpPr>
              <p:nvPr/>
            </p:nvSpPr>
            <p:spPr bwMode="auto">
              <a:xfrm>
                <a:off x="2372" y="1409"/>
                <a:ext cx="38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t-EE" altLang="et-EE"/>
                  <a:t>CO</a:t>
                </a:r>
                <a:r>
                  <a:rPr lang="et-EE" altLang="et-EE" baseline="-25000"/>
                  <a:t>2</a:t>
                </a:r>
              </a:p>
            </p:txBody>
          </p:sp>
          <p:sp>
            <p:nvSpPr>
              <p:cNvPr id="45093" name="Text Box 37"/>
              <p:cNvSpPr txBox="1">
                <a:spLocks noChangeArrowheads="1"/>
              </p:cNvSpPr>
              <p:nvPr/>
            </p:nvSpPr>
            <p:spPr bwMode="auto">
              <a:xfrm>
                <a:off x="2472" y="1706"/>
                <a:ext cx="40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t-EE" altLang="et-EE" sz="1600"/>
                  <a:t>2380</a:t>
                </a:r>
                <a:endParaRPr lang="en-US" altLang="et-EE" sz="1600" baseline="30000"/>
              </a:p>
            </p:txBody>
          </p:sp>
        </p:grpSp>
        <p:sp>
          <p:nvSpPr>
            <p:cNvPr id="45094" name="Line 38"/>
            <p:cNvSpPr>
              <a:spLocks noChangeShapeType="1"/>
            </p:cNvSpPr>
            <p:nvPr/>
          </p:nvSpPr>
          <p:spPr bwMode="auto">
            <a:xfrm flipH="1">
              <a:off x="144" y="2750"/>
              <a:ext cx="54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</p:grp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INFRAPUNASPEKTRID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296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SPEKTRITE INTERPRETEERIMINE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5496" y="1196752"/>
            <a:ext cx="9054093" cy="5282798"/>
            <a:chOff x="35496" y="1196752"/>
            <a:chExt cx="9054093" cy="528279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496" y="1196752"/>
              <a:ext cx="4844777" cy="5282798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32040" y="1241103"/>
              <a:ext cx="4157549" cy="3124001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076056" y="4941168"/>
              <a:ext cx="390145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IP võimaldab väga kiirelt saada uuritava</a:t>
              </a:r>
            </a:p>
            <a:p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proovi koostise kohta infot.</a:t>
              </a:r>
            </a:p>
            <a:p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Kindlamalt saab välistada.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5588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5" name="Object 5"/>
          <p:cNvGraphicFramePr>
            <a:graphicFrameLocks noChangeAspect="1"/>
          </p:cNvGraphicFramePr>
          <p:nvPr>
            <p:extLst/>
          </p:nvPr>
        </p:nvGraphicFramePr>
        <p:xfrm>
          <a:off x="69973" y="1409700"/>
          <a:ext cx="9326563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8" name="Graph" r:id="rId4" imgW="6217920" imgH="3657600" progId="Origin50.Graph">
                  <p:embed/>
                </p:oleObj>
              </mc:Choice>
              <mc:Fallback>
                <p:oleObj name="Graph" r:id="rId4" imgW="6217920" imgH="365760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73" y="1409700"/>
                        <a:ext cx="9326563" cy="548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711950" y="543242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30732" name="Group 12"/>
          <p:cNvGrpSpPr>
            <a:grpSpLocks/>
          </p:cNvGrpSpPr>
          <p:nvPr/>
        </p:nvGrpSpPr>
        <p:grpSpPr bwMode="auto">
          <a:xfrm>
            <a:off x="6592888" y="1700213"/>
            <a:ext cx="1130300" cy="4249737"/>
            <a:chOff x="4153" y="1071"/>
            <a:chExt cx="712" cy="2677"/>
          </a:xfrm>
        </p:grpSpPr>
        <p:sp>
          <p:nvSpPr>
            <p:cNvPr id="30728" name="Line 8"/>
            <p:cNvSpPr>
              <a:spLocks noChangeShapeType="1"/>
            </p:cNvSpPr>
            <p:nvPr/>
          </p:nvSpPr>
          <p:spPr bwMode="auto">
            <a:xfrm>
              <a:off x="4153" y="1071"/>
              <a:ext cx="0" cy="267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0" name="Text Box 10"/>
            <p:cNvSpPr txBox="1">
              <a:spLocks noChangeArrowheads="1"/>
            </p:cNvSpPr>
            <p:nvPr/>
          </p:nvSpPr>
          <p:spPr bwMode="auto">
            <a:xfrm>
              <a:off x="4170" y="3422"/>
              <a:ext cx="695" cy="237"/>
            </a:xfrm>
            <a:prstGeom prst="rect">
              <a:avLst/>
            </a:prstGeom>
            <a:solidFill>
              <a:srgbClr val="FFBD9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b="1"/>
                <a:t>806 cm</a:t>
              </a:r>
              <a:r>
                <a:rPr lang="et-EE" b="1" baseline="30000"/>
                <a:t>-1</a:t>
              </a:r>
              <a:endParaRPr lang="en-US" b="1" baseline="30000"/>
            </a:p>
          </p:txBody>
        </p:sp>
      </p:grpSp>
      <p:grpSp>
        <p:nvGrpSpPr>
          <p:cNvPr id="30735" name="Group 15"/>
          <p:cNvGrpSpPr>
            <a:grpSpLocks/>
          </p:cNvGrpSpPr>
          <p:nvPr/>
        </p:nvGrpSpPr>
        <p:grpSpPr bwMode="auto">
          <a:xfrm>
            <a:off x="6357938" y="1916113"/>
            <a:ext cx="1103312" cy="4033837"/>
            <a:chOff x="4005" y="1207"/>
            <a:chExt cx="695" cy="2541"/>
          </a:xfrm>
        </p:grpSpPr>
        <p:sp>
          <p:nvSpPr>
            <p:cNvPr id="30731" name="Line 11"/>
            <p:cNvSpPr>
              <a:spLocks noChangeShapeType="1"/>
            </p:cNvSpPr>
            <p:nvPr/>
          </p:nvSpPr>
          <p:spPr bwMode="auto">
            <a:xfrm>
              <a:off x="4006" y="1207"/>
              <a:ext cx="0" cy="254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3" name="Text Box 13"/>
            <p:cNvSpPr txBox="1">
              <a:spLocks noChangeArrowheads="1"/>
            </p:cNvSpPr>
            <p:nvPr/>
          </p:nvSpPr>
          <p:spPr bwMode="auto">
            <a:xfrm>
              <a:off x="4005" y="3422"/>
              <a:ext cx="695" cy="237"/>
            </a:xfrm>
            <a:prstGeom prst="rect">
              <a:avLst/>
            </a:prstGeom>
            <a:solidFill>
              <a:srgbClr val="FFBD9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b="1"/>
                <a:t>848 cm</a:t>
              </a:r>
              <a:r>
                <a:rPr lang="et-EE" b="1" baseline="30000"/>
                <a:t>-1</a:t>
              </a:r>
              <a:endParaRPr lang="en-US" b="1" baseline="30000"/>
            </a:p>
          </p:txBody>
        </p:sp>
      </p:grpSp>
      <p:grpSp>
        <p:nvGrpSpPr>
          <p:cNvPr id="30739" name="Group 19"/>
          <p:cNvGrpSpPr>
            <a:grpSpLocks/>
          </p:cNvGrpSpPr>
          <p:nvPr/>
        </p:nvGrpSpPr>
        <p:grpSpPr bwMode="auto">
          <a:xfrm>
            <a:off x="5867400" y="2262188"/>
            <a:ext cx="1103313" cy="3687762"/>
            <a:chOff x="3696" y="1425"/>
            <a:chExt cx="695" cy="2323"/>
          </a:xfrm>
        </p:grpSpPr>
        <p:sp>
          <p:nvSpPr>
            <p:cNvPr id="30734" name="Line 14"/>
            <p:cNvSpPr>
              <a:spLocks noChangeShapeType="1"/>
            </p:cNvSpPr>
            <p:nvPr/>
          </p:nvSpPr>
          <p:spPr bwMode="auto">
            <a:xfrm>
              <a:off x="3704" y="1425"/>
              <a:ext cx="0" cy="23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8" name="Text Box 18"/>
            <p:cNvSpPr txBox="1">
              <a:spLocks noChangeArrowheads="1"/>
            </p:cNvSpPr>
            <p:nvPr/>
          </p:nvSpPr>
          <p:spPr bwMode="auto">
            <a:xfrm>
              <a:off x="3696" y="3422"/>
              <a:ext cx="695" cy="237"/>
            </a:xfrm>
            <a:prstGeom prst="rect">
              <a:avLst/>
            </a:prstGeom>
            <a:solidFill>
              <a:srgbClr val="FFBD9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b="1"/>
                <a:t>932 cm</a:t>
              </a:r>
              <a:r>
                <a:rPr lang="et-EE" b="1" baseline="30000"/>
                <a:t>-1</a:t>
              </a:r>
              <a:endParaRPr lang="en-US" b="1" baseline="30000"/>
            </a:p>
          </p:txBody>
        </p:sp>
      </p:grpSp>
      <p:grpSp>
        <p:nvGrpSpPr>
          <p:cNvPr id="30741" name="Group 21"/>
          <p:cNvGrpSpPr>
            <a:grpSpLocks/>
          </p:cNvGrpSpPr>
          <p:nvPr/>
        </p:nvGrpSpPr>
        <p:grpSpPr bwMode="auto">
          <a:xfrm>
            <a:off x="3263900" y="1916113"/>
            <a:ext cx="1246188" cy="4033837"/>
            <a:chOff x="2056" y="1207"/>
            <a:chExt cx="785" cy="2541"/>
          </a:xfrm>
        </p:grpSpPr>
        <p:sp>
          <p:nvSpPr>
            <p:cNvPr id="30737" name="Line 17"/>
            <p:cNvSpPr>
              <a:spLocks noChangeShapeType="1"/>
            </p:cNvSpPr>
            <p:nvPr/>
          </p:nvSpPr>
          <p:spPr bwMode="auto">
            <a:xfrm>
              <a:off x="2056" y="1207"/>
              <a:ext cx="0" cy="254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40" name="Text Box 20"/>
            <p:cNvSpPr txBox="1">
              <a:spLocks noChangeArrowheads="1"/>
            </p:cNvSpPr>
            <p:nvPr/>
          </p:nvSpPr>
          <p:spPr bwMode="auto">
            <a:xfrm>
              <a:off x="2066" y="3426"/>
              <a:ext cx="775" cy="23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b="1" dirty="0"/>
                <a:t>1374 cm</a:t>
              </a:r>
              <a:r>
                <a:rPr lang="et-EE" b="1" baseline="30000" dirty="0"/>
                <a:t>-1</a:t>
              </a:r>
              <a:endParaRPr lang="en-US" b="1" baseline="30000" dirty="0"/>
            </a:p>
          </p:txBody>
        </p:sp>
      </p:grpSp>
      <p:sp>
        <p:nvSpPr>
          <p:cNvPr id="30742" name="Oval 22"/>
          <p:cNvSpPr>
            <a:spLocks noChangeArrowheads="1"/>
          </p:cNvSpPr>
          <p:nvPr/>
        </p:nvSpPr>
        <p:spPr bwMode="auto">
          <a:xfrm>
            <a:off x="2630488" y="5389563"/>
            <a:ext cx="563562" cy="382587"/>
          </a:xfrm>
          <a:prstGeom prst="ellipse">
            <a:avLst/>
          </a:prstGeom>
          <a:solidFill>
            <a:srgbClr val="FFFF99"/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745" name="Group 25"/>
          <p:cNvGrpSpPr>
            <a:grpSpLocks/>
          </p:cNvGrpSpPr>
          <p:nvPr/>
        </p:nvGrpSpPr>
        <p:grpSpPr bwMode="auto">
          <a:xfrm>
            <a:off x="304800" y="1193800"/>
            <a:ext cx="3817938" cy="3786188"/>
            <a:chOff x="192" y="752"/>
            <a:chExt cx="2405" cy="2385"/>
          </a:xfrm>
        </p:grpSpPr>
        <p:sp>
          <p:nvSpPr>
            <p:cNvPr id="30743" name="Oval 23"/>
            <p:cNvSpPr>
              <a:spLocks noChangeArrowheads="1"/>
            </p:cNvSpPr>
            <p:nvPr/>
          </p:nvSpPr>
          <p:spPr bwMode="auto">
            <a:xfrm>
              <a:off x="192" y="2896"/>
              <a:ext cx="355" cy="241"/>
            </a:xfrm>
            <a:prstGeom prst="ellipse">
              <a:avLst/>
            </a:prstGeom>
            <a:solidFill>
              <a:srgbClr val="FFFF99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4" name="Oval 24"/>
            <p:cNvSpPr>
              <a:spLocks noChangeArrowheads="1"/>
            </p:cNvSpPr>
            <p:nvPr/>
          </p:nvSpPr>
          <p:spPr bwMode="auto">
            <a:xfrm>
              <a:off x="2242" y="752"/>
              <a:ext cx="355" cy="241"/>
            </a:xfrm>
            <a:prstGeom prst="ellipse">
              <a:avLst/>
            </a:prstGeom>
            <a:solidFill>
              <a:srgbClr val="FFFF99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49" name="Group 29"/>
          <p:cNvGrpSpPr>
            <a:grpSpLocks/>
          </p:cNvGrpSpPr>
          <p:nvPr/>
        </p:nvGrpSpPr>
        <p:grpSpPr bwMode="auto">
          <a:xfrm>
            <a:off x="1947863" y="1217613"/>
            <a:ext cx="4554537" cy="4495800"/>
            <a:chOff x="1227" y="767"/>
            <a:chExt cx="2869" cy="2832"/>
          </a:xfrm>
        </p:grpSpPr>
        <p:sp>
          <p:nvSpPr>
            <p:cNvPr id="30747" name="Oval 27"/>
            <p:cNvSpPr>
              <a:spLocks noChangeArrowheads="1"/>
            </p:cNvSpPr>
            <p:nvPr/>
          </p:nvSpPr>
          <p:spPr bwMode="auto">
            <a:xfrm>
              <a:off x="1227" y="2904"/>
              <a:ext cx="810" cy="695"/>
            </a:xfrm>
            <a:prstGeom prst="ellipse">
              <a:avLst/>
            </a:prstGeom>
            <a:solidFill>
              <a:srgbClr val="D9D9F3"/>
            </a:solidFill>
            <a:ln w="19050">
              <a:solidFill>
                <a:srgbClr val="00008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8" name="Oval 28"/>
            <p:cNvSpPr>
              <a:spLocks noChangeArrowheads="1"/>
            </p:cNvSpPr>
            <p:nvPr/>
          </p:nvSpPr>
          <p:spPr bwMode="auto">
            <a:xfrm>
              <a:off x="3286" y="767"/>
              <a:ext cx="810" cy="695"/>
            </a:xfrm>
            <a:prstGeom prst="ellipse">
              <a:avLst/>
            </a:prstGeom>
            <a:solidFill>
              <a:srgbClr val="D9D9F3"/>
            </a:solidFill>
            <a:ln w="19050">
              <a:solidFill>
                <a:srgbClr val="00008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53" name="Group 33"/>
          <p:cNvGrpSpPr>
            <a:grpSpLocks/>
          </p:cNvGrpSpPr>
          <p:nvPr/>
        </p:nvGrpSpPr>
        <p:grpSpPr bwMode="auto">
          <a:xfrm>
            <a:off x="538163" y="1276350"/>
            <a:ext cx="3429000" cy="4424363"/>
            <a:chOff x="339" y="804"/>
            <a:chExt cx="2160" cy="2787"/>
          </a:xfrm>
        </p:grpSpPr>
        <p:sp>
          <p:nvSpPr>
            <p:cNvPr id="30750" name="Oval 30"/>
            <p:cNvSpPr>
              <a:spLocks noChangeArrowheads="1"/>
            </p:cNvSpPr>
            <p:nvPr/>
          </p:nvSpPr>
          <p:spPr bwMode="auto">
            <a:xfrm>
              <a:off x="2389" y="804"/>
              <a:ext cx="110" cy="144"/>
            </a:xfrm>
            <a:prstGeom prst="ellipse">
              <a:avLst/>
            </a:prstGeom>
            <a:solidFill>
              <a:srgbClr val="D9FCCC"/>
            </a:solidFill>
            <a:ln w="19050">
              <a:solidFill>
                <a:srgbClr val="3399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51" name="Oval 31"/>
            <p:cNvSpPr>
              <a:spLocks noChangeArrowheads="1"/>
            </p:cNvSpPr>
            <p:nvPr/>
          </p:nvSpPr>
          <p:spPr bwMode="auto">
            <a:xfrm>
              <a:off x="339" y="2947"/>
              <a:ext cx="110" cy="144"/>
            </a:xfrm>
            <a:prstGeom prst="ellipse">
              <a:avLst/>
            </a:prstGeom>
            <a:solidFill>
              <a:srgbClr val="D9FCCC"/>
            </a:solidFill>
            <a:ln w="19050">
              <a:solidFill>
                <a:srgbClr val="3399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52" name="Oval 32"/>
            <p:cNvSpPr>
              <a:spLocks noChangeArrowheads="1"/>
            </p:cNvSpPr>
            <p:nvPr/>
          </p:nvSpPr>
          <p:spPr bwMode="auto">
            <a:xfrm>
              <a:off x="1778" y="3447"/>
              <a:ext cx="110" cy="144"/>
            </a:xfrm>
            <a:prstGeom prst="ellipse">
              <a:avLst/>
            </a:prstGeom>
            <a:solidFill>
              <a:srgbClr val="D9FCCC"/>
            </a:solidFill>
            <a:ln w="19050">
              <a:solidFill>
                <a:srgbClr val="3399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30" name="Object 29"/>
          <p:cNvGraphicFramePr>
            <a:graphicFrameLocks noChangeAspect="1"/>
          </p:cNvGraphicFramePr>
          <p:nvPr>
            <p:extLst/>
          </p:nvPr>
        </p:nvGraphicFramePr>
        <p:xfrm>
          <a:off x="3646263" y="1263689"/>
          <a:ext cx="2883711" cy="993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9" name="MDLDrawObject Class" r:id="rId6" imgW="3134468" imgH="1080189" progId="MDLDrawOLE.MDLDrawObject.1">
                  <p:embed/>
                </p:oleObj>
              </mc:Choice>
              <mc:Fallback>
                <p:oleObj name="MDLDrawObject Class" r:id="rId6" imgW="3134468" imgH="1080189" progId="MDLDrawOLE.MDLDrawObjec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46263" y="1263689"/>
                        <a:ext cx="2883711" cy="993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/>
          </p:nvPr>
        </p:nvGraphicFramePr>
        <p:xfrm>
          <a:off x="391887" y="4663652"/>
          <a:ext cx="2883711" cy="1014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0" name="MDLDrawObject Class" r:id="rId8" imgW="3134468" imgH="1103103" progId="MDLDrawOLE.MDLDrawObject.1">
                  <p:embed/>
                </p:oleObj>
              </mc:Choice>
              <mc:Fallback>
                <p:oleObj name="MDLDrawObject Class" r:id="rId8" imgW="3134468" imgH="1103103" progId="MDLDrawOLE.MDLDrawObjec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1887" y="4663652"/>
                        <a:ext cx="2883711" cy="1014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NÄIDE – VETIKAPOLÜSAHHARIIDID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8852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2" grpId="0" animBg="1"/>
      <p:bldP spid="3074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Sidemed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ei ole jäigad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vaid toimivad vedrudena, mille mõlemas otsas on mass.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Võnkesagedus sõltub sidet moodustavate aatomite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massidest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ning sideme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tugevusest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Väiksem mass = kõrgem võnkesagedus.</a:t>
            </a: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	Venitusvõnkumised: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C–H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&gt;  C–C  &gt;  C–N  &gt;  C–O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Mida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tugevam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on side, seda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kõrgem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on võnkesagedus.</a:t>
            </a: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≡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C=C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pt-BR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≡N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C=N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pt-BR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≡O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C=O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O</a:t>
            </a:r>
            <a:endParaRPr lang="pt-BR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spC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pt-BR" sz="2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 &gt;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 sp</a:t>
            </a:r>
            <a:r>
              <a:rPr lang="pt-BR" sz="20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H</a:t>
            </a:r>
            <a:endParaRPr lang="pt-BR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Tüüpilised tugevad signaalid:</a:t>
            </a: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–C=O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–OH	–NH</a:t>
            </a:r>
            <a:r>
              <a:rPr lang="et-EE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	–C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≡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N	–NO</a:t>
            </a:r>
            <a:r>
              <a:rPr lang="et-EE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t-EE" sz="2000" baseline="-25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SPEKTRITE INTERPRETEERIMINE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3715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pt-BR" sz="20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≡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C-H ν=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~2900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cm</a:t>
            </a:r>
            <a:r>
              <a:rPr lang="pt-BR" sz="2000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( &lt; 3000 cm</a:t>
            </a:r>
            <a:r>
              <a:rPr lang="et-EE" sz="2000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), teravad,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keskmine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intensiivsus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pt-BR" sz="2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=C-H ν=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~3100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cm</a:t>
            </a:r>
            <a:r>
              <a:rPr lang="pt-BR" sz="2000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	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3000 cm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), teravad,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keskmine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kuni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madal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sp-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C-H ν=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~3300 cm</a:t>
            </a:r>
            <a:r>
              <a:rPr lang="pt-BR" sz="2000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teravad,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keskmine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kuni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tugev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pt-BR" sz="2000" baseline="30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HÜBRIDISATSIOON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971600" y="4293096"/>
            <a:ext cx="7413434" cy="1737484"/>
            <a:chOff x="971600" y="4581128"/>
            <a:chExt cx="7413434" cy="1737484"/>
          </a:xfrm>
        </p:grpSpPr>
        <p:sp>
          <p:nvSpPr>
            <p:cNvPr id="13" name="Rectangle 12"/>
            <p:cNvSpPr/>
            <p:nvPr/>
          </p:nvSpPr>
          <p:spPr>
            <a:xfrm>
              <a:off x="7524328" y="5949280"/>
              <a:ext cx="4667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latin typeface="Times New Roman" pitchFamily="18" charset="0"/>
                  <a:cs typeface="Times New Roman" pitchFamily="18" charset="0"/>
                </a:rPr>
                <a:t>sp</a:t>
              </a:r>
              <a:r>
                <a:rPr lang="pt-BR" baseline="30000" dirty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t-EE" dirty="0"/>
            </a:p>
          </p:txBody>
        </p:sp>
        <p:graphicFrame>
          <p:nvGraphicFramePr>
            <p:cNvPr id="14" name="Object 13"/>
            <p:cNvGraphicFramePr>
              <a:graphicFrameLocks noChangeAspect="1"/>
            </p:cNvGraphicFramePr>
            <p:nvPr>
              <p:extLst/>
            </p:nvPr>
          </p:nvGraphicFramePr>
          <p:xfrm>
            <a:off x="971600" y="4581128"/>
            <a:ext cx="7413434" cy="10960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98" name="MDLDrawObject Class" r:id="rId4" imgW="5734112" imgH="847800" progId="MDLDrawOLE.MDLDrawObject.1">
                    <p:embed/>
                  </p:oleObj>
                </mc:Choice>
                <mc:Fallback>
                  <p:oleObj name="MDLDrawObject Class" r:id="rId4" imgW="5734112" imgH="847800" progId="MDLDrawOLE.MDLDrawObject.1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971600" y="4581128"/>
                          <a:ext cx="7413434" cy="109600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Rectangle 15"/>
            <p:cNvSpPr/>
            <p:nvPr/>
          </p:nvSpPr>
          <p:spPr>
            <a:xfrm>
              <a:off x="4427984" y="5949280"/>
              <a:ext cx="4667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 smtClean="0">
                  <a:latin typeface="Times New Roman" pitchFamily="18" charset="0"/>
                  <a:cs typeface="Times New Roman" pitchFamily="18" charset="0"/>
                </a:rPr>
                <a:t>sp</a:t>
              </a:r>
              <a:r>
                <a:rPr lang="et-EE" baseline="30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t-EE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373838" y="5949280"/>
              <a:ext cx="3898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 smtClean="0">
                  <a:latin typeface="Times New Roman" pitchFamily="18" charset="0"/>
                  <a:cs typeface="Times New Roman" pitchFamily="18" charset="0"/>
                </a:rPr>
                <a:t>sp</a:t>
              </a:r>
              <a:endParaRPr lang="et-EE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5992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Konjugeeritus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vähendab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kolmiksidemete või kaksiksidemete (C=C, C=O) venitussagedust, tüüpiliselt ~30 cm</a:t>
            </a:r>
            <a:r>
              <a:rPr lang="et-EE" sz="2000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võrra.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Kui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resonantsi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tõttu side pikeneb, võngub see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väiksema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sagedusega.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KONJUGEERITUS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957262" y="1803455"/>
          <a:ext cx="7229475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4" name="MDLDrawObject Class" r:id="rId4" imgW="7229568" imgH="1390770" progId="MDLDrawOLE.MDLDrawObject.1">
                  <p:embed/>
                </p:oleObj>
              </mc:Choice>
              <mc:Fallback>
                <p:oleObj name="MDLDrawObject Class" r:id="rId4" imgW="7229568" imgH="1390770" progId="MDLDrawOLE.MDLDrawObjec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7262" y="1803455"/>
                        <a:ext cx="7229475" cy="1390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15616" y="3297178"/>
            <a:ext cx="26244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Konjugeeritud </a:t>
            </a:r>
            <a:r>
              <a:rPr lang="et-EE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ketoonid</a:t>
            </a:r>
            <a:endParaRPr lang="et-EE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C=O: ~1690 cm</a:t>
            </a:r>
            <a:r>
              <a:rPr lang="et-EE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et-EE" sz="20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53983" y="3297178"/>
            <a:ext cx="32624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Mitte-konjugeeritud </a:t>
            </a:r>
            <a:r>
              <a:rPr lang="et-EE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ketoonid</a:t>
            </a:r>
            <a:endParaRPr lang="et-EE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C=O: ~1715 cm</a:t>
            </a:r>
            <a:r>
              <a:rPr lang="et-EE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et-EE" sz="20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7138" y="5085184"/>
            <a:ext cx="7730583" cy="1704783"/>
            <a:chOff x="757138" y="4005064"/>
            <a:chExt cx="7730583" cy="1704783"/>
          </a:xfrm>
        </p:grpSpPr>
        <p:graphicFrame>
          <p:nvGraphicFramePr>
            <p:cNvPr id="16" name="Object 15"/>
            <p:cNvGraphicFramePr>
              <a:graphicFrameLocks noChangeAspect="1"/>
            </p:cNvGraphicFramePr>
            <p:nvPr>
              <p:extLst/>
            </p:nvPr>
          </p:nvGraphicFramePr>
          <p:xfrm>
            <a:off x="899592" y="4005064"/>
            <a:ext cx="7588129" cy="1119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235" name="MDLDrawObject Class" r:id="rId6" imgW="6391345" imgH="943110" progId="MDLDrawOLE.MDLDrawObject.1">
                    <p:embed/>
                  </p:oleObj>
                </mc:Choice>
                <mc:Fallback>
                  <p:oleObj name="MDLDrawObject Class" r:id="rId6" imgW="6391345" imgH="943110" progId="MDLDrawOLE.MDLDrawObject.1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899592" y="4005064"/>
                          <a:ext cx="7588129" cy="11195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Rectangle 16"/>
            <p:cNvSpPr/>
            <p:nvPr/>
          </p:nvSpPr>
          <p:spPr>
            <a:xfrm>
              <a:off x="757138" y="5301208"/>
              <a:ext cx="18117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C=O: ~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1715 </a:t>
              </a:r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cm</a:t>
              </a:r>
              <a:r>
                <a:rPr lang="et-EE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076055" y="5340515"/>
              <a:ext cx="181171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C=O: ~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1675 </a:t>
              </a:r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cm</a:t>
              </a:r>
              <a:r>
                <a:rPr lang="et-EE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5920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Kui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induktsiooniefekt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(elektronefekt)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vähendab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sideme pikkust, suureneb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võnkesagedus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INDUKTSIOON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11559" y="1935549"/>
            <a:ext cx="3684068" cy="2851657"/>
            <a:chOff x="611559" y="1935549"/>
            <a:chExt cx="3684068" cy="285165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7584" y="2304881"/>
              <a:ext cx="3468043" cy="2482325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611560" y="1935549"/>
              <a:ext cx="18004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Induktsiooniefekt</a:t>
              </a:r>
              <a:endParaRPr lang="et-EE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11559" y="3491716"/>
              <a:ext cx="15953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Resonantsefekt</a:t>
              </a:r>
              <a:endParaRPr lang="et-EE" dirty="0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5239346"/>
            <a:ext cx="7223720" cy="130403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012432" y="4109122"/>
            <a:ext cx="2920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X = NR</a:t>
            </a:r>
            <a:r>
              <a:rPr lang="et-EE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	   nõrgem C=O side</a:t>
            </a:r>
            <a:endParaRPr lang="et-EE" baseline="-25000" dirty="0"/>
          </a:p>
        </p:txBody>
      </p:sp>
      <p:sp>
        <p:nvSpPr>
          <p:cNvPr id="13" name="Rectangle 12"/>
          <p:cNvSpPr/>
          <p:nvPr/>
        </p:nvSpPr>
        <p:spPr>
          <a:xfrm>
            <a:off x="5012432" y="2492896"/>
            <a:ext cx="3013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X = </a:t>
            </a:r>
            <a:r>
              <a:rPr lang="et-EE" dirty="0" err="1" smtClean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	   tugevam C=O side</a:t>
            </a:r>
            <a:endParaRPr lang="et-E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0232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Vesiniksidemed põhjustavad sideme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pikenemist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Lahuste puhul põhjustavad spektrites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laiasid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intensiivseid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signaale, gaasifaasis ei põhjusta signaalide laienemist.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Vesiniksidemed võivad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interakteeruda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teiste funktsionaalrühmadega ning alandada võnkesagedusi.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VESINIKSIDEMED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12694" y="3161436"/>
            <a:ext cx="7361016" cy="3695158"/>
            <a:chOff x="712694" y="3161436"/>
            <a:chExt cx="7361016" cy="369515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3608" y="3560638"/>
              <a:ext cx="6844957" cy="298457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6200000">
              <a:off x="148469" y="4684499"/>
              <a:ext cx="14362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/>
                <a:t>Transmissioon, %</a:t>
              </a:r>
              <a:endParaRPr lang="et-EE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35696" y="6487262"/>
              <a:ext cx="59766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gaasifaas	</a:t>
              </a:r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0,25M, CCl</a:t>
              </a:r>
              <a:r>
                <a:rPr lang="et-EE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lahuses            puhas vedelik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419872" y="3161436"/>
              <a:ext cx="46538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1-Heksanool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CH</a:t>
              </a:r>
              <a:r>
                <a:rPr lang="et-EE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-CH</a:t>
              </a:r>
              <a:r>
                <a:rPr lang="et-EE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-CH</a:t>
              </a:r>
              <a:r>
                <a:rPr lang="et-EE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-CH</a:t>
              </a:r>
              <a:r>
                <a:rPr lang="et-EE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-CH</a:t>
              </a:r>
              <a:r>
                <a:rPr lang="et-EE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-CH</a:t>
              </a:r>
              <a:r>
                <a:rPr lang="et-EE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-OH</a:t>
              </a:r>
              <a:endParaRPr lang="et-EE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354594" y="4526065"/>
              <a:ext cx="66556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300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O-H</a:t>
              </a:r>
            </a:p>
            <a:p>
              <a:pPr algn="ctr"/>
              <a:r>
                <a:rPr lang="et-EE" sz="1300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venitus</a:t>
              </a:r>
              <a:endParaRPr lang="et-EE" sz="1300" dirty="0">
                <a:solidFill>
                  <a:srgbClr val="0070C0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851920" y="4592165"/>
              <a:ext cx="66556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300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O-H</a:t>
              </a:r>
            </a:p>
            <a:p>
              <a:pPr algn="ctr"/>
              <a:r>
                <a:rPr lang="et-EE" sz="1300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venitus</a:t>
              </a:r>
              <a:endParaRPr lang="et-EE" sz="1300" dirty="0">
                <a:solidFill>
                  <a:srgbClr val="0070C0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038340" y="3565400"/>
              <a:ext cx="1501886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3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terminaalne H-side</a:t>
              </a:r>
              <a:endParaRPr lang="et-EE" sz="1300" dirty="0">
                <a:solidFill>
                  <a:srgbClr val="C00000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946763" y="5052923"/>
              <a:ext cx="1038646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300" dirty="0" err="1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polümeerne</a:t>
              </a:r>
              <a:r>
                <a:rPr lang="et-EE" sz="1300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H-side</a:t>
              </a:r>
              <a:endParaRPr lang="et-EE" sz="13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012160" y="5814101"/>
              <a:ext cx="1038646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300" dirty="0" err="1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polümeerne</a:t>
              </a:r>
              <a:r>
                <a:rPr lang="et-EE" sz="1300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H-side</a:t>
              </a:r>
              <a:endParaRPr lang="et-EE" sz="13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444208" y="3598783"/>
              <a:ext cx="855492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300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vaba O-H</a:t>
              </a:r>
            </a:p>
            <a:p>
              <a:pPr algn="ctr"/>
              <a:r>
                <a:rPr lang="et-EE" sz="1300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venitus</a:t>
              </a:r>
              <a:endParaRPr lang="et-EE" sz="1300" dirty="0">
                <a:solidFill>
                  <a:srgbClr val="0070C0"/>
                </a:solidFill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6302" y="223105"/>
            <a:ext cx="2036178" cy="2165136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9409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Molekulid, mis on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üheaegselt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vesiniksideme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doonoriks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ja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aktseptoriks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– vaid nõrgalt laienenud O-H signaal 3500–3600 cm</a:t>
            </a:r>
            <a:r>
              <a:rPr lang="et-EE" sz="2000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vahel.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VESINIKSIDEMED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467544" y="2204864"/>
            <a:ext cx="7976170" cy="4196209"/>
            <a:chOff x="467544" y="2204864"/>
            <a:chExt cx="7976170" cy="419620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3568" y="2204864"/>
              <a:ext cx="7760146" cy="3880073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1331640" y="4725144"/>
              <a:ext cx="66556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3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O-H</a:t>
              </a:r>
            </a:p>
            <a:p>
              <a:pPr algn="ctr"/>
              <a:r>
                <a:rPr lang="et-EE" sz="13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venitus</a:t>
              </a:r>
              <a:endParaRPr lang="et-EE" sz="1300" dirty="0">
                <a:solidFill>
                  <a:srgbClr val="0000FF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516216" y="5206566"/>
              <a:ext cx="994183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300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C-O venitus</a:t>
              </a:r>
              <a:endParaRPr lang="et-EE" sz="1300" dirty="0">
                <a:solidFill>
                  <a:srgbClr val="0070C0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283968" y="5589240"/>
              <a:ext cx="1032655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300" dirty="0" smtClean="0">
                  <a:solidFill>
                    <a:srgbClr val="B8008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C=O venitus</a:t>
              </a:r>
              <a:endParaRPr lang="et-EE" sz="1300" dirty="0">
                <a:solidFill>
                  <a:srgbClr val="B80088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445434" y="3068960"/>
              <a:ext cx="686406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300" dirty="0" smtClean="0"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H-C=O</a:t>
              </a:r>
            </a:p>
            <a:p>
              <a:pPr algn="ctr"/>
              <a:r>
                <a:rPr lang="et-EE" sz="1300" dirty="0" smtClean="0"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venitus</a:t>
              </a:r>
              <a:endParaRPr lang="et-EE" sz="1300" dirty="0">
                <a:solidFill>
                  <a:srgbClr val="008000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419872" y="5077167"/>
              <a:ext cx="628698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3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H-side</a:t>
              </a:r>
              <a:endParaRPr lang="et-EE" sz="1300" dirty="0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483768" y="5301208"/>
              <a:ext cx="1178529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3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Vanilliin</a:t>
              </a:r>
            </a:p>
            <a:p>
              <a:pPr algn="ctr"/>
              <a:r>
                <a:rPr lang="et-EE" sz="13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(CCl</a:t>
              </a:r>
              <a:r>
                <a:rPr lang="et-EE" sz="1300" baseline="-250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t-EE" sz="13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lahuses)</a:t>
              </a:r>
              <a:endParaRPr lang="et-EE" sz="1300" dirty="0">
                <a:solidFill>
                  <a:srgbClr val="0000FF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16200000">
              <a:off x="-96681" y="3853142"/>
              <a:ext cx="14362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/>
                <a:t>Transmissioon, %</a:t>
              </a:r>
              <a:endParaRPr lang="et-EE" sz="1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028143" y="6093296"/>
              <a:ext cx="11919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/>
                <a:t>Lainearv, cm</a:t>
              </a:r>
              <a:r>
                <a:rPr lang="et-EE" sz="1400" baseline="30000" dirty="0" smtClean="0"/>
                <a:t>-1</a:t>
              </a:r>
              <a:endParaRPr lang="et-EE" sz="1400" baseline="300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3813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Tsükli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pingestatus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põhjustab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lainearvude kasvu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Muutuse põhjustab väike muutus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hübridisatsioonis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– sidemete nurga vähenemisega muutub süsinikuaatom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elektronegatiivsemaks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ning vähem sp</a:t>
            </a:r>
            <a:r>
              <a:rPr lang="et-EE" sz="2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hübridiseerinuks (sidemete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vaheline nurk &lt; 120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°). 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TSÜKLI PINGESTATUS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20767" y="4149080"/>
            <a:ext cx="8494633" cy="2118623"/>
            <a:chOff x="179512" y="4077072"/>
            <a:chExt cx="8494633" cy="2118623"/>
          </a:xfrm>
        </p:grpSpPr>
        <p:sp>
          <p:nvSpPr>
            <p:cNvPr id="4" name="TextBox 3"/>
            <p:cNvSpPr txBox="1"/>
            <p:nvPr/>
          </p:nvSpPr>
          <p:spPr>
            <a:xfrm>
              <a:off x="179512" y="5667345"/>
              <a:ext cx="8494633" cy="528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7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C=O</a:t>
              </a:r>
              <a:r>
                <a:rPr lang="et-EE" sz="17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 1815 cm</a:t>
              </a:r>
              <a:r>
                <a:rPr lang="et-EE" sz="1700" baseline="30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	       </a:t>
              </a:r>
              <a:r>
                <a:rPr lang="et-EE" sz="17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1775 </a:t>
              </a:r>
              <a:r>
                <a:rPr lang="et-EE" sz="1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cm</a:t>
              </a:r>
              <a:r>
                <a:rPr lang="et-EE" sz="17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	 </a:t>
              </a:r>
              <a:r>
                <a:rPr lang="et-EE" sz="17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1750 </a:t>
              </a:r>
              <a:r>
                <a:rPr lang="et-EE" sz="1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cm</a:t>
              </a:r>
              <a:r>
                <a:rPr lang="et-EE" sz="17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	 </a:t>
              </a:r>
              <a:r>
                <a:rPr lang="et-EE" sz="17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1715 </a:t>
              </a:r>
              <a:r>
                <a:rPr lang="et-EE" sz="1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cm</a:t>
              </a:r>
              <a:r>
                <a:rPr lang="et-EE" sz="17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	 </a:t>
              </a:r>
              <a:r>
                <a:rPr lang="et-EE" sz="17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1705 </a:t>
              </a:r>
              <a:r>
                <a:rPr lang="et-EE" sz="1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cm</a:t>
              </a:r>
              <a:r>
                <a:rPr lang="et-EE" sz="17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	</a:t>
              </a:r>
            </a:p>
            <a:p>
              <a:endParaRPr lang="et-EE" sz="1700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>
              <p:extLst/>
            </p:nvPr>
          </p:nvGraphicFramePr>
          <p:xfrm>
            <a:off x="899592" y="4077072"/>
            <a:ext cx="7477125" cy="1447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870" name="MDLDrawObject Class" r:id="rId4" imgW="7477010" imgH="1447740" progId="MDLDrawOLE.MDLDrawObject.1">
                    <p:embed/>
                  </p:oleObj>
                </mc:Choice>
                <mc:Fallback>
                  <p:oleObj name="MDLDrawObject Class" r:id="rId4" imgW="7477010" imgH="1447740" progId="MDLDrawOLE.MDLDrawObject.1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899592" y="4077072"/>
                          <a:ext cx="7477125" cy="14478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5667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IP KIIRGUSE ALLIKAD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54304" y="759657"/>
            <a:ext cx="8590201" cy="5874760"/>
            <a:chOff x="254304" y="759657"/>
            <a:chExt cx="8590201" cy="587476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4304" y="1052736"/>
              <a:ext cx="8590201" cy="521325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715100" y="759657"/>
              <a:ext cx="10567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err="1" smtClean="0"/>
                <a:t>He</a:t>
              </a:r>
              <a:r>
                <a:rPr lang="et-EE" sz="1400" dirty="0" smtClean="0"/>
                <a:t> </a:t>
              </a:r>
              <a:r>
                <a:rPr lang="et-EE" sz="1400" dirty="0" err="1" smtClean="0"/>
                <a:t>Ne</a:t>
              </a:r>
              <a:r>
                <a:rPr lang="et-EE" sz="1400" dirty="0" smtClean="0"/>
                <a:t> Laser</a:t>
              </a:r>
              <a:endParaRPr lang="et-EE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427984" y="912690"/>
              <a:ext cx="10351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/>
                <a:t>Lainepikkus</a:t>
              </a:r>
              <a:endParaRPr lang="et-EE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396097" y="6326640"/>
              <a:ext cx="11919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/>
                <a:t>Lainearv, cm</a:t>
              </a:r>
              <a:r>
                <a:rPr lang="et-EE" sz="1400" baseline="30000" dirty="0" smtClean="0"/>
                <a:t>-1</a:t>
              </a:r>
              <a:endParaRPr lang="et-EE" sz="1400" baseline="30000" dirty="0"/>
            </a:p>
          </p:txBody>
        </p:sp>
        <p:sp>
          <p:nvSpPr>
            <p:cNvPr id="11" name="TextBox 10"/>
            <p:cNvSpPr txBox="1"/>
            <p:nvPr/>
          </p:nvSpPr>
          <p:spPr>
            <a:xfrm rot="16200000">
              <a:off x="134827" y="3004529"/>
              <a:ext cx="11172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/>
                <a:t>K</a:t>
              </a:r>
              <a:r>
                <a:rPr lang="et-EE" sz="1400" dirty="0" smtClean="0"/>
                <a:t>iirgusvõime</a:t>
              </a:r>
              <a:endParaRPr lang="et-EE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1600" y="2248318"/>
              <a:ext cx="9490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b="1" dirty="0" smtClean="0">
                  <a:solidFill>
                    <a:srgbClr val="0070C0"/>
                  </a:solidFill>
                </a:rPr>
                <a:t>Deuteerium</a:t>
              </a:r>
              <a:endParaRPr lang="et-EE" sz="1200" b="1" dirty="0">
                <a:solidFill>
                  <a:srgbClr val="0070C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374951" y="2841995"/>
              <a:ext cx="6903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b="1" dirty="0" smtClean="0">
                  <a:solidFill>
                    <a:srgbClr val="C00000"/>
                  </a:solidFill>
                </a:rPr>
                <a:t>Volfram</a:t>
              </a:r>
              <a:endParaRPr lang="et-EE" sz="12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84168" y="4365104"/>
              <a:ext cx="6797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b="1" dirty="0" err="1" smtClean="0">
                  <a:solidFill>
                    <a:srgbClr val="C00000"/>
                  </a:solidFill>
                </a:rPr>
                <a:t>Hg</a:t>
              </a:r>
              <a:r>
                <a:rPr lang="et-EE" sz="1200" b="1" dirty="0" smtClean="0">
                  <a:solidFill>
                    <a:srgbClr val="C00000"/>
                  </a:solidFill>
                </a:rPr>
                <a:t>-kaar</a:t>
              </a:r>
              <a:endParaRPr lang="et-EE" sz="1200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66173" y="3549956"/>
              <a:ext cx="6174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b="1" dirty="0" err="1" smtClean="0">
                  <a:solidFill>
                    <a:srgbClr val="0070C0"/>
                  </a:solidFill>
                </a:rPr>
                <a:t>Globar</a:t>
              </a:r>
              <a:endParaRPr lang="et-EE" sz="120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22532" name="Picture 4" descr="http://www.msscientific.de/deuterium_lam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19" y="3646387"/>
            <a:ext cx="1222534" cy="171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7043" y="3295135"/>
            <a:ext cx="2022475" cy="1346968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113120" y="1628800"/>
            <a:ext cx="1691489" cy="13542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just"/>
            <a:r>
              <a:rPr lang="et-EE" b="1" dirty="0" err="1">
                <a:latin typeface="Times New Roman" pitchFamily="18" charset="0"/>
                <a:cs typeface="Times New Roman" pitchFamily="18" charset="0"/>
              </a:rPr>
              <a:t>Nernst’i</a:t>
            </a:r>
            <a:r>
              <a:rPr lang="et-EE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b="1" dirty="0" smtClean="0">
                <a:latin typeface="Times New Roman" pitchFamily="18" charset="0"/>
                <a:cs typeface="Times New Roman" pitchFamily="18" charset="0"/>
              </a:rPr>
              <a:t>varras</a:t>
            </a:r>
          </a:p>
          <a:p>
            <a:pPr algn="just"/>
            <a:r>
              <a:rPr lang="et-EE" sz="1600" dirty="0" smtClean="0">
                <a:latin typeface="Times New Roman" pitchFamily="18" charset="0"/>
                <a:cs typeface="Times New Roman" pitchFamily="18" charset="0"/>
              </a:rPr>
              <a:t>90% ZrO</a:t>
            </a:r>
            <a:r>
              <a:rPr lang="et-EE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just"/>
            <a:r>
              <a:rPr lang="et-EE" sz="1600" dirty="0" smtClean="0">
                <a:latin typeface="Times New Roman" pitchFamily="18" charset="0"/>
                <a:cs typeface="Times New Roman" pitchFamily="18" charset="0"/>
              </a:rPr>
              <a:t>7% Y</a:t>
            </a:r>
            <a:r>
              <a:rPr lang="et-EE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16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t-EE" sz="16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 algn="just"/>
            <a:r>
              <a:rPr lang="et-EE" sz="1600" dirty="0" smtClean="0">
                <a:latin typeface="Times New Roman" pitchFamily="18" charset="0"/>
                <a:cs typeface="Times New Roman" pitchFamily="18" charset="0"/>
              </a:rPr>
              <a:t>3% Er</a:t>
            </a:r>
            <a:r>
              <a:rPr lang="et-EE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16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t-EE" sz="16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 algn="just"/>
            <a:r>
              <a:rPr lang="et-EE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2000 °C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4932040" y="1702549"/>
            <a:ext cx="1779964" cy="1943838"/>
            <a:chOff x="4932040" y="1702549"/>
            <a:chExt cx="1779964" cy="1943838"/>
          </a:xfrm>
        </p:grpSpPr>
        <p:pic>
          <p:nvPicPr>
            <p:cNvPr id="22530" name="Picture 2" descr="http://www.dykast.com/user/products_categories/5069-img-0-full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7655" y="2024829"/>
              <a:ext cx="1774349" cy="16215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4932040" y="1702549"/>
              <a:ext cx="9423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SiC</a:t>
              </a:r>
              <a:endPara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1100 °C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3250462" y="1628800"/>
            <a:ext cx="1629613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/>
            <a:r>
              <a:rPr lang="et-EE" b="1" dirty="0" err="1" smtClean="0">
                <a:latin typeface="Times New Roman" pitchFamily="18" charset="0"/>
                <a:cs typeface="Times New Roman" pitchFamily="18" charset="0"/>
              </a:rPr>
              <a:t>Nikroomtraat</a:t>
            </a:r>
            <a:r>
              <a:rPr lang="et-EE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t-EE" sz="1600" dirty="0" smtClean="0">
                <a:latin typeface="Times New Roman" pitchFamily="18" charset="0"/>
                <a:cs typeface="Times New Roman" pitchFamily="18" charset="0"/>
              </a:rPr>
              <a:t>80% </a:t>
            </a:r>
            <a:r>
              <a:rPr lang="et-EE" sz="1600" dirty="0" err="1" smtClean="0">
                <a:latin typeface="Times New Roman" pitchFamily="18" charset="0"/>
                <a:cs typeface="Times New Roman" pitchFamily="18" charset="0"/>
              </a:rPr>
              <a:t>Ni</a:t>
            </a:r>
            <a:endParaRPr lang="et-EE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1600" dirty="0" smtClean="0">
                <a:latin typeface="Times New Roman" pitchFamily="18" charset="0"/>
                <a:cs typeface="Times New Roman" pitchFamily="18" charset="0"/>
              </a:rPr>
              <a:t>20% </a:t>
            </a:r>
            <a:r>
              <a:rPr lang="et-EE" sz="1600" dirty="0" err="1" smtClean="0">
                <a:latin typeface="Times New Roman" pitchFamily="18" charset="0"/>
                <a:cs typeface="Times New Roman" pitchFamily="18" charset="0"/>
              </a:rPr>
              <a:t>Cr</a:t>
            </a:r>
            <a:endParaRPr lang="et-EE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2746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IP KIIRGUSE ALLIKAD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28600" y="1052736"/>
          <a:ext cx="8686800" cy="550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1072"/>
                <a:gridCol w="1584176"/>
                <a:gridCol w="1368152"/>
                <a:gridCol w="1656184"/>
                <a:gridCol w="1239416"/>
                <a:gridCol w="1447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Tüüp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Meetod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Materjal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Näide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Laine-pikkus, µm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Märkus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 rowSpan="7">
                  <a:txBody>
                    <a:bodyPr/>
                    <a:lstStyle/>
                    <a:p>
                      <a:pPr algn="ctr"/>
                      <a:endParaRPr lang="et-EE" sz="1600" dirty="0" smtClean="0"/>
                    </a:p>
                    <a:p>
                      <a:pPr algn="ctr"/>
                      <a:endParaRPr lang="et-EE" sz="1600" dirty="0" smtClean="0"/>
                    </a:p>
                    <a:p>
                      <a:pPr algn="ctr"/>
                      <a:endParaRPr lang="et-EE" sz="1600" dirty="0" smtClean="0"/>
                    </a:p>
                    <a:p>
                      <a:pPr algn="ctr"/>
                      <a:r>
                        <a:rPr lang="et-EE" sz="1600" dirty="0" smtClean="0"/>
                        <a:t>Termiline radiatsioon</a:t>
                      </a:r>
                      <a:endParaRPr lang="et-EE" sz="16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endParaRPr lang="et-EE" sz="1600" dirty="0" smtClean="0"/>
                    </a:p>
                    <a:p>
                      <a:pPr algn="ctr"/>
                      <a:endParaRPr lang="et-EE" sz="1600" dirty="0" smtClean="0"/>
                    </a:p>
                    <a:p>
                      <a:pPr algn="ctr"/>
                      <a:r>
                        <a:rPr lang="et-EE" sz="1600" dirty="0" smtClean="0"/>
                        <a:t>Takisti, kuumenemine elektrivoolu toimel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Volfram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err="1" smtClean="0"/>
                        <a:t>Infrapunalamp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1</a:t>
                      </a:r>
                      <a:r>
                        <a:rPr lang="et-EE" sz="1600" baseline="0" dirty="0" smtClean="0"/>
                        <a:t>–</a:t>
                      </a:r>
                      <a:r>
                        <a:rPr lang="et-EE" sz="1600" dirty="0" smtClean="0"/>
                        <a:t>2,5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Pirni materjal</a:t>
                      </a:r>
                      <a:endParaRPr lang="et-EE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t-E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err="1" smtClean="0"/>
                        <a:t>Nikroom</a:t>
                      </a:r>
                      <a:endParaRPr lang="et-EE" sz="1600" dirty="0" smtClean="0"/>
                    </a:p>
                    <a:p>
                      <a:pPr algn="ctr"/>
                      <a:r>
                        <a:rPr lang="et-EE" sz="1600" dirty="0" err="1" smtClean="0"/>
                        <a:t>Kantaal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Elektriline soojendi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2</a:t>
                      </a:r>
                      <a:r>
                        <a:rPr lang="et-EE" sz="1600" baseline="0" dirty="0" smtClean="0"/>
                        <a:t>–5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t-EE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t-E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err="1" smtClean="0"/>
                        <a:t>SiC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err="1" smtClean="0"/>
                        <a:t>Globar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1</a:t>
                      </a:r>
                      <a:r>
                        <a:rPr lang="et-EE" sz="1600" baseline="0" dirty="0" smtClean="0"/>
                        <a:t>–50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Pinge, voolutugevus</a:t>
                      </a:r>
                      <a:endParaRPr lang="et-EE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t-E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Keraamika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err="1" smtClean="0"/>
                        <a:t>Nernsti</a:t>
                      </a:r>
                      <a:r>
                        <a:rPr lang="et-EE" sz="1600" dirty="0" smtClean="0"/>
                        <a:t> varras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1</a:t>
                      </a:r>
                      <a:r>
                        <a:rPr lang="et-EE" sz="1600" baseline="0" dirty="0" smtClean="0"/>
                        <a:t>–50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Eelkuumutus</a:t>
                      </a:r>
                      <a:endParaRPr lang="et-EE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t-EE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Sekundaarne kuumutus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Metall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Spiraalkuumuti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4</a:t>
                      </a:r>
                      <a:r>
                        <a:rPr lang="et-EE" sz="1600" baseline="0" dirty="0" smtClean="0"/>
                        <a:t>–10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t-EE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Keraamika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IRS lamp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4</a:t>
                      </a:r>
                      <a:r>
                        <a:rPr lang="et-EE" sz="1600" baseline="0" dirty="0" smtClean="0"/>
                        <a:t>–25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t-EE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Elektrilahenduse toimel kuumenemine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t-EE" sz="1600" dirty="0" smtClean="0"/>
                    </a:p>
                    <a:p>
                      <a:pPr algn="ctr"/>
                      <a:r>
                        <a:rPr lang="et-EE" sz="1600" dirty="0" smtClean="0"/>
                        <a:t>Süsinik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Süsinik kaarlahenduse lamp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t-EE" sz="1600" dirty="0" smtClean="0"/>
                    </a:p>
                    <a:p>
                      <a:pPr algn="ctr"/>
                      <a:r>
                        <a:rPr lang="et-EE" sz="1600" dirty="0" smtClean="0"/>
                        <a:t>2</a:t>
                      </a:r>
                      <a:r>
                        <a:rPr lang="et-EE" sz="1600" baseline="0" dirty="0" smtClean="0"/>
                        <a:t>–25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err="1" smtClean="0"/>
                        <a:t>Keskkonna-probleemid</a:t>
                      </a:r>
                      <a:r>
                        <a:rPr lang="et-EE" sz="1600" dirty="0" smtClean="0"/>
                        <a:t>,</a:t>
                      </a:r>
                      <a:r>
                        <a:rPr lang="et-EE" sz="1600" baseline="0" dirty="0" smtClean="0"/>
                        <a:t> tahm</a:t>
                      </a:r>
                      <a:endParaRPr lang="et-E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Külm</a:t>
                      </a:r>
                      <a:r>
                        <a:rPr lang="et-EE" sz="1600" baseline="0" dirty="0" smtClean="0"/>
                        <a:t> radiatsioon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Gaaslahendus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err="1" smtClean="0"/>
                        <a:t>Hg</a:t>
                      </a:r>
                      <a:r>
                        <a:rPr lang="et-EE" sz="1600" dirty="0" smtClean="0"/>
                        <a:t>, </a:t>
                      </a:r>
                      <a:r>
                        <a:rPr lang="et-EE" sz="1600" dirty="0" err="1" smtClean="0"/>
                        <a:t>Cs</a:t>
                      </a:r>
                      <a:r>
                        <a:rPr lang="et-EE" sz="1600" dirty="0" smtClean="0"/>
                        <a:t>, </a:t>
                      </a:r>
                      <a:r>
                        <a:rPr lang="et-EE" sz="1600" dirty="0" err="1" smtClean="0"/>
                        <a:t>Xe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err="1" smtClean="0"/>
                        <a:t>Hg</a:t>
                      </a:r>
                      <a:r>
                        <a:rPr lang="et-EE" sz="1600" dirty="0" smtClean="0"/>
                        <a:t> lamp</a:t>
                      </a:r>
                      <a:br>
                        <a:rPr lang="et-EE" sz="1600" dirty="0" smtClean="0"/>
                      </a:br>
                      <a:r>
                        <a:rPr lang="et-EE" sz="1600" dirty="0" err="1" smtClean="0"/>
                        <a:t>Xe</a:t>
                      </a:r>
                      <a:r>
                        <a:rPr lang="et-EE" sz="1600" dirty="0" smtClean="0"/>
                        <a:t> lamp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0,8</a:t>
                      </a:r>
                      <a:r>
                        <a:rPr lang="et-EE" sz="1600" baseline="0" dirty="0" smtClean="0"/>
                        <a:t>–2,5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Pirni materjal</a:t>
                      </a:r>
                      <a:endParaRPr lang="et-E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Stimuleeritud emissioon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Laser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CO</a:t>
                      </a:r>
                      <a:r>
                        <a:rPr lang="et-EE" sz="1600" baseline="-25000" dirty="0" smtClean="0"/>
                        <a:t>2</a:t>
                      </a:r>
                      <a:r>
                        <a:rPr lang="et-EE" sz="1600" dirty="0" smtClean="0"/>
                        <a:t>, </a:t>
                      </a:r>
                      <a:r>
                        <a:rPr lang="et-EE" sz="1600" dirty="0" err="1" smtClean="0"/>
                        <a:t>Ga</a:t>
                      </a:r>
                      <a:r>
                        <a:rPr lang="et-EE" sz="1600" baseline="0" dirty="0" smtClean="0"/>
                        <a:t>, </a:t>
                      </a:r>
                      <a:r>
                        <a:rPr lang="et-EE" sz="1600" baseline="0" dirty="0" err="1" smtClean="0"/>
                        <a:t>As</a:t>
                      </a:r>
                      <a:r>
                        <a:rPr lang="et-EE" sz="1600" baseline="0" dirty="0" smtClean="0"/>
                        <a:t> ja </a:t>
                      </a:r>
                      <a:r>
                        <a:rPr lang="et-EE" sz="1600" baseline="0" dirty="0" err="1" smtClean="0"/>
                        <a:t>Pb</a:t>
                      </a:r>
                      <a:r>
                        <a:rPr lang="et-EE" sz="1600" baseline="0" dirty="0" smtClean="0"/>
                        <a:t> ühendid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CO</a:t>
                      </a:r>
                      <a:r>
                        <a:rPr lang="et-EE" sz="1600" baseline="-25000" dirty="0" smtClean="0"/>
                        <a:t>2</a:t>
                      </a:r>
                      <a:r>
                        <a:rPr lang="et-EE" sz="1600" dirty="0" smtClean="0"/>
                        <a:t> laser </a:t>
                      </a:r>
                      <a:r>
                        <a:rPr lang="et-EE" sz="1600" dirty="0" err="1" smtClean="0"/>
                        <a:t>InGaAsP</a:t>
                      </a:r>
                      <a:r>
                        <a:rPr lang="et-EE" sz="1600" dirty="0" smtClean="0"/>
                        <a:t> laser</a:t>
                      </a:r>
                      <a:r>
                        <a:rPr lang="et-EE" sz="1600" baseline="0" dirty="0" smtClean="0"/>
                        <a:t> </a:t>
                      </a:r>
                      <a:r>
                        <a:rPr lang="et-EE" sz="1600" baseline="0" dirty="0" err="1" smtClean="0"/>
                        <a:t>PbSnTe</a:t>
                      </a:r>
                      <a:r>
                        <a:rPr lang="et-EE" sz="1600" baseline="0" dirty="0" smtClean="0"/>
                        <a:t> laser</a:t>
                      </a:r>
                      <a:endParaRPr lang="et-EE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/>
                        <a:t>9</a:t>
                      </a:r>
                      <a:r>
                        <a:rPr lang="et-EE" sz="1600" baseline="0" dirty="0" smtClean="0"/>
                        <a:t>–11</a:t>
                      </a:r>
                    </a:p>
                    <a:p>
                      <a:pPr algn="ctr"/>
                      <a:r>
                        <a:rPr lang="et-EE" sz="1600" baseline="0" dirty="0" smtClean="0"/>
                        <a:t>1,1–1,5</a:t>
                      </a:r>
                    </a:p>
                    <a:p>
                      <a:pPr algn="ctr"/>
                      <a:r>
                        <a:rPr lang="et-EE" sz="1600" baseline="0" dirty="0" smtClean="0"/>
                        <a:t>6–7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t-EE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661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11088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9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INFRAPUNAKIIRGUST LÄBIVAD MATERJALID</a:t>
            </a:r>
            <a:endParaRPr lang="et-EE" sz="29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611562" y="641176"/>
          <a:ext cx="7920876" cy="61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146"/>
                <a:gridCol w="1320146"/>
                <a:gridCol w="1176130"/>
                <a:gridCol w="1152128"/>
                <a:gridCol w="1008112"/>
                <a:gridCol w="1944214"/>
              </a:tblGrid>
              <a:tr h="370840">
                <a:tc>
                  <a:txBody>
                    <a:bodyPr/>
                    <a:lstStyle/>
                    <a:p>
                      <a:r>
                        <a:rPr lang="et-EE" sz="1700" dirty="0" smtClean="0"/>
                        <a:t>Materjal</a:t>
                      </a:r>
                      <a:endParaRPr lang="et-E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700" dirty="0" err="1" smtClean="0"/>
                        <a:t>Transmis-sioon</a:t>
                      </a:r>
                      <a:r>
                        <a:rPr lang="et-EE" sz="1700" dirty="0" smtClean="0"/>
                        <a:t> (cm</a:t>
                      </a:r>
                      <a:r>
                        <a:rPr lang="et-EE" sz="1700" baseline="30000" dirty="0" smtClean="0"/>
                        <a:t>-1</a:t>
                      </a:r>
                      <a:r>
                        <a:rPr lang="et-EE" sz="1700" dirty="0" smtClean="0"/>
                        <a:t>)</a:t>
                      </a:r>
                      <a:endParaRPr lang="et-E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700" dirty="0" smtClean="0"/>
                        <a:t>Murdumis-näitaja</a:t>
                      </a:r>
                      <a:endParaRPr lang="et-E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700" dirty="0" smtClean="0"/>
                        <a:t>Peegeldu-mine</a:t>
                      </a:r>
                      <a:endParaRPr lang="et-E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700" dirty="0" smtClean="0"/>
                        <a:t>Kõvadus</a:t>
                      </a:r>
                      <a:r>
                        <a:rPr lang="et-EE" sz="1700" baseline="0" dirty="0" smtClean="0"/>
                        <a:t> (</a:t>
                      </a:r>
                      <a:r>
                        <a:rPr lang="et-EE" sz="1700" baseline="0" dirty="0" err="1" smtClean="0"/>
                        <a:t>Knoop</a:t>
                      </a:r>
                      <a:r>
                        <a:rPr lang="et-EE" sz="1700" baseline="0" dirty="0" smtClean="0"/>
                        <a:t>)</a:t>
                      </a:r>
                      <a:endParaRPr lang="et-EE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700" dirty="0" smtClean="0"/>
                        <a:t>Probleemid</a:t>
                      </a:r>
                      <a:endParaRPr lang="et-EE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smtClean="0"/>
                        <a:t>SiO</a:t>
                      </a:r>
                      <a:r>
                        <a:rPr lang="et-EE" baseline="-25000" dirty="0" smtClean="0"/>
                        <a:t>2</a:t>
                      </a:r>
                      <a:endParaRPr lang="et-EE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57k – 2800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1,46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t-EE" dirty="0" smtClean="0"/>
                        <a:t>3,3 %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  461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HF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smtClean="0"/>
                        <a:t>Al</a:t>
                      </a:r>
                      <a:r>
                        <a:rPr lang="et-EE" baseline="-25000" dirty="0" smtClean="0"/>
                        <a:t>2</a:t>
                      </a:r>
                      <a:r>
                        <a:rPr lang="et-EE" dirty="0" smtClean="0"/>
                        <a:t>O</a:t>
                      </a:r>
                      <a:r>
                        <a:rPr lang="et-EE" baseline="-25000" dirty="0" smtClean="0"/>
                        <a:t>3</a:t>
                      </a:r>
                      <a:endParaRPr lang="et-EE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66k – 2000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1,75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t-EE" dirty="0" smtClean="0">
                          <a:latin typeface="+mn-lt"/>
                          <a:cs typeface="+mn-cs"/>
                        </a:rPr>
                        <a:t>7</a:t>
                      </a:r>
                      <a:r>
                        <a:rPr lang="et-EE" dirty="0" smtClean="0"/>
                        <a:t>,3 %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1370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Happed, alused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b="1" dirty="0" err="1" smtClean="0"/>
                        <a:t>Si</a:t>
                      </a:r>
                      <a:endParaRPr lang="et-E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10k – 100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3,42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t-EE" dirty="0" smtClean="0"/>
                        <a:t>3,3 %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1150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HF, HNO</a:t>
                      </a:r>
                      <a:r>
                        <a:rPr lang="et-EE" baseline="-25000" dirty="0" smtClean="0"/>
                        <a:t>3</a:t>
                      </a:r>
                      <a:endParaRPr lang="et-EE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smtClean="0"/>
                        <a:t>CaF</a:t>
                      </a:r>
                      <a:r>
                        <a:rPr lang="et-EE" baseline="-25000" dirty="0" smtClean="0"/>
                        <a:t>2</a:t>
                      </a:r>
                      <a:endParaRPr lang="et-EE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66k – 1200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1,40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t-EE" dirty="0" smtClean="0"/>
                        <a:t>2,8 %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  158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NH</a:t>
                      </a:r>
                      <a:r>
                        <a:rPr lang="et-EE" baseline="-25000" dirty="0" smtClean="0"/>
                        <a:t>4</a:t>
                      </a:r>
                      <a:r>
                        <a:rPr lang="et-EE" baseline="30000" dirty="0" smtClean="0"/>
                        <a:t>+</a:t>
                      </a:r>
                      <a:r>
                        <a:rPr lang="et-EE" dirty="0" smtClean="0"/>
                        <a:t> soolad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smtClean="0"/>
                        <a:t>BaF</a:t>
                      </a:r>
                      <a:r>
                        <a:rPr lang="et-EE" baseline="-25000" dirty="0" smtClean="0"/>
                        <a:t>2</a:t>
                      </a:r>
                      <a:endParaRPr lang="et-EE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50k – 900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1,45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~</a:t>
                      </a:r>
                      <a:r>
                        <a:rPr lang="et-EE" dirty="0" smtClean="0"/>
                        <a:t>3,3 %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    82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Happed, NH</a:t>
                      </a:r>
                      <a:r>
                        <a:rPr lang="et-EE" baseline="-25000" dirty="0" smtClean="0"/>
                        <a:t>4</a:t>
                      </a:r>
                      <a:r>
                        <a:rPr lang="et-EE" dirty="0" smtClean="0"/>
                        <a:t>Cl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ZnS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22k – 750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2,25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t-EE" dirty="0" smtClean="0"/>
                        <a:t>15 %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baseline="0" dirty="0" smtClean="0"/>
                        <a:t>    355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Happed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b="1" dirty="0" err="1" smtClean="0"/>
                        <a:t>Ge</a:t>
                      </a:r>
                      <a:endParaRPr lang="et-EE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5k</a:t>
                      </a:r>
                      <a:r>
                        <a:rPr lang="et-EE" baseline="0" dirty="0" smtClean="0"/>
                        <a:t> – 600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4,01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t-EE" b="1" dirty="0" smtClean="0">
                          <a:solidFill>
                            <a:srgbClr val="C00000"/>
                          </a:solidFill>
                        </a:rPr>
                        <a:t>36 %</a:t>
                      </a:r>
                      <a:endParaRPr lang="et-EE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  550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Kuum H</a:t>
                      </a:r>
                      <a:r>
                        <a:rPr lang="et-EE" baseline="-25000" dirty="0" smtClean="0"/>
                        <a:t>2</a:t>
                      </a:r>
                      <a:r>
                        <a:rPr lang="et-EE" dirty="0" smtClean="0"/>
                        <a:t>SO</a:t>
                      </a:r>
                      <a:r>
                        <a:rPr lang="et-EE" baseline="-25000" dirty="0" smtClean="0"/>
                        <a:t>4</a:t>
                      </a:r>
                      <a:endParaRPr lang="et-EE" baseline="-25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NaCl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28k – 700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1,52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t-EE" dirty="0" smtClean="0"/>
                        <a:t>4,5 %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    15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H</a:t>
                      </a:r>
                      <a:r>
                        <a:rPr lang="et-EE" baseline="-25000" dirty="0" smtClean="0"/>
                        <a:t>2</a:t>
                      </a:r>
                      <a:r>
                        <a:rPr lang="et-EE" dirty="0" smtClean="0"/>
                        <a:t>O, alkohol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b="1" dirty="0" err="1" smtClean="0"/>
                        <a:t>ZnSe</a:t>
                      </a:r>
                      <a:endParaRPr lang="et-E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20k – 500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2,43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t-EE" dirty="0" smtClean="0"/>
                        <a:t>17 %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  150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Tugevad happed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AgCl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23k – 400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2,00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t-EE" dirty="0" smtClean="0"/>
                        <a:t>11 %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    10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NH</a:t>
                      </a:r>
                      <a:r>
                        <a:rPr lang="et-EE" baseline="-25000" dirty="0" smtClean="0"/>
                        <a:t>4</a:t>
                      </a:r>
                      <a:r>
                        <a:rPr lang="et-EE" dirty="0" smtClean="0"/>
                        <a:t>OH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KBr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33k – 400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1,54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t-EE" dirty="0" smtClean="0">
                          <a:latin typeface="+mn-lt"/>
                          <a:cs typeface="+mn-cs"/>
                        </a:rPr>
                        <a:t>4</a:t>
                      </a:r>
                      <a:r>
                        <a:rPr lang="et-EE" dirty="0" smtClean="0"/>
                        <a:t>,5 %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      7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 smtClean="0"/>
                        <a:t>vesi, alkohol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CsI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33k – 150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1,74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t-EE" dirty="0" smtClean="0"/>
                        <a:t>7,3 %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    20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 smtClean="0"/>
                        <a:t>vesi, alkohol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b="1" dirty="0" smtClean="0"/>
                        <a:t>KRS-5</a:t>
                      </a:r>
                      <a:r>
                        <a:rPr lang="et-EE" sz="1600" b="1" baseline="0" dirty="0" smtClean="0"/>
                        <a:t> (</a:t>
                      </a:r>
                      <a:r>
                        <a:rPr lang="et-EE" sz="1600" b="1" baseline="0" dirty="0" err="1" smtClean="0"/>
                        <a:t>TlBr/I</a:t>
                      </a:r>
                      <a:r>
                        <a:rPr lang="et-EE" sz="1600" b="1" baseline="0" dirty="0" smtClean="0"/>
                        <a:t>)</a:t>
                      </a:r>
                      <a:endParaRPr lang="et-EE" sz="16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16k – 200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2,38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t-EE" dirty="0" smtClean="0">
                          <a:latin typeface="+mn-lt"/>
                          <a:cs typeface="+mn-cs"/>
                        </a:rPr>
                        <a:t>17</a:t>
                      </a:r>
                      <a:r>
                        <a:rPr lang="et-EE" dirty="0" smtClean="0"/>
                        <a:t> %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    40</a:t>
                      </a:r>
                      <a:endParaRPr lang="et-EE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 smtClean="0"/>
                        <a:t>kuum vesi,</a:t>
                      </a:r>
                      <a:r>
                        <a:rPr lang="et-EE" baseline="0" dirty="0" smtClean="0"/>
                        <a:t> leelised</a:t>
                      </a:r>
                      <a:endParaRPr lang="et-EE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smtClean="0"/>
                        <a:t>HDPE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600 – 10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1,52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t-EE" dirty="0" smtClean="0"/>
                        <a:t>4,5 %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      5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-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b="1" dirty="0" smtClean="0"/>
                        <a:t>Teemant</a:t>
                      </a:r>
                      <a:endParaRPr lang="et-E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45k – 10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/>
                        <a:t>2,40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t-EE" dirty="0" smtClean="0">
                          <a:latin typeface="+mn-lt"/>
                          <a:cs typeface="+mn-cs"/>
                        </a:rPr>
                        <a:t>17</a:t>
                      </a:r>
                      <a:r>
                        <a:rPr lang="et-EE" dirty="0" smtClean="0"/>
                        <a:t> %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7000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2500</a:t>
                      </a:r>
                      <a:r>
                        <a:rPr lang="et-EE" baseline="0" dirty="0" smtClean="0"/>
                        <a:t> – </a:t>
                      </a:r>
                      <a:r>
                        <a:rPr lang="et-EE" dirty="0" smtClean="0"/>
                        <a:t>1900</a:t>
                      </a:r>
                      <a:r>
                        <a:rPr lang="et-EE" baseline="0" dirty="0" smtClean="0"/>
                        <a:t> cm</a:t>
                      </a:r>
                      <a:r>
                        <a:rPr lang="et-EE" baseline="30000" dirty="0" smtClean="0"/>
                        <a:t>-1</a:t>
                      </a:r>
                      <a:endParaRPr lang="et-EE" baseline="30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4509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475252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Lahusti valik IP spektroskoopias on väga piiratud.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Tüüpilised lahustid – vesi, alkoholid, atsetoon,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alkaanid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aromaatsed süsivesinikud on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enamasti kõlbmatud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Mõnikord võimalik kasutada: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CCl</a:t>
            </a:r>
            <a:r>
              <a:rPr lang="et-EE" sz="2000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C</a:t>
            </a:r>
            <a:r>
              <a:rPr lang="et-EE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t-EE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CDCl</a:t>
            </a:r>
            <a:r>
              <a:rPr lang="et-EE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CS</a:t>
            </a:r>
            <a:r>
              <a:rPr lang="et-EE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freoonid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mineraalõlid.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Lahusti molekulis ei tohi olla sees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vesinikuaatomit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LAHUSTID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71373" y="4678013"/>
            <a:ext cx="2796463" cy="207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grpSp>
        <p:nvGrpSpPr>
          <p:cNvPr id="11" name="Group 10"/>
          <p:cNvGrpSpPr/>
          <p:nvPr/>
        </p:nvGrpSpPr>
        <p:grpSpPr>
          <a:xfrm>
            <a:off x="266608" y="4669464"/>
            <a:ext cx="8071901" cy="2194392"/>
            <a:chOff x="266608" y="4669464"/>
            <a:chExt cx="8071901" cy="2194392"/>
          </a:xfrm>
        </p:grpSpPr>
        <p:pic>
          <p:nvPicPr>
            <p:cNvPr id="30722" name="Picture 2" descr="http://webbook.nist.gov/cgi/cbook.cgi?Spec=C75150&amp;Index=1&amp;Type=I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4841708"/>
              <a:ext cx="3312368" cy="1987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24" name="Picture 4" descr="http://webbook.nist.gov/cgi/cbook.cgi?Spec=B6007499&amp;Index=0&amp;Type=IR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21" y="4841708"/>
              <a:ext cx="3314700" cy="19888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899592" y="6104329"/>
              <a:ext cx="5357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b="1" dirty="0" smtClean="0"/>
                <a:t>CDCl</a:t>
              </a:r>
              <a:r>
                <a:rPr lang="et-EE" sz="1200" b="1" baseline="-25000" dirty="0" smtClean="0"/>
                <a:t>3</a:t>
              </a:r>
              <a:endParaRPr lang="et-EE" sz="1200" b="1" baseline="-250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04024" y="6104328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b="1" dirty="0" smtClean="0"/>
                <a:t>CS</a:t>
              </a:r>
              <a:r>
                <a:rPr lang="et-EE" sz="1200" b="1" baseline="-25000" dirty="0" smtClean="0"/>
                <a:t>2</a:t>
              </a:r>
              <a:endParaRPr lang="et-EE" sz="1200" b="1" baseline="-250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542046" y="4669464"/>
              <a:ext cx="2796463" cy="4142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06965" y="6621990"/>
              <a:ext cx="6643959" cy="2360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68408" y="4832340"/>
              <a:ext cx="3130913" cy="2360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66608" y="5377834"/>
              <a:ext cx="366816" cy="9314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480348" y="5254533"/>
              <a:ext cx="366816" cy="9314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887179" y="6611779"/>
              <a:ext cx="9108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000" dirty="0" smtClean="0"/>
                <a:t>Lainearv, cm</a:t>
              </a:r>
              <a:r>
                <a:rPr lang="et-EE" sz="1000" baseline="30000" dirty="0" smtClean="0"/>
                <a:t>-1</a:t>
              </a:r>
              <a:endParaRPr lang="et-EE" sz="1000" baseline="300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156176" y="6617635"/>
              <a:ext cx="9108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000" dirty="0" smtClean="0"/>
                <a:t>Lainearv, cm</a:t>
              </a:r>
              <a:r>
                <a:rPr lang="et-EE" sz="1000" baseline="30000" dirty="0" smtClean="0"/>
                <a:t>-1</a:t>
              </a:r>
              <a:endParaRPr lang="et-EE" sz="1000" baseline="30000" dirty="0"/>
            </a:p>
          </p:txBody>
        </p:sp>
        <p:sp>
          <p:nvSpPr>
            <p:cNvPr id="29" name="TextBox 28"/>
            <p:cNvSpPr txBox="1"/>
            <p:nvPr/>
          </p:nvSpPr>
          <p:spPr>
            <a:xfrm rot="16200000">
              <a:off x="223407" y="5746953"/>
              <a:ext cx="7344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000" dirty="0" smtClean="0"/>
                <a:t>Neelduvus</a:t>
              </a:r>
              <a:endParaRPr lang="et-EE" sz="1000" baseline="30000" dirty="0"/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4327863" y="5746953"/>
              <a:ext cx="7344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000" dirty="0" smtClean="0"/>
                <a:t>Neelduvus</a:t>
              </a:r>
              <a:endParaRPr lang="et-EE" sz="1000" baseline="300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542046" y="613768"/>
            <a:ext cx="3373354" cy="4313610"/>
            <a:chOff x="5542046" y="613768"/>
            <a:chExt cx="3373354" cy="4313610"/>
          </a:xfrm>
        </p:grpSpPr>
        <p:grpSp>
          <p:nvGrpSpPr>
            <p:cNvPr id="9" name="Group 8"/>
            <p:cNvGrpSpPr/>
            <p:nvPr/>
          </p:nvGrpSpPr>
          <p:grpSpPr>
            <a:xfrm>
              <a:off x="5542046" y="613768"/>
              <a:ext cx="3373354" cy="4237649"/>
              <a:chOff x="5542046" y="613768"/>
              <a:chExt cx="3373354" cy="4237649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5542046" y="613768"/>
                <a:ext cx="3373354" cy="4237649"/>
                <a:chOff x="5542046" y="613768"/>
                <a:chExt cx="3373354" cy="4237649"/>
              </a:xfrm>
            </p:grpSpPr>
            <p:pic>
              <p:nvPicPr>
                <p:cNvPr id="30726" name="Picture 6" descr="http://webbook.nist.gov/cgi/cbook.cgi?Spec=C7732185&amp;Index=1&amp;Type=IR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1373" y="838200"/>
                  <a:ext cx="3314700" cy="198882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728" name="Picture 8" descr="http://webbook.nist.gov/cgi/cbook.cgi?Spec=C67641&amp;Index=3&amp;Type=IR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00700" y="2862597"/>
                  <a:ext cx="3314700" cy="198882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" name="Rectangle 3"/>
                <p:cNvSpPr/>
                <p:nvPr/>
              </p:nvSpPr>
              <p:spPr>
                <a:xfrm>
                  <a:off x="5600700" y="2653616"/>
                  <a:ext cx="2796463" cy="4664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/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6012160" y="613768"/>
                  <a:ext cx="2796463" cy="4664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/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5542046" y="1447800"/>
                  <a:ext cx="256773" cy="28452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/>
                </a:p>
              </p:txBody>
            </p:sp>
          </p:grpSp>
          <p:sp>
            <p:nvSpPr>
              <p:cNvPr id="8" name="TextBox 7"/>
              <p:cNvSpPr txBox="1"/>
              <p:nvPr/>
            </p:nvSpPr>
            <p:spPr>
              <a:xfrm>
                <a:off x="6706443" y="2071817"/>
                <a:ext cx="44448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200" b="1" smtClean="0"/>
                  <a:t>Vesi</a:t>
                </a:r>
                <a:endParaRPr lang="et-EE" sz="1200" b="1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014242" y="4151904"/>
                <a:ext cx="7641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200" b="1" dirty="0" smtClean="0"/>
                  <a:t>Atsetoon</a:t>
                </a:r>
                <a:endParaRPr lang="et-EE" sz="1200" b="1" dirty="0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 rot="16200000">
              <a:off x="5350844" y="3743063"/>
              <a:ext cx="7344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000" dirty="0" smtClean="0"/>
                <a:t>Neelduvus</a:t>
              </a:r>
              <a:endParaRPr lang="et-EE" sz="1000" baseline="300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131777" y="2613181"/>
              <a:ext cx="9108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000" dirty="0" smtClean="0"/>
                <a:t>Lainearv, cm</a:t>
              </a:r>
              <a:r>
                <a:rPr lang="et-EE" sz="1000" baseline="30000" dirty="0" smtClean="0"/>
                <a:t>-1</a:t>
              </a:r>
              <a:endParaRPr lang="et-EE" sz="1000" baseline="30000" dirty="0"/>
            </a:p>
          </p:txBody>
        </p:sp>
        <p:sp>
          <p:nvSpPr>
            <p:cNvPr id="35" name="TextBox 34"/>
            <p:cNvSpPr txBox="1"/>
            <p:nvPr/>
          </p:nvSpPr>
          <p:spPr>
            <a:xfrm rot="16200000">
              <a:off x="5303464" y="1742499"/>
              <a:ext cx="7344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000" dirty="0" smtClean="0"/>
                <a:t>Neelduvus</a:t>
              </a:r>
              <a:endParaRPr lang="et-EE" sz="1000" baseline="3000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594981" y="4646497"/>
              <a:ext cx="3276624" cy="2808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117557" y="4613745"/>
              <a:ext cx="9108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000" dirty="0" smtClean="0"/>
                <a:t>Lainearv, cm</a:t>
              </a:r>
              <a:r>
                <a:rPr lang="et-EE" sz="1000" baseline="30000" dirty="0" smtClean="0"/>
                <a:t>-1</a:t>
              </a:r>
              <a:endParaRPr lang="et-EE" sz="1000" baseline="300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9862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IP kvantide energia on madal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Ideaalse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detektori omadused: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Kõrge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tundlikkus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Kõrge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signaal-müra suhe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Lai lainepikkuste ala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Lineaarsus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Kõrge kvantsaagis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Pimevool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madal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Kiire reageerimisaeg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Stabiilsus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Kasutusmugavus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Vastupidavus, töökindlus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DETEKTORID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004048" y="1700808"/>
            <a:ext cx="4139952" cy="4936181"/>
            <a:chOff x="5004048" y="1700808"/>
            <a:chExt cx="4139952" cy="4936181"/>
          </a:xfrm>
        </p:grpSpPr>
        <p:sp>
          <p:nvSpPr>
            <p:cNvPr id="3" name="Rectangle 2"/>
            <p:cNvSpPr/>
            <p:nvPr/>
          </p:nvSpPr>
          <p:spPr>
            <a:xfrm>
              <a:off x="5004048" y="1700808"/>
              <a:ext cx="4139952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IP detektorite peamised tüübid:</a:t>
              </a: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Termilised</a:t>
              </a: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t-EE" dirty="0" err="1">
                  <a:latin typeface="Times New Roman" pitchFamily="18" charset="0"/>
                  <a:cs typeface="Times New Roman" pitchFamily="18" charset="0"/>
                </a:rPr>
                <a:t>Püroelektrilised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Fotojuhtivusel baseeruvad</a:t>
              </a: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Pneumaatilised/fotoakustilised</a:t>
              </a:r>
            </a:p>
          </p:txBody>
        </p:sp>
        <p:pic>
          <p:nvPicPr>
            <p:cNvPr id="31746" name="Picture 2" descr="http://www.defiphoto.com/photos/ph_34_201210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048" y="3826208"/>
              <a:ext cx="3744416" cy="28107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6082" name="Picture 2" descr="http://www.fuji-piezo.com/images/pyros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" y="5286374"/>
            <a:ext cx="4067175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4248" y="166191"/>
            <a:ext cx="2344924" cy="148751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0488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Tüüpiliselt detektori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elemendiks: </a:t>
            </a:r>
          </a:p>
          <a:p>
            <a:pPr algn="just"/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deuteeritud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triglütsiinsulfaat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DTGS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püroelektriline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detektor,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suhteliselt odavad, tundlikud,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vastupidavad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peamist probleemi: „aeglane“ detektor, suhteliselt suur müra.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Levinuimad akna materjalid:</a:t>
            </a:r>
          </a:p>
          <a:p>
            <a:pPr algn="just"/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KBr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ja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ZnSe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Tüüpiliselt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1 mm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küljepikkusega ruut.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Sobilikud tavapäraseks analüüsiks, kuid ei ole piisavalt head nt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infrapunamikroskoopias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kasutamiseks.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DETEKTORID – DTGS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067944" y="3042919"/>
            <a:ext cx="4749423" cy="2186281"/>
            <a:chOff x="3855009" y="1026695"/>
            <a:chExt cx="4749423" cy="218628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44008" y="1175119"/>
              <a:ext cx="3350420" cy="2026172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6154088" y="2874422"/>
              <a:ext cx="18022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IP-d läbilaskev aken</a:t>
              </a:r>
              <a:endParaRPr lang="et-EE" sz="16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732240" y="1141530"/>
              <a:ext cx="9272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IP kiirgus</a:t>
              </a:r>
              <a:endParaRPr lang="et-EE" sz="16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524328" y="2132856"/>
              <a:ext cx="108010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Fokuseeriv</a:t>
              </a:r>
            </a:p>
            <a:p>
              <a:r>
                <a:rPr lang="et-EE" sz="1600" dirty="0"/>
                <a:t>p</a:t>
              </a:r>
              <a:r>
                <a:rPr lang="et-EE" sz="1600" dirty="0" smtClean="0"/>
                <a:t>eegel</a:t>
              </a:r>
              <a:endParaRPr lang="et-EE" sz="16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46054" y="2453156"/>
              <a:ext cx="9686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Detektori</a:t>
              </a:r>
              <a:br>
                <a:rPr lang="et-EE" sz="1600" dirty="0" smtClean="0"/>
              </a:br>
              <a:r>
                <a:rPr lang="et-EE" sz="1600" dirty="0" smtClean="0"/>
                <a:t>element</a:t>
              </a:r>
              <a:endParaRPr lang="et-EE" sz="16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55009" y="1026695"/>
              <a:ext cx="14339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Elektriühendus</a:t>
              </a:r>
              <a:endParaRPr lang="et-EE" sz="1600" dirty="0"/>
            </a:p>
          </p:txBody>
        </p:sp>
      </p:grpSp>
      <p:pic>
        <p:nvPicPr>
          <p:cNvPr id="47106" name="Picture 2" descr="http://upload.wikimedia.org/wikipedia/commons/6/6d/TGSstructur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60648"/>
            <a:ext cx="1970225" cy="197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3652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img.directindustry.com/images_di/photo-g/nitrogen-cooled-mct-detectors-gas-detection-68165-27990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004" y="1035173"/>
            <a:ext cx="2857500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MCT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elavhõbekaadmiumtelluriid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HgCdTe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 detektori element.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Tüüpiliselt 250 µm küljepikkusega ruut.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Võrreldes DTGS elemendiga:</a:t>
            </a: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~4 x kiirem;</a:t>
            </a: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~10 x vähem müra.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Kallis, pidev vedela lämmastiku vajadus.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Peamine kasutus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infrapunamikroskoopias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DETEKTORID – MCT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716016" y="3573016"/>
            <a:ext cx="3838304" cy="3114051"/>
            <a:chOff x="5077096" y="1885636"/>
            <a:chExt cx="3838304" cy="311405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8144" y="1916832"/>
              <a:ext cx="1998491" cy="2603748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164288" y="1885636"/>
              <a:ext cx="9342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Vedel N</a:t>
              </a:r>
              <a:r>
                <a:rPr lang="et-EE" sz="1600" baseline="-25000" dirty="0" smtClean="0"/>
                <a:t>2</a:t>
              </a:r>
              <a:endParaRPr lang="et-EE" sz="1600" baseline="-25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553745" y="2852936"/>
              <a:ext cx="136165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IP-d läbilaskev</a:t>
              </a:r>
              <a:br>
                <a:rPr lang="et-EE" sz="1600" dirty="0" smtClean="0"/>
              </a:br>
              <a:r>
                <a:rPr lang="et-EE" sz="1600" dirty="0" smtClean="0"/>
                <a:t>aken</a:t>
              </a:r>
              <a:endParaRPr lang="et-EE" sz="16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084168" y="4414912"/>
              <a:ext cx="13800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MCT detektori</a:t>
              </a:r>
            </a:p>
            <a:p>
              <a:r>
                <a:rPr lang="et-EE" sz="1600" dirty="0" smtClean="0"/>
                <a:t>element</a:t>
              </a:r>
              <a:endParaRPr lang="et-EE" sz="16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77096" y="4005064"/>
              <a:ext cx="793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Termos</a:t>
              </a:r>
              <a:endParaRPr lang="et-EE" sz="16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3663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27384"/>
            <a:ext cx="9144000" cy="6912768"/>
            <a:chOff x="0" y="-27384"/>
            <a:chExt cx="9144000" cy="6912768"/>
          </a:xfrm>
        </p:grpSpPr>
        <p:sp>
          <p:nvSpPr>
            <p:cNvPr id="2" name="Rectangle 17"/>
            <p:cNvSpPr>
              <a:spLocks noChangeArrowheads="1"/>
            </p:cNvSpPr>
            <p:nvPr/>
          </p:nvSpPr>
          <p:spPr bwMode="auto">
            <a:xfrm>
              <a:off x="0" y="68034"/>
              <a:ext cx="9144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5" name="Rectangle 39"/>
            <p:cNvSpPr>
              <a:spLocks noChangeArrowheads="1"/>
            </p:cNvSpPr>
            <p:nvPr/>
          </p:nvSpPr>
          <p:spPr bwMode="auto">
            <a:xfrm>
              <a:off x="0" y="68034"/>
              <a:ext cx="9144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pic>
          <p:nvPicPr>
            <p:cNvPr id="2355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721" y="188640"/>
              <a:ext cx="7352679" cy="6400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831925" y="6516052"/>
              <a:ext cx="1480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Lainearv, cm</a:t>
              </a:r>
              <a:r>
                <a:rPr lang="et-EE" baseline="30000" dirty="0" smtClean="0"/>
                <a:t>-1</a:t>
              </a:r>
              <a:endParaRPr lang="et-EE" baseline="30000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-239182" y="2933656"/>
              <a:ext cx="17235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D*, </a:t>
              </a:r>
              <a:r>
                <a:rPr lang="pl-PL" dirty="0"/>
                <a:t>cm </a:t>
              </a:r>
              <a:r>
                <a:rPr lang="pl-PL" dirty="0" smtClean="0"/>
                <a:t>Hz</a:t>
              </a:r>
              <a:r>
                <a:rPr lang="pl-PL" baseline="30000" dirty="0" smtClean="0"/>
                <a:t>1/2</a:t>
              </a:r>
              <a:r>
                <a:rPr lang="et-EE" dirty="0" smtClean="0"/>
                <a:t> </a:t>
              </a:r>
              <a:r>
                <a:rPr lang="pl-PL" dirty="0" smtClean="0"/>
                <a:t>W</a:t>
              </a:r>
              <a:r>
                <a:rPr lang="et-EE" baseline="30000" dirty="0"/>
                <a:t>-</a:t>
              </a:r>
              <a:r>
                <a:rPr lang="pl-PL" baseline="30000" dirty="0" smtClean="0"/>
                <a:t>1</a:t>
              </a:r>
              <a:endParaRPr lang="pl-PL" baseline="30000" dirty="0"/>
            </a:p>
            <a:p>
              <a:endParaRPr lang="et-EE" baseline="30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871172" y="-27384"/>
              <a:ext cx="9888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Mikronit</a:t>
              </a:r>
              <a:endParaRPr lang="et-EE" baseline="30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403648" y="683404"/>
              <a:ext cx="67224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UV        Nähtav                   Lähi-IP                          Kesk-IP               </a:t>
              </a:r>
              <a:r>
                <a:rPr lang="et-EE" sz="1600" dirty="0" smtClean="0"/>
                <a:t>Kaug-IP</a:t>
              </a:r>
              <a:endParaRPr lang="et-EE" sz="1600" baseline="30000" dirty="0"/>
            </a:p>
          </p:txBody>
        </p:sp>
      </p:grpSp>
      <p:sp>
        <p:nvSpPr>
          <p:cNvPr id="7" name="Oval 6"/>
          <p:cNvSpPr/>
          <p:nvPr/>
        </p:nvSpPr>
        <p:spPr>
          <a:xfrm rot="21124432">
            <a:off x="4439522" y="3156916"/>
            <a:ext cx="936105" cy="232182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3" name="Oval 12"/>
          <p:cNvSpPr/>
          <p:nvPr/>
        </p:nvSpPr>
        <p:spPr>
          <a:xfrm rot="21124432">
            <a:off x="5400012" y="4024295"/>
            <a:ext cx="1207384" cy="194413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4" name="Oval 13"/>
          <p:cNvSpPr/>
          <p:nvPr/>
        </p:nvSpPr>
        <p:spPr>
          <a:xfrm rot="21124432">
            <a:off x="6616931" y="3923861"/>
            <a:ext cx="1207384" cy="194413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82043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Võimalik kasutada välist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kalibratsiooni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polüstüreeniga, tüüpiliselt kasutusel 1601 cm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spektrijoon.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KALIBRATSIOON – POLÜSTÜREEN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39552" y="2780928"/>
            <a:ext cx="5893743" cy="3133043"/>
            <a:chOff x="2806235" y="1786639"/>
            <a:chExt cx="5893743" cy="313304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63408" y="1786639"/>
              <a:ext cx="5536570" cy="2833921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5436096" y="4581128"/>
              <a:ext cx="13328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Lainearv, cm</a:t>
              </a:r>
              <a:r>
                <a:rPr lang="et-EE" sz="1600" baseline="30000" dirty="0" smtClean="0"/>
                <a:t>-1</a:t>
              </a:r>
              <a:endParaRPr lang="et-EE" sz="1600" baseline="30000" dirty="0"/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2443154" y="2927984"/>
              <a:ext cx="10647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Neelduvus</a:t>
              </a:r>
              <a:endParaRPr lang="et-EE" sz="1600" baseline="30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98223" y="2746424"/>
              <a:ext cx="10086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/>
                <a:t>1601 cm</a:t>
              </a:r>
              <a:r>
                <a:rPr lang="et-EE" sz="1600" b="1" baseline="30000" dirty="0" smtClean="0"/>
                <a:t>-1</a:t>
              </a:r>
              <a:endParaRPr lang="et-EE" sz="1600" b="1" baseline="300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56922" y="1983671"/>
              <a:ext cx="194130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/>
                <a:t>Polüstüreeni spekter</a:t>
              </a:r>
              <a:endParaRPr lang="et-EE" sz="1600" b="1" baseline="30000" dirty="0"/>
            </a:p>
          </p:txBody>
        </p:sp>
      </p:grpSp>
      <p:pic>
        <p:nvPicPr>
          <p:cNvPr id="34818" name="Picture 2" descr="https://www.piketech.com/images/P/Polystyrene%20Reference%20Standard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212589"/>
            <a:ext cx="2875029" cy="28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4" descr="http://www.nature.com/srep/2013/130826/srep02502/images_article/srep02502-f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452" y="4427802"/>
            <a:ext cx="1824137" cy="128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1228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Dispersiivsed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monokromaatoriga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 – klassikaline, sama tüüpi ehitusega nagu kahekiireline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UV-Vis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spektrofotomeeter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tänapäeval enam praktiliselt ei toodeta.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Fourier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’ teisendusel (FT) põhinev – tänapäeval täielikult domineeriv.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Mittedispersiivsed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(ND) – filtritel baseeruvad, enamasti gaasianalüsaatorid.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IP SPEKTROMEETRITE TÜÜBID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35842" name="Picture 2" descr="Perkin Elmer 298 Dispersive Infrared Spectrophotom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81" y="4611500"/>
            <a:ext cx="3032787" cy="168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http://www.thermoscientific.com/content/dam/tfs/ATG/CAD/CAD%20Product%20Images/Molecular%20Spectroscopy/FTIR/FTIR%20Spectrometers/F146085~p.eps/jcr:content/renditions/cq5dam.thumbnail.450.45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148" y="3933056"/>
            <a:ext cx="3024336" cy="25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6" name="Picture 6" descr="http://www.intrinsically-safe-instruments.com/images/R-413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965" y="3518584"/>
            <a:ext cx="2164052" cy="169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4244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MONOKROMAATORIGA SPEKTROMEETRID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85780" y="980728"/>
            <a:ext cx="5898388" cy="2907030"/>
            <a:chOff x="474323" y="2204864"/>
            <a:chExt cx="7051025" cy="347510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9592" y="2636912"/>
              <a:ext cx="6192688" cy="3043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74323" y="2204864"/>
              <a:ext cx="1378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smtClean="0"/>
                <a:t>Kiirgusallikas</a:t>
              </a:r>
              <a:endParaRPr lang="et-EE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868610" y="3645024"/>
              <a:ext cx="1737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smtClean="0"/>
                <a:t>Difraktsioonvõre</a:t>
              </a:r>
              <a:endParaRPr lang="et-EE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947234" y="5232119"/>
              <a:ext cx="10111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smtClean="0"/>
                <a:t>Detektor</a:t>
              </a:r>
              <a:endParaRPr lang="et-EE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659212" y="3641685"/>
              <a:ext cx="8661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smtClean="0"/>
                <a:t>Peeglid</a:t>
              </a:r>
              <a:endParaRPr lang="et-EE" dirty="0"/>
            </a:p>
          </p:txBody>
        </p:sp>
      </p:grpSp>
      <p:pic>
        <p:nvPicPr>
          <p:cNvPr id="47106" name="Picture 2" descr="http://images-mediawiki-sites.thefullwiki.org/07/2/7/9/09797356744724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540" y="2491628"/>
            <a:ext cx="2740400" cy="436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55352" y="4353123"/>
            <a:ext cx="4876561" cy="2457450"/>
            <a:chOff x="355352" y="4353123"/>
            <a:chExt cx="4876561" cy="245745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6973" y="4353123"/>
              <a:ext cx="4352925" cy="245745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725137" y="6381328"/>
              <a:ext cx="845824" cy="3089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smtClean="0"/>
                <a:t>Detektor</a:t>
              </a:r>
              <a:endParaRPr lang="et-EE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326889" y="6301481"/>
              <a:ext cx="7265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smtClean="0"/>
                <a:t>Proov</a:t>
              </a:r>
              <a:endParaRPr lang="et-EE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75605" y="6044960"/>
              <a:ext cx="5248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smtClean="0"/>
                <a:t>Ava</a:t>
              </a:r>
              <a:endParaRPr lang="et-EE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494385" y="5805264"/>
              <a:ext cx="1737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smtClean="0"/>
                <a:t>Difraktsioonvõre</a:t>
              </a:r>
              <a:endParaRPr lang="et-EE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352" y="4844478"/>
              <a:ext cx="1378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smtClean="0"/>
                <a:t>Kiirgusallikas</a:t>
              </a:r>
              <a:endParaRPr lang="et-EE" dirty="0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7540" y="908720"/>
            <a:ext cx="2740400" cy="1476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7885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Registreeritakse kiirguse võngete profiil (signaali intensiivsuse muutus ajas) – saadakse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interferogramm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aja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teljel spekter).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Interferogrammile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rakendatakse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Fourier’i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teisendus ja saadakse tüüpiline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infrapunaspekter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sageduse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teljel spekter).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Michelsoni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 interferomeeter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– võimaldab kirjutada kiirguse käik üles ning saada aja teljel spekter.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FT-IP SPEKTROMEETER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488162" y="2852936"/>
            <a:ext cx="6324198" cy="2592288"/>
            <a:chOff x="1961655" y="2132856"/>
            <a:chExt cx="6324198" cy="2592288"/>
          </a:xfrm>
        </p:grpSpPr>
        <p:grpSp>
          <p:nvGrpSpPr>
            <p:cNvPr id="9" name="Group 8"/>
            <p:cNvGrpSpPr/>
            <p:nvPr/>
          </p:nvGrpSpPr>
          <p:grpSpPr>
            <a:xfrm>
              <a:off x="1961655" y="2132856"/>
              <a:ext cx="6324198" cy="2592288"/>
              <a:chOff x="1961655" y="2132856"/>
              <a:chExt cx="6324198" cy="2592288"/>
            </a:xfrm>
          </p:grpSpPr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95736" y="2132856"/>
                <a:ext cx="6090117" cy="2153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1961655" y="4355812"/>
                <a:ext cx="17034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b="1" dirty="0" err="1" smtClean="0"/>
                  <a:t>Interferogramm</a:t>
                </a:r>
                <a:endParaRPr lang="et-EE" b="1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176192" y="4355812"/>
                <a:ext cx="7766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b="1" dirty="0" smtClean="0"/>
                  <a:t>Arvuti</a:t>
                </a:r>
                <a:endParaRPr lang="et-EE" b="1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623569" y="4355812"/>
                <a:ext cx="9164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b="1" dirty="0" smtClean="0"/>
                  <a:t>Spekter</a:t>
                </a:r>
                <a:endParaRPr lang="et-EE" b="1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995936" y="3140968"/>
                <a:ext cx="106144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t-EE" sz="1500" b="1" dirty="0" smtClean="0"/>
                  <a:t>FT</a:t>
                </a:r>
              </a:p>
              <a:p>
                <a:pPr algn="ctr"/>
                <a:r>
                  <a:rPr lang="et-EE" sz="1500" b="1" dirty="0" smtClean="0"/>
                  <a:t>arvutused</a:t>
                </a:r>
                <a:endParaRPr lang="et-EE" sz="1500" b="1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550152" y="4077072"/>
                <a:ext cx="10461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200" dirty="0" smtClean="0"/>
                  <a:t>Lainearv, cm</a:t>
                </a:r>
                <a:r>
                  <a:rPr lang="et-EE" sz="1200" baseline="30000" dirty="0" smtClean="0"/>
                  <a:t>-1</a:t>
                </a:r>
                <a:endParaRPr lang="et-EE" sz="1200" baseline="300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 rot="16200000">
                <a:off x="5244257" y="3165153"/>
                <a:ext cx="12588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200" dirty="0" smtClean="0"/>
                  <a:t>Transmissioon, %</a:t>
                </a:r>
                <a:endParaRPr lang="et-EE" sz="1200" baseline="30000" dirty="0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6084168" y="2329135"/>
              <a:ext cx="10818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/>
                <a:t>Polüstüreen</a:t>
              </a:r>
              <a:endParaRPr lang="et-EE" sz="1400" dirty="0"/>
            </a:p>
          </p:txBody>
        </p:sp>
      </p:grpSp>
      <p:sp>
        <p:nvSpPr>
          <p:cNvPr id="3" name="Rectangle 2"/>
          <p:cNvSpPr/>
          <p:nvPr/>
        </p:nvSpPr>
        <p:spPr>
          <a:xfrm>
            <a:off x="1115616" y="2852936"/>
            <a:ext cx="2232248" cy="27363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9" name="Rectangle 18"/>
          <p:cNvSpPr/>
          <p:nvPr/>
        </p:nvSpPr>
        <p:spPr>
          <a:xfrm>
            <a:off x="3467764" y="2852936"/>
            <a:ext cx="4560619" cy="27363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6154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Resolutsioon: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tüüpiliselt 4 cm</a:t>
            </a:r>
            <a:r>
              <a:rPr lang="et-EE" sz="2000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Skaneeringute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 arv: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tüüpiliselt 8, 16 või 32.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Spektri ulatus: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sõltub masina konfiguratsioonist ja mõõtmise eesmärgist.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Proovi kogus.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FT-IP MÕÕTMISE PARAMEETRID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465373" y="2996952"/>
            <a:ext cx="3450027" cy="3636702"/>
            <a:chOff x="5465373" y="2996952"/>
            <a:chExt cx="3450027" cy="363670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65373" y="2996952"/>
              <a:ext cx="3450027" cy="363670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131338" y="3068960"/>
              <a:ext cx="11097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/>
                <a:t>1 </a:t>
              </a:r>
              <a:r>
                <a:rPr lang="et-EE" sz="1400" dirty="0" err="1" smtClean="0"/>
                <a:t>skaneering</a:t>
              </a:r>
              <a:endParaRPr lang="et-EE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804248" y="3987066"/>
              <a:ext cx="13565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/>
                <a:t>50 </a:t>
              </a:r>
              <a:r>
                <a:rPr lang="et-EE" sz="1400" dirty="0" err="1" smtClean="0"/>
                <a:t>skaneeringut</a:t>
              </a:r>
              <a:endParaRPr lang="et-EE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60232" y="5298302"/>
              <a:ext cx="14479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/>
                <a:t>200 </a:t>
              </a:r>
              <a:r>
                <a:rPr lang="et-EE" sz="1400" dirty="0" err="1" smtClean="0"/>
                <a:t>skaneeringut</a:t>
              </a:r>
              <a:endParaRPr lang="et-EE" sz="14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3891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KBr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tablett – kvalitatiivne analüüs, odav.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Polümeerkiled – kohati raske valmistada.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Vedelikukile – piiratud vedelikud.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Lahus – kvantitatiivne analüüs, lahusti valimise probleem.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Gaasiküvett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– tavalised ja paljude peegeldustega (võimaldab mitmemeetriseid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analüüdi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kihipaksusi).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Peegeldus-spektroskoopia: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Nõrgendatud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täielik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sisepeegeldus, ATR –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Attenuated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reflectance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Difuusne peegeldus.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IP-mikrospektroskoopia: üliväiksed proovid, kaardistamise võimalus.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PROOVIDE KUJU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34818" name="Picture 2" descr="http://orgchem.colorado.edu/Technique/Procedures/IR/Images/Liquid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66861"/>
            <a:ext cx="1660872" cy="1660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0" name="Picture 2" descr="http://www.specac.com/assets/products/49903cab3b49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409" y="137547"/>
            <a:ext cx="2134591" cy="324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7942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DIFUUSNE PEEGELDUS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07504" y="4005064"/>
            <a:ext cx="3533775" cy="2634878"/>
            <a:chOff x="6372200" y="1836936"/>
            <a:chExt cx="3533775" cy="263487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72200" y="2204864"/>
              <a:ext cx="3533775" cy="226695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754092" y="1836936"/>
              <a:ext cx="27699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Difuusne peegeldus pulbrilt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052308" y="3887460"/>
            <a:ext cx="4752000" cy="2997924"/>
            <a:chOff x="4052308" y="3815452"/>
            <a:chExt cx="4752000" cy="2997924"/>
          </a:xfrm>
        </p:grpSpPr>
        <p:graphicFrame>
          <p:nvGraphicFramePr>
            <p:cNvPr id="14" name="Object 13"/>
            <p:cNvGraphicFramePr>
              <a:graphicFrameLocks noChangeAspect="1"/>
            </p:cNvGraphicFramePr>
            <p:nvPr/>
          </p:nvGraphicFramePr>
          <p:xfrm>
            <a:off x="4052308" y="3815452"/>
            <a:ext cx="4752000" cy="2781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94" name="Bitmap Image" r:id="rId5" imgW="11210760" imgH="6562800" progId="Paint.Picture">
                    <p:embed/>
                  </p:oleObj>
                </mc:Choice>
                <mc:Fallback>
                  <p:oleObj name="Bitmap Image" r:id="rId5" imgW="11210760" imgH="6562800" progId="Paint.Picture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>
                          <a:lum bright="-20000" contrast="4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52308" y="3815452"/>
                          <a:ext cx="4752000" cy="2781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TextBox 15"/>
            <p:cNvSpPr txBox="1"/>
            <p:nvPr/>
          </p:nvSpPr>
          <p:spPr>
            <a:xfrm>
              <a:off x="6136779" y="6536377"/>
              <a:ext cx="10461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dirty="0" smtClean="0"/>
                <a:t>Lainearv, cm</a:t>
              </a:r>
              <a:r>
                <a:rPr lang="et-EE" sz="1200" baseline="30000" dirty="0" smtClean="0"/>
                <a:t>-1</a:t>
              </a:r>
              <a:endParaRPr lang="et-EE" sz="1200" baseline="30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300192" y="4097075"/>
              <a:ext cx="14791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dirty="0" smtClean="0">
                  <a:solidFill>
                    <a:srgbClr val="002060"/>
                  </a:solidFill>
                </a:rPr>
                <a:t>Segatud </a:t>
              </a:r>
              <a:r>
                <a:rPr lang="et-EE" sz="1200" dirty="0" err="1" smtClean="0">
                  <a:solidFill>
                    <a:srgbClr val="002060"/>
                  </a:solidFill>
                </a:rPr>
                <a:t>KBr</a:t>
              </a:r>
              <a:r>
                <a:rPr lang="et-EE" sz="1200" dirty="0" smtClean="0">
                  <a:solidFill>
                    <a:srgbClr val="002060"/>
                  </a:solidFill>
                </a:rPr>
                <a:t> pulbriga</a:t>
              </a:r>
              <a:endParaRPr lang="et-EE" sz="1200" baseline="30000" dirty="0">
                <a:solidFill>
                  <a:srgbClr val="00206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997503" y="5095537"/>
              <a:ext cx="10134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dirty="0" smtClean="0">
                  <a:solidFill>
                    <a:srgbClr val="C00000"/>
                  </a:solidFill>
                </a:rPr>
                <a:t>Puhas </a:t>
              </a:r>
              <a:r>
                <a:rPr lang="et-EE" sz="1200" dirty="0" err="1" smtClean="0">
                  <a:solidFill>
                    <a:srgbClr val="C00000"/>
                  </a:solidFill>
                </a:rPr>
                <a:t>aspirin</a:t>
              </a:r>
              <a:endParaRPr lang="et-EE" sz="1200" baseline="30000" dirty="0">
                <a:solidFill>
                  <a:srgbClr val="C0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70852" y="3905823"/>
              <a:ext cx="6367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b="1" dirty="0" err="1" smtClean="0"/>
                <a:t>Aspirin</a:t>
              </a:r>
              <a:endParaRPr lang="et-EE" sz="1200" b="1" baseline="300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114875" y="764704"/>
            <a:ext cx="4752528" cy="3092030"/>
            <a:chOff x="4067944" y="1274620"/>
            <a:chExt cx="4752528" cy="309203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67944" y="1340768"/>
              <a:ext cx="4752528" cy="2835182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6084168" y="4089651"/>
              <a:ext cx="10461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dirty="0" smtClean="0"/>
                <a:t>Lainearv, cm</a:t>
              </a:r>
              <a:r>
                <a:rPr lang="et-EE" sz="1200" baseline="30000" dirty="0" smtClean="0"/>
                <a:t>-1</a:t>
              </a:r>
              <a:endParaRPr lang="et-EE" sz="1200" baseline="300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07026" y="2003347"/>
              <a:ext cx="12665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dirty="0" smtClean="0">
                  <a:solidFill>
                    <a:srgbClr val="002060"/>
                  </a:solidFill>
                </a:rPr>
                <a:t>Väga peen pulber</a:t>
              </a:r>
              <a:endParaRPr lang="et-EE" sz="1200" baseline="30000" dirty="0">
                <a:solidFill>
                  <a:srgbClr val="00206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950574" y="3137084"/>
              <a:ext cx="15794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dirty="0" smtClean="0">
                  <a:solidFill>
                    <a:srgbClr val="C00000"/>
                  </a:solidFill>
                </a:rPr>
                <a:t>Jämedateraline pulber</a:t>
              </a:r>
              <a:endParaRPr lang="et-EE" sz="1200" baseline="30000" dirty="0">
                <a:solidFill>
                  <a:srgbClr val="C0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623922" y="1274620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b="1" dirty="0" err="1" smtClean="0"/>
                <a:t>Glütsiin</a:t>
              </a:r>
              <a:endParaRPr lang="et-EE" sz="1200" b="1" baseline="30000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40928" y="889348"/>
            <a:ext cx="2650952" cy="2439534"/>
            <a:chOff x="840928" y="889348"/>
            <a:chExt cx="2650952" cy="2439534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40928" y="889348"/>
              <a:ext cx="2650952" cy="2131757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1060859" y="2765667"/>
              <a:ext cx="8099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/>
                <a:t>IP allikas</a:t>
              </a:r>
              <a:endParaRPr lang="et-EE" sz="14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588430" y="3021105"/>
              <a:ext cx="8299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/>
                <a:t>Detektor</a:t>
              </a:r>
              <a:endParaRPr lang="et-EE" sz="14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804350" y="2473279"/>
              <a:ext cx="6074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/>
                <a:t>P</a:t>
              </a:r>
              <a:r>
                <a:rPr lang="et-EE" sz="1400" dirty="0" smtClean="0"/>
                <a:t>roov</a:t>
              </a:r>
              <a:endParaRPr lang="et-EE" sz="1400" dirty="0"/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3792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Puudused: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pektrijoonte suhtelised intensiivsused erinevad läbiva kiire režiimis registreeritus;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mõnevõrra võivad muutuda spektrijoonte lainepikkused.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Puudused on korrigeeritavad erinevate korrektsioonialgoritmidega.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ATR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63688" y="2780928"/>
            <a:ext cx="6017789" cy="1949636"/>
            <a:chOff x="3203848" y="419429"/>
            <a:chExt cx="6017789" cy="194963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39208" y="692696"/>
              <a:ext cx="4576192" cy="1500391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626224" y="878963"/>
              <a:ext cx="7297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Proov</a:t>
              </a:r>
              <a:endParaRPr lang="et-EE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009444" y="1999733"/>
              <a:ext cx="1231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Sisenev kiir</a:t>
              </a:r>
              <a:endParaRPr lang="et-EE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31274" y="1988840"/>
              <a:ext cx="10903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Väljuv kiir</a:t>
              </a:r>
              <a:endParaRPr lang="et-EE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203848" y="1157204"/>
              <a:ext cx="12048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ATR kristall</a:t>
              </a:r>
              <a:endParaRPr lang="et-EE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796136" y="419429"/>
              <a:ext cx="2358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Kiir proovis (0,5-2 µm)</a:t>
              </a:r>
              <a:endParaRPr lang="et-EE" dirty="0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557175" y="1065430"/>
            <a:ext cx="31342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t-EE" b="1" dirty="0">
                <a:latin typeface="Times New Roman" pitchFamily="18" charset="0"/>
                <a:cs typeface="Times New Roman" pitchFamily="18" charset="0"/>
              </a:rPr>
              <a:t>Eelised: 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kiire, proovi ettevalmistamine praktiliselt puudub, spektreid saab võtta praktiliselt kõigist ainetest.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387646" y="1111467"/>
            <a:ext cx="4527754" cy="1401119"/>
            <a:chOff x="4387646" y="1111467"/>
            <a:chExt cx="4527754" cy="140111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87646" y="1111467"/>
              <a:ext cx="4527754" cy="1401119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313343" y="1196752"/>
              <a:ext cx="15162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b="1" dirty="0" smtClean="0"/>
                <a:t>Täielik </a:t>
              </a:r>
              <a:r>
                <a:rPr lang="et-EE" sz="1200" b="1" dirty="0" err="1" smtClean="0"/>
                <a:t>sisepeegeldus</a:t>
              </a:r>
              <a:endParaRPr lang="et-EE" sz="12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142024" y="1196752"/>
              <a:ext cx="10582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b="1" dirty="0" smtClean="0"/>
                <a:t>Kriitiline nurk</a:t>
              </a:r>
              <a:endParaRPr lang="et-EE" sz="12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87646" y="1124864"/>
              <a:ext cx="4459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b="1" dirty="0" smtClean="0"/>
                <a:t>Õhk</a:t>
              </a:r>
              <a:endParaRPr lang="et-EE" sz="12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387646" y="2180841"/>
              <a:ext cx="4444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b="1" dirty="0" smtClean="0"/>
                <a:t>Vesi</a:t>
              </a:r>
              <a:endParaRPr lang="et-EE" sz="1200" b="1" dirty="0"/>
            </a:p>
          </p:txBody>
        </p:sp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9261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Võeti kasutusele 1960-aastatel. Tänapäeval väga laialt levinud.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Proovi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ja ATR kristalli kontakt peab olema võimalikult hea.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Kristalli murdumisnäitaja peab olema oluliselt suurem kui proovil – vastasel juhul kiirgus neeldub proovis.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ATR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3933056"/>
            <a:ext cx="2526531" cy="287519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4355976" y="4338417"/>
            <a:ext cx="4690763" cy="2064470"/>
            <a:chOff x="3851920" y="2368326"/>
            <a:chExt cx="4690763" cy="206447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51920" y="2708920"/>
              <a:ext cx="4282430" cy="1383282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628259" y="2368326"/>
              <a:ext cx="7297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Proov</a:t>
              </a:r>
              <a:endParaRPr lang="et-EE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51920" y="4063464"/>
              <a:ext cx="1231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Sisenev kiir</a:t>
              </a:r>
              <a:endParaRPr lang="et-EE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52320" y="4063464"/>
              <a:ext cx="10903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Väljuv kiir</a:t>
              </a:r>
              <a:endParaRPr lang="et-EE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508104" y="3501008"/>
              <a:ext cx="12048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ATR kristall</a:t>
              </a:r>
              <a:endParaRPr lang="et-EE" dirty="0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9155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5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ATR – SIGNAALI TUGEVUS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4960003" y="1974771"/>
            <a:ext cx="3932476" cy="2884676"/>
            <a:chOff x="4351620" y="1412776"/>
            <a:chExt cx="3932476" cy="2884676"/>
          </a:xfrm>
        </p:grpSpPr>
        <p:grpSp>
          <p:nvGrpSpPr>
            <p:cNvPr id="20" name="Group 19"/>
            <p:cNvGrpSpPr/>
            <p:nvPr/>
          </p:nvGrpSpPr>
          <p:grpSpPr>
            <a:xfrm>
              <a:off x="4351620" y="1484784"/>
              <a:ext cx="3932476" cy="2812668"/>
              <a:chOff x="4351620" y="1484784"/>
              <a:chExt cx="3932476" cy="2812668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44008" y="1484784"/>
                <a:ext cx="3640088" cy="2528668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6043660" y="4005064"/>
                <a:ext cx="1120628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300" dirty="0" smtClean="0"/>
                  <a:t>Lainearv, cm</a:t>
                </a:r>
                <a:r>
                  <a:rPr lang="et-EE" sz="1300" baseline="30000" dirty="0" smtClean="0"/>
                  <a:t>-1</a:t>
                </a:r>
                <a:endParaRPr lang="et-EE" sz="1300" baseline="30000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 rot="16200000">
                <a:off x="4046408" y="2510076"/>
                <a:ext cx="902811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300" dirty="0" smtClean="0"/>
                  <a:t>Neelduvus</a:t>
                </a:r>
                <a:endParaRPr lang="et-EE" sz="1300" baseline="300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071270" y="2229878"/>
                <a:ext cx="1330364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300" b="1" dirty="0" smtClean="0">
                    <a:solidFill>
                      <a:srgbClr val="C00000"/>
                    </a:solidFill>
                  </a:rPr>
                  <a:t>10 peegeldumist</a:t>
                </a:r>
                <a:endParaRPr lang="et-EE" sz="1300" b="1" baseline="30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228184" y="3267360"/>
                <a:ext cx="1011624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300" b="1" dirty="0" smtClean="0">
                    <a:solidFill>
                      <a:schemeClr val="tx2"/>
                    </a:solidFill>
                  </a:rPr>
                  <a:t>1 peegeldus</a:t>
                </a:r>
                <a:endParaRPr lang="et-EE" sz="1300" b="1" baseline="300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4860032" y="1412776"/>
              <a:ext cx="104868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300" dirty="0" smtClean="0"/>
                <a:t>Karastusjook</a:t>
              </a:r>
              <a:endParaRPr lang="et-EE" sz="1300" baseline="30000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07504" y="1907835"/>
            <a:ext cx="4248471" cy="2961325"/>
            <a:chOff x="35497" y="1345840"/>
            <a:chExt cx="4248471" cy="2961325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2768" y="1345840"/>
              <a:ext cx="3931200" cy="2659224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1727537" y="4014777"/>
              <a:ext cx="1120628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300" dirty="0" smtClean="0"/>
                <a:t>Lainearv, cm</a:t>
              </a:r>
              <a:r>
                <a:rPr lang="et-EE" sz="1300" baseline="30000" dirty="0" smtClean="0"/>
                <a:t>-1</a:t>
              </a:r>
              <a:endParaRPr lang="et-EE" sz="1300" baseline="30000" dirty="0"/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-269715" y="2519789"/>
              <a:ext cx="90281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300" dirty="0" smtClean="0"/>
                <a:t>Neelduvus</a:t>
              </a:r>
              <a:endParaRPr lang="et-EE" sz="1300" baseline="300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11560" y="1412776"/>
              <a:ext cx="100771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300" dirty="0" smtClean="0"/>
                <a:t>Poorne vaht</a:t>
              </a:r>
              <a:endParaRPr lang="et-EE" sz="1300" baseline="300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47341" y="2276872"/>
              <a:ext cx="1977016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300" b="1" dirty="0" smtClean="0">
                  <a:solidFill>
                    <a:srgbClr val="C00000"/>
                  </a:solidFill>
                </a:rPr>
                <a:t>Tugeva rõhu rakendamine</a:t>
              </a:r>
              <a:endParaRPr lang="et-EE" sz="1300" b="1" baseline="30000" dirty="0">
                <a:solidFill>
                  <a:srgbClr val="C000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352722" y="2857073"/>
              <a:ext cx="1912127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300" b="1" dirty="0" smtClean="0">
                  <a:solidFill>
                    <a:schemeClr val="tx2"/>
                  </a:solidFill>
                </a:rPr>
                <a:t>Nõrga rõhu rakendamine</a:t>
              </a:r>
              <a:endParaRPr lang="et-EE" sz="1300" b="1" baseline="30000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7001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7032</TotalTime>
  <Words>2079</Words>
  <Application>Microsoft Office PowerPoint</Application>
  <PresentationFormat>On-screen Show (4:3)</PresentationFormat>
  <Paragraphs>748</Paragraphs>
  <Slides>40</Slides>
  <Notes>39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Calibri</vt:lpstr>
      <vt:lpstr>Times</vt:lpstr>
      <vt:lpstr>Times New Roman</vt:lpstr>
      <vt:lpstr>Office Theme</vt:lpstr>
      <vt:lpstr>Graph</vt:lpstr>
      <vt:lpstr>MDLDrawObject Class</vt:lpstr>
      <vt:lpstr>Bitmap Image</vt:lpstr>
      <vt:lpstr>PowerPoint Presentation</vt:lpstr>
      <vt:lpstr>PowerPoint Presentation</vt:lpstr>
      <vt:lpstr>PowerPoint Presentation</vt:lpstr>
      <vt:lpstr>6. INFRAPUNASPEKTROSKOOPIA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Rando Tuvikene</dc:creator>
  <cp:lastModifiedBy>Rando Tuvikene</cp:lastModifiedBy>
  <cp:revision>1378</cp:revision>
  <dcterms:created xsi:type="dcterms:W3CDTF">2014-05-26T08:31:20Z</dcterms:created>
  <dcterms:modified xsi:type="dcterms:W3CDTF">2015-09-16T20:12:40Z</dcterms:modified>
</cp:coreProperties>
</file>