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545" r:id="rId2"/>
    <p:sldId id="528" r:id="rId3"/>
    <p:sldId id="529" r:id="rId4"/>
    <p:sldId id="530" r:id="rId5"/>
    <p:sldId id="531" r:id="rId6"/>
    <p:sldId id="532" r:id="rId7"/>
    <p:sldId id="533" r:id="rId8"/>
    <p:sldId id="534" r:id="rId9"/>
    <p:sldId id="535" r:id="rId10"/>
    <p:sldId id="536" r:id="rId11"/>
    <p:sldId id="537" r:id="rId12"/>
    <p:sldId id="538" r:id="rId13"/>
    <p:sldId id="539" r:id="rId14"/>
    <p:sldId id="540" r:id="rId15"/>
    <p:sldId id="541" r:id="rId16"/>
    <p:sldId id="542" r:id="rId17"/>
    <p:sldId id="543" r:id="rId18"/>
    <p:sldId id="544" r:id="rId19"/>
    <p:sldId id="570" r:id="rId20"/>
    <p:sldId id="571" r:id="rId21"/>
    <p:sldId id="572" r:id="rId22"/>
    <p:sldId id="573" r:id="rId23"/>
    <p:sldId id="586" r:id="rId24"/>
    <p:sldId id="587" r:id="rId25"/>
    <p:sldId id="588" r:id="rId26"/>
    <p:sldId id="589" r:id="rId27"/>
    <p:sldId id="590" r:id="rId28"/>
    <p:sldId id="591" r:id="rId29"/>
    <p:sldId id="592" r:id="rId30"/>
    <p:sldId id="593" r:id="rId31"/>
    <p:sldId id="595" r:id="rId32"/>
    <p:sldId id="574" r:id="rId33"/>
    <p:sldId id="597" r:id="rId34"/>
    <p:sldId id="596" r:id="rId35"/>
    <p:sldId id="568" r:id="rId36"/>
    <p:sldId id="555" r:id="rId37"/>
    <p:sldId id="556" r:id="rId38"/>
    <p:sldId id="557" r:id="rId39"/>
    <p:sldId id="558" r:id="rId40"/>
    <p:sldId id="559" r:id="rId41"/>
    <p:sldId id="560" r:id="rId42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0000"/>
    <a:srgbClr val="0000FF"/>
    <a:srgbClr val="FF0066"/>
    <a:srgbClr val="FF0000"/>
    <a:srgbClr val="007600"/>
    <a:srgbClr val="0033CC"/>
    <a:srgbClr val="008000"/>
    <a:srgbClr val="750101"/>
    <a:srgbClr val="B80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84580" autoAdjust="0"/>
  </p:normalViewPr>
  <p:slideViewPr>
    <p:cSldViewPr snapToGrid="0">
      <p:cViewPr varScale="1">
        <p:scale>
          <a:sx n="98" d="100"/>
          <a:sy n="98" d="100"/>
        </p:scale>
        <p:origin x="196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71BAF-C036-42EE-9F76-6B64116EE154}" type="datetimeFigureOut">
              <a:rPr lang="et-EE" smtClean="0"/>
              <a:t>23.09.2015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86DCE-1FBE-49E1-91AC-958088EEFB2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6980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51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53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81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52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0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13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75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25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23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68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29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38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97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99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51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331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74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38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12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23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854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Atsetüleeni põlemisel hapnikus võib leegi temperatuur olla üle 3600 C. Leegi temperatuurilt kolmas looduslik gaas.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06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180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236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193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034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330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157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9644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697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438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031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788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938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05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754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CsCl</a:t>
            </a:r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aatom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976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3670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7304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671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10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2F1-7496-4365-9B61-2F4AE49EE3DF}" type="datetime1">
              <a:rPr lang="et-EE" smtClean="0"/>
              <a:t>23.09.2015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6506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123F8-4889-4EE6-8672-76DB7ABA13CE}" type="datetime1">
              <a:rPr lang="et-EE" smtClean="0"/>
              <a:t>23.09.2015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439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826F-CB54-477B-B6D7-67D1047693BF}" type="datetime1">
              <a:rPr lang="et-EE" smtClean="0"/>
              <a:t>23.09.2015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240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D5A12-6FA6-4233-80FE-A3F7459858C7}" type="datetime1">
              <a:rPr lang="et-EE" smtClean="0"/>
              <a:t>23.09.2015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570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5E8A2-FEDF-4A8F-BFA4-A4E2FAFD69A2}" type="datetime1">
              <a:rPr lang="et-EE" smtClean="0"/>
              <a:t>23.09.2015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861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F3FF-92F7-4E91-B81B-8903AD55ED9C}" type="datetime1">
              <a:rPr lang="et-EE" smtClean="0"/>
              <a:t>23.09.2015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496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2FBA-1475-46AF-8437-1EE8F4A98F14}" type="datetime1">
              <a:rPr lang="et-EE" smtClean="0"/>
              <a:t>23.09.2015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4338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B2107-94CB-465F-8CA5-AF9EC69203ED}" type="datetime1">
              <a:rPr lang="et-EE" smtClean="0"/>
              <a:t>23.09.2015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4177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F90D-5311-47BF-89AF-AF10ADA7A0E9}" type="datetime1">
              <a:rPr lang="et-EE" smtClean="0"/>
              <a:t>23.09.2015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04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905F5-1D55-46A7-800A-275C94901270}" type="datetime1">
              <a:rPr lang="et-EE" smtClean="0"/>
              <a:t>23.09.2015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6917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5FC1-8AE7-49B6-AB11-C25EE6800C59}" type="datetime1">
              <a:rPr lang="et-EE" smtClean="0"/>
              <a:t>23.09.2015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348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8988D-1F27-4DA1-B0B7-8EBB623338C3}" type="datetime1">
              <a:rPr lang="et-EE" smtClean="0"/>
              <a:t>23.09.2015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9140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7</a:t>
            </a:r>
            <a:r>
              <a:rPr lang="et-EE" sz="2600" b="1" dirty="0" smtClean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. RAMANI SPEKTROSKOOPIA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8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809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Ramani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hajumine – avastati 1928, sai 1930 füüsika Nobeli preemia.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Rayleighi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hajumine – molekul emiteerib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sama sagedusega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kiirgust, mis selle ergastas. Elastne hajumine.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RAMANI HAJUMINE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508104" y="2272936"/>
            <a:ext cx="3508396" cy="4468432"/>
            <a:chOff x="5020271" y="1169267"/>
            <a:chExt cx="3508396" cy="4468432"/>
          </a:xfrm>
        </p:grpSpPr>
        <p:pic>
          <p:nvPicPr>
            <p:cNvPr id="8" name="Picture 2" descr="http://upload.wikimedia.org/wikipedia/commons/e/e6/Sir_CV_Raman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1169267"/>
              <a:ext cx="2667000" cy="3771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020271" y="4991368"/>
              <a:ext cx="35083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Sir</a:t>
              </a:r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t-EE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Chandrasekhara</a:t>
              </a:r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t-EE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Venkata</a:t>
              </a:r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Raman</a:t>
              </a:r>
              <a:endPara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(1888–1970)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67544" y="2659027"/>
            <a:ext cx="49685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Üks ligikaudu 10 000 000 footonist hajub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mitteelastselt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Ramani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hajumine)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Ramani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hajumise käigus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muutub valguse lainepikkus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ja energia.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0484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0" y="301138"/>
            <a:ext cx="5008961" cy="6224206"/>
            <a:chOff x="0" y="301138"/>
            <a:chExt cx="5008961" cy="6224206"/>
          </a:xfrm>
        </p:grpSpPr>
        <p:grpSp>
          <p:nvGrpSpPr>
            <p:cNvPr id="30" name="Group 29"/>
            <p:cNvGrpSpPr/>
            <p:nvPr/>
          </p:nvGrpSpPr>
          <p:grpSpPr>
            <a:xfrm>
              <a:off x="0" y="301138"/>
              <a:ext cx="4617507" cy="6224206"/>
              <a:chOff x="0" y="301138"/>
              <a:chExt cx="4617507" cy="6224206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301138"/>
                <a:ext cx="2121229" cy="2367292"/>
              </a:xfrm>
              <a:prstGeom prst="rect">
                <a:avLst/>
              </a:prstGeom>
            </p:spPr>
          </p:pic>
          <p:grpSp>
            <p:nvGrpSpPr>
              <p:cNvPr id="29" name="Group 28"/>
              <p:cNvGrpSpPr/>
              <p:nvPr/>
            </p:nvGrpSpPr>
            <p:grpSpPr>
              <a:xfrm>
                <a:off x="462638" y="2880774"/>
                <a:ext cx="4154869" cy="3644570"/>
                <a:chOff x="462638" y="2535802"/>
                <a:chExt cx="4154869" cy="3644570"/>
              </a:xfrm>
            </p:grpSpPr>
            <p:grpSp>
              <p:nvGrpSpPr>
                <p:cNvPr id="26" name="Group 25"/>
                <p:cNvGrpSpPr>
                  <a:grpSpLocks noChangeAspect="1"/>
                </p:cNvGrpSpPr>
                <p:nvPr/>
              </p:nvGrpSpPr>
              <p:grpSpPr>
                <a:xfrm>
                  <a:off x="745252" y="2744374"/>
                  <a:ext cx="3872255" cy="3435998"/>
                  <a:chOff x="433432" y="2034928"/>
                  <a:chExt cx="4840319" cy="4294997"/>
                </a:xfrm>
              </p:grpSpPr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611560" y="5979617"/>
                    <a:ext cx="905504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t-EE" sz="1600" b="1" dirty="0" err="1" smtClean="0">
                        <a:solidFill>
                          <a:srgbClr val="007600"/>
                        </a:solidFill>
                      </a:rPr>
                      <a:t>Rayleigh</a:t>
                    </a:r>
                    <a:endParaRPr lang="et-EE" sz="1600" b="1" dirty="0">
                      <a:solidFill>
                        <a:srgbClr val="007600"/>
                      </a:solidFill>
                    </a:endParaRP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2537769" y="5990358"/>
                    <a:ext cx="738087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t-EE" sz="1600" b="1" dirty="0" err="1" smtClean="0">
                        <a:solidFill>
                          <a:srgbClr val="EA0000"/>
                        </a:solidFill>
                      </a:rPr>
                      <a:t>Stokes</a:t>
                    </a:r>
                    <a:endParaRPr lang="et-EE" sz="1600" b="1" dirty="0">
                      <a:solidFill>
                        <a:srgbClr val="EA0000"/>
                      </a:solidFill>
                    </a:endParaRP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4065525" y="5991371"/>
                    <a:ext cx="1154547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t-EE" sz="1600" b="1" dirty="0" smtClean="0">
                        <a:solidFill>
                          <a:srgbClr val="0033CC"/>
                        </a:solidFill>
                      </a:rPr>
                      <a:t>Anti-</a:t>
                    </a:r>
                    <a:r>
                      <a:rPr lang="et-EE" sz="1600" b="1" dirty="0" err="1" smtClean="0">
                        <a:solidFill>
                          <a:srgbClr val="0033CC"/>
                        </a:solidFill>
                      </a:rPr>
                      <a:t>Stokes</a:t>
                    </a:r>
                    <a:endParaRPr lang="et-EE" sz="1600" b="1" dirty="0">
                      <a:solidFill>
                        <a:srgbClr val="0033CC"/>
                      </a:solidFill>
                    </a:endParaRPr>
                  </a:p>
                </p:txBody>
              </p:sp>
              <p:pic>
                <p:nvPicPr>
                  <p:cNvPr id="25" name="Picture 24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33432" y="2034928"/>
                    <a:ext cx="4840319" cy="382392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8" name="TextBox 27"/>
                <p:cNvSpPr txBox="1"/>
                <p:nvPr/>
              </p:nvSpPr>
              <p:spPr>
                <a:xfrm>
                  <a:off x="1348140" y="2535802"/>
                  <a:ext cx="13516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t-EE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Virtuaalolek</a:t>
                  </a:r>
                  <a:endParaRPr lang="et-EE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462638" y="4164148"/>
                  <a:ext cx="42511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l-GR" sz="2400" b="1" dirty="0" smtClean="0">
                      <a:solidFill>
                        <a:srgbClr val="0076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ν</a:t>
                  </a:r>
                  <a:r>
                    <a:rPr lang="et-EE" sz="2400" b="1" baseline="-25000" dirty="0" smtClean="0">
                      <a:solidFill>
                        <a:srgbClr val="0076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et-EE" sz="2400" b="1" baseline="-25000" dirty="0">
                    <a:solidFill>
                      <a:srgbClr val="007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32" name="TextBox 31"/>
            <p:cNvSpPr txBox="1"/>
            <p:nvPr/>
          </p:nvSpPr>
          <p:spPr>
            <a:xfrm>
              <a:off x="4617507" y="5708565"/>
              <a:ext cx="3914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ν</a:t>
              </a:r>
              <a:r>
                <a:rPr lang="et-EE" sz="2400" b="1" baseline="-25000" dirty="0" smtClean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et-EE" sz="2400" b="1" baseline="-25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RAMANI SPEKTROSKOOPIA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580112" y="804200"/>
            <a:ext cx="3456383" cy="5344694"/>
            <a:chOff x="5580112" y="804200"/>
            <a:chExt cx="3456383" cy="534469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80112" y="804200"/>
              <a:ext cx="3456383" cy="513519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172130" y="4293096"/>
              <a:ext cx="8367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Läätsed</a:t>
              </a:r>
              <a:endParaRPr lang="et-EE" sz="16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956518" y="1146230"/>
              <a:ext cx="9359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Detektor</a:t>
              </a:r>
              <a:endParaRPr lang="et-EE" sz="16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84168" y="1699067"/>
              <a:ext cx="14646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Optilised filtrid</a:t>
              </a:r>
              <a:endParaRPr lang="et-EE" sz="16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60504" y="3149352"/>
              <a:ext cx="9012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Laserkiir</a:t>
              </a:r>
              <a:endParaRPr lang="et-EE" sz="16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84168" y="5810340"/>
              <a:ext cx="12300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 smtClean="0"/>
                <a:t>Uuritav rakk</a:t>
              </a:r>
              <a:endParaRPr lang="et-EE" sz="16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408391" y="2918846"/>
              <a:ext cx="7269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err="1" smtClean="0"/>
                <a:t>Rayleigh</a:t>
              </a:r>
              <a:endParaRPr lang="et-EE" sz="12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35321" y="3138646"/>
              <a:ext cx="5989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err="1" smtClean="0"/>
                <a:t>Stokes</a:t>
              </a:r>
              <a:endParaRPr lang="et-EE" sz="12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07776" y="3728297"/>
              <a:ext cx="5989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b="1" dirty="0" smtClean="0"/>
                <a:t>Anti-</a:t>
              </a:r>
              <a:br>
                <a:rPr lang="et-EE" sz="1200" b="1" dirty="0" smtClean="0"/>
              </a:br>
              <a:r>
                <a:rPr lang="et-EE" sz="1200" b="1" dirty="0" err="1" smtClean="0"/>
                <a:t>Stokes</a:t>
              </a:r>
              <a:endParaRPr lang="et-EE" sz="1200" b="1" dirty="0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2369182" y="108242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t-EE" dirty="0" err="1">
                <a:latin typeface="Times New Roman" pitchFamily="18" charset="0"/>
                <a:cs typeface="Times New Roman" pitchFamily="18" charset="0"/>
              </a:rPr>
              <a:t>Ramani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spektroskoopia eelised: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proovi ettevalmistus minimaalne;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sobib vesilahustega.</a:t>
            </a:r>
          </a:p>
          <a:p>
            <a:pPr algn="just"/>
            <a:endParaRPr lang="et-EE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dirty="0">
                <a:latin typeface="Times New Roman" pitchFamily="18" charset="0"/>
                <a:cs typeface="Times New Roman" pitchFamily="18" charset="0"/>
              </a:rPr>
              <a:t>Peamine probleem: </a:t>
            </a:r>
            <a:r>
              <a:rPr lang="et-EE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fluorestsents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5654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RAMANI HAJUMINE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15109" y="1052736"/>
            <a:ext cx="8477371" cy="3669984"/>
            <a:chOff x="199085" y="1667382"/>
            <a:chExt cx="8477371" cy="366998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544" y="1667382"/>
              <a:ext cx="8136904" cy="334681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115616" y="2051556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Laser</a:t>
              </a:r>
              <a:endParaRPr lang="et-EE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3446" y="1700808"/>
              <a:ext cx="7265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/>
                <a:t>P</a:t>
              </a:r>
              <a:r>
                <a:rPr lang="et-EE" dirty="0" smtClean="0"/>
                <a:t>roov</a:t>
              </a:r>
              <a:endParaRPr lang="et-EE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372200" y="1737294"/>
              <a:ext cx="9722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err="1" smtClean="0"/>
                <a:t>Rayleigh</a:t>
              </a:r>
              <a:endParaRPr lang="et-EE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54660" y="2935808"/>
              <a:ext cx="788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err="1" smtClean="0"/>
                <a:t>Stokes</a:t>
              </a:r>
              <a:endParaRPr lang="et-EE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434385" y="2935808"/>
              <a:ext cx="12420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Anti-</a:t>
              </a:r>
              <a:r>
                <a:rPr lang="et-EE" dirty="0" err="1" smtClean="0"/>
                <a:t>Stokes</a:t>
              </a:r>
              <a:endParaRPr lang="et-EE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21451" y="5014201"/>
              <a:ext cx="82586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500" dirty="0" smtClean="0"/>
                <a:t>Sagedus</a:t>
              </a:r>
              <a:endParaRPr lang="et-EE" sz="1500" dirty="0"/>
            </a:p>
          </p:txBody>
        </p:sp>
        <p:sp>
          <p:nvSpPr>
            <p:cNvPr id="31" name="TextBox 30"/>
            <p:cNvSpPr txBox="1"/>
            <p:nvPr/>
          </p:nvSpPr>
          <p:spPr>
            <a:xfrm rot="16200000">
              <a:off x="5482879" y="3896375"/>
              <a:ext cx="109369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500" dirty="0" smtClean="0"/>
                <a:t>Intensiivsus</a:t>
              </a:r>
              <a:endParaRPr lang="et-EE" sz="15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635896" y="4968034"/>
              <a:ext cx="10111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Detektor</a:t>
              </a:r>
              <a:endParaRPr lang="et-EE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7584" y="5013176"/>
              <a:ext cx="131157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500" dirty="0" smtClean="0"/>
                <a:t>Laseri sagedus</a:t>
              </a:r>
              <a:endParaRPr lang="et-EE" sz="1500" dirty="0"/>
            </a:p>
          </p:txBody>
        </p:sp>
        <p:sp>
          <p:nvSpPr>
            <p:cNvPr id="34" name="TextBox 33"/>
            <p:cNvSpPr txBox="1"/>
            <p:nvPr/>
          </p:nvSpPr>
          <p:spPr>
            <a:xfrm rot="16200000">
              <a:off x="-186181" y="3956737"/>
              <a:ext cx="109369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500" dirty="0" smtClean="0"/>
                <a:t>Intensiivsus</a:t>
              </a:r>
              <a:endParaRPr lang="et-EE" sz="1500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499053" y="4941168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t-EE" b="1" dirty="0" err="1">
                <a:latin typeface="Times New Roman" pitchFamily="18" charset="0"/>
                <a:cs typeface="Times New Roman" pitchFamily="18" charset="0"/>
              </a:rPr>
              <a:t>Stokesi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 jooned 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– materjal neelab energiat, emiteeruv footon on 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madalama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energiaga kui neeldunud footon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. Tüüpiliselt registreeritakse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Stokesi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jooni 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– lainepikkus 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on suurem kui laseri lainepikkus.</a:t>
            </a:r>
          </a:p>
          <a:p>
            <a:pPr algn="just"/>
            <a:endParaRPr lang="et-EE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Anti-</a:t>
            </a:r>
            <a:r>
              <a:rPr lang="et-EE" b="1" dirty="0" err="1" smtClean="0">
                <a:latin typeface="Times New Roman" pitchFamily="18" charset="0"/>
                <a:cs typeface="Times New Roman" pitchFamily="18" charset="0"/>
              </a:rPr>
              <a:t>Stokesi</a:t>
            </a:r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jooned 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– materjal annab energiat ära – emiteeruv footon on 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kõrgema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energiaga kui neeldunud footon.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2871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CCl</a:t>
            </a:r>
            <a:r>
              <a:rPr lang="et-EE" sz="20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Ramani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 spekter</a:t>
            </a:r>
            <a:endParaRPr lang="et-EE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5999584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RAMANI HAJUMINE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29718" name="Group 29717"/>
          <p:cNvGrpSpPr/>
          <p:nvPr/>
        </p:nvGrpSpPr>
        <p:grpSpPr>
          <a:xfrm>
            <a:off x="483794" y="1556792"/>
            <a:ext cx="4392055" cy="5241651"/>
            <a:chOff x="483794" y="1556792"/>
            <a:chExt cx="4392055" cy="5241651"/>
          </a:xfrm>
        </p:grpSpPr>
        <p:pic>
          <p:nvPicPr>
            <p:cNvPr id="29714" name="Picture 297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87610" y="4295451"/>
              <a:ext cx="2029865" cy="25029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3794" y="2649106"/>
              <a:ext cx="4392055" cy="132524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83794" y="2145050"/>
              <a:ext cx="12420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Anti-</a:t>
              </a:r>
              <a:r>
                <a:rPr lang="et-EE" dirty="0" err="1" smtClean="0"/>
                <a:t>Stokes</a:t>
              </a:r>
              <a:endParaRPr lang="et-EE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695256" y="2145050"/>
              <a:ext cx="788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err="1" smtClean="0"/>
                <a:t>Stokes</a:t>
              </a:r>
              <a:endParaRPr lang="et-EE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44163" y="1556792"/>
              <a:ext cx="10695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err="1" smtClean="0"/>
                <a:t>Hg</a:t>
              </a:r>
              <a:r>
                <a:rPr lang="et-EE" dirty="0" smtClean="0"/>
                <a:t>-joon</a:t>
              </a:r>
            </a:p>
            <a:p>
              <a:pPr algn="ctr"/>
              <a:r>
                <a:rPr lang="et-EE" dirty="0" smtClean="0"/>
                <a:t>435,8 </a:t>
              </a:r>
              <a:r>
                <a:rPr lang="et-EE" dirty="0" err="1" smtClean="0"/>
                <a:t>nm</a:t>
              </a:r>
              <a:endParaRPr lang="et-EE" dirty="0"/>
            </a:p>
          </p:txBody>
        </p:sp>
        <p:grpSp>
          <p:nvGrpSpPr>
            <p:cNvPr id="29715" name="Group 29714"/>
            <p:cNvGrpSpPr/>
            <p:nvPr/>
          </p:nvGrpSpPr>
          <p:grpSpPr>
            <a:xfrm>
              <a:off x="1995962" y="4089266"/>
              <a:ext cx="2029865" cy="360040"/>
              <a:chOff x="1979712" y="4293096"/>
              <a:chExt cx="2029865" cy="360040"/>
            </a:xfrm>
          </p:grpSpPr>
          <p:cxnSp>
            <p:nvCxnSpPr>
              <p:cNvPr id="29707" name="Straight Connector 29706"/>
              <p:cNvCxnSpPr/>
              <p:nvPr/>
            </p:nvCxnSpPr>
            <p:spPr>
              <a:xfrm>
                <a:off x="2915816" y="4293096"/>
                <a:ext cx="0" cy="144016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09" name="Straight Connector 29708"/>
              <p:cNvCxnSpPr/>
              <p:nvPr/>
            </p:nvCxnSpPr>
            <p:spPr>
              <a:xfrm flipH="1">
                <a:off x="1979712" y="4437112"/>
                <a:ext cx="936104" cy="0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11" name="Straight Connector 29710"/>
              <p:cNvCxnSpPr/>
              <p:nvPr/>
            </p:nvCxnSpPr>
            <p:spPr>
              <a:xfrm>
                <a:off x="1979712" y="4437112"/>
                <a:ext cx="0" cy="216024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713" name="Group 29712"/>
              <p:cNvGrpSpPr/>
              <p:nvPr/>
            </p:nvGrpSpPr>
            <p:grpSpPr>
              <a:xfrm flipH="1">
                <a:off x="3073473" y="4293096"/>
                <a:ext cx="936104" cy="360040"/>
                <a:chOff x="2132112" y="4445496"/>
                <a:chExt cx="936104" cy="360040"/>
              </a:xfrm>
            </p:grpSpPr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3068216" y="4445496"/>
                  <a:ext cx="0" cy="144016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 flipH="1" flipV="1">
                  <a:off x="2132112" y="4589512"/>
                  <a:ext cx="936104" cy="0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 flipV="1">
                  <a:off x="2132112" y="4589512"/>
                  <a:ext cx="0" cy="216024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5" name="TextBox 54"/>
          <p:cNvSpPr txBox="1"/>
          <p:nvPr/>
        </p:nvSpPr>
        <p:spPr>
          <a:xfrm>
            <a:off x="5087012" y="2564904"/>
            <a:ext cx="358944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Ramani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poolt võetud spekter 1929 a:</a:t>
            </a:r>
          </a:p>
          <a:p>
            <a:endParaRPr lang="et-E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Resolutsioon ~10 cm</a:t>
            </a:r>
            <a:r>
              <a:rPr lang="et-EE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Proovi kogus ~ 1 liiter</a:t>
            </a: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Mõõtmise kestus ~ 40 h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090648" y="4797152"/>
            <a:ext cx="36984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Tänapäevase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Ramani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spektromeetriga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mõõdetud spekter:</a:t>
            </a:r>
          </a:p>
          <a:p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Resolutsioon 0,5 cm</a:t>
            </a:r>
            <a:r>
              <a:rPr lang="et-EE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Proovi kogus 1 µl</a:t>
            </a: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Mõõtmise kestus 1 s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794" name="Picture 2" descr="http://withfriendship.com/images/l/55663/C.-V.-Raman_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402" y="-6847"/>
            <a:ext cx="333375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9466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5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RAMANI SPEKTROSKOOPIA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1196752"/>
            <a:ext cx="39113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t-EE" b="1" dirty="0">
                <a:latin typeface="Times New Roman" pitchFamily="18" charset="0"/>
                <a:cs typeface="Times New Roman" pitchFamily="18" charset="0"/>
              </a:rPr>
              <a:t>Üldine reegel:</a:t>
            </a:r>
          </a:p>
          <a:p>
            <a:pPr algn="just"/>
            <a:r>
              <a:rPr lang="et-EE" dirty="0" err="1">
                <a:latin typeface="Times New Roman" pitchFamily="18" charset="0"/>
                <a:cs typeface="Times New Roman" pitchFamily="18" charset="0"/>
              </a:rPr>
              <a:t>sümeetriline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molekul = </a:t>
            </a:r>
            <a:r>
              <a:rPr lang="et-EE" dirty="0" err="1">
                <a:latin typeface="Times New Roman" pitchFamily="18" charset="0"/>
                <a:cs typeface="Times New Roman" pitchFamily="18" charset="0"/>
              </a:rPr>
              <a:t>Ramani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aktiivne</a:t>
            </a:r>
          </a:p>
          <a:p>
            <a:pPr algn="just"/>
            <a:r>
              <a:rPr lang="et-EE" dirty="0" err="1">
                <a:latin typeface="Times New Roman" pitchFamily="18" charset="0"/>
                <a:cs typeface="Times New Roman" pitchFamily="18" charset="0"/>
              </a:rPr>
              <a:t>asümeetriline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molekul = IP aktiivne</a:t>
            </a:r>
          </a:p>
          <a:p>
            <a:pPr algn="just"/>
            <a:endParaRPr lang="et-EE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Ramani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 ja IP spektrid annavad teineteist täiendavat infot.</a:t>
            </a:r>
          </a:p>
          <a:p>
            <a:pPr algn="just"/>
            <a:endParaRPr lang="et-EE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Komplementaarsed tehnikad.</a:t>
            </a:r>
            <a:endParaRPr lang="et-EE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995936" y="1556792"/>
            <a:ext cx="5029200" cy="4022852"/>
            <a:chOff x="3635896" y="2071196"/>
            <a:chExt cx="5029200" cy="4022852"/>
          </a:xfrm>
        </p:grpSpPr>
        <p:grpSp>
          <p:nvGrpSpPr>
            <p:cNvPr id="8" name="Group 7"/>
            <p:cNvGrpSpPr/>
            <p:nvPr/>
          </p:nvGrpSpPr>
          <p:grpSpPr>
            <a:xfrm>
              <a:off x="3635896" y="2204864"/>
              <a:ext cx="5029200" cy="3889184"/>
              <a:chOff x="3635896" y="2204864"/>
              <a:chExt cx="5029200" cy="3889184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5896" y="2204864"/>
                <a:ext cx="5029200" cy="3857625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5724128" y="5786271"/>
                <a:ext cx="14959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err="1" smtClean="0"/>
                  <a:t>Ramani</a:t>
                </a:r>
                <a:r>
                  <a:rPr lang="et-EE" sz="1400" dirty="0" smtClean="0"/>
                  <a:t> nihe, cm</a:t>
                </a:r>
                <a:r>
                  <a:rPr lang="et-EE" sz="1400" baseline="30000" dirty="0" smtClean="0"/>
                  <a:t>-1</a:t>
                </a:r>
                <a:endParaRPr lang="et-EE" sz="1400" baseline="300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788024" y="4715386"/>
                <a:ext cx="13215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err="1" smtClean="0"/>
                  <a:t>Ramani</a:t>
                </a:r>
                <a:r>
                  <a:rPr lang="et-EE" sz="1400" dirty="0" smtClean="0"/>
                  <a:t> spekter</a:t>
                </a:r>
                <a:endParaRPr lang="et-EE" sz="1400" baseline="300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994010" y="2908024"/>
                <a:ext cx="9096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/>
                  <a:t>IP spekter</a:t>
                </a:r>
                <a:endParaRPr lang="et-EE" sz="1400" baseline="30000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3851920" y="2071196"/>
              <a:ext cx="27965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b="1" dirty="0" err="1" smtClean="0"/>
                <a:t>Stüreen</a:t>
              </a:r>
              <a:r>
                <a:rPr lang="et-EE" sz="1400" b="1" dirty="0" smtClean="0"/>
                <a:t>/</a:t>
              </a:r>
              <a:r>
                <a:rPr lang="et-EE" sz="1400" b="1" dirty="0" err="1" smtClean="0"/>
                <a:t>butadieen</a:t>
              </a:r>
              <a:r>
                <a:rPr lang="et-EE" sz="1400" b="1" dirty="0" smtClean="0"/>
                <a:t> kummi spekter </a:t>
              </a:r>
              <a:endParaRPr lang="et-EE" sz="1400" b="1" baseline="30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072" y="4016316"/>
            <a:ext cx="3672408" cy="2480295"/>
            <a:chOff x="348072" y="4016316"/>
            <a:chExt cx="3672408" cy="24802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072" y="4599558"/>
              <a:ext cx="3672408" cy="189705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94764" y="4016316"/>
              <a:ext cx="14606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</a:t>
              </a:r>
              <a:r>
                <a:rPr lang="et-EE" b="1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t-EE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molekul</a:t>
              </a:r>
              <a:endParaRPr lang="et-EE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8241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DISPERSIIVNE RAMANI SPEKTROMEETER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827847" y="1556792"/>
            <a:ext cx="5488306" cy="3042920"/>
            <a:chOff x="3059832" y="1547500"/>
            <a:chExt cx="5488306" cy="30429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63888" y="1916832"/>
              <a:ext cx="4231754" cy="2354372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3427721" y="1547500"/>
              <a:ext cx="1432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CCD detektor</a:t>
              </a:r>
              <a:endParaRPr lang="et-EE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596336" y="2204864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Laser</a:t>
              </a:r>
              <a:endParaRPr lang="et-EE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821592" y="3748306"/>
              <a:ext cx="7265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/>
                <a:t>P</a:t>
              </a:r>
              <a:r>
                <a:rPr lang="et-EE" dirty="0" smtClean="0"/>
                <a:t>roov</a:t>
              </a:r>
              <a:endParaRPr lang="et-EE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059832" y="4221088"/>
              <a:ext cx="17375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Difraktsioonvõre</a:t>
              </a:r>
              <a:endParaRPr lang="et-EE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755576" y="5067146"/>
            <a:ext cx="7272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Tüüpilised laserid: 780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nm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, 633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nm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, 532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nm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, 473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nm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, fluorestsentsi probleem.</a:t>
            </a:r>
          </a:p>
          <a:p>
            <a:pPr algn="just"/>
            <a:endParaRPr lang="et-EE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Kaasaegsed masinad = head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Rayleighi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 filtrid, võimaldavad spektreid registreerida 100 cm</a:t>
            </a:r>
            <a:r>
              <a:rPr lang="et-EE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 ning isegi 50 cm</a:t>
            </a:r>
            <a:r>
              <a:rPr lang="et-EE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 väärtusteni.</a:t>
            </a:r>
            <a:endParaRPr lang="et-E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8560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FT-RAMANI SPEKTROMEETER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5576" y="5435932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Fluorestsentsi probleem ei ole nii tõsine 1064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nm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 laseri tõttu.</a:t>
            </a:r>
          </a:p>
          <a:p>
            <a:pPr algn="just"/>
            <a:endParaRPr lang="et-EE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Paljude ainete puhul fluorestseeruvad peamiselt lisandid – vajalik puhastamine.</a:t>
            </a:r>
            <a:endParaRPr lang="et-EE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51520" y="1217440"/>
            <a:ext cx="8678017" cy="3723728"/>
            <a:chOff x="251520" y="1217440"/>
            <a:chExt cx="8678017" cy="372372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520" y="1217440"/>
              <a:ext cx="8678017" cy="372372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302567" y="1290246"/>
              <a:ext cx="8258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1. Laser</a:t>
              </a:r>
              <a:endParaRPr lang="et-EE" sz="16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91680" y="1294742"/>
              <a:ext cx="8713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2. Proov</a:t>
              </a:r>
              <a:endParaRPr lang="et-EE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5268" y="2123564"/>
              <a:ext cx="157812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500" dirty="0" smtClean="0"/>
                <a:t>3. Koondav optika</a:t>
              </a:r>
              <a:endParaRPr lang="et-EE" sz="15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95268" y="2656692"/>
              <a:ext cx="118038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4. </a:t>
              </a:r>
              <a:r>
                <a:rPr lang="et-EE" sz="1600" dirty="0" err="1" smtClean="0"/>
                <a:t>interfero</a:t>
              </a:r>
              <a:r>
                <a:rPr lang="et-EE" sz="1600" dirty="0" smtClean="0"/>
                <a:t>-</a:t>
              </a:r>
            </a:p>
            <a:p>
              <a:r>
                <a:rPr lang="et-EE" sz="1600" dirty="0" smtClean="0"/>
                <a:t>    meeter</a:t>
              </a:r>
              <a:endParaRPr lang="et-EE" sz="16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04052" y="4509945"/>
              <a:ext cx="11241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5. Detektor</a:t>
              </a:r>
              <a:endParaRPr lang="et-EE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918404" y="3789040"/>
              <a:ext cx="15095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err="1" smtClean="0"/>
                <a:t>Interferogramm</a:t>
              </a:r>
              <a:endParaRPr lang="et-EE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716016" y="3971111"/>
              <a:ext cx="16784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err="1" smtClean="0"/>
                <a:t>Fourier</a:t>
              </a:r>
              <a:r>
                <a:rPr lang="et-EE" sz="1600" dirty="0" smtClean="0"/>
                <a:t>’ teisendus</a:t>
              </a:r>
              <a:endParaRPr lang="et-EE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52320" y="3971111"/>
              <a:ext cx="822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smtClean="0"/>
                <a:t>Spekter</a:t>
              </a:r>
              <a:endParaRPr lang="et-EE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224069" y="3578274"/>
              <a:ext cx="13083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dirty="0" err="1" smtClean="0"/>
                <a:t>Ramani</a:t>
              </a:r>
              <a:r>
                <a:rPr lang="et-EE" sz="1200" dirty="0" smtClean="0"/>
                <a:t> nihe, cm</a:t>
              </a:r>
              <a:r>
                <a:rPr lang="et-EE" sz="1200" baseline="30000" dirty="0" smtClean="0"/>
                <a:t>-1</a:t>
              </a:r>
              <a:endParaRPr lang="et-EE" sz="1200" baseline="30000" dirty="0"/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5948723" y="2584505"/>
              <a:ext cx="1411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200" dirty="0" err="1" smtClean="0"/>
                <a:t>Ramani</a:t>
              </a:r>
              <a:r>
                <a:rPr lang="et-EE" sz="1200" dirty="0" smtClean="0"/>
                <a:t> intensiivsus</a:t>
              </a:r>
              <a:endParaRPr lang="et-EE" sz="1200" baseline="300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0744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Kasutada suurema lainepikkusega laserit (nt 1064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nm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Proovi hoolikas puhastamine.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Proovi pleegitamine: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fotopleegitamine;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keemiline pleegitamine.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FLUORESTSENTSI VÄHENDAMINE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023156" y="2236080"/>
            <a:ext cx="4941332" cy="4329772"/>
            <a:chOff x="3626604" y="2060848"/>
            <a:chExt cx="4941332" cy="432977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6" y="2060848"/>
              <a:ext cx="4572000" cy="385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5314363" y="6021288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err="1" smtClean="0"/>
                <a:t>Ramani</a:t>
              </a:r>
              <a:r>
                <a:rPr lang="et-EE" dirty="0" smtClean="0"/>
                <a:t> nihe, cm</a:t>
              </a:r>
              <a:r>
                <a:rPr lang="et-EE" baseline="30000" dirty="0" smtClean="0"/>
                <a:t>-1</a:t>
              </a:r>
              <a:endParaRPr lang="et-EE" baseline="3000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2797627" y="3804994"/>
              <a:ext cx="2027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err="1" smtClean="0"/>
                <a:t>Ramani</a:t>
              </a:r>
              <a:r>
                <a:rPr lang="et-EE" dirty="0" smtClean="0"/>
                <a:t> intensiivsus</a:t>
              </a:r>
              <a:endParaRPr lang="et-EE" baseline="30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39952" y="2236080"/>
              <a:ext cx="19430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b="1" dirty="0" err="1" smtClean="0"/>
                <a:t>Polüdiallüülftalaat</a:t>
              </a:r>
              <a:endParaRPr lang="et-EE" b="1" baseline="30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75987" y="4018521"/>
              <a:ext cx="2244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>
                  <a:solidFill>
                    <a:srgbClr val="0000FF"/>
                  </a:solidFill>
                </a:rPr>
                <a:t>Peale 2 h pleegitamist</a:t>
              </a:r>
              <a:endParaRPr lang="et-EE" baseline="30000" dirty="0">
                <a:solidFill>
                  <a:srgbClr val="0000FF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139952" y="3161665"/>
              <a:ext cx="18624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>
                  <a:solidFill>
                    <a:srgbClr val="FF0000"/>
                  </a:solidFill>
                </a:rPr>
                <a:t>Enne pleegitamist</a:t>
              </a:r>
              <a:endParaRPr lang="et-EE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4139952" y="2708920"/>
              <a:ext cx="15401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dirty="0">
                  <a:solidFill>
                    <a:srgbClr val="008000"/>
                  </a:solidFill>
                </a:rPr>
                <a:t>λ</a:t>
              </a:r>
              <a:r>
                <a:rPr lang="et-EE" baseline="-25000" dirty="0" err="1" smtClean="0">
                  <a:solidFill>
                    <a:srgbClr val="008000"/>
                  </a:solidFill>
                </a:rPr>
                <a:t>ex</a:t>
              </a:r>
              <a:r>
                <a:rPr lang="et-EE" dirty="0" smtClean="0">
                  <a:solidFill>
                    <a:srgbClr val="008000"/>
                  </a:solidFill>
                </a:rPr>
                <a:t> = 514,5 </a:t>
              </a:r>
              <a:r>
                <a:rPr lang="et-EE" dirty="0" err="1" smtClean="0">
                  <a:solidFill>
                    <a:srgbClr val="008000"/>
                  </a:solidFill>
                </a:rPr>
                <a:t>nm</a:t>
              </a:r>
              <a:endParaRPr lang="et-EE" baseline="30000" dirty="0">
                <a:solidFill>
                  <a:srgbClr val="008000"/>
                </a:solidFill>
              </a:endParaRP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0789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Pindvõimendatud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Ramani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 spektroskoopia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SERS (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Surface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enhanced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Raman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spectroscopy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Signaali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tugevnemine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korda, mõnikord ka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korda.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Analüüdid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absorbeerunud peamiselt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Au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pinnale, mõnikord ka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Na,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K. Ergastamine sageli nähtavas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spektriosas.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Tundlikkus ei parane vee,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metanooli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jt tüüpiliste solventide suhtes – positiivne.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Mehhanism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ei ole tänapäeval veel </a:t>
            </a: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täpselt teada, 2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peamist teooriat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et-EE" sz="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elektromagnetiline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teooria;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keemiline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teooria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SERS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818472" y="4388219"/>
            <a:ext cx="3724275" cy="1758855"/>
            <a:chOff x="3869484" y="4010616"/>
            <a:chExt cx="3724275" cy="175885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69484" y="4293096"/>
              <a:ext cx="3724275" cy="147637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076056" y="5310887"/>
              <a:ext cx="15512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SERS substraat</a:t>
              </a:r>
              <a:endParaRPr lang="et-EE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067944" y="4010616"/>
              <a:ext cx="13310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SERS signaal</a:t>
              </a:r>
              <a:endParaRPr lang="et-EE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998527" y="4010616"/>
              <a:ext cx="968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Laserkiir</a:t>
              </a:r>
              <a:endParaRPr lang="et-EE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2292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SERS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635896" y="1140103"/>
            <a:ext cx="5258234" cy="3729057"/>
            <a:chOff x="3563889" y="1350799"/>
            <a:chExt cx="5258234" cy="3729057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50799"/>
              <a:ext cx="4898195" cy="3390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 rot="16200000">
              <a:off x="2824199" y="2656522"/>
              <a:ext cx="18179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err="1" smtClean="0"/>
                <a:t>Ramani</a:t>
              </a:r>
              <a:r>
                <a:rPr lang="et-EE" sz="1600" dirty="0" smtClean="0"/>
                <a:t> intensiivsus</a:t>
              </a:r>
              <a:endParaRPr lang="et-EE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96136" y="4741302"/>
              <a:ext cx="16786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err="1" smtClean="0"/>
                <a:t>Ramani</a:t>
              </a:r>
              <a:r>
                <a:rPr lang="et-EE" sz="1600" dirty="0" smtClean="0"/>
                <a:t> nihe, cm</a:t>
              </a:r>
              <a:r>
                <a:rPr lang="et-EE" sz="1600" baseline="30000" dirty="0" smtClean="0"/>
                <a:t>-1</a:t>
              </a:r>
              <a:endParaRPr lang="et-EE" sz="1600" baseline="30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13975" y="1969676"/>
              <a:ext cx="9182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sz="1400" b="1" dirty="0" smtClean="0"/>
                <a:t>1 molekul</a:t>
              </a:r>
            </a:p>
            <a:p>
              <a:pPr algn="ctr"/>
              <a:r>
                <a:rPr lang="et-EE" sz="1400" b="1" dirty="0" smtClean="0"/>
                <a:t>0,05 s</a:t>
              </a:r>
              <a:endParaRPr lang="et-EE" sz="14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48064" y="3697868"/>
              <a:ext cx="15835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sz="1400" b="1" dirty="0" smtClean="0"/>
                <a:t>7,8 x 10</a:t>
              </a:r>
              <a:r>
                <a:rPr lang="et-EE" sz="1400" b="1" baseline="30000" dirty="0" smtClean="0"/>
                <a:t>5</a:t>
              </a:r>
              <a:r>
                <a:rPr lang="et-EE" sz="1400" b="1" dirty="0" smtClean="0"/>
                <a:t> molekuli,</a:t>
              </a:r>
            </a:p>
            <a:p>
              <a:pPr algn="ctr"/>
              <a:r>
                <a:rPr lang="et-EE" sz="1400" b="1" dirty="0" smtClean="0"/>
                <a:t>400 s</a:t>
              </a:r>
              <a:endParaRPr lang="et-EE" sz="14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134448" y="1870664"/>
              <a:ext cx="5420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sz="1400" b="1" dirty="0" smtClean="0"/>
                <a:t>SERS</a:t>
              </a:r>
              <a:endParaRPr lang="et-EE" sz="14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749403" y="2906360"/>
              <a:ext cx="29189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Signaali tugevnemine 7,3 x 10</a:t>
              </a:r>
              <a:r>
                <a:rPr lang="et-EE" sz="1400" b="1" baseline="30000" dirty="0" smtClean="0">
                  <a:solidFill>
                    <a:schemeClr val="accent1">
                      <a:lumMod val="75000"/>
                    </a:schemeClr>
                  </a:solidFill>
                </a:rPr>
                <a:t>9</a:t>
              </a:r>
              <a:r>
                <a:rPr lang="et-E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korda</a:t>
              </a:r>
            </a:p>
            <a:p>
              <a:pPr algn="ctr"/>
              <a:r>
                <a:rPr lang="et-EE" sz="1400" b="1" dirty="0" smtClean="0">
                  <a:solidFill>
                    <a:srgbClr val="C00000"/>
                  </a:solidFill>
                </a:rPr>
                <a:t>633 </a:t>
              </a:r>
              <a:r>
                <a:rPr lang="et-EE" sz="1400" b="1" dirty="0" err="1" smtClean="0">
                  <a:solidFill>
                    <a:srgbClr val="C00000"/>
                  </a:solidFill>
                </a:rPr>
                <a:t>nm</a:t>
              </a:r>
              <a:r>
                <a:rPr lang="et-EE" sz="1400" b="1" dirty="0" smtClean="0">
                  <a:solidFill>
                    <a:srgbClr val="C00000"/>
                  </a:solidFill>
                </a:rPr>
                <a:t>, 3 </a:t>
              </a:r>
              <a:r>
                <a:rPr lang="et-EE" sz="1400" b="1" dirty="0" err="1" smtClean="0">
                  <a:solidFill>
                    <a:srgbClr val="C00000"/>
                  </a:solidFill>
                </a:rPr>
                <a:t>mW</a:t>
              </a:r>
              <a:endParaRPr lang="et-EE" sz="1400" b="1" dirty="0" smtClean="0">
                <a:solidFill>
                  <a:srgbClr val="C00000"/>
                </a:solidFill>
              </a:endParaRPr>
            </a:p>
            <a:p>
              <a:pPr algn="ctr"/>
              <a:r>
                <a:rPr lang="et-EE" sz="1400" b="1" dirty="0" err="1" smtClean="0">
                  <a:solidFill>
                    <a:srgbClr val="C00000"/>
                  </a:solidFill>
                </a:rPr>
                <a:t>Rodamiin</a:t>
              </a:r>
              <a:r>
                <a:rPr lang="et-EE" sz="1400" b="1" dirty="0" smtClean="0">
                  <a:solidFill>
                    <a:srgbClr val="C00000"/>
                  </a:solidFill>
                </a:rPr>
                <a:t> RH6G</a:t>
              </a:r>
              <a:endParaRPr lang="et-EE" sz="1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47729" y="1296140"/>
            <a:ext cx="3163461" cy="3499820"/>
            <a:chOff x="228600" y="1707894"/>
            <a:chExt cx="3163461" cy="3499820"/>
          </a:xfrm>
        </p:grpSpPr>
        <p:grpSp>
          <p:nvGrpSpPr>
            <p:cNvPr id="14" name="Group 13"/>
            <p:cNvGrpSpPr/>
            <p:nvPr/>
          </p:nvGrpSpPr>
          <p:grpSpPr>
            <a:xfrm>
              <a:off x="228600" y="1707894"/>
              <a:ext cx="3163461" cy="3499820"/>
              <a:chOff x="228600" y="1707894"/>
              <a:chExt cx="3163461" cy="3499820"/>
            </a:xfrm>
          </p:grpSpPr>
          <p:sp>
            <p:nvSpPr>
              <p:cNvPr id="25" name="TextBox 24"/>
              <p:cNvSpPr txBox="1"/>
              <p:nvPr/>
            </p:nvSpPr>
            <p:spPr>
              <a:xfrm rot="16200000">
                <a:off x="-511090" y="3131414"/>
                <a:ext cx="18179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600" dirty="0" err="1" smtClean="0"/>
                  <a:t>Ramani</a:t>
                </a:r>
                <a:r>
                  <a:rPr lang="et-EE" sz="1600" dirty="0" smtClean="0"/>
                  <a:t> intensiivsus</a:t>
                </a:r>
                <a:endParaRPr lang="et-EE" sz="16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090469" y="4869160"/>
                <a:ext cx="16786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600" dirty="0" err="1" smtClean="0"/>
                  <a:t>Ramani</a:t>
                </a:r>
                <a:r>
                  <a:rPr lang="et-EE" sz="1600" dirty="0" smtClean="0"/>
                  <a:t> nihe, cm</a:t>
                </a:r>
                <a:r>
                  <a:rPr lang="et-EE" sz="1600" baseline="30000" dirty="0" smtClean="0"/>
                  <a:t>-1</a:t>
                </a:r>
                <a:endParaRPr lang="et-EE" sz="1600" baseline="30000" dirty="0"/>
              </a:p>
            </p:txBody>
          </p:sp>
          <p:pic>
            <p:nvPicPr>
              <p:cNvPr id="5125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544" y="1707894"/>
                <a:ext cx="2924517" cy="3202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1637168" y="1762942"/>
              <a:ext cx="13120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sz="1400" b="1" dirty="0" smtClean="0"/>
                <a:t>Kaugus pinnast</a:t>
              </a:r>
            </a:p>
            <a:p>
              <a:pPr algn="ctr"/>
              <a:r>
                <a:rPr lang="et-E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Püridiin</a:t>
              </a:r>
              <a:r>
                <a:rPr lang="et-E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, </a:t>
              </a:r>
              <a:r>
                <a:rPr lang="et-E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Ag</a:t>
              </a:r>
              <a:endParaRPr lang="et-EE" sz="1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79907" y="5168126"/>
            <a:ext cx="8368556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Kasutusalad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Üksiku 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nukleotiidi polümorfismi 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uuringud.</a:t>
            </a:r>
            <a:endParaRPr lang="et-EE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Mikroorganismide identifitseerimine ja 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klassifitseerimine.</a:t>
            </a:r>
            <a:endParaRPr lang="et-EE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Laialdaselt kasutusel kliinilises diagnostikas mikroorganismide 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identifitseerimisel.</a:t>
            </a:r>
            <a:endParaRPr lang="et-E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0316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SERS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62164" y="2651358"/>
            <a:ext cx="3858353" cy="2901634"/>
            <a:chOff x="5210197" y="3067391"/>
            <a:chExt cx="3858353" cy="2901634"/>
          </a:xfrm>
        </p:grpSpPr>
        <p:grpSp>
          <p:nvGrpSpPr>
            <p:cNvPr id="23" name="Group 22"/>
            <p:cNvGrpSpPr/>
            <p:nvPr/>
          </p:nvGrpSpPr>
          <p:grpSpPr>
            <a:xfrm>
              <a:off x="5210197" y="3662486"/>
              <a:ext cx="3249514" cy="2306539"/>
              <a:chOff x="5210197" y="3662486"/>
              <a:chExt cx="3249514" cy="2306539"/>
            </a:xfrm>
          </p:grpSpPr>
          <p:pic>
            <p:nvPicPr>
              <p:cNvPr id="28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086" y="3662486"/>
                <a:ext cx="3095625" cy="2152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6315935" y="5661248"/>
                <a:ext cx="11919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solidFill>
                      <a:schemeClr val="tx2"/>
                    </a:solidFill>
                  </a:rPr>
                  <a:t>Lainearv, cm</a:t>
                </a:r>
                <a:r>
                  <a:rPr lang="et-EE" sz="1400" baseline="30000" dirty="0" smtClean="0">
                    <a:solidFill>
                      <a:schemeClr val="tx2"/>
                    </a:solidFill>
                  </a:rPr>
                  <a:t>-1</a:t>
                </a:r>
                <a:endParaRPr lang="et-EE" sz="1400" baseline="300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 rot="16200000">
                <a:off x="4552582" y="4446655"/>
                <a:ext cx="16230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err="1" smtClean="0">
                    <a:solidFill>
                      <a:schemeClr val="tx2"/>
                    </a:solidFill>
                  </a:rPr>
                  <a:t>Ramani</a:t>
                </a:r>
                <a:r>
                  <a:rPr lang="et-EE" sz="1400" dirty="0" smtClean="0">
                    <a:solidFill>
                      <a:schemeClr val="tx2"/>
                    </a:solidFill>
                  </a:rPr>
                  <a:t> intensiivsus</a:t>
                </a:r>
                <a:endParaRPr lang="et-EE" sz="1400" baseline="300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6804248" y="3697868"/>
              <a:ext cx="14070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b="1" dirty="0" smtClean="0"/>
                <a:t>DPA marker</a:t>
              </a:r>
            </a:p>
            <a:p>
              <a:r>
                <a:rPr lang="et-EE" sz="1400" b="1" dirty="0" err="1" smtClean="0"/>
                <a:t>Antraksi</a:t>
              </a:r>
              <a:r>
                <a:rPr lang="et-EE" sz="1400" b="1" dirty="0" smtClean="0"/>
                <a:t> spoorid</a:t>
              </a:r>
              <a:endParaRPr lang="et-EE" sz="1400" b="1" dirty="0"/>
            </a:p>
          </p:txBody>
        </p:sp>
        <p:pic>
          <p:nvPicPr>
            <p:cNvPr id="27" name="Picture 7" descr="http://upload.wikimedia.org/wikipedia/commons/thumb/3/31/Dipicolinic_acid.png/180px-Dipicolinic_acid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4050" y="3067391"/>
              <a:ext cx="1714500" cy="857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5553231" y="1337328"/>
            <a:ext cx="2818183" cy="4412233"/>
            <a:chOff x="2103982" y="2276872"/>
            <a:chExt cx="2818183" cy="4412233"/>
          </a:xfrm>
        </p:grpSpPr>
        <p:grpSp>
          <p:nvGrpSpPr>
            <p:cNvPr id="33" name="Group 32"/>
            <p:cNvGrpSpPr/>
            <p:nvPr/>
          </p:nvGrpSpPr>
          <p:grpSpPr>
            <a:xfrm>
              <a:off x="2339752" y="2276872"/>
              <a:ext cx="2582413" cy="4145066"/>
              <a:chOff x="2195736" y="2635784"/>
              <a:chExt cx="2582413" cy="4145066"/>
            </a:xfrm>
          </p:grpSpPr>
          <p:pic>
            <p:nvPicPr>
              <p:cNvPr id="36" name="Picture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95736" y="2635784"/>
                <a:ext cx="2582413" cy="4145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2339752" y="2759614"/>
                <a:ext cx="16262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b="1" dirty="0" smtClean="0"/>
                  <a:t>2-merkaptoetanool</a:t>
                </a:r>
                <a:endParaRPr lang="et-EE" sz="1400" b="1" dirty="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152859" y="5476582"/>
                <a:ext cx="6424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b="1" dirty="0" smtClean="0"/>
                  <a:t>SERS</a:t>
                </a:r>
                <a:endParaRPr lang="et-EE" b="1" dirty="0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3022152" y="6381328"/>
              <a:ext cx="11919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/>
                <a:t>Lainearv, cm</a:t>
              </a:r>
              <a:r>
                <a:rPr lang="et-EE" sz="1400" baseline="30000" dirty="0" smtClean="0"/>
                <a:t>-1</a:t>
              </a:r>
              <a:endParaRPr lang="et-EE" sz="1400" baseline="30000" dirty="0"/>
            </a:p>
          </p:txBody>
        </p:sp>
        <p:sp>
          <p:nvSpPr>
            <p:cNvPr id="35" name="TextBox 34"/>
            <p:cNvSpPr txBox="1"/>
            <p:nvPr/>
          </p:nvSpPr>
          <p:spPr>
            <a:xfrm rot="16200000">
              <a:off x="1446367" y="4195517"/>
              <a:ext cx="16230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err="1" smtClean="0"/>
                <a:t>Ramani</a:t>
              </a:r>
              <a:r>
                <a:rPr lang="et-EE" sz="1400" dirty="0" smtClean="0"/>
                <a:t> intensiivsus</a:t>
              </a:r>
              <a:endParaRPr lang="et-EE" sz="1400" baseline="300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557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SERS – NANOOSAKESTE KUJU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710" y="1052736"/>
            <a:ext cx="3918690" cy="530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3254" y="1447031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tsitraat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kolloid,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t-E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406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borohüdriid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osakesed 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20-70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t-E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t-E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535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(c) Au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nanovardad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t-E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t-E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525 nm 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885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(d) Au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nanoruudud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nanos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fäärid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kitosaani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kiles.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(f)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nanovõred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dendrimeeri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maatriksis.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496" y="645333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R.F.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Aroca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 / Advances in Colloid and Interface Science 116 (2005) 45–61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824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RAMANI </a:t>
            </a:r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KAARDISTAMINE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0" y="1253275"/>
            <a:ext cx="9144000" cy="2545057"/>
            <a:chOff x="0" y="1253275"/>
            <a:chExt cx="9144000" cy="2545057"/>
          </a:xfrm>
        </p:grpSpPr>
        <p:grpSp>
          <p:nvGrpSpPr>
            <p:cNvPr id="13" name="Group 12"/>
            <p:cNvGrpSpPr/>
            <p:nvPr/>
          </p:nvGrpSpPr>
          <p:grpSpPr>
            <a:xfrm>
              <a:off x="0" y="1253275"/>
              <a:ext cx="9144000" cy="2319741"/>
              <a:chOff x="0" y="1253275"/>
              <a:chExt cx="9144000" cy="2319741"/>
            </a:xfrm>
          </p:grpSpPr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253275"/>
                <a:ext cx="9144000" cy="23197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2494072" y="3227208"/>
                <a:ext cx="11919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/>
                  <a:t>Lainearv, cm</a:t>
                </a:r>
                <a:r>
                  <a:rPr lang="et-EE" sz="1400" baseline="30000" dirty="0" smtClean="0"/>
                  <a:t>-1</a:t>
                </a:r>
                <a:endParaRPr lang="et-EE" sz="1400" baseline="300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6200000">
                <a:off x="1149515" y="2046408"/>
                <a:ext cx="1520737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300" dirty="0" err="1" smtClean="0"/>
                  <a:t>Ramani</a:t>
                </a:r>
                <a:r>
                  <a:rPr lang="et-EE" sz="1300" dirty="0" smtClean="0"/>
                  <a:t> intensiivsus</a:t>
                </a:r>
                <a:endParaRPr lang="et-EE" sz="1300" baseline="300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430768" y="3227207"/>
                <a:ext cx="42672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1400" dirty="0" smtClean="0"/>
                  <a:t>μ</a:t>
                </a:r>
                <a:r>
                  <a:rPr lang="et-EE" sz="1400" dirty="0" smtClean="0"/>
                  <a:t>m</a:t>
                </a:r>
                <a:endParaRPr lang="et-EE" sz="1400" baseline="300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668344" y="3227208"/>
                <a:ext cx="42672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1400" dirty="0" smtClean="0"/>
                  <a:t>μ</a:t>
                </a:r>
                <a:r>
                  <a:rPr lang="et-EE" sz="1400" dirty="0" smtClean="0"/>
                  <a:t>m</a:t>
                </a:r>
                <a:endParaRPr lang="et-EE" sz="1400" baseline="300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16200000">
                <a:off x="4204751" y="2106706"/>
                <a:ext cx="42672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1400" dirty="0" smtClean="0"/>
                  <a:t>μ</a:t>
                </a:r>
                <a:r>
                  <a:rPr lang="et-EE" sz="1400" dirty="0" smtClean="0"/>
                  <a:t>m</a:t>
                </a:r>
                <a:endParaRPr lang="et-EE" sz="1400" baseline="300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 rot="16200000">
                <a:off x="6456745" y="2106706"/>
                <a:ext cx="42672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1400" dirty="0" smtClean="0"/>
                  <a:t>μ</a:t>
                </a:r>
                <a:r>
                  <a:rPr lang="et-EE" sz="1400" dirty="0" smtClean="0"/>
                  <a:t>m</a:t>
                </a:r>
                <a:endParaRPr lang="et-EE" sz="1400" baseline="30000" dirty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07504" y="3429000"/>
              <a:ext cx="72282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/>
                <a:t>(a)	             (b)		             (c)		    (d)</a:t>
              </a:r>
              <a:endParaRPr lang="et-EE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66149" y="4153212"/>
            <a:ext cx="5222327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AutoNum type="alphaLcParenBoth"/>
            </a:pP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Kummeli 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t-EE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Chamomilla</a:t>
            </a:r>
            <a:r>
              <a:rPr lang="et-E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recutita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õisiku makrofoto.</a:t>
            </a:r>
          </a:p>
          <a:p>
            <a:pPr marL="342900" indent="-342900">
              <a:spcAft>
                <a:spcPts val="600"/>
              </a:spcAft>
              <a:buAutoNum type="alphaLcParenBoth"/>
            </a:pP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FT-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Ramani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spekter.</a:t>
            </a:r>
          </a:p>
          <a:p>
            <a:pPr marL="342900" indent="-342900">
              <a:spcAft>
                <a:spcPts val="600"/>
              </a:spcAft>
              <a:buAutoNum type="alphaLcParenBoth"/>
            </a:pP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Ramani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kaardistus, </a:t>
            </a:r>
            <a:r>
              <a:rPr lang="et-E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polüatsetüleenide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esinemine.</a:t>
            </a:r>
          </a:p>
          <a:p>
            <a:pPr marL="342900" indent="-342900">
              <a:spcAft>
                <a:spcPts val="600"/>
              </a:spcAft>
              <a:buAutoNum type="alphaLcParenBoth"/>
            </a:pPr>
            <a:r>
              <a:rPr lang="et-E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Ramani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kaardistus, </a:t>
            </a:r>
            <a:r>
              <a:rPr lang="et-E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karotenoidide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esinemine.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7504" y="6372036"/>
            <a:ext cx="3401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i-FI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Kudelski</a:t>
            </a: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i-FI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Talanta</a:t>
            </a: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2008, 76,1-8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6223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RAMANI </a:t>
            </a:r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KAARDISTAMINE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340768"/>
            <a:ext cx="4800600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372036"/>
            <a:ext cx="6948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http://www.horiba.com </a:t>
            </a:r>
            <a:r>
              <a:rPr lang="et-E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Raman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Pharmaceutical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2465621"/>
            <a:ext cx="2949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Komponentide jaotus tabletis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5942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RAMANI </a:t>
            </a:r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SPEKTROSKOOPIA RAKENDUSED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3528" y="1481313"/>
            <a:ext cx="2845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Rakendused mineraloogias</a:t>
            </a:r>
            <a:endParaRPr lang="et-E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108758" y="1484784"/>
            <a:ext cx="5782933" cy="3972861"/>
            <a:chOff x="3108758" y="1484784"/>
            <a:chExt cx="5782933" cy="3972861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9294" y="1484784"/>
              <a:ext cx="5432397" cy="3653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4067944" y="2780928"/>
              <a:ext cx="8070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err="1" smtClean="0">
                  <a:solidFill>
                    <a:srgbClr val="0070C0"/>
                  </a:solidFill>
                </a:rPr>
                <a:t>Tsitriin</a:t>
              </a:r>
              <a:endParaRPr lang="et-EE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et-EE" dirty="0" smtClean="0">
                  <a:solidFill>
                    <a:srgbClr val="0070C0"/>
                  </a:solidFill>
                </a:rPr>
                <a:t>SiO</a:t>
              </a:r>
              <a:r>
                <a:rPr lang="et-EE" baseline="-25000" dirty="0" smtClean="0">
                  <a:solidFill>
                    <a:srgbClr val="0070C0"/>
                  </a:solidFill>
                </a:rPr>
                <a:t>2</a:t>
              </a:r>
              <a:endParaRPr lang="et-EE" baseline="-25000" dirty="0">
                <a:solidFill>
                  <a:srgbClr val="0070C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414446" y="2492896"/>
              <a:ext cx="15338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t-EE" dirty="0" smtClean="0">
                  <a:solidFill>
                    <a:srgbClr val="C00000"/>
                  </a:solidFill>
                </a:rPr>
                <a:t>Topaas</a:t>
              </a:r>
            </a:p>
            <a:p>
              <a:pPr algn="ctr"/>
              <a:r>
                <a:rPr lang="et-EE" dirty="0">
                  <a:solidFill>
                    <a:srgbClr val="C00000"/>
                  </a:solidFill>
                </a:rPr>
                <a:t>Al</a:t>
              </a:r>
              <a:r>
                <a:rPr lang="et-EE" baseline="-25000" dirty="0">
                  <a:solidFill>
                    <a:srgbClr val="C00000"/>
                  </a:solidFill>
                </a:rPr>
                <a:t>2</a:t>
              </a:r>
              <a:r>
                <a:rPr lang="et-EE" dirty="0">
                  <a:solidFill>
                    <a:srgbClr val="C00000"/>
                  </a:solidFill>
                </a:rPr>
                <a:t>SiO</a:t>
              </a:r>
              <a:r>
                <a:rPr lang="et-EE" baseline="-25000" dirty="0">
                  <a:solidFill>
                    <a:srgbClr val="C00000"/>
                  </a:solidFill>
                </a:rPr>
                <a:t>4</a:t>
              </a:r>
              <a:r>
                <a:rPr lang="et-EE" dirty="0">
                  <a:solidFill>
                    <a:srgbClr val="C00000"/>
                  </a:solidFill>
                </a:rPr>
                <a:t>(F,OH)</a:t>
              </a:r>
              <a:r>
                <a:rPr lang="et-EE" baseline="-250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14922" y="5119091"/>
              <a:ext cx="13328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Lainearv, cm</a:t>
              </a:r>
              <a:r>
                <a:rPr lang="et-EE" sz="1600" baseline="30000" dirty="0" smtClean="0"/>
                <a:t>-1</a:t>
              </a:r>
              <a:endParaRPr lang="et-EE" sz="1600" baseline="30000" dirty="0"/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2702493" y="3014085"/>
              <a:ext cx="11510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smtClean="0"/>
                <a:t>Intensiivsus</a:t>
              </a:r>
              <a:endParaRPr lang="et-EE" sz="1600" baseline="30000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63965" y="6444044"/>
            <a:ext cx="674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L. Jenkins and R. A. Larsen, Spectroscopy , 2004, 19 (4)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5490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RAMANI SPEKTROSKOOPIA </a:t>
            </a:r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RAKENDUSED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3584" y="6382720"/>
            <a:ext cx="6053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Claybourn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Ansell,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&amp; Justice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2000, 40, 261-271</a:t>
            </a: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32610" y="1974066"/>
            <a:ext cx="3888076" cy="3515618"/>
            <a:chOff x="-32610" y="1974066"/>
            <a:chExt cx="3888076" cy="3515618"/>
          </a:xfrm>
        </p:grpSpPr>
        <p:grpSp>
          <p:nvGrpSpPr>
            <p:cNvPr id="8" name="Group 7"/>
            <p:cNvGrpSpPr/>
            <p:nvPr/>
          </p:nvGrpSpPr>
          <p:grpSpPr>
            <a:xfrm>
              <a:off x="-32610" y="1974066"/>
              <a:ext cx="3888076" cy="2492663"/>
              <a:chOff x="4855676" y="1412776"/>
              <a:chExt cx="3888076" cy="2492663"/>
            </a:xfrm>
          </p:grpSpPr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8064" y="1412776"/>
                <a:ext cx="3595688" cy="2200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6516216" y="3613051"/>
                <a:ext cx="1120628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300" dirty="0" smtClean="0"/>
                  <a:t>Lainearv, cm</a:t>
                </a:r>
                <a:r>
                  <a:rPr lang="et-EE" sz="1300" baseline="30000" dirty="0" smtClean="0"/>
                  <a:t>-1</a:t>
                </a:r>
                <a:endParaRPr lang="et-EE" sz="1300" baseline="300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rot="16200000">
                <a:off x="4514012" y="2402512"/>
                <a:ext cx="975716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300" dirty="0" smtClean="0"/>
                  <a:t>Intensiivsus</a:t>
                </a:r>
                <a:endParaRPr lang="et-EE" sz="1300" baseline="30000" dirty="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697611" y="4566354"/>
              <a:ext cx="305243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lphaLcParenBoth"/>
              </a:pP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Roheline </a:t>
              </a:r>
              <a:r>
                <a:rPr 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Bic®</a:t>
              </a:r>
              <a:endPara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>
                <a:buAutoNum type="alphaLcParenBoth"/>
              </a:pP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Sinine </a:t>
              </a:r>
              <a:r>
                <a:rPr 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Parker®</a:t>
              </a: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pastapliiats</a:t>
              </a:r>
            </a:p>
            <a:p>
              <a:pPr marL="342900" indent="-342900">
                <a:buAutoNum type="alphaLcParenBoth"/>
              </a:pPr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Punane </a:t>
              </a:r>
              <a:r>
                <a:rPr 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Berol®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66174" y="1916832"/>
            <a:ext cx="5262425" cy="3825716"/>
            <a:chOff x="3866174" y="1916832"/>
            <a:chExt cx="5262425" cy="3825716"/>
          </a:xfrm>
        </p:grpSpPr>
        <p:grpSp>
          <p:nvGrpSpPr>
            <p:cNvPr id="11" name="Group 10"/>
            <p:cNvGrpSpPr/>
            <p:nvPr/>
          </p:nvGrpSpPr>
          <p:grpSpPr>
            <a:xfrm>
              <a:off x="3866174" y="1916832"/>
              <a:ext cx="5262425" cy="3244716"/>
              <a:chOff x="3866174" y="1916832"/>
              <a:chExt cx="5262425" cy="3244716"/>
            </a:xfrm>
          </p:grpSpPr>
          <p:pic>
            <p:nvPicPr>
              <p:cNvPr id="307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9852" y="1916832"/>
                <a:ext cx="4988747" cy="29864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5364088" y="4869160"/>
                <a:ext cx="1120628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300" dirty="0" smtClean="0"/>
                  <a:t>Lainearv, cm</a:t>
                </a:r>
                <a:r>
                  <a:rPr lang="et-EE" sz="1300" baseline="30000" dirty="0" smtClean="0"/>
                  <a:t>-1</a:t>
                </a:r>
                <a:endParaRPr lang="et-EE" sz="1300" baseline="300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16200000">
                <a:off x="3524510" y="3731052"/>
                <a:ext cx="975716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300" dirty="0" smtClean="0"/>
                  <a:t>Intensiivsus</a:t>
                </a:r>
                <a:endParaRPr lang="et-EE" sz="1300" baseline="30000" dirty="0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5903867" y="5373216"/>
              <a:ext cx="25904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Kindlustuspettuse kahtlus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058216" y="1266270"/>
            <a:ext cx="2845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Rakendused </a:t>
            </a:r>
            <a:r>
              <a:rPr lang="et-E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kiminalistikas</a:t>
            </a:r>
            <a:endParaRPr lang="et-E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3550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bioopticsworld.com/content/bow/en/articles/2011/07/bayspec-handheld-raman-analyzers-for-biophotonics-applications/_jcr_content/leftcolumn/article/headerimage.img.jpg/13116294965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476" y="5155486"/>
            <a:ext cx="28575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PORTATIIVSED RAMANI SPEKTROMEETRID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9" name="Picture 8"/>
          <p:cNvPicPr>
            <a:picLocks noGrp="1"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7974"/>
            <a:ext cx="2717800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Material inspection"/>
          <p:cNvPicPr>
            <a:picLocks noGrp="1"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040" y="1288418"/>
            <a:ext cx="3241675" cy="2147888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2120" y="3886524"/>
            <a:ext cx="3102595" cy="253792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3391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8</a:t>
            </a:r>
            <a:r>
              <a:rPr lang="et-EE" sz="2600" b="1" dirty="0" smtClean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. AATOMSPEKTROSKOOPIA MEETODID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59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Aatomspektroskoopia jaguneb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optiliseks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aatomspektromeetriaks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(OAS) ja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röntgenspektromeetriaks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Optiline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aatomspektromeetria</a:t>
            </a:r>
            <a:endParaRPr lang="et-EE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Tegeleb aatomite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väliskihi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elektronide üleminekutega – on võimeline eristama erinevaid aatomeid kuna aatomite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väliskihi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konfiguratsioonid erinevad üksteisest.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Üleminekud toimuvad </a:t>
            </a:r>
            <a:r>
              <a:rPr lang="et-EE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UV ja nähtava valguse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lainepikkustele vastavatel energiatel.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Mõõdetakse energiakvandi neeldumist või emiteerumist.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Ained, mille spektreid tahetakse saada peavad olema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atomiseeritud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(mitte molekulide või ioonidena) ja gaasifaasis.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Jaguneb:</a:t>
            </a:r>
          </a:p>
          <a:p>
            <a:pPr marL="8001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aatomemissioonspektromeetria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AES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8001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aatomfluorestsentsspektromeetria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(AFS);</a:t>
            </a:r>
          </a:p>
          <a:p>
            <a:pPr marL="8001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aatomabsorptsioonspektromeetriaks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AAS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AATOMSPEKTROSKOOPIA (AS)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1135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Aatomabsorptsioonspektromeetria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(AAS) on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anaüüsimetoodika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 mille abil määratakse peamiselt metallide kontsentratsioone proovides.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Korraga määratakse ühte elementi – meetod on väga spetsiifiline.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Praktikas määratakse AAS abil üle 60 erineva metalli.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Meetodi algusaeg 19. sajandil, tänapäevase vormi saavutas ~1950. aastatel.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AATOMABSORPTSIOONSPEKTROMEETRIA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21</a:t>
            </a:fld>
            <a:endParaRPr lang="et-EE"/>
          </a:p>
        </p:txBody>
      </p:sp>
      <p:pic>
        <p:nvPicPr>
          <p:cNvPr id="1026" name="Picture 2" descr="http://www.civil.iitm.ac.in/dwwm/sites/default/files/images/Atomic%20Absorption%20Spectrometer%20(AAS).pre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599021"/>
            <a:ext cx="3676439" cy="275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he.nkfust.edu.tw/ezfiles/18/1018/img/1277/lab1-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99234"/>
            <a:ext cx="3884032" cy="275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32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Peamised koostisosad: kiirgusallikas,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atomisaator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monokromaator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detektor.</a:t>
            </a:r>
          </a:p>
          <a:p>
            <a:pPr algn="just"/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Atomisaator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– leek,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elektrotermiline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atomiseerimine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grafiitküvetis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külm aur (kasutatakse ainult elavhõbeda puhul).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AATOMABSORPTSIOONSPEKTROMEETER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99416" y="2387231"/>
            <a:ext cx="8827521" cy="4422501"/>
            <a:chOff x="173293" y="1667382"/>
            <a:chExt cx="8827521" cy="442250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7842" y="1667382"/>
              <a:ext cx="8682972" cy="4023299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355061" y="2643786"/>
              <a:ext cx="18646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Õõneskatoodlamp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721518" y="3906682"/>
              <a:ext cx="16850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err="1" smtClean="0">
                  <a:latin typeface="Times New Roman" pitchFamily="18" charset="0"/>
                  <a:cs typeface="Times New Roman" pitchFamily="18" charset="0"/>
                </a:rPr>
                <a:t>Monokromaator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502804" y="2955079"/>
              <a:ext cx="13131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Fotokordisti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683048" y="1667382"/>
              <a:ext cx="17620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Difraktsioonvõre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297384" y="5720551"/>
              <a:ext cx="7745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Jäägid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73293" y="5690681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Proov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51943" y="5151618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Kütus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75842" y="5425671"/>
              <a:ext cx="13003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err="1" smtClean="0">
                  <a:latin typeface="Times New Roman" pitchFamily="18" charset="0"/>
                  <a:cs typeface="Times New Roman" pitchFamily="18" charset="0"/>
                </a:rPr>
                <a:t>Oksüdeerija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043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1052736"/>
            <a:ext cx="820891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endParaRPr lang="et-EE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Inertgaasist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tekkinud katioonid liiguvad suure kiirusega katoodile ja löövad sealt välja uuritava aine aatomeid.</a:t>
            </a:r>
          </a:p>
          <a:p>
            <a:pPr algn="just">
              <a:spcAft>
                <a:spcPts val="1200"/>
              </a:spcAft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Inertgaas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ja katoodist väljalöödud aatomid põrkuvad kokku teiste ioniseeritud gaasis olevate ioonide ja aatomitega ning ergastuvad.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Ergastatud aatomite üleminekul kõrgematelt energianivoodelt madalamatele emiteeruvad footonid.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Footonite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detekteerimisel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saadakse iseloomulik aatomi joonspekter.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www.perkinelmer.com/CMSResources/Images/44-698672-Lamp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890" y="-2527"/>
            <a:ext cx="3356110" cy="169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6833681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ÕÕNESKATOODLAMP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1072192"/>
            <a:ext cx="330678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Klaastoru, millesse on paigutatud katood ja anood.</a:t>
            </a:r>
          </a:p>
          <a:p>
            <a:pPr algn="just">
              <a:spcAft>
                <a:spcPts val="1200"/>
              </a:spcAft>
            </a:pPr>
            <a:r>
              <a:rPr lang="et-EE" b="1" dirty="0">
                <a:latin typeface="Times New Roman" pitchFamily="18" charset="0"/>
                <a:cs typeface="Times New Roman" pitchFamily="18" charset="0"/>
              </a:rPr>
              <a:t>Katood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on valmistatud 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uuritavast metallist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või kaetud uuritava metalliga.</a:t>
            </a:r>
          </a:p>
          <a:p>
            <a:pPr algn="just">
              <a:spcAft>
                <a:spcPts val="1200"/>
              </a:spcAft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Sisaldab ka </a:t>
            </a:r>
            <a:r>
              <a:rPr lang="et-EE" dirty="0" err="1">
                <a:latin typeface="Times New Roman" pitchFamily="18" charset="0"/>
                <a:cs typeface="Times New Roman" pitchFamily="18" charset="0"/>
              </a:rPr>
              <a:t>intertgaasi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dirty="0" err="1"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dirty="0" err="1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spcAft>
                <a:spcPts val="1200"/>
              </a:spcAft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Pinge rakendamisel (~300V) </a:t>
            </a:r>
            <a:r>
              <a:rPr lang="et-EE" dirty="0" err="1">
                <a:latin typeface="Times New Roman" pitchFamily="18" charset="0"/>
                <a:cs typeface="Times New Roman" pitchFamily="18" charset="0"/>
              </a:rPr>
              <a:t>inertgaas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ioniseerub.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992476" y="1475825"/>
            <a:ext cx="4985126" cy="2550536"/>
            <a:chOff x="3992476" y="1475825"/>
            <a:chExt cx="4985126" cy="255053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7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08231" y="1635501"/>
              <a:ext cx="4057650" cy="1857375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992476" y="3404753"/>
              <a:ext cx="15311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err="1" smtClean="0">
                  <a:latin typeface="Times New Roman" pitchFamily="18" charset="0"/>
                  <a:cs typeface="Times New Roman" pitchFamily="18" charset="0"/>
                </a:rPr>
                <a:t>Klaasvarjestus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919736" y="3380030"/>
              <a:ext cx="115294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err="1" smtClean="0">
                  <a:latin typeface="Times New Roman" pitchFamily="18" charset="0"/>
                  <a:cs typeface="Times New Roman" pitchFamily="18" charset="0"/>
                </a:rPr>
                <a:t>Ne</a:t>
              </a:r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 või </a:t>
              </a:r>
              <a:r>
                <a:rPr lang="et-EE" dirty="0" err="1" smtClean="0">
                  <a:latin typeface="Times New Roman" pitchFamily="18" charset="0"/>
                  <a:cs typeface="Times New Roman" pitchFamily="18" charset="0"/>
                </a:rPr>
                <a:t>Ar</a:t>
              </a:r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br>
                <a:rPr lang="et-EE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1–5 torri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20766" y="3150430"/>
              <a:ext cx="155683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Aken </a:t>
              </a:r>
              <a:br>
                <a:rPr lang="et-EE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(kvarts, </a:t>
              </a:r>
              <a:r>
                <a:rPr lang="et-EE" dirty="0" err="1" smtClean="0">
                  <a:latin typeface="Times New Roman" pitchFamily="18" charset="0"/>
                  <a:cs typeface="Times New Roman" pitchFamily="18" charset="0"/>
                </a:rPr>
                <a:t>Pyrex</a:t>
              </a:r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541105" y="1475825"/>
              <a:ext cx="1402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Õõneskatood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55747" y="1475825"/>
              <a:ext cx="8130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Anood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0455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Lambi geomeetria ja tööparameetrid (vool, temperatuur) mõjutavad lambi efektiivsust.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Elektroodidele rakendatava pinge puhul tuleb leida optimum, sest pinge tõstmine küll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suurendab kiiratavat intensiivsust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kuid suurendab ka emissioonjoonte laiust ja ergastumata aatomite hulka lambis.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ÕÕNESKATOODLAMP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4098" name="Picture 2" descr="http://cdn.hotfrog.com.au/companies/SpectroLamps/images/Jontech-Assemblies_210301_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3258522"/>
            <a:ext cx="46863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2965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46492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Proov sisestatakse vedelal kujul.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Lahus pihustatakse.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Tekkinud tilgad aurustatakse.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Tekivad aerosooliosakesed, milles leiduvad molekulid lõhutakse aatomiteks.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Vabad aatomid ioniseeruvad.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Peene ühtlase aerosooli moodustumisel on oluline rõhk.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Leegi pikkus on tavaliselt 5–10 cm.</a:t>
            </a:r>
          </a:p>
          <a:p>
            <a:pPr algn="just">
              <a:spcAft>
                <a:spcPts val="1200"/>
              </a:spcAft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5384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LEEKATOMISATSIOON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25</a:t>
            </a:fld>
            <a:endParaRPr lang="et-EE"/>
          </a:p>
        </p:txBody>
      </p:sp>
      <p:pic>
        <p:nvPicPr>
          <p:cNvPr id="7" name="Picture 5" descr="667px-Bunsen_burner_flame_types_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13200" y="1880018"/>
            <a:ext cx="3190335" cy="309038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64299" y="5008659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Leegi kõrgemas osas on temperatuur kõrgem ja tekib rohkem aatomeid, aga ka oksiide. Madalamas osas vastupidi.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Millisel leegi kõrgusel mõõtmised läbi viiakse tuleb tavaliselt katseliselt kindlaks teha.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i.ytimg.com/vi/nac8baVyhU8/maxresdefau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200" y="17044"/>
            <a:ext cx="3190335" cy="179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26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Proov asetatakse grafiittorusse, mida kuumutatakse elektriliselt 2000–3000 °C juurde.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Proovi aurustamise ja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atomiseerimise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aeg on lühike.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Proovikogused on väikesed ning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detekteerimispiir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 väga madal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Võrreldes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leekatomisatsiooniga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on meetod: aeganõudvam, vähem täpne, kitsa lineaarse määramispiirkonnaga,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palju tundlikum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ELEKTROTERMILINE ATOMISATSIOON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26</a:t>
            </a:fld>
            <a:endParaRPr lang="et-EE"/>
          </a:p>
        </p:txBody>
      </p:sp>
      <p:grpSp>
        <p:nvGrpSpPr>
          <p:cNvPr id="7" name="Group 6"/>
          <p:cNvGrpSpPr/>
          <p:nvPr/>
        </p:nvGrpSpPr>
        <p:grpSpPr>
          <a:xfrm>
            <a:off x="692633" y="3838382"/>
            <a:ext cx="7596601" cy="2883093"/>
            <a:chOff x="782086" y="3043277"/>
            <a:chExt cx="7596601" cy="288309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2086" y="3422294"/>
              <a:ext cx="7596601" cy="231941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4071970" y="3043277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Proov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003159" y="3388082"/>
              <a:ext cx="6848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Aken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2383" y="3388082"/>
              <a:ext cx="6848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Aken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53960" y="5197391"/>
              <a:ext cx="117211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Grafiittoru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665447" y="5557038"/>
              <a:ext cx="15888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err="1" smtClean="0">
                  <a:latin typeface="Times New Roman" pitchFamily="18" charset="0"/>
                  <a:cs typeface="Times New Roman" pitchFamily="18" charset="0"/>
                </a:rPr>
                <a:t>Inertgaasi</a:t>
              </a:r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 avad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925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hotos.labwrench.com/equipmentPhotos/10000/10411-79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777" y="4286781"/>
            <a:ext cx="2840477" cy="243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1052736"/>
            <a:ext cx="485348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Analüüsiks tuleb uuritav proov viia vedelale kujule.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Sageli kasutatakse proovi kuiva või märga tuhastamist (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mineraliseerimist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Proovi ettevalmistuse käigus tuleb jälgida, et uuritava aine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kadu oleks minimaalne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ning et proovi ettevalmistamiseks kasutatavad kemikaalid ei sisaldaks uuritavat ainet.</a:t>
            </a: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Kuigi teoreetiliselt peaks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Lambert-Beeri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reegli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kaudu saama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absorptsiooni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otse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arvutada,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praktikas mitmeid segavaid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faktoreid.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Seetõttu kasutatakse standardeid (maatriksi keerukuse ja võimalike segavate mõjude tõttu sageli </a:t>
            </a:r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sisestandardit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AAS ANALÜÜS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27</a:t>
            </a:fld>
            <a:endParaRPr lang="et-E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598" y="1077755"/>
            <a:ext cx="3099070" cy="282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Spektraalsed mõjud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Vahel harva võivad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spektrijooned kattuda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kui see juhtub, tuleb valida teine joon.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Protsessi käigus tekivad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tahked osakesed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mis hajutavad kiirgust – tuleb täpsustada, mis on tahkete osakeste allikaks; kui põhjuseks on maatriksis leiduvad segavad komponendid, siis tuleb kas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muuta leegi temperatuuri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või lisada segavat komponenti standardlahustele.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Keemilised mõjud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Vähelenduva ühendi moodustumine uuritava aatomi ja maatriksis leiduva komponendi vahel – lisatakse kas „vabastajat“ (nt katiooni, mis seob segava iooni) või „kaitsjat“ (ainet, mis moodustab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analüüdiga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püsiva lenduva ühendi).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SEGAVAD MÕJUD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3763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AES jaotatakse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atomisaatorite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 järgi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Leek AES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Kaarlahenduse AES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Sädelahenduse AES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Plasma AES (ka induktiivselt sidestatud plasma AES)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AATOMEMISSIOONSPEKTROMEETRIA (AES)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29</a:t>
            </a:fld>
            <a:endParaRPr lang="et-EE"/>
          </a:p>
        </p:txBody>
      </p:sp>
      <p:pic>
        <p:nvPicPr>
          <p:cNvPr id="1026" name="Picture 2" descr="http://www.greenworks.lu/sites/default/files/articles/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118" y="3718111"/>
            <a:ext cx="3255523" cy="244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newscience.ul.com/wp-content/uploads/2014/04/NS_FS_Journal_Issue_2_A2_Featur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33" y="3711933"/>
            <a:ext cx="4280238" cy="245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00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Kaarlahenduse AES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Elektrivoolu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(kuni 30 A) toimel tekitatakse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kaarlahendus.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Katoodi ja anoodi vahel tekib laetud gaas (plasma), mille temperatuur on ligi 5000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Saadavates emissioonspektrites on palju jooni, aga vähe neid, mis vastavad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ioonidele.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Tahkete proovide korral sõltub emissiooni intensiivsus proovi maatriksist, seetõttu kasutatakse kvantitatiivses analüüsis alati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sisestandardit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Aft>
                <a:spcPts val="1200"/>
              </a:spcAft>
            </a:pPr>
            <a:endParaRPr lang="et-EE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Sädelahenduse AES</a:t>
            </a: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Tekib elektrivoolu toimel.</a:t>
            </a: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Elektrivool kandub ühelt elektroodilt teisele kitsa kanali kaudu, mille temperatuuri hinnatakse 40 000 K.</a:t>
            </a: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Ioonide emissioonjooni on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palju, kasutatakse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samuti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sisestandardit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AATOMEMISSIOONSPEKTROMEETRIA (AES)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422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Ühiseid jooni kaar- ja sädelahenduse AES puhul</a:t>
            </a: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Kasutatakse kvalitatiivses ja poolkvantitatiivses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analüüsis.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Proovid võivad olla (ja enamasti on)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tahked.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Proov esineb sageli ühe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elektroodina.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Teiseks elektroodiks on koonilise otsaga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grafiitelektrood.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Kasutatakse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metallurgias.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AATOMEMISSIOONSPEKTROMEETRIA (AES)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7574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Induktiivsidestatud plasma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(ICP) spektroskoopia – kasutatakse metallide jälgkontsentratsioonide määramiseks. Meetod aastast 1960.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Peamiselt kasutusel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ICP-OES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(optilise emissiooni) ja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ICP-MS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Plasma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ioniseeritud gaas, kus esineb vabu elektrone. Temperatuur </a:t>
            </a:r>
            <a:br>
              <a:rPr lang="et-EE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~ 10 000 K.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Plasmagaasiks on reeglina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argoon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millele antakse energiat elektromagnetvälja abil (süüdatakse induktiivselt) – seetõttu juhib plasma elektrit ja reageerib elektromagnetväljale.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5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INDUKTIIVSIDESTATUD PLASMA SPEKTROSKOOPIA</a:t>
            </a:r>
            <a:endParaRPr lang="et-EE" sz="25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10242" name="Picture 2" descr="http://research.kingston.ac.uk/kas/includes/img/icpoe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1" y="4737169"/>
            <a:ext cx="2825749" cy="212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perkinelmer.com/CMSResources/Images/44-127617_Optima-8300-Angle-Image_843x10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69" y="4472561"/>
            <a:ext cx="4314006" cy="239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9901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ICP </a:t>
            </a:r>
            <a:r>
              <a:rPr lang="et-EE" sz="3000" b="1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OES TÖÖPÕHIMÕTE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33</a:t>
            </a:fld>
            <a:endParaRPr lang="et-EE" dirty="0"/>
          </a:p>
        </p:txBody>
      </p:sp>
      <p:grpSp>
        <p:nvGrpSpPr>
          <p:cNvPr id="8" name="Group 7"/>
          <p:cNvGrpSpPr/>
          <p:nvPr/>
        </p:nvGrpSpPr>
        <p:grpSpPr>
          <a:xfrm>
            <a:off x="426978" y="1173865"/>
            <a:ext cx="4271649" cy="3372778"/>
            <a:chOff x="4265529" y="1521467"/>
            <a:chExt cx="4271649" cy="337277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25678" y="1521467"/>
              <a:ext cx="3311500" cy="3304157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251051" y="1954206"/>
              <a:ext cx="165942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Induktsioonmähis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251051" y="3367401"/>
              <a:ext cx="102226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Magnet-väli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65529" y="4555691"/>
              <a:ext cx="14325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Vool pihustisse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431702" y="4555691"/>
              <a:ext cx="80772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Argoon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325821" y="1602555"/>
            <a:ext cx="4679729" cy="4821891"/>
            <a:chOff x="4432829" y="1534459"/>
            <a:chExt cx="4679729" cy="482189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1296" y="1534459"/>
              <a:ext cx="4414104" cy="4552377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5951804" y="1754825"/>
              <a:ext cx="9925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Detektor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432829" y="5902170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Proov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062386" y="5987018"/>
              <a:ext cx="885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mtClean="0">
                  <a:latin typeface="Times New Roman" pitchFamily="18" charset="0"/>
                  <a:cs typeface="Times New Roman" pitchFamily="18" charset="0"/>
                </a:rPr>
                <a:t>Argoon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538872" y="4118256"/>
              <a:ext cx="825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Pihusti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375269" y="3748924"/>
              <a:ext cx="16594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Pihustuskamber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121564" y="5630710"/>
              <a:ext cx="7745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Jäägid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261043" y="1706104"/>
              <a:ext cx="8515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Plasma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80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Koosneb kahest osast: ICP osa ja optiline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spektromeeter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ICP “tõrvik” kujutab endast kolme üksteise sees asetsevat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kvartstoru.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Osa tõrvikust ümbritseb induktsioonimähis, mis genereerib raadiosagedusega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kiirgust.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Analüüsi ajal tekitatakse raadiosagedusgeneraatori poolt intensiivne magnetväli mis ioniseerib kasutatava gaasi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Ioniseeritud ja neutraalsete aatomite kokkupõrked tekitavad plasmas kõrge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temperatuuri.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Proovid (nii orgaanilised kui vesilahustel põhinevad) juhitakse otse plasma leeki kasutades peristaltilist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pumpa.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Proov põrkub leegis kokku laetud osakestega ja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ioniseerub.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Erinevad molekulid lagunevad neile iseloomulikeks aatomiteks, mis omakorda kaotavad elektrone ning kiirgavad iseloomulikel lainepikkustel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footoneid.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Valguse intensiivsust mõõdetakse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fotokordistiga.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ICP </a:t>
            </a:r>
            <a:r>
              <a:rPr lang="et-EE" sz="3000" b="1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OES TÖÖPÕHIMÕTE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34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3410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9</a:t>
            </a:r>
            <a:r>
              <a:rPr lang="et-EE" sz="2600" b="1" dirty="0" smtClean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. RÖNTGENDIFRAKTSIOONANALÜÜS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4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RÖNTGENDIFRAKTSIOONANALÜÜS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281" y="981853"/>
            <a:ext cx="4407111" cy="58761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25" y="981853"/>
            <a:ext cx="3829852" cy="2872389"/>
          </a:xfrm>
          <a:prstGeom prst="rect">
            <a:avLst/>
          </a:prstGeom>
        </p:spPr>
      </p:pic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73401" y="4001441"/>
            <a:ext cx="3238500" cy="2817495"/>
            <a:chOff x="4359613" y="1667382"/>
            <a:chExt cx="3810000" cy="33147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59613" y="1667382"/>
              <a:ext cx="3810000" cy="331470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5661563" y="2095543"/>
              <a:ext cx="6030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baseline="30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KUJU</a:t>
              </a:r>
              <a:endParaRPr lang="et-EE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77283" y="2559903"/>
              <a:ext cx="10555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baseline="3000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VOLTUMUS</a:t>
              </a:r>
              <a:endParaRPr lang="et-EE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810525" y="3043719"/>
              <a:ext cx="819712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b="1" baseline="30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AATOMI</a:t>
              </a:r>
              <a:br>
                <a:rPr lang="et-EE" b="1" baseline="30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t-EE" b="1" baseline="30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EHITUS</a:t>
              </a:r>
              <a:endParaRPr lang="et-EE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0188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RÖNTGENDIFRAKTSIOONANALÜÜS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8" name="Picture 7" descr="t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51" y="1826567"/>
            <a:ext cx="4641228" cy="227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8123" y="1252791"/>
            <a:ext cx="3276600" cy="291084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39802" y="4389007"/>
            <a:ext cx="5510212" cy="2266950"/>
            <a:chOff x="739802" y="4389007"/>
            <a:chExt cx="5510212" cy="2266950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802" y="4503307"/>
              <a:ext cx="2486025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nacl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5827" y="4389007"/>
              <a:ext cx="3024187" cy="2266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8706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RÖNTGENDIFRAKTSIOONANALÜÜS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36087" y="902536"/>
            <a:ext cx="4553945" cy="3038815"/>
            <a:chOff x="1547664" y="2852936"/>
            <a:chExt cx="5448498" cy="363574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7704" y="2852936"/>
              <a:ext cx="5088458" cy="3230686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2987823" y="3573016"/>
              <a:ext cx="1798724" cy="4050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Röntgenkiirgus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131840" y="4828319"/>
              <a:ext cx="115212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Kristalne proov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547664" y="4997596"/>
              <a:ext cx="1296144" cy="368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Röntgentoru</a:t>
              </a:r>
              <a:endParaRPr lang="et-EE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844034" y="6083622"/>
              <a:ext cx="115212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Fotoplaat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247447" y="6083622"/>
              <a:ext cx="1460458" cy="4050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600" dirty="0" err="1" smtClean="0">
                  <a:latin typeface="Times New Roman" pitchFamily="18" charset="0"/>
                  <a:cs typeface="Times New Roman" pitchFamily="18" charset="0"/>
                </a:rPr>
                <a:t>Kollimaator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5219339" y="1000081"/>
            <a:ext cx="3586338" cy="2320290"/>
            <a:chOff x="945448" y="2020097"/>
            <a:chExt cx="4237724" cy="27417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5448" y="2376319"/>
              <a:ext cx="3888432" cy="2385502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1665528" y="4149080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Proov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25108" y="2020097"/>
              <a:ext cx="13580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Hajunud kiir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45448" y="2022120"/>
              <a:ext cx="12554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Langev kiir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290217" y="4167172"/>
            <a:ext cx="4084924" cy="2651760"/>
            <a:chOff x="1281119" y="1203477"/>
            <a:chExt cx="5163089" cy="3351659"/>
          </a:xfrm>
        </p:grpSpPr>
        <p:grpSp>
          <p:nvGrpSpPr>
            <p:cNvPr id="22" name="Group 21"/>
            <p:cNvGrpSpPr/>
            <p:nvPr/>
          </p:nvGrpSpPr>
          <p:grpSpPr>
            <a:xfrm>
              <a:off x="1281119" y="1203477"/>
              <a:ext cx="5163089" cy="3351659"/>
              <a:chOff x="1281119" y="1203477"/>
              <a:chExt cx="5163089" cy="3351659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7585" y="1203477"/>
                <a:ext cx="4776623" cy="3016150"/>
              </a:xfrm>
              <a:prstGeom prst="rect">
                <a:avLst/>
              </a:prstGeom>
            </p:spPr>
          </p:pic>
          <p:sp>
            <p:nvSpPr>
              <p:cNvPr id="20" name="Rectangle 19"/>
              <p:cNvSpPr/>
              <p:nvPr/>
            </p:nvSpPr>
            <p:spPr>
              <a:xfrm>
                <a:off x="4039544" y="4216582"/>
                <a:ext cx="43633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2 </a:t>
                </a:r>
                <a:r>
                  <a:rPr lang="el-GR" sz="1600" dirty="0" smtClean="0">
                    <a:latin typeface="Times New Roman" pitchFamily="18" charset="0"/>
                    <a:cs typeface="Times New Roman" pitchFamily="18" charset="0"/>
                  </a:rPr>
                  <a:t>θ</a:t>
                </a:r>
                <a:endParaRPr lang="et-EE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 rot="16200000">
                <a:off x="623887" y="2457696"/>
                <a:ext cx="16530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Lugemit sekundis</a:t>
                </a:r>
                <a:endParaRPr lang="et-EE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3734791" y="1362340"/>
              <a:ext cx="6880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600" b="1" dirty="0" smtClean="0">
                  <a:latin typeface="Times New Roman" pitchFamily="18" charset="0"/>
                  <a:cs typeface="Times New Roman" pitchFamily="18" charset="0"/>
                </a:rPr>
                <a:t>Klaas</a:t>
              </a:r>
              <a:endParaRPr lang="et-EE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518022" y="3216652"/>
            <a:ext cx="4625978" cy="3590890"/>
            <a:chOff x="6321680" y="3082596"/>
            <a:chExt cx="4625978" cy="359089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84675" y="3082596"/>
              <a:ext cx="4262983" cy="3345847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8597997" y="6334932"/>
              <a:ext cx="43633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2 </a:t>
              </a:r>
              <a:r>
                <a:rPr lang="el-GR" sz="1600" dirty="0" smtClean="0">
                  <a:latin typeface="Times New Roman" pitchFamily="18" charset="0"/>
                  <a:cs typeface="Times New Roman" pitchFamily="18" charset="0"/>
                </a:rPr>
                <a:t>θ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 rot="16200000">
              <a:off x="5692501" y="4528948"/>
              <a:ext cx="159691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Suhteline signaal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4051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RÖNTGENDIFRAKTSIOONANALÜÜS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756" y="1016313"/>
            <a:ext cx="5715049" cy="5841687"/>
          </a:xfrm>
          <a:prstGeom prst="rect">
            <a:avLst/>
          </a:prstGeom>
        </p:spPr>
      </p:pic>
      <p:pic>
        <p:nvPicPr>
          <p:cNvPr id="8" name="Picture 2" descr="https://wiki.brown.edu/confluence/download/attachments/5896/diffraction.jpg?version=1&amp;modificationDate=11836427160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16313"/>
            <a:ext cx="28575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3941018"/>
            <a:ext cx="2857500" cy="28003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3377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Röntgendifraktsioonanalüüs annab kõige otsesema pildi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kristalse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objekti struktuurist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aatomitevahelised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kaugused ja sidemete nurgad.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Molekulide struktuuri uurimiseks on vaja lainepikkusi suurusjärgus 1x10</a:t>
            </a:r>
            <a:r>
              <a:rPr lang="et-EE" sz="2000" baseline="30000" dirty="0" smtClean="0">
                <a:latin typeface="Times New Roman" pitchFamily="18" charset="0"/>
                <a:cs typeface="Times New Roman" pitchFamily="18" charset="0"/>
              </a:rPr>
              <a:t>-10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m.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Röntgendifraktsioonpilt on kristalse aine sõrmejälg.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Mittedestruktiivne meetod.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Probleemid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Ei võimalda täpselt tuvastada vesinikuaatomite paiknemist.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Ei võimalda detailselt uurida amorfsete ainete struktuuri.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RÖNTGENDIFRAKTSIOONANALÜÜS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3936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5" y="1200809"/>
            <a:ext cx="248139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kujund viitab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heeliksile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Teemanti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kujundid viitavad pikkadele, väljavenitatud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mole-kulidele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Kaugused neelduvuste vahel näitavad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mole-kuli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kordusperioodi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Puuduvad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neeldu-vused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näitavad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teisest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heeliksist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tulenevat interferentsi.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RÖNTGENDIFRAKTSIOONANALÜÜS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7" name="Picture 6" descr="Photo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52791"/>
            <a:ext cx="4359361" cy="442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08333" y="5900508"/>
            <a:ext cx="44313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Röntgendifraktsioonpilt, mis võimaldas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Watsonil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 ja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Crickil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 tuvastada DNA struktuuri.</a:t>
            </a:r>
            <a:endParaRPr lang="et-EE" dirty="0"/>
          </a:p>
        </p:txBody>
      </p:sp>
      <p:grpSp>
        <p:nvGrpSpPr>
          <p:cNvPr id="11" name="Group 10"/>
          <p:cNvGrpSpPr/>
          <p:nvPr/>
        </p:nvGrpSpPr>
        <p:grpSpPr>
          <a:xfrm>
            <a:off x="5882903" y="2636912"/>
            <a:ext cx="1872208" cy="1872208"/>
            <a:chOff x="5882903" y="2636912"/>
            <a:chExt cx="1872208" cy="1872208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84168" y="2636912"/>
              <a:ext cx="1440160" cy="187220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4680000">
              <a:off x="6098927" y="2671788"/>
              <a:ext cx="1440160" cy="187220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5436096" y="1988840"/>
            <a:ext cx="2668266" cy="3177440"/>
            <a:chOff x="5436096" y="1988840"/>
            <a:chExt cx="2668266" cy="3177440"/>
          </a:xfrm>
        </p:grpSpPr>
        <p:sp>
          <p:nvSpPr>
            <p:cNvPr id="14" name="Flowchart: Decision 13"/>
            <p:cNvSpPr/>
            <p:nvPr/>
          </p:nvSpPr>
          <p:spPr>
            <a:xfrm>
              <a:off x="5436096" y="2924944"/>
              <a:ext cx="1008111" cy="1296144"/>
            </a:xfrm>
            <a:prstGeom prst="flowChartDecision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6" name="Flowchart: Decision 15"/>
            <p:cNvSpPr/>
            <p:nvPr/>
          </p:nvSpPr>
          <p:spPr>
            <a:xfrm>
              <a:off x="7096251" y="2959820"/>
              <a:ext cx="1008111" cy="1296144"/>
            </a:xfrm>
            <a:prstGeom prst="flowChartDecision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7" name="Flowchart: Decision 16"/>
            <p:cNvSpPr/>
            <p:nvPr/>
          </p:nvSpPr>
          <p:spPr>
            <a:xfrm>
              <a:off x="6300192" y="3870136"/>
              <a:ext cx="1008111" cy="1296144"/>
            </a:xfrm>
            <a:prstGeom prst="flowChartDecision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8" name="Flowchart: Decision 17"/>
            <p:cNvSpPr/>
            <p:nvPr/>
          </p:nvSpPr>
          <p:spPr>
            <a:xfrm>
              <a:off x="6314951" y="1988840"/>
              <a:ext cx="1008111" cy="1296144"/>
            </a:xfrm>
            <a:prstGeom prst="flowChartDecision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929991" y="2698452"/>
            <a:ext cx="1670314" cy="1738660"/>
            <a:chOff x="5929991" y="2698452"/>
            <a:chExt cx="1670314" cy="173866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5940148" y="4077072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940150" y="3909055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940150" y="3741036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940150" y="3573017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940149" y="3404998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5940149" y="3236979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940148" y="3068960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940148" y="4437112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5929991" y="2698452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5893939" y="2901383"/>
            <a:ext cx="1696207" cy="1368152"/>
            <a:chOff x="5904096" y="2826271"/>
            <a:chExt cx="1696207" cy="136815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904096" y="2826271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940148" y="4194423"/>
              <a:ext cx="1660155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938" y="1388343"/>
            <a:ext cx="1566070" cy="420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2801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7536</TotalTime>
  <Words>1907</Words>
  <Application>Microsoft Office PowerPoint</Application>
  <PresentationFormat>On-screen Show (4:3)</PresentationFormat>
  <Paragraphs>476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Times New Roman</vt:lpstr>
      <vt:lpstr>Office Theme</vt:lpstr>
      <vt:lpstr>7. RAMANI SPEKTROSKOOPIA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8. AATOMSPEKTROSKOOPIA MEETODID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9. RÖNTGENDIFRAKTSIOONANALÜÜS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 Tuvikene</dc:creator>
  <cp:lastModifiedBy>Rando Tuvikene</cp:lastModifiedBy>
  <cp:revision>1481</cp:revision>
  <dcterms:created xsi:type="dcterms:W3CDTF">2014-05-26T08:31:20Z</dcterms:created>
  <dcterms:modified xsi:type="dcterms:W3CDTF">2015-09-23T17:59:40Z</dcterms:modified>
</cp:coreProperties>
</file>