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598" r:id="rId2"/>
    <p:sldId id="599" r:id="rId3"/>
    <p:sldId id="600" r:id="rId4"/>
    <p:sldId id="601" r:id="rId5"/>
    <p:sldId id="602" r:id="rId6"/>
    <p:sldId id="603" r:id="rId7"/>
    <p:sldId id="604" r:id="rId8"/>
    <p:sldId id="605" r:id="rId9"/>
    <p:sldId id="606" r:id="rId10"/>
    <p:sldId id="607" r:id="rId11"/>
    <p:sldId id="608" r:id="rId12"/>
    <p:sldId id="641" r:id="rId13"/>
    <p:sldId id="609" r:id="rId14"/>
    <p:sldId id="610" r:id="rId15"/>
    <p:sldId id="611" r:id="rId16"/>
    <p:sldId id="612" r:id="rId17"/>
    <p:sldId id="614" r:id="rId18"/>
    <p:sldId id="613" r:id="rId19"/>
    <p:sldId id="615" r:id="rId20"/>
    <p:sldId id="624" r:id="rId21"/>
    <p:sldId id="625" r:id="rId22"/>
    <p:sldId id="626" r:id="rId23"/>
    <p:sldId id="636" r:id="rId24"/>
    <p:sldId id="632" r:id="rId25"/>
    <p:sldId id="637" r:id="rId26"/>
    <p:sldId id="634" r:id="rId27"/>
    <p:sldId id="630" r:id="rId28"/>
    <p:sldId id="631" r:id="rId29"/>
    <p:sldId id="633" r:id="rId30"/>
    <p:sldId id="635" r:id="rId31"/>
    <p:sldId id="639" r:id="rId32"/>
    <p:sldId id="617" r:id="rId33"/>
    <p:sldId id="618" r:id="rId34"/>
    <p:sldId id="619" r:id="rId35"/>
    <p:sldId id="627" r:id="rId36"/>
    <p:sldId id="620" r:id="rId37"/>
    <p:sldId id="621" r:id="rId38"/>
    <p:sldId id="622" r:id="rId39"/>
    <p:sldId id="623" r:id="rId40"/>
    <p:sldId id="628" r:id="rId41"/>
    <p:sldId id="629" r:id="rId42"/>
  </p:sldIdLst>
  <p:sldSz cx="9144000" cy="6858000" type="screen4x3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0000"/>
    <a:srgbClr val="0000FF"/>
    <a:srgbClr val="FF0066"/>
    <a:srgbClr val="FF0000"/>
    <a:srgbClr val="007600"/>
    <a:srgbClr val="0033CC"/>
    <a:srgbClr val="008000"/>
    <a:srgbClr val="750101"/>
    <a:srgbClr val="B800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31" autoAdjust="0"/>
    <p:restoredTop sz="84580" autoAdjust="0"/>
  </p:normalViewPr>
  <p:slideViewPr>
    <p:cSldViewPr snapToGrid="0">
      <p:cViewPr varScale="1">
        <p:scale>
          <a:sx n="98" d="100"/>
          <a:sy n="98" d="100"/>
        </p:scale>
        <p:origin x="196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271BAF-C036-42EE-9F76-6B64116EE154}" type="datetimeFigureOut">
              <a:rPr lang="et-EE" smtClean="0"/>
              <a:t>30.09.2015</a:t>
            </a:fld>
            <a:endParaRPr lang="et-E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786DCE-1FBE-49E1-91AC-958088EEFB2F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269803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385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879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8582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7162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7506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5879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http://teaching.shu.ac.uk/hwb/chemistry/tutorials/molspec/nmr1.htm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5919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9514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0317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0292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4227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Tsvet</a:t>
            </a:r>
            <a:r>
              <a:rPr lang="et-EE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Vene/Itaalia päritolu botaanik.</a:t>
            </a:r>
          </a:p>
          <a:p>
            <a:r>
              <a:rPr lang="et-EE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Martin ja </a:t>
            </a:r>
            <a:r>
              <a:rPr lang="et-EE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Synge</a:t>
            </a:r>
            <a:r>
              <a:rPr lang="et-EE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inglise keemikud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t-EE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 sz="1200" dirty="0" smtClean="0">
                <a:latin typeface="Times New Roman" pitchFamily="18" charset="0"/>
                <a:cs typeface="Times New Roman" pitchFamily="18" charset="0"/>
              </a:rPr>
              <a:t>Tänapäeval tehakse 30% kõigist analüüsidest kromatograafia abil.</a:t>
            </a:r>
          </a:p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8884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790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2411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1843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7741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2931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4499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2674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4736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4813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8197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83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7073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6690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1463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39631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0494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91283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25872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3873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12573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06114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74177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31705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38136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34886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30099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26952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20366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879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3F2F1-7496-4365-9B61-2F4AE49EE3DF}" type="datetime1">
              <a:rPr lang="et-EE" smtClean="0"/>
              <a:t>30.09.2015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266506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123F8-4889-4EE6-8672-76DB7ABA13CE}" type="datetime1">
              <a:rPr lang="et-EE" smtClean="0"/>
              <a:t>30.09.2015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974390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4826F-CB54-477B-B6D7-67D1047693BF}" type="datetime1">
              <a:rPr lang="et-EE" smtClean="0"/>
              <a:t>30.09.2015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882408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D5A12-6FA6-4233-80FE-A3F7459858C7}" type="datetime1">
              <a:rPr lang="et-EE" smtClean="0"/>
              <a:t>30.09.2015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215702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5E8A2-FEDF-4A8F-BFA4-A4E2FAFD69A2}" type="datetime1">
              <a:rPr lang="et-EE" smtClean="0"/>
              <a:t>30.09.2015</a:t>
            </a:fld>
            <a:endParaRPr lang="et-E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698614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6F3FF-92F7-4E91-B81B-8903AD55ED9C}" type="datetime1">
              <a:rPr lang="et-EE" smtClean="0"/>
              <a:t>30.09.2015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384962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E2FBA-1475-46AF-8437-1EE8F4A98F14}" type="datetime1">
              <a:rPr lang="et-EE" smtClean="0"/>
              <a:t>30.09.2015</a:t>
            </a:fld>
            <a:endParaRPr lang="et-E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943382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B2107-94CB-465F-8CA5-AF9EC69203ED}" type="datetime1">
              <a:rPr lang="et-EE" smtClean="0"/>
              <a:t>30.09.2015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441772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7F90D-5311-47BF-89AF-AF10ADA7A0E9}" type="datetime1">
              <a:rPr lang="et-EE" smtClean="0"/>
              <a:t>30.09.2015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88048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905F5-1D55-46A7-800A-275C94901270}" type="datetime1">
              <a:rPr lang="et-EE" smtClean="0"/>
              <a:t>30.09.2015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469173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A5FC1-8AE7-49B6-AB11-C25EE6800C59}" type="datetime1">
              <a:rPr lang="et-EE" smtClean="0"/>
              <a:t>30.09.2015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553481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8988D-1F27-4DA1-B0B7-8EBB623338C3}" type="datetime1">
              <a:rPr lang="et-EE" smtClean="0"/>
              <a:t>30.09.2015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091409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gif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gif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3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9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31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png"/><Relationship Id="rId4" Type="http://schemas.openxmlformats.org/officeDocument/2006/relationships/image" Target="../media/image61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1560" y="1988840"/>
            <a:ext cx="7848872" cy="216024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34000"/>
                </a:schemeClr>
              </a:gs>
              <a:gs pos="50000">
                <a:schemeClr val="accent1">
                  <a:tint val="44500"/>
                  <a:satMod val="160000"/>
                  <a:alpha val="43000"/>
                </a:schemeClr>
              </a:gs>
              <a:gs pos="100000">
                <a:schemeClr val="accent1">
                  <a:tint val="23500"/>
                  <a:satMod val="160000"/>
                  <a:alpha val="53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4744"/>
            <a:ext cx="7772400" cy="3907647"/>
          </a:xfrm>
        </p:spPr>
        <p:txBody>
          <a:bodyPr>
            <a:normAutofit/>
          </a:bodyPr>
          <a:lstStyle/>
          <a:p>
            <a:r>
              <a:rPr lang="et-EE" sz="2600" b="1" dirty="0" smtClean="0">
                <a:ln w="1905"/>
                <a:solidFill>
                  <a:srgbClr val="183B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10. TUUMAMAGNETRESONANTS-SPEKTROSKOOPIA</a:t>
            </a:r>
            <a:endParaRPr lang="en-US" sz="2600" dirty="0">
              <a:solidFill>
                <a:srgbClr val="183B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85FE0-0037-43F4-A613-44E4317F956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282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8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TUUMAMAGNETRESONANTSSPEKTROSKOOPIA</a:t>
            </a:r>
            <a:endParaRPr lang="et-EE" sz="28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-7409" y="4048669"/>
            <a:ext cx="4317293" cy="2543175"/>
            <a:chOff x="2107319" y="2157412"/>
            <a:chExt cx="4317293" cy="254317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19387" y="2157412"/>
              <a:ext cx="3705225" cy="2543175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5691719" y="3395419"/>
              <a:ext cx="73289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t-EE" sz="1400" dirty="0" smtClean="0">
                  <a:latin typeface="Times New Roman" pitchFamily="18" charset="0"/>
                  <a:cs typeface="Times New Roman" pitchFamily="18" charset="0"/>
                </a:rPr>
                <a:t>Spekter</a:t>
              </a:r>
              <a:endParaRPr lang="et-EE" sz="1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211960" y="3933056"/>
              <a:ext cx="122413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t-EE" sz="1300" dirty="0" smtClean="0">
                  <a:latin typeface="Times New Roman" pitchFamily="18" charset="0"/>
                  <a:cs typeface="Times New Roman" pitchFamily="18" charset="0"/>
                </a:rPr>
                <a:t>Raadiolained</a:t>
              </a:r>
              <a:r>
                <a:rPr lang="et-EE" sz="1400" dirty="0" smtClean="0">
                  <a:latin typeface="Times New Roman" pitchFamily="18" charset="0"/>
                  <a:cs typeface="Times New Roman" pitchFamily="18" charset="0"/>
                </a:rPr>
                <a:t>,</a:t>
              </a:r>
            </a:p>
            <a:p>
              <a:pPr algn="ctr"/>
              <a:r>
                <a:rPr lang="et-EE" sz="1400" dirty="0" smtClean="0">
                  <a:latin typeface="Times New Roman" pitchFamily="18" charset="0"/>
                  <a:cs typeface="Times New Roman" pitchFamily="18" charset="0"/>
                </a:rPr>
                <a:t>detektor</a:t>
              </a:r>
              <a:endParaRPr lang="et-EE" sz="1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2107319" y="4070363"/>
              <a:ext cx="122413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t-EE" sz="1300" dirty="0" smtClean="0">
                  <a:latin typeface="Times New Roman" pitchFamily="18" charset="0"/>
                  <a:cs typeface="Times New Roman" pitchFamily="18" charset="0"/>
                </a:rPr>
                <a:t>Raadiolained</a:t>
              </a:r>
              <a:r>
                <a:rPr lang="et-EE" sz="1400" dirty="0" smtClean="0">
                  <a:latin typeface="Times New Roman" pitchFamily="18" charset="0"/>
                  <a:cs typeface="Times New Roman" pitchFamily="18" charset="0"/>
                </a:rPr>
                <a:t>,</a:t>
              </a:r>
            </a:p>
            <a:p>
              <a:pPr algn="ctr"/>
              <a:r>
                <a:rPr lang="et-EE" sz="1400" dirty="0" smtClean="0">
                  <a:latin typeface="Times New Roman" pitchFamily="18" charset="0"/>
                  <a:cs typeface="Times New Roman" pitchFamily="18" charset="0"/>
                </a:rPr>
                <a:t>sisend</a:t>
              </a:r>
              <a:endParaRPr lang="et-EE" sz="1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079651" y="2165011"/>
              <a:ext cx="1224136" cy="292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t-EE" sz="1300" dirty="0" smtClean="0">
                  <a:latin typeface="Times New Roman" pitchFamily="18" charset="0"/>
                  <a:cs typeface="Times New Roman" pitchFamily="18" charset="0"/>
                </a:rPr>
                <a:t>Proov</a:t>
              </a:r>
              <a:endParaRPr lang="et-EE" sz="14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772" y="838200"/>
            <a:ext cx="3679336" cy="597546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67544" y="1052736"/>
            <a:ext cx="562197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2000" b="1" dirty="0" err="1" smtClean="0">
                <a:latin typeface="Times New Roman" pitchFamily="18" charset="0"/>
                <a:cs typeface="Times New Roman" pitchFamily="18" charset="0"/>
              </a:rPr>
              <a:t>Tuumamagnetresonantsspektroskoopia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(TMR) on üks võimsamaid ainete molekulaarstruktuuri uurimise meetodeid.</a:t>
            </a: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Aatomspektroskoopia.</a:t>
            </a: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TMR vaatleb aatomite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tuumasid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4629456" y="2014313"/>
            <a:ext cx="1269596" cy="4256276"/>
            <a:chOff x="4629456" y="2014313"/>
            <a:chExt cx="1269596" cy="4256276"/>
          </a:xfrm>
        </p:grpSpPr>
        <p:pic>
          <p:nvPicPr>
            <p:cNvPr id="7170" name="Picture 2" descr="https://www.bruker.com/fileadmin/user_upload/1-Products/Magnetic_Resonance/NMR/probes/probes_diffusion_60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9456" y="2014313"/>
              <a:ext cx="1247775" cy="381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4"/>
            <p:cNvSpPr/>
            <p:nvPr/>
          </p:nvSpPr>
          <p:spPr>
            <a:xfrm>
              <a:off x="4739760" y="5901257"/>
              <a:ext cx="115929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b="1" dirty="0" smtClean="0">
                  <a:latin typeface="Times New Roman" pitchFamily="18" charset="0"/>
                  <a:cs typeface="Times New Roman" pitchFamily="18" charset="0"/>
                </a:rPr>
                <a:t>Mõõtepea</a:t>
              </a:r>
              <a:endParaRPr lang="et-EE" b="1" dirty="0"/>
            </a:p>
          </p:txBody>
        </p:sp>
      </p:grp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537751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8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TUUMAMAGNETRESONANTSSPEKTROSKOOPIA</a:t>
            </a:r>
            <a:endParaRPr lang="et-EE" sz="28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pic>
        <p:nvPicPr>
          <p:cNvPr id="8194" name="Picture 2" descr="http://upload.wikimedia.org/wikipedia/commons/e/ee/NMR-Spectromet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764704"/>
            <a:ext cx="2148076" cy="2864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www.ims.uconn.edu/wp-content/uploads/sites/190/2013/12/Bruker-AvanceIII-400_w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209" y="3684463"/>
            <a:ext cx="3842542" cy="3141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www.nature.com/nbt/journal/v18/n10/images/nbt1000_1117_I5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5580" y="766658"/>
            <a:ext cx="2787320" cy="2862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http://www.conectus.org/images/LTS_nmr_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7017" y="1186123"/>
            <a:ext cx="3932811" cy="4885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565070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8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TUUMAMAGNETRESONANTSSPEKTROSKOOPIA</a:t>
            </a:r>
            <a:endParaRPr lang="et-EE" sz="28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6137077" y="1053579"/>
            <a:ext cx="2778323" cy="3333750"/>
            <a:chOff x="1521473" y="998765"/>
            <a:chExt cx="2778323" cy="3333750"/>
          </a:xfrm>
        </p:grpSpPr>
        <p:pic>
          <p:nvPicPr>
            <p:cNvPr id="11266" name="Picture 2" descr="http://teaching.shu.ac.uk/hwb/chemistry/tutorials/molspec/precess.gif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4468" y="998765"/>
              <a:ext cx="2238375" cy="3333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Rectangle 12"/>
            <p:cNvSpPr/>
            <p:nvPr/>
          </p:nvSpPr>
          <p:spPr>
            <a:xfrm>
              <a:off x="3459202" y="2566014"/>
              <a:ext cx="772969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t-EE" sz="1400" b="1" dirty="0" smtClean="0">
                  <a:latin typeface="Times New Roman" pitchFamily="18" charset="0"/>
                  <a:cs typeface="Times New Roman" pitchFamily="18" charset="0"/>
                </a:rPr>
                <a:t>Pöörlev</a:t>
              </a:r>
            </a:p>
            <a:p>
              <a:r>
                <a:rPr lang="et-EE" sz="1400" b="1" dirty="0" smtClean="0">
                  <a:latin typeface="Times New Roman" pitchFamily="18" charset="0"/>
                  <a:cs typeface="Times New Roman" pitchFamily="18" charset="0"/>
                </a:rPr>
                <a:t>aatom</a:t>
              </a:r>
              <a:endParaRPr lang="et-EE" sz="1400" b="1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278089" y="1201697"/>
              <a:ext cx="2021707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t-EE" sz="1400" b="1" dirty="0" smtClean="0">
                  <a:latin typeface="Times New Roman" pitchFamily="18" charset="0"/>
                  <a:cs typeface="Times New Roman" pitchFamily="18" charset="0"/>
                </a:rPr>
                <a:t>Rakendatud magnetväli</a:t>
              </a:r>
              <a:endParaRPr lang="et-EE" sz="1400" b="1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521473" y="1749831"/>
              <a:ext cx="1180067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pPr algn="ctr"/>
              <a:r>
                <a:rPr lang="et-EE" sz="1400" b="1" dirty="0" smtClean="0">
                  <a:latin typeface="Times New Roman" pitchFamily="18" charset="0"/>
                  <a:cs typeface="Times New Roman" pitchFamily="18" charset="0"/>
                </a:rPr>
                <a:t>Pretsessiooni</a:t>
              </a:r>
            </a:p>
            <a:p>
              <a:pPr algn="ctr"/>
              <a:r>
                <a:rPr lang="et-EE" sz="1400" b="1" dirty="0" smtClean="0">
                  <a:latin typeface="Times New Roman" pitchFamily="18" charset="0"/>
                  <a:cs typeface="Times New Roman" pitchFamily="18" charset="0"/>
                </a:rPr>
                <a:t>orbiit</a:t>
              </a:r>
              <a:endParaRPr lang="et-EE" sz="1400" b="1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54568" y="1252791"/>
            <a:ext cx="6754930" cy="5347846"/>
            <a:chOff x="154568" y="1252791"/>
            <a:chExt cx="6754930" cy="5347846"/>
          </a:xfrm>
        </p:grpSpPr>
        <p:grpSp>
          <p:nvGrpSpPr>
            <p:cNvPr id="8" name="Group 7"/>
            <p:cNvGrpSpPr/>
            <p:nvPr/>
          </p:nvGrpSpPr>
          <p:grpSpPr>
            <a:xfrm>
              <a:off x="154568" y="1252791"/>
              <a:ext cx="5685256" cy="5347846"/>
              <a:chOff x="228600" y="1510154"/>
              <a:chExt cx="5685256" cy="5347846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37056" y="2205139"/>
                <a:ext cx="4876800" cy="3829050"/>
              </a:xfrm>
              <a:prstGeom prst="rect">
                <a:avLst/>
              </a:prstGeom>
            </p:spPr>
          </p:pic>
          <p:sp>
            <p:nvSpPr>
              <p:cNvPr id="19" name="Rectangle 18"/>
              <p:cNvSpPr/>
              <p:nvPr/>
            </p:nvSpPr>
            <p:spPr>
              <a:xfrm>
                <a:off x="228600" y="2619985"/>
                <a:ext cx="2177080" cy="10772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t-EE" sz="1600" dirty="0" smtClean="0">
                    <a:latin typeface="Times New Roman" pitchFamily="18" charset="0"/>
                    <a:cs typeface="Times New Roman" pitchFamily="18" charset="0"/>
                  </a:rPr>
                  <a:t>Tuum on elektriliselt laetud, paljudel on spinn, mistõttu toimivad magnetitena.</a:t>
                </a:r>
                <a:endParaRPr lang="et-EE" sz="1600" dirty="0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2941896" y="1510154"/>
                <a:ext cx="2177080" cy="1323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t-EE" sz="1600" dirty="0" smtClean="0">
                    <a:latin typeface="Times New Roman" pitchFamily="18" charset="0"/>
                    <a:cs typeface="Times New Roman" pitchFamily="18" charset="0"/>
                  </a:rPr>
                  <a:t>Kõrgema energiaga olek: tuum tekitab magnetvälja, mis on välise välja suhtes vastassuunaline.</a:t>
                </a:r>
                <a:endParaRPr lang="et-EE" sz="1600" dirty="0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2705190" y="5534561"/>
                <a:ext cx="2177080" cy="1323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t-EE" sz="1600" dirty="0" smtClean="0">
                    <a:latin typeface="Times New Roman" pitchFamily="18" charset="0"/>
                    <a:cs typeface="Times New Roman" pitchFamily="18" charset="0"/>
                  </a:rPr>
                  <a:t>Madalama energiaga olek: tuum tekitab magnetvälja, mis on välise väljaga </a:t>
                </a:r>
                <a:r>
                  <a:rPr lang="et-EE" sz="1600" dirty="0" err="1" smtClean="0">
                    <a:latin typeface="Times New Roman" pitchFamily="18" charset="0"/>
                    <a:cs typeface="Times New Roman" pitchFamily="18" charset="0"/>
                  </a:rPr>
                  <a:t>samasuunaline</a:t>
                </a:r>
                <a:r>
                  <a:rPr lang="et-EE" sz="1600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et-EE" sz="1600" dirty="0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3210453" y="3980361"/>
                <a:ext cx="217708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t-EE" sz="1600" dirty="0" smtClean="0">
                    <a:latin typeface="Times New Roman" pitchFamily="18" charset="0"/>
                    <a:cs typeface="Times New Roman" pitchFamily="18" charset="0"/>
                  </a:rPr>
                  <a:t>Energiate erinevus vastab sagedusele.</a:t>
                </a:r>
                <a:endParaRPr lang="et-EE" sz="1600" dirty="0"/>
              </a:p>
            </p:txBody>
          </p:sp>
        </p:grpSp>
        <p:sp>
          <p:nvSpPr>
            <p:cNvPr id="24" name="Rectangle 23"/>
            <p:cNvSpPr/>
            <p:nvPr/>
          </p:nvSpPr>
          <p:spPr>
            <a:xfrm>
              <a:off x="5645513" y="3786984"/>
              <a:ext cx="1263985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Väline</a:t>
              </a:r>
            </a:p>
            <a:p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magnetväli</a:t>
              </a:r>
              <a:endParaRPr lang="et-EE" sz="1600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5590570" y="3276664"/>
              <a:ext cx="49850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t-EE" sz="2000" b="1" dirty="0" smtClean="0">
                  <a:latin typeface="Times New Roman" pitchFamily="18" charset="0"/>
                  <a:cs typeface="Times New Roman" pitchFamily="18" charset="0"/>
                </a:rPr>
                <a:t>B</a:t>
              </a:r>
              <a:r>
                <a:rPr lang="et-EE" sz="2000" b="1" baseline="-25000" dirty="0" smtClean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t-EE" sz="2000" b="1" baseline="-25000" dirty="0"/>
            </a:p>
          </p:txBody>
        </p:sp>
      </p:grpSp>
      <p:sp>
        <p:nvSpPr>
          <p:cNvPr id="14" name="Rectangle 13"/>
          <p:cNvSpPr/>
          <p:nvPr/>
        </p:nvSpPr>
        <p:spPr>
          <a:xfrm>
            <a:off x="6277505" y="5277198"/>
            <a:ext cx="25150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t-EE" dirty="0" smtClean="0">
                <a:latin typeface="Times New Roman" pitchFamily="18" charset="0"/>
                <a:cs typeface="Times New Roman" pitchFamily="18" charset="0"/>
              </a:rPr>
              <a:t>Sagedus, </a:t>
            </a:r>
            <a:r>
              <a:rPr lang="et-EE" b="1" dirty="0" smtClean="0">
                <a:latin typeface="Times New Roman" pitchFamily="18" charset="0"/>
                <a:cs typeface="Times New Roman" pitchFamily="18" charset="0"/>
              </a:rPr>
              <a:t>keemiline nihe</a:t>
            </a:r>
            <a:r>
              <a:rPr lang="et-EE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t-EE" dirty="0" err="1" smtClean="0">
                <a:latin typeface="Times New Roman" pitchFamily="18" charset="0"/>
                <a:cs typeface="Times New Roman" pitchFamily="18" charset="0"/>
              </a:rPr>
              <a:t>ppm</a:t>
            </a:r>
            <a:r>
              <a:rPr lang="et-EE" dirty="0">
                <a:latin typeface="Times New Roman" pitchFamily="18" charset="0"/>
                <a:cs typeface="Times New Roman" pitchFamily="18" charset="0"/>
              </a:rPr>
              <a:t>.</a:t>
            </a:r>
            <a:endParaRPr lang="et-EE" dirty="0"/>
          </a:p>
        </p:txBody>
      </p:sp>
      <p:sp>
        <p:nvSpPr>
          <p:cNvPr id="32" name="Rectangle 31"/>
          <p:cNvSpPr/>
          <p:nvPr/>
        </p:nvSpPr>
        <p:spPr>
          <a:xfrm>
            <a:off x="621355" y="1468365"/>
            <a:ext cx="25150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t-EE" b="1" dirty="0" smtClean="0">
                <a:latin typeface="Times New Roman" pitchFamily="18" charset="0"/>
                <a:cs typeface="Times New Roman" pitchFamily="18" charset="0"/>
              </a:rPr>
              <a:t>Spinn 1/2</a:t>
            </a:r>
            <a:endParaRPr lang="et-EE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4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598395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977539" y="2112379"/>
            <a:ext cx="5040000" cy="4693476"/>
            <a:chOff x="3977539" y="2112379"/>
            <a:chExt cx="5040000" cy="4693476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77539" y="2112379"/>
              <a:ext cx="5040000" cy="4346787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5736158" y="6498078"/>
              <a:ext cx="193995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t-EE" sz="1400" baseline="30000" dirty="0" smtClean="0">
                  <a:latin typeface="Times New Roman" pitchFamily="18" charset="0"/>
                  <a:cs typeface="Times New Roman" pitchFamily="18" charset="0"/>
                </a:rPr>
                <a:t>13</a:t>
              </a:r>
              <a:r>
                <a:rPr lang="et-EE" sz="1400" dirty="0" smtClean="0">
                  <a:latin typeface="Times New Roman" pitchFamily="18" charset="0"/>
                  <a:cs typeface="Times New Roman" pitchFamily="18" charset="0"/>
                </a:rPr>
                <a:t>C keemiline nihe, </a:t>
              </a:r>
              <a:r>
                <a:rPr lang="et-EE" sz="1400" dirty="0" err="1" smtClean="0">
                  <a:latin typeface="Times New Roman" pitchFamily="18" charset="0"/>
                  <a:cs typeface="Times New Roman" pitchFamily="18" charset="0"/>
                </a:rPr>
                <a:t>ppm</a:t>
              </a:r>
              <a:endParaRPr lang="et-EE" sz="14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8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TUUMAMAGNETRESONANTSSPEKTROSKOOPIA</a:t>
            </a:r>
            <a:endParaRPr lang="et-EE" sz="28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03761" y="888059"/>
            <a:ext cx="5040000" cy="2468681"/>
            <a:chOff x="103761" y="888059"/>
            <a:chExt cx="5040000" cy="2468681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3761" y="888059"/>
              <a:ext cx="5040000" cy="212353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1653783" y="3048963"/>
              <a:ext cx="193995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t-EE" sz="1400" baseline="30000" dirty="0" smtClean="0">
                  <a:latin typeface="Times New Roman" pitchFamily="18" charset="0"/>
                  <a:cs typeface="Times New Roman" pitchFamily="18" charset="0"/>
                </a:rPr>
                <a:t>13</a:t>
              </a:r>
              <a:r>
                <a:rPr lang="et-EE" sz="1400" dirty="0" smtClean="0">
                  <a:latin typeface="Times New Roman" pitchFamily="18" charset="0"/>
                  <a:cs typeface="Times New Roman" pitchFamily="18" charset="0"/>
                </a:rPr>
                <a:t>C keemiline nihe, </a:t>
              </a:r>
              <a:r>
                <a:rPr lang="et-EE" sz="1400" dirty="0" err="1" smtClean="0">
                  <a:latin typeface="Times New Roman" pitchFamily="18" charset="0"/>
                  <a:cs typeface="Times New Roman" pitchFamily="18" charset="0"/>
                </a:rPr>
                <a:t>ppm</a:t>
              </a:r>
              <a:endParaRPr lang="et-EE" sz="14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5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766772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875400" y="2857694"/>
            <a:ext cx="5040000" cy="3909250"/>
            <a:chOff x="3875400" y="2857694"/>
            <a:chExt cx="5040000" cy="390925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75400" y="2857694"/>
              <a:ext cx="5040000" cy="3582017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687517" y="6459167"/>
              <a:ext cx="193995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t-EE" sz="1400" baseline="30000" dirty="0" smtClean="0">
                  <a:latin typeface="Times New Roman" pitchFamily="18" charset="0"/>
                  <a:cs typeface="Times New Roman" pitchFamily="18" charset="0"/>
                </a:rPr>
                <a:t>13</a:t>
              </a:r>
              <a:r>
                <a:rPr lang="et-EE" sz="1400" dirty="0" smtClean="0">
                  <a:latin typeface="Times New Roman" pitchFamily="18" charset="0"/>
                  <a:cs typeface="Times New Roman" pitchFamily="18" charset="0"/>
                </a:rPr>
                <a:t>C keemiline nihe, </a:t>
              </a:r>
              <a:r>
                <a:rPr lang="et-EE" sz="1400" dirty="0" err="1" smtClean="0">
                  <a:latin typeface="Times New Roman" pitchFamily="18" charset="0"/>
                  <a:cs typeface="Times New Roman" pitchFamily="18" charset="0"/>
                </a:rPr>
                <a:t>ppm</a:t>
              </a:r>
              <a:endParaRPr lang="et-EE" sz="14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8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TUUMAMAGNETRESONANTSSPEKTROSKOOPIA</a:t>
            </a:r>
            <a:endParaRPr lang="et-EE" sz="28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39395" y="998765"/>
            <a:ext cx="5040000" cy="3221583"/>
            <a:chOff x="339395" y="998765"/>
            <a:chExt cx="5040000" cy="3221583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9395" y="998765"/>
              <a:ext cx="5040000" cy="2907130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1838610" y="3912571"/>
              <a:ext cx="193995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t-EE" sz="1400" baseline="30000" dirty="0" smtClean="0">
                  <a:latin typeface="Times New Roman" pitchFamily="18" charset="0"/>
                  <a:cs typeface="Times New Roman" pitchFamily="18" charset="0"/>
                </a:rPr>
                <a:t>13</a:t>
              </a:r>
              <a:r>
                <a:rPr lang="et-EE" sz="1400" dirty="0" smtClean="0">
                  <a:latin typeface="Times New Roman" pitchFamily="18" charset="0"/>
                  <a:cs typeface="Times New Roman" pitchFamily="18" charset="0"/>
                </a:rPr>
                <a:t>C keemiline nihe, </a:t>
              </a:r>
              <a:r>
                <a:rPr lang="et-EE" sz="1400" dirty="0" err="1" smtClean="0">
                  <a:latin typeface="Times New Roman" pitchFamily="18" charset="0"/>
                  <a:cs typeface="Times New Roman" pitchFamily="18" charset="0"/>
                </a:rPr>
                <a:t>ppm</a:t>
              </a:r>
              <a:endParaRPr lang="et-EE" sz="14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6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631293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8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TUUMAMAGNETRESONANTSSPEKTROSKOOPIA</a:t>
            </a:r>
            <a:endParaRPr lang="et-EE" sz="28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876300" y="3426281"/>
            <a:ext cx="7391400" cy="3297853"/>
            <a:chOff x="876300" y="2852936"/>
            <a:chExt cx="7391400" cy="3297853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6300" y="2852936"/>
              <a:ext cx="7391400" cy="3267075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3635896" y="4437112"/>
              <a:ext cx="87389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t-EE" sz="1400" b="1" dirty="0" err="1" smtClean="0">
                  <a:latin typeface="Times New Roman" pitchFamily="18" charset="0"/>
                  <a:cs typeface="Times New Roman" pitchFamily="18" charset="0"/>
                </a:rPr>
                <a:t>Arom</a:t>
              </a:r>
              <a:r>
                <a:rPr lang="et-EE" sz="1400" b="1" dirty="0" smtClean="0">
                  <a:latin typeface="Times New Roman" pitchFamily="18" charset="0"/>
                  <a:cs typeface="Times New Roman" pitchFamily="18" charset="0"/>
                </a:rPr>
                <a:t>.</a:t>
              </a:r>
              <a:r>
                <a:rPr lang="et-EE" sz="1600" b="1" dirty="0" smtClean="0">
                  <a:latin typeface="Times New Roman" pitchFamily="18" charset="0"/>
                  <a:cs typeface="Times New Roman" pitchFamily="18" charset="0"/>
                </a:rPr>
                <a:t> C</a:t>
              </a:r>
              <a:endParaRPr lang="et-EE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6453935" y="3975881"/>
              <a:ext cx="98135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t-EE" sz="1400" b="1" dirty="0" smtClean="0">
                  <a:latin typeface="Times New Roman" pitchFamily="18" charset="0"/>
                  <a:cs typeface="Times New Roman" pitchFamily="18" charset="0"/>
                </a:rPr>
                <a:t>(halogeen)</a:t>
              </a:r>
              <a:endParaRPr lang="et-EE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3288943" y="5781457"/>
              <a:ext cx="244169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t-EE" baseline="30000" dirty="0" smtClean="0">
                  <a:latin typeface="Times New Roman" pitchFamily="18" charset="0"/>
                  <a:cs typeface="Times New Roman" pitchFamily="18" charset="0"/>
                </a:rPr>
                <a:t>13</a:t>
              </a:r>
              <a:r>
                <a:rPr lang="et-EE" dirty="0" smtClean="0">
                  <a:latin typeface="Times New Roman" pitchFamily="18" charset="0"/>
                  <a:cs typeface="Times New Roman" pitchFamily="18" charset="0"/>
                </a:rPr>
                <a:t>C keemiline nihe, </a:t>
              </a:r>
              <a:r>
                <a:rPr lang="et-EE" dirty="0" err="1" smtClean="0">
                  <a:latin typeface="Times New Roman" pitchFamily="18" charset="0"/>
                  <a:cs typeface="Times New Roman" pitchFamily="18" charset="0"/>
                </a:rPr>
                <a:t>ppm</a:t>
              </a:r>
              <a:endParaRPr lang="et-EE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6146" name="Picture 2" descr="http://www.grandinetti.org/resources/Research/NMR/PeriodicTabl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325" y="991678"/>
            <a:ext cx="4410075" cy="226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876300" y="1320932"/>
          <a:ext cx="298132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0663"/>
                <a:gridCol w="1490663"/>
              </a:tblGrid>
              <a:tr h="370840">
                <a:tc>
                  <a:txBody>
                    <a:bodyPr/>
                    <a:lstStyle/>
                    <a:p>
                      <a:r>
                        <a:rPr lang="et-EE" dirty="0" smtClean="0"/>
                        <a:t>Isotoop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Levimus,</a:t>
                      </a:r>
                      <a:r>
                        <a:rPr lang="et-EE" baseline="0" dirty="0" smtClean="0"/>
                        <a:t> %</a:t>
                      </a:r>
                      <a:endParaRPr lang="et-E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baseline="30000" dirty="0" smtClean="0"/>
                        <a:t>1</a:t>
                      </a:r>
                      <a:r>
                        <a:rPr lang="et-EE" dirty="0" smtClean="0"/>
                        <a:t>H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  99,985</a:t>
                      </a:r>
                      <a:endParaRPr lang="et-E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baseline="30000" dirty="0" smtClean="0"/>
                        <a:t>2</a:t>
                      </a:r>
                      <a:r>
                        <a:rPr lang="et-EE" dirty="0" smtClean="0"/>
                        <a:t>H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    0,015</a:t>
                      </a:r>
                      <a:endParaRPr lang="et-E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baseline="30000" dirty="0" smtClean="0"/>
                        <a:t>13</a:t>
                      </a:r>
                      <a:r>
                        <a:rPr lang="et-EE" dirty="0" smtClean="0"/>
                        <a:t>C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    1,108</a:t>
                      </a:r>
                      <a:endParaRPr lang="et-E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baseline="30000" dirty="0" smtClean="0"/>
                        <a:t>15</a:t>
                      </a:r>
                      <a:r>
                        <a:rPr lang="et-EE" dirty="0" smtClean="0"/>
                        <a:t>N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    0,37</a:t>
                      </a:r>
                      <a:endParaRPr lang="et-E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baseline="30000" dirty="0" smtClean="0"/>
                        <a:t>19</a:t>
                      </a:r>
                      <a:r>
                        <a:rPr lang="et-EE" dirty="0" smtClean="0"/>
                        <a:t>F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100,0</a:t>
                      </a:r>
                      <a:endParaRPr lang="et-E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baseline="30000" dirty="0" smtClean="0"/>
                        <a:t>31</a:t>
                      </a:r>
                      <a:r>
                        <a:rPr lang="et-EE" dirty="0" smtClean="0"/>
                        <a:t>P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100,0</a:t>
                      </a:r>
                      <a:endParaRPr lang="et-EE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7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492561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8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TUUMAMAGNETRESONANTSSPEKTROSKOOPIA</a:t>
            </a:r>
            <a:endParaRPr lang="et-EE" sz="28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0222" y="1025511"/>
            <a:ext cx="3960000" cy="290612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0222" y="3930098"/>
            <a:ext cx="3960000" cy="290612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913" y="1025511"/>
            <a:ext cx="3960000" cy="2906129"/>
          </a:xfrm>
          <a:prstGeom prst="rect">
            <a:avLst/>
          </a:prstGeom>
        </p:spPr>
      </p:pic>
      <p:pic>
        <p:nvPicPr>
          <p:cNvPr id="10248" name="Picture 8" descr="Figure of chemical shifts for different types of H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927328"/>
            <a:ext cx="4705350" cy="2800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8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167907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800" b="1" baseline="30000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13</a:t>
            </a:r>
            <a:r>
              <a:rPr lang="et-EE" sz="28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C-TMR</a:t>
            </a:r>
            <a:endParaRPr lang="et-EE" sz="28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64" y="838200"/>
            <a:ext cx="7112642" cy="5912632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9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207732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800" b="1" baseline="30000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1</a:t>
            </a:r>
            <a:r>
              <a:rPr lang="et-EE" sz="28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H-TMR</a:t>
            </a:r>
            <a:endParaRPr lang="et-EE" sz="28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6738" y="772152"/>
            <a:ext cx="6386207" cy="6085848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10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805250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1560" y="1988840"/>
            <a:ext cx="7848872" cy="216024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34000"/>
                </a:schemeClr>
              </a:gs>
              <a:gs pos="50000">
                <a:schemeClr val="accent1">
                  <a:tint val="44500"/>
                  <a:satMod val="160000"/>
                  <a:alpha val="43000"/>
                </a:schemeClr>
              </a:gs>
              <a:gs pos="100000">
                <a:schemeClr val="accent1">
                  <a:tint val="23500"/>
                  <a:satMod val="160000"/>
                  <a:alpha val="53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4744"/>
            <a:ext cx="7772400" cy="3907647"/>
          </a:xfrm>
        </p:spPr>
        <p:txBody>
          <a:bodyPr>
            <a:normAutofit/>
          </a:bodyPr>
          <a:lstStyle/>
          <a:p>
            <a:r>
              <a:rPr lang="et-EE" sz="2600" b="1" dirty="0" smtClean="0">
                <a:ln w="1905"/>
                <a:solidFill>
                  <a:srgbClr val="183B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11. VEDELIKKROMATOGRAAFIA</a:t>
            </a:r>
            <a:endParaRPr lang="en-US" sz="2600" dirty="0">
              <a:solidFill>
                <a:srgbClr val="183B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85FE0-0037-43F4-A613-44E4317F956C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148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556455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Kromatograafia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on meetod, mille abil saab segusid üksikuteks komponentideks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lahutada.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1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M. S. </a:t>
            </a:r>
            <a:r>
              <a:rPr lang="et-EE" sz="2000" b="1" dirty="0" err="1" smtClean="0">
                <a:latin typeface="Times New Roman" pitchFamily="18" charset="0"/>
                <a:cs typeface="Times New Roman" pitchFamily="18" charset="0"/>
              </a:rPr>
              <a:t>Tsvett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avastas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1903. a.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kromatograafia nähtuse.</a:t>
            </a:r>
          </a:p>
          <a:p>
            <a:pPr algn="just"/>
            <a:endParaRPr lang="et-EE" sz="1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Kasutas kaltsiumkarbonaadiga täidetud toru, mida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voolutas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petrooleetri ja etanooli seguga – lahutas üksteisest klorofüllid ja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karotenoidid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 1906. a. kasutas terminit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‘kromatograafia’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KROMATOGRAAFIA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12</a:t>
            </a:fld>
            <a:endParaRPr lang="et-EE"/>
          </a:p>
        </p:txBody>
      </p:sp>
      <p:grpSp>
        <p:nvGrpSpPr>
          <p:cNvPr id="4" name="Group 3"/>
          <p:cNvGrpSpPr/>
          <p:nvPr/>
        </p:nvGrpSpPr>
        <p:grpSpPr>
          <a:xfrm>
            <a:off x="6207198" y="3050407"/>
            <a:ext cx="2793329" cy="3722906"/>
            <a:chOff x="6032094" y="1192421"/>
            <a:chExt cx="2793329" cy="3722906"/>
          </a:xfrm>
        </p:grpSpPr>
        <p:pic>
          <p:nvPicPr>
            <p:cNvPr id="4098" name="Picture 2" descr="https://upload.wikimedia.org/wikipedia/commons/e/ea/Mikhail_Tsvet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81061" y="1192421"/>
              <a:ext cx="2495393" cy="30765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angle 2"/>
            <p:cNvSpPr/>
            <p:nvPr/>
          </p:nvSpPr>
          <p:spPr>
            <a:xfrm>
              <a:off x="6032094" y="4268996"/>
              <a:ext cx="2793329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dirty="0" err="1">
                  <a:latin typeface="Times" panose="02020603050405020304" pitchFamily="18" charset="0"/>
                  <a:cs typeface="Times" panose="02020603050405020304" pitchFamily="18" charset="0"/>
                </a:rPr>
                <a:t>Mikhail</a:t>
              </a:r>
              <a:r>
                <a:rPr lang="et-EE" dirty="0"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  <a:r>
                <a:rPr lang="et-EE" dirty="0" err="1">
                  <a:latin typeface="Times" panose="02020603050405020304" pitchFamily="18" charset="0"/>
                  <a:cs typeface="Times" panose="02020603050405020304" pitchFamily="18" charset="0"/>
                </a:rPr>
                <a:t>Semyonovich</a:t>
              </a:r>
              <a:r>
                <a:rPr lang="et-EE" dirty="0"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  <a:r>
                <a:rPr lang="et-EE" dirty="0" err="1" smtClean="0">
                  <a:latin typeface="Times" panose="02020603050405020304" pitchFamily="18" charset="0"/>
                  <a:cs typeface="Times" panose="02020603050405020304" pitchFamily="18" charset="0"/>
                </a:rPr>
                <a:t>Tsvet</a:t>
              </a:r>
              <a:r>
                <a:rPr lang="et-EE" dirty="0">
                  <a:latin typeface="Times" panose="02020603050405020304" pitchFamily="18" charset="0"/>
                  <a:cs typeface="Times" panose="02020603050405020304" pitchFamily="18" charset="0"/>
                </a:rPr>
                <a:t/>
              </a:r>
              <a:br>
                <a:rPr lang="et-EE" dirty="0">
                  <a:latin typeface="Times" panose="02020603050405020304" pitchFamily="18" charset="0"/>
                  <a:cs typeface="Times" panose="02020603050405020304" pitchFamily="18" charset="0"/>
                </a:rPr>
              </a:br>
              <a:r>
                <a:rPr lang="et-EE" dirty="0" smtClean="0">
                  <a:latin typeface="Times" panose="02020603050405020304" pitchFamily="18" charset="0"/>
                  <a:cs typeface="Times" panose="02020603050405020304" pitchFamily="18" charset="0"/>
                </a:rPr>
                <a:t>(1872–1919)</a:t>
              </a:r>
              <a:endParaRPr lang="et-EE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314645" y="0"/>
            <a:ext cx="2903838" cy="3041487"/>
            <a:chOff x="6314645" y="0"/>
            <a:chExt cx="2903838" cy="3041487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19088" y="0"/>
              <a:ext cx="2399395" cy="3041487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682675" y="630497"/>
              <a:ext cx="93732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t-EE" sz="1600" dirty="0" smtClean="0">
                  <a:latin typeface="Times" panose="02020603050405020304" pitchFamily="18" charset="0"/>
                  <a:cs typeface="Times" panose="02020603050405020304" pitchFamily="18" charset="0"/>
                </a:rPr>
                <a:t>Taimne ekstrakt</a:t>
              </a:r>
              <a:endParaRPr lang="et-EE" sz="1600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314645" y="1429959"/>
              <a:ext cx="106864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t-EE" sz="1600" dirty="0" smtClean="0">
                  <a:latin typeface="Times" panose="02020603050405020304" pitchFamily="18" charset="0"/>
                  <a:cs typeface="Times" panose="02020603050405020304" pitchFamily="18" charset="0"/>
                </a:rPr>
                <a:t>Värvilised tsoonid</a:t>
              </a:r>
              <a:endParaRPr lang="et-EE" sz="1600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90929" y="4244937"/>
            <a:ext cx="5441165" cy="2574542"/>
            <a:chOff x="590929" y="4244937"/>
            <a:chExt cx="5441165" cy="2574542"/>
          </a:xfrm>
        </p:grpSpPr>
        <p:pic>
          <p:nvPicPr>
            <p:cNvPr id="4100" name="Picture 4" descr="http://www.nobelprize.org/nobel_prizes/chemistry/laureates/1952/martin_postcard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0929" y="4244937"/>
              <a:ext cx="1527310" cy="21600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2" name="Picture 6" descr="http://www.nobelprize.org/nobel_prizes/chemistry/laureates/1952/synge_postcard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89382" y="4244937"/>
              <a:ext cx="1527310" cy="21600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tangle 10"/>
            <p:cNvSpPr/>
            <p:nvPr/>
          </p:nvSpPr>
          <p:spPr>
            <a:xfrm>
              <a:off x="612843" y="6450147"/>
              <a:ext cx="140301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A.J.P. </a:t>
              </a:r>
              <a:r>
                <a:rPr 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Martin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189382" y="6450147"/>
              <a:ext cx="149271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R.L.M. </a:t>
              </a:r>
              <a:r>
                <a:rPr lang="et-EE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Synge</a:t>
              </a:r>
              <a:endParaRPr lang="et-EE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736193" y="4340734"/>
              <a:ext cx="2295901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t-EE" dirty="0" smtClean="0">
                  <a:latin typeface="Times New Roman" pitchFamily="18" charset="0"/>
                  <a:cs typeface="Times New Roman" pitchFamily="18" charset="0"/>
                </a:rPr>
                <a:t>Kromatograafia tänapäevasel kujul.</a:t>
              </a:r>
            </a:p>
            <a:p>
              <a:pPr algn="just"/>
              <a:endParaRPr lang="et-EE" dirty="0">
                <a:latin typeface="Times New Roman" pitchFamily="18" charset="0"/>
                <a:cs typeface="Times New Roman" pitchFamily="18" charset="0"/>
              </a:endParaRPr>
            </a:p>
            <a:p>
              <a:pPr algn="just"/>
              <a:r>
                <a:rPr lang="et-EE" dirty="0" smtClean="0">
                  <a:latin typeface="Times New Roman" pitchFamily="18" charset="0"/>
                  <a:cs typeface="Times New Roman" pitchFamily="18" charset="0"/>
                </a:rPr>
                <a:t>Nobeli keemiapreemia</a:t>
              </a:r>
            </a:p>
            <a:p>
              <a:pPr algn="just"/>
              <a:r>
                <a:rPr lang="et-EE" dirty="0" smtClean="0">
                  <a:latin typeface="Times New Roman" pitchFamily="18" charset="0"/>
                  <a:cs typeface="Times New Roman" pitchFamily="18" charset="0"/>
                </a:rPr>
                <a:t>1952. a.</a:t>
              </a:r>
              <a:endParaRPr lang="et-EE" dirty="0"/>
            </a:p>
          </p:txBody>
        </p:sp>
      </p:grpSp>
    </p:spTree>
    <p:extLst>
      <p:ext uri="{BB962C8B-B14F-4D97-AF65-F5344CB8AC3E}">
        <p14:creationId xmlns:p14="http://schemas.microsoft.com/office/powerpoint/2010/main" val="149841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Planaarkromatograafia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on lihtsaim variant vedelikkromatograafiast (LC).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PLANAARKROMATOGRAAFIA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13</a:t>
            </a:fld>
            <a:endParaRPr lang="et-EE"/>
          </a:p>
        </p:txBody>
      </p:sp>
      <p:grpSp>
        <p:nvGrpSpPr>
          <p:cNvPr id="3" name="Group 2"/>
          <p:cNvGrpSpPr/>
          <p:nvPr/>
        </p:nvGrpSpPr>
        <p:grpSpPr>
          <a:xfrm>
            <a:off x="6678589" y="1891121"/>
            <a:ext cx="2460549" cy="4785622"/>
            <a:chOff x="6678589" y="1891121"/>
            <a:chExt cx="2460549" cy="4785622"/>
          </a:xfrm>
        </p:grpSpPr>
        <p:pic>
          <p:nvPicPr>
            <p:cNvPr id="1026" name="Picture 2" descr="https://upload.wikimedia.org/wikipedia/commons/thumb/0/0a/Paper.jpg/220px-Paper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41203" y="1891121"/>
              <a:ext cx="2095500" cy="2543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6678589" y="4722362"/>
              <a:ext cx="2460549" cy="19543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spcAft>
                  <a:spcPts val="600"/>
                </a:spcAft>
              </a:pPr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1. </a:t>
              </a:r>
              <a:r>
                <a:rPr lang="et-EE" sz="1600" dirty="0" err="1" smtClean="0">
                  <a:latin typeface="Times New Roman" pitchFamily="18" charset="0"/>
                  <a:cs typeface="Times New Roman" pitchFamily="18" charset="0"/>
                </a:rPr>
                <a:t>Eluent</a:t>
              </a:r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 (vooluti)</a:t>
              </a:r>
            </a:p>
            <a:p>
              <a:pPr algn="just">
                <a:spcAft>
                  <a:spcPts val="600"/>
                </a:spcAft>
              </a:pPr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2. </a:t>
              </a:r>
              <a:r>
                <a:rPr lang="et-EE" sz="1600" dirty="0" err="1" smtClean="0">
                  <a:latin typeface="Times New Roman" pitchFamily="18" charset="0"/>
                  <a:cs typeface="Times New Roman" pitchFamily="18" charset="0"/>
                </a:rPr>
                <a:t>Kromatograafiline</a:t>
              </a:r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 plaat</a:t>
              </a:r>
            </a:p>
            <a:p>
              <a:pPr algn="just">
                <a:spcAft>
                  <a:spcPts val="600"/>
                </a:spcAft>
              </a:pPr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3. Uuritav segu</a:t>
              </a:r>
            </a:p>
            <a:p>
              <a:pPr algn="just">
                <a:spcAft>
                  <a:spcPts val="600"/>
                </a:spcAft>
              </a:pPr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4. Standardained</a:t>
              </a:r>
            </a:p>
            <a:p>
              <a:pPr algn="just">
                <a:spcAft>
                  <a:spcPts val="600"/>
                </a:spcAft>
              </a:pPr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5. </a:t>
              </a:r>
              <a:r>
                <a:rPr lang="et-EE" sz="1600" dirty="0" err="1" smtClean="0">
                  <a:latin typeface="Times New Roman" pitchFamily="18" charset="0"/>
                  <a:cs typeface="Times New Roman" pitchFamily="18" charset="0"/>
                </a:rPr>
                <a:t>Eluendi</a:t>
              </a:r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 front</a:t>
              </a:r>
            </a:p>
            <a:p>
              <a:pPr algn="just">
                <a:spcAft>
                  <a:spcPts val="600"/>
                </a:spcAft>
              </a:pPr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6. Stardijoon</a:t>
              </a: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467544" y="1445268"/>
            <a:ext cx="4123911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Statsionaarse faasi kandja: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klaas, metall, sünteetiline materjal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spcAft>
                <a:spcPts val="1200"/>
              </a:spcAft>
            </a:pP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Statsionaarne </a:t>
            </a: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faas: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õhukese kihina kandjale kantud materjal (tahke aine, geel, vedelik) või plaadi materjal ise (nt. paberkromatograafia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Kromato-graafiline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plaat, paber.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Mobiilne faas (</a:t>
            </a:r>
            <a:r>
              <a:rPr lang="et-EE" sz="2000" b="1" dirty="0" err="1">
                <a:latin typeface="Times New Roman" pitchFamily="18" charset="0"/>
                <a:cs typeface="Times New Roman" pitchFamily="18" charset="0"/>
              </a:rPr>
              <a:t>eluent</a:t>
            </a: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):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vedelik või gaas, mis kannab proovis olevad ained läbi statsionaarse faasi. Liigub statsionaarse faasi suhtes rõhu, gravitatsiooni- või kapillaarjõudude mõjul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Lahutatav proov: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ained, mis kanduvad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eluendi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liikumise tõttu läbi statsionaarse faasi.</a:t>
            </a:r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https://upload.wikimedia.org/wikipedia/commons/0/0b/TLC-Essential-Oil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357" y="1702117"/>
            <a:ext cx="1807944" cy="1913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4716844" y="4107535"/>
            <a:ext cx="1943315" cy="2593616"/>
            <a:chOff x="4716844" y="4107535"/>
            <a:chExt cx="1943315" cy="2593616"/>
          </a:xfrm>
        </p:grpSpPr>
        <p:pic>
          <p:nvPicPr>
            <p:cNvPr id="1030" name="Picture 6" descr="http://pubs.sciepub.com/wjar/2/6/2/image/fig1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7114" y="4107535"/>
              <a:ext cx="1786024" cy="19220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tangle 10"/>
            <p:cNvSpPr/>
            <p:nvPr/>
          </p:nvSpPr>
          <p:spPr>
            <a:xfrm>
              <a:off x="4716844" y="5962487"/>
              <a:ext cx="102938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400" dirty="0">
                  <a:latin typeface="Times" panose="02020603050405020304" pitchFamily="18" charset="0"/>
                  <a:cs typeface="Times" panose="02020603050405020304" pitchFamily="18" charset="0"/>
                </a:rPr>
                <a:t>UV 366 </a:t>
              </a:r>
              <a:r>
                <a:rPr lang="et-EE" sz="1400" dirty="0" err="1">
                  <a:latin typeface="Times" panose="02020603050405020304" pitchFamily="18" charset="0"/>
                  <a:cs typeface="Times" panose="02020603050405020304" pitchFamily="18" charset="0"/>
                </a:rPr>
                <a:t>nm</a:t>
              </a:r>
              <a:endParaRPr lang="et-EE" sz="1400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5630775" y="5962487"/>
              <a:ext cx="1029384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t-EE" sz="1400" dirty="0" smtClean="0">
                  <a:latin typeface="Times" panose="02020603050405020304" pitchFamily="18" charset="0"/>
                  <a:cs typeface="Times" panose="02020603050405020304" pitchFamily="18" charset="0"/>
                </a:rPr>
                <a:t>Peale ilmutiga piserdamist</a:t>
              </a:r>
              <a:endParaRPr lang="et-EE" sz="1400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3599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Mehhanism: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mobiilne faas liigub läbi statsionaarse faasi viies endaga kaasa läbi statsionaarse faasi analüüsitavat proovi. 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Kromatograafia põhialus: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ainete segu üksikud komponendid peavad läbi statsionaarse faasi liikuma erineva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kiirusega –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vaid nii tagatakse segu komponentideks lahutumine. 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Visualiseerimine: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nähtav valgus (värvilised ained), mittespetsiifiline ilmutamine (joodikamber), spetsiifiline ilmutamine (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ninhüdriin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), fluorestsentsi jälgimine (UV-lamp).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Eelised</a:t>
            </a: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lihtne, odav, kiire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Puudused</a:t>
            </a: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madal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lahutuvus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kehv korratavus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, raske automatiseerida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Kasutusala</a:t>
            </a: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esmane “sõelumine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”.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PLANAARKROMATOGRAAFIA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14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520660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JAOTUSKOEFITSIENT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15</a:t>
            </a:fld>
            <a:endParaRPr lang="et-EE"/>
          </a:p>
        </p:txBody>
      </p:sp>
      <p:sp>
        <p:nvSpPr>
          <p:cNvPr id="34" name="TextBox 31"/>
          <p:cNvSpPr txBox="1">
            <a:spLocks noChangeArrowheads="1"/>
          </p:cNvSpPr>
          <p:nvPr/>
        </p:nvSpPr>
        <p:spPr bwMode="auto">
          <a:xfrm>
            <a:off x="3718862" y="1001206"/>
            <a:ext cx="5029852" cy="4776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et-EE" sz="1900" b="1" dirty="0">
                <a:latin typeface="Times" panose="02020603050405020304" pitchFamily="18" charset="0"/>
                <a:cs typeface="Times" panose="02020603050405020304" pitchFamily="18" charset="0"/>
              </a:rPr>
              <a:t>Jaotuskoefitsient</a:t>
            </a:r>
            <a:r>
              <a:rPr lang="et-EE" sz="1900" dirty="0"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t-EE" sz="19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R</a:t>
            </a:r>
            <a:r>
              <a:rPr lang="et-EE" sz="1900" baseline="-25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f</a:t>
            </a:r>
            <a:r>
              <a:rPr lang="et-EE" sz="19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t-EE" sz="1900" dirty="0" smtClean="0">
                <a:latin typeface="Times" panose="02020603050405020304" pitchFamily="18" charset="0"/>
                <a:cs typeface="Times" panose="02020603050405020304" pitchFamily="18" charset="0"/>
              </a:rPr>
              <a:t>(</a:t>
            </a:r>
            <a:r>
              <a:rPr lang="et-EE" sz="1900" i="1" dirty="0" err="1" smtClean="0">
                <a:latin typeface="Times" panose="02020603050405020304" pitchFamily="18" charset="0"/>
                <a:cs typeface="Times" panose="02020603050405020304" pitchFamily="18" charset="0"/>
              </a:rPr>
              <a:t>retention</a:t>
            </a:r>
            <a:r>
              <a:rPr lang="et-EE" sz="1900" i="1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t-EE" sz="1900" i="1" dirty="0" err="1">
                <a:latin typeface="Times" panose="02020603050405020304" pitchFamily="18" charset="0"/>
                <a:cs typeface="Times" panose="02020603050405020304" pitchFamily="18" charset="0"/>
              </a:rPr>
              <a:t>factor</a:t>
            </a:r>
            <a:r>
              <a:rPr lang="et-EE" sz="1900" dirty="0">
                <a:latin typeface="Times" panose="02020603050405020304" pitchFamily="18" charset="0"/>
                <a:cs typeface="Times" panose="02020603050405020304" pitchFamily="18" charset="0"/>
              </a:rPr>
              <a:t>) – jaotuskoefitsient (</a:t>
            </a:r>
            <a:r>
              <a:rPr lang="et-EE" sz="1900" dirty="0" err="1">
                <a:latin typeface="Times" panose="02020603050405020304" pitchFamily="18" charset="0"/>
                <a:cs typeface="Times" panose="02020603050405020304" pitchFamily="18" charset="0"/>
              </a:rPr>
              <a:t>retentsiooni</a:t>
            </a:r>
            <a:r>
              <a:rPr lang="et-EE" sz="1900" dirty="0">
                <a:latin typeface="Times" panose="02020603050405020304" pitchFamily="18" charset="0"/>
                <a:cs typeface="Times" panose="02020603050405020304" pitchFamily="18" charset="0"/>
              </a:rPr>
              <a:t> koefitsient), aine </a:t>
            </a:r>
            <a:r>
              <a:rPr lang="et-EE" sz="1900" dirty="0" smtClean="0">
                <a:latin typeface="Times" panose="02020603050405020304" pitchFamily="18" charset="0"/>
                <a:cs typeface="Times" panose="02020603050405020304" pitchFamily="18" charset="0"/>
              </a:rPr>
              <a:t>poolt </a:t>
            </a:r>
            <a:r>
              <a:rPr lang="et-EE" sz="19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kromatograafilisel</a:t>
            </a:r>
            <a:r>
              <a:rPr lang="et-EE" sz="1900" dirty="0" smtClean="0">
                <a:latin typeface="Times" panose="02020603050405020304" pitchFamily="18" charset="0"/>
                <a:cs typeface="Times" panose="02020603050405020304" pitchFamily="18" charset="0"/>
              </a:rPr>
              <a:t> plaadil (paberil) </a:t>
            </a:r>
            <a:r>
              <a:rPr lang="et-EE" sz="1900" dirty="0">
                <a:latin typeface="Times" panose="02020603050405020304" pitchFamily="18" charset="0"/>
                <a:cs typeface="Times" panose="02020603050405020304" pitchFamily="18" charset="0"/>
              </a:rPr>
              <a:t>läbitud tee pikkuse ja vooluti frondi poolt läbitud tee pikkuse suhe. Võimaldab väljendada individuaalse aine </a:t>
            </a:r>
            <a:r>
              <a:rPr lang="et-EE" sz="1900" dirty="0" smtClean="0">
                <a:latin typeface="Times" panose="02020603050405020304" pitchFamily="18" charset="0"/>
                <a:cs typeface="Times" panose="02020603050405020304" pitchFamily="18" charset="0"/>
              </a:rPr>
              <a:t>liikuvust.</a:t>
            </a:r>
          </a:p>
          <a:p>
            <a:pPr algn="just">
              <a:lnSpc>
                <a:spcPct val="114000"/>
              </a:lnSpc>
            </a:pPr>
            <a:endParaRPr lang="et-EE" sz="10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just">
              <a:lnSpc>
                <a:spcPct val="114000"/>
              </a:lnSpc>
            </a:pPr>
            <a:r>
              <a:rPr lang="et-EE" sz="1900" dirty="0" err="1">
                <a:latin typeface="Times" panose="02020603050405020304" pitchFamily="18" charset="0"/>
                <a:cs typeface="Times" panose="02020603050405020304" pitchFamily="18" charset="0"/>
              </a:rPr>
              <a:t>R</a:t>
            </a:r>
            <a:r>
              <a:rPr lang="et-EE" sz="1900" baseline="-25000" dirty="0" err="1">
                <a:latin typeface="Times" panose="02020603050405020304" pitchFamily="18" charset="0"/>
                <a:cs typeface="Times" panose="02020603050405020304" pitchFamily="18" charset="0"/>
              </a:rPr>
              <a:t>f</a:t>
            </a:r>
            <a:r>
              <a:rPr lang="et-EE" sz="1900" dirty="0">
                <a:latin typeface="Times" panose="02020603050405020304" pitchFamily="18" charset="0"/>
                <a:cs typeface="Times" panose="02020603050405020304" pitchFamily="18" charset="0"/>
              </a:rPr>
              <a:t> on standardtingimustes konstantne kindla aine ning voolutisüsteemi jaoks ja iseloomustab aine jaotuvust statsionaarse faasi ja liikuva faasi </a:t>
            </a:r>
            <a:r>
              <a:rPr lang="et-EE" sz="1900" dirty="0" smtClean="0">
                <a:latin typeface="Times" panose="02020603050405020304" pitchFamily="18" charset="0"/>
                <a:cs typeface="Times" panose="02020603050405020304" pitchFamily="18" charset="0"/>
              </a:rPr>
              <a:t>vahel.</a:t>
            </a:r>
          </a:p>
          <a:p>
            <a:pPr algn="just">
              <a:lnSpc>
                <a:spcPct val="114000"/>
              </a:lnSpc>
            </a:pPr>
            <a:endParaRPr lang="et-EE" sz="10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just">
              <a:lnSpc>
                <a:spcPct val="114000"/>
              </a:lnSpc>
            </a:pPr>
            <a:r>
              <a:rPr lang="et-EE" sz="1900" b="1" dirty="0" smtClean="0">
                <a:latin typeface="Times" panose="02020603050405020304" pitchFamily="18" charset="0"/>
                <a:cs typeface="Times" panose="02020603050405020304" pitchFamily="18" charset="0"/>
              </a:rPr>
              <a:t>Jaotuskoefitsiendi konstantsuse </a:t>
            </a:r>
            <a:r>
              <a:rPr lang="et-EE" sz="1900" dirty="0" smtClean="0">
                <a:latin typeface="Times" panose="02020603050405020304" pitchFamily="18" charset="0"/>
                <a:cs typeface="Times" panose="02020603050405020304" pitchFamily="18" charset="0"/>
              </a:rPr>
              <a:t>tagab ühesugune: mobiilne faas, statsionaarne faas, statsionaarse faasi kihi paksus, uuritava aine kogus, temperatuur.</a:t>
            </a:r>
            <a:endParaRPr lang="et-EE" sz="19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graphicFrame>
        <p:nvGraphicFramePr>
          <p:cNvPr id="35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6308510"/>
              </p:ext>
            </p:extLst>
          </p:nvPr>
        </p:nvGraphicFramePr>
        <p:xfrm>
          <a:off x="3303996" y="5887442"/>
          <a:ext cx="4968807" cy="7385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9" name="Equation" r:id="rId4" imgW="2679480" imgH="419040" progId="Equation.3">
                  <p:embed/>
                </p:oleObj>
              </mc:Choice>
              <mc:Fallback>
                <p:oleObj name="Equation" r:id="rId4" imgW="267948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3996" y="5887442"/>
                        <a:ext cx="4968807" cy="73853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3"/>
          <p:cNvSpPr txBox="1">
            <a:spLocks noChangeArrowheads="1"/>
          </p:cNvSpPr>
          <p:nvPr/>
        </p:nvSpPr>
        <p:spPr bwMode="auto">
          <a:xfrm>
            <a:off x="395288" y="4791041"/>
            <a:ext cx="273685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t-EE" dirty="0">
                <a:latin typeface="Times" panose="02020603050405020304" pitchFamily="18" charset="0"/>
                <a:cs typeface="Times" panose="02020603050405020304" pitchFamily="18" charset="0"/>
              </a:rPr>
              <a:t>Aine 1:  </a:t>
            </a:r>
          </a:p>
          <a:p>
            <a:endParaRPr lang="et-EE" sz="28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r>
              <a:rPr lang="et-EE" dirty="0">
                <a:latin typeface="Times" panose="02020603050405020304" pitchFamily="18" charset="0"/>
                <a:cs typeface="Times" panose="02020603050405020304" pitchFamily="18" charset="0"/>
              </a:rPr>
              <a:t>Aine 2:  </a:t>
            </a:r>
          </a:p>
        </p:txBody>
      </p:sp>
      <p:graphicFrame>
        <p:nvGraphicFramePr>
          <p:cNvPr id="37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7162316"/>
              </p:ext>
            </p:extLst>
          </p:nvPr>
        </p:nvGraphicFramePr>
        <p:xfrm>
          <a:off x="1258888" y="4759325"/>
          <a:ext cx="1482725" cy="493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40" name="Equation" r:id="rId6" imgW="799920" imgH="266400" progId="Equation.3">
                  <p:embed/>
                </p:oleObj>
              </mc:Choice>
              <mc:Fallback>
                <p:oleObj name="Equation" r:id="rId6" imgW="79992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4759325"/>
                        <a:ext cx="1482725" cy="4937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4922866"/>
              </p:ext>
            </p:extLst>
          </p:nvPr>
        </p:nvGraphicFramePr>
        <p:xfrm>
          <a:off x="1287463" y="5456238"/>
          <a:ext cx="1643062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41" name="Equation" r:id="rId8" imgW="863280" imgH="266400" progId="Equation.3">
                  <p:embed/>
                </p:oleObj>
              </mc:Choice>
              <mc:Fallback>
                <p:oleObj name="Equation" r:id="rId8" imgW="86328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7463" y="5456238"/>
                        <a:ext cx="1643062" cy="5048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9" name="Group 38"/>
          <p:cNvGrpSpPr/>
          <p:nvPr/>
        </p:nvGrpSpPr>
        <p:grpSpPr>
          <a:xfrm>
            <a:off x="468313" y="1150227"/>
            <a:ext cx="3192462" cy="3311525"/>
            <a:chOff x="468313" y="1412875"/>
            <a:chExt cx="3192462" cy="3311525"/>
          </a:xfrm>
        </p:grpSpPr>
        <p:grpSp>
          <p:nvGrpSpPr>
            <p:cNvPr id="40" name="Group 2"/>
            <p:cNvGrpSpPr>
              <a:grpSpLocks/>
            </p:cNvGrpSpPr>
            <p:nvPr/>
          </p:nvGrpSpPr>
          <p:grpSpPr bwMode="auto">
            <a:xfrm>
              <a:off x="468313" y="1412875"/>
              <a:ext cx="3192462" cy="3311525"/>
              <a:chOff x="6353" y="3134"/>
              <a:chExt cx="3700" cy="2991"/>
            </a:xfrm>
          </p:grpSpPr>
          <p:grpSp>
            <p:nvGrpSpPr>
              <p:cNvPr id="42" name="Group 3"/>
              <p:cNvGrpSpPr>
                <a:grpSpLocks/>
              </p:cNvGrpSpPr>
              <p:nvPr/>
            </p:nvGrpSpPr>
            <p:grpSpPr bwMode="auto">
              <a:xfrm>
                <a:off x="6353" y="3134"/>
                <a:ext cx="3700" cy="2572"/>
                <a:chOff x="1588" y="2472"/>
                <a:chExt cx="3700" cy="2572"/>
              </a:xfrm>
            </p:grpSpPr>
            <p:sp>
              <p:nvSpPr>
                <p:cNvPr id="44" name="Line 4"/>
                <p:cNvSpPr>
                  <a:spLocks noChangeShapeType="1"/>
                </p:cNvSpPr>
                <p:nvPr/>
              </p:nvSpPr>
              <p:spPr bwMode="auto">
                <a:xfrm>
                  <a:off x="1588" y="2812"/>
                  <a:ext cx="153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" name="Line 5"/>
                <p:cNvSpPr>
                  <a:spLocks noChangeShapeType="1"/>
                </p:cNvSpPr>
                <p:nvPr/>
              </p:nvSpPr>
              <p:spPr bwMode="auto">
                <a:xfrm>
                  <a:off x="3118" y="4682"/>
                  <a:ext cx="1377" cy="1"/>
                </a:xfrm>
                <a:prstGeom prst="line">
                  <a:avLst/>
                </a:prstGeom>
                <a:noFill/>
                <a:ln w="9525">
                  <a:solidFill>
                    <a:srgbClr val="969696"/>
                  </a:solidFill>
                  <a:prstDash val="lgDash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46" name="Group 6"/>
                <p:cNvGrpSpPr>
                  <a:grpSpLocks/>
                </p:cNvGrpSpPr>
                <p:nvPr/>
              </p:nvGrpSpPr>
              <p:grpSpPr bwMode="auto">
                <a:xfrm>
                  <a:off x="1588" y="2472"/>
                  <a:ext cx="3700" cy="2572"/>
                  <a:chOff x="1588" y="2472"/>
                  <a:chExt cx="3700" cy="2572"/>
                </a:xfrm>
              </p:grpSpPr>
              <p:sp>
                <p:nvSpPr>
                  <p:cNvPr id="47" name="Text Box 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639" y="4682"/>
                    <a:ext cx="1530" cy="36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spcAft>
                        <a:spcPts val="1000"/>
                      </a:spcAft>
                    </a:pPr>
                    <a:r>
                      <a:rPr lang="et-EE" sz="1100">
                        <a:latin typeface="Calibri" pitchFamily="34" charset="0"/>
                        <a:cs typeface="Arial" charset="0"/>
                      </a:rPr>
                      <a:t>  1            2            3</a:t>
                    </a:r>
                    <a:endParaRPr lang="et-EE" sz="1100">
                      <a:cs typeface="Arial" charset="0"/>
                    </a:endParaRPr>
                  </a:p>
                </p:txBody>
              </p:sp>
              <p:grpSp>
                <p:nvGrpSpPr>
                  <p:cNvPr id="48" name="Group 8"/>
                  <p:cNvGrpSpPr>
                    <a:grpSpLocks/>
                  </p:cNvGrpSpPr>
                  <p:nvPr/>
                </p:nvGrpSpPr>
                <p:grpSpPr bwMode="auto">
                  <a:xfrm>
                    <a:off x="1588" y="2472"/>
                    <a:ext cx="3700" cy="2550"/>
                    <a:chOff x="1588" y="2472"/>
                    <a:chExt cx="3700" cy="2550"/>
                  </a:xfrm>
                </p:grpSpPr>
                <p:grpSp>
                  <p:nvGrpSpPr>
                    <p:cNvPr id="49" name="Group 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588" y="2472"/>
                      <a:ext cx="2921" cy="2550"/>
                      <a:chOff x="1588" y="2472"/>
                      <a:chExt cx="2921" cy="2550"/>
                    </a:xfrm>
                  </p:grpSpPr>
                  <p:sp>
                    <p:nvSpPr>
                      <p:cNvPr id="53" name="Oval 1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58" y="3747"/>
                        <a:ext cx="170" cy="124"/>
                      </a:xfrm>
                      <a:prstGeom prst="ellipse">
                        <a:avLst/>
                      </a:prstGeom>
                      <a:solidFill>
                        <a:srgbClr val="FFCC00"/>
                      </a:soli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54" name="Oval 1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268" y="3149"/>
                        <a:ext cx="170" cy="124"/>
                      </a:xfrm>
                      <a:prstGeom prst="ellipse">
                        <a:avLst/>
                      </a:prstGeom>
                      <a:solidFill>
                        <a:srgbClr val="FFCC00"/>
                      </a:soli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>
                          <a:latin typeface="Calibri" pitchFamily="34" charset="0"/>
                        </a:endParaRPr>
                      </a:p>
                    </p:txBody>
                  </p:sp>
                  <p:grpSp>
                    <p:nvGrpSpPr>
                      <p:cNvPr id="55" name="Group 1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588" y="2472"/>
                        <a:ext cx="1530" cy="2550"/>
                        <a:chOff x="1588" y="10144"/>
                        <a:chExt cx="1530" cy="2550"/>
                      </a:xfrm>
                    </p:grpSpPr>
                    <p:sp>
                      <p:nvSpPr>
                        <p:cNvPr id="61" name="Rectangle 1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588" y="10144"/>
                          <a:ext cx="1530" cy="2550"/>
                        </a:xfrm>
                        <a:prstGeom prst="rect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n-US">
                            <a:latin typeface="Calibri" pitchFamily="34" charset="0"/>
                          </a:endParaRPr>
                        </a:p>
                      </p:txBody>
                    </p:sp>
                    <p:sp>
                      <p:nvSpPr>
                        <p:cNvPr id="62" name="Line 1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588" y="12354"/>
                          <a:ext cx="1530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63" name="Line 1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353" y="12306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64" name="Line 1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863" y="12306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65" name="Line 1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843" y="12306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  <p:sp>
                    <p:nvSpPr>
                      <p:cNvPr id="56" name="Line 1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958" y="3813"/>
                        <a:ext cx="1502" cy="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969696"/>
                        </a:solidFill>
                        <a:prstDash val="lgDash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57" name="Line 2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61" y="3212"/>
                        <a:ext cx="1460" cy="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969696"/>
                        </a:solidFill>
                        <a:prstDash val="lgDash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58" name="Line 2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509" y="2812"/>
                        <a:ext cx="0" cy="187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 type="triangle" w="sm" len="med"/>
                        <a:tailEnd type="triangle" w="sm" len="med"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59" name="Line 2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58" y="3813"/>
                        <a:ext cx="0" cy="869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 type="triangle" w="sm" len="med"/>
                        <a:tailEnd type="triangle" w="sm" len="med"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60" name="Line 2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932" y="3212"/>
                        <a:ext cx="0" cy="147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 type="triangle" w="sm" len="med"/>
                        <a:tailEnd type="triangle" w="sm" len="med"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sp>
                  <p:nvSpPr>
                    <p:cNvPr id="50" name="Text Box 2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461" y="3527"/>
                      <a:ext cx="827" cy="447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r>
                        <a:rPr lang="et-EE" sz="1200" b="1">
                          <a:latin typeface="Calibri" pitchFamily="34" charset="0"/>
                          <a:cs typeface="Arial" charset="0"/>
                        </a:rPr>
                        <a:t>12 cm</a:t>
                      </a:r>
                      <a:endParaRPr lang="et-EE" sz="1200" b="1">
                        <a:cs typeface="Arial" charset="0"/>
                      </a:endParaRPr>
                    </a:p>
                  </p:txBody>
                </p:sp>
                <p:sp>
                  <p:nvSpPr>
                    <p:cNvPr id="51" name="Text Box 2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889" y="3772"/>
                      <a:ext cx="827" cy="447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r>
                        <a:rPr lang="et-EE" sz="1200" b="1">
                          <a:latin typeface="Calibri" pitchFamily="34" charset="0"/>
                          <a:cs typeface="Arial" charset="0"/>
                        </a:rPr>
                        <a:t>10 cm</a:t>
                      </a:r>
                      <a:endParaRPr lang="et-EE" sz="1200" b="1">
                        <a:cs typeface="Arial" charset="0"/>
                      </a:endParaRPr>
                    </a:p>
                  </p:txBody>
                </p:sp>
                <p:sp>
                  <p:nvSpPr>
                    <p:cNvPr id="52" name="Text Box 2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433" y="4024"/>
                      <a:ext cx="827" cy="447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r>
                        <a:rPr lang="et-EE" sz="1200" b="1">
                          <a:latin typeface="Calibri" pitchFamily="34" charset="0"/>
                          <a:cs typeface="Arial" charset="0"/>
                        </a:rPr>
                        <a:t>6 cm</a:t>
                      </a:r>
                      <a:endParaRPr lang="et-EE" sz="1200" b="1">
                        <a:cs typeface="Arial" charset="0"/>
                      </a:endParaRPr>
                    </a:p>
                  </p:txBody>
                </p:sp>
              </p:grpSp>
            </p:grpSp>
          </p:grpSp>
          <p:sp>
            <p:nvSpPr>
              <p:cNvPr id="43" name="Text Box 27"/>
              <p:cNvSpPr txBox="1">
                <a:spLocks noChangeArrowheads="1"/>
              </p:cNvSpPr>
              <p:nvPr/>
            </p:nvSpPr>
            <p:spPr bwMode="auto">
              <a:xfrm>
                <a:off x="6353" y="5785"/>
                <a:ext cx="3638" cy="3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>
                  <a:spcAft>
                    <a:spcPts val="1000"/>
                  </a:spcAft>
                </a:pPr>
                <a:r>
                  <a:rPr lang="et-EE" sz="2000" dirty="0">
                    <a:latin typeface="Times" panose="02020603050405020304" pitchFamily="18" charset="0"/>
                    <a:cs typeface="Times" panose="02020603050405020304" pitchFamily="18" charset="0"/>
                  </a:rPr>
                  <a:t>Jaotuskoefitsiendi leidmine</a:t>
                </a:r>
              </a:p>
            </p:txBody>
          </p:sp>
        </p:grpSp>
        <p:sp>
          <p:nvSpPr>
            <p:cNvPr id="41" name="Line 5"/>
            <p:cNvSpPr>
              <a:spLocks noChangeShapeType="1"/>
            </p:cNvSpPr>
            <p:nvPr/>
          </p:nvSpPr>
          <p:spPr bwMode="auto">
            <a:xfrm>
              <a:off x="1808163" y="1785938"/>
              <a:ext cx="1187450" cy="1587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18998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PLANAARKROMATOGRAAFIA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16</a:t>
            </a:fld>
            <a:endParaRPr lang="et-EE"/>
          </a:p>
        </p:txBody>
      </p:sp>
      <p:grpSp>
        <p:nvGrpSpPr>
          <p:cNvPr id="7" name="Group 2"/>
          <p:cNvGrpSpPr>
            <a:grpSpLocks/>
          </p:cNvGrpSpPr>
          <p:nvPr/>
        </p:nvGrpSpPr>
        <p:grpSpPr bwMode="auto">
          <a:xfrm>
            <a:off x="633750" y="1381802"/>
            <a:ext cx="5408612" cy="3095625"/>
            <a:chOff x="1588" y="7375"/>
            <a:chExt cx="5950" cy="3060"/>
          </a:xfrm>
        </p:grpSpPr>
        <p:sp>
          <p:nvSpPr>
            <p:cNvPr id="9" name="Text Box 3"/>
            <p:cNvSpPr txBox="1">
              <a:spLocks noChangeArrowheads="1"/>
            </p:cNvSpPr>
            <p:nvPr/>
          </p:nvSpPr>
          <p:spPr bwMode="auto">
            <a:xfrm>
              <a:off x="1588" y="9928"/>
              <a:ext cx="1530" cy="5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et-EE" sz="1600" b="1" dirty="0">
                  <a:cs typeface="Arial" charset="0"/>
                </a:rPr>
                <a:t>1</a:t>
              </a:r>
              <a:endParaRPr lang="et-EE" sz="1600" dirty="0">
                <a:cs typeface="Arial" charset="0"/>
              </a:endParaRPr>
            </a:p>
          </p:txBody>
        </p:sp>
        <p:grpSp>
          <p:nvGrpSpPr>
            <p:cNvPr id="10" name="Group 4"/>
            <p:cNvGrpSpPr>
              <a:grpSpLocks/>
            </p:cNvGrpSpPr>
            <p:nvPr/>
          </p:nvGrpSpPr>
          <p:grpSpPr bwMode="auto">
            <a:xfrm>
              <a:off x="1588" y="7375"/>
              <a:ext cx="1530" cy="2550"/>
              <a:chOff x="1588" y="10144"/>
              <a:chExt cx="1530" cy="2550"/>
            </a:xfrm>
          </p:grpSpPr>
          <p:sp>
            <p:nvSpPr>
              <p:cNvPr id="36" name="Rectangle 5"/>
              <p:cNvSpPr>
                <a:spLocks noChangeArrowheads="1"/>
              </p:cNvSpPr>
              <p:nvPr/>
            </p:nvSpPr>
            <p:spPr bwMode="auto">
              <a:xfrm>
                <a:off x="1588" y="10144"/>
                <a:ext cx="1530" cy="2550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37" name="Line 6"/>
              <p:cNvSpPr>
                <a:spLocks noChangeShapeType="1"/>
              </p:cNvSpPr>
              <p:nvPr/>
            </p:nvSpPr>
            <p:spPr bwMode="auto">
              <a:xfrm>
                <a:off x="1588" y="12354"/>
                <a:ext cx="153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Line 7"/>
              <p:cNvSpPr>
                <a:spLocks noChangeShapeType="1"/>
              </p:cNvSpPr>
              <p:nvPr/>
            </p:nvSpPr>
            <p:spPr bwMode="auto">
              <a:xfrm>
                <a:off x="2353" y="12306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Line 8"/>
              <p:cNvSpPr>
                <a:spLocks noChangeShapeType="1"/>
              </p:cNvSpPr>
              <p:nvPr/>
            </p:nvSpPr>
            <p:spPr bwMode="auto">
              <a:xfrm>
                <a:off x="2863" y="12306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Line 9"/>
              <p:cNvSpPr>
                <a:spLocks noChangeShapeType="1"/>
              </p:cNvSpPr>
              <p:nvPr/>
            </p:nvSpPr>
            <p:spPr bwMode="auto">
              <a:xfrm>
                <a:off x="1843" y="12306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1758" y="8650"/>
              <a:ext cx="170" cy="1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2268" y="8052"/>
              <a:ext cx="170" cy="1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3" name="Oval 12"/>
            <p:cNvSpPr>
              <a:spLocks noChangeArrowheads="1"/>
            </p:cNvSpPr>
            <p:nvPr/>
          </p:nvSpPr>
          <p:spPr bwMode="auto">
            <a:xfrm>
              <a:off x="2778" y="8052"/>
              <a:ext cx="170" cy="1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auto">
            <a:xfrm>
              <a:off x="2778" y="8650"/>
              <a:ext cx="170" cy="1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grpSp>
          <p:nvGrpSpPr>
            <p:cNvPr id="16" name="Group 14"/>
            <p:cNvGrpSpPr>
              <a:grpSpLocks/>
            </p:cNvGrpSpPr>
            <p:nvPr/>
          </p:nvGrpSpPr>
          <p:grpSpPr bwMode="auto">
            <a:xfrm>
              <a:off x="3798" y="7375"/>
              <a:ext cx="1530" cy="2550"/>
              <a:chOff x="1588" y="10144"/>
              <a:chExt cx="1530" cy="2550"/>
            </a:xfrm>
          </p:grpSpPr>
          <p:sp>
            <p:nvSpPr>
              <p:cNvPr id="31" name="Rectangle 15"/>
              <p:cNvSpPr>
                <a:spLocks noChangeArrowheads="1"/>
              </p:cNvSpPr>
              <p:nvPr/>
            </p:nvSpPr>
            <p:spPr bwMode="auto">
              <a:xfrm>
                <a:off x="1588" y="10144"/>
                <a:ext cx="1530" cy="2550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1588" y="12354"/>
                <a:ext cx="153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Line 17"/>
              <p:cNvSpPr>
                <a:spLocks noChangeShapeType="1"/>
              </p:cNvSpPr>
              <p:nvPr/>
            </p:nvSpPr>
            <p:spPr bwMode="auto">
              <a:xfrm>
                <a:off x="2353" y="12306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Line 18"/>
              <p:cNvSpPr>
                <a:spLocks noChangeShapeType="1"/>
              </p:cNvSpPr>
              <p:nvPr/>
            </p:nvSpPr>
            <p:spPr bwMode="auto">
              <a:xfrm>
                <a:off x="2863" y="12306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Line 19"/>
              <p:cNvSpPr>
                <a:spLocks noChangeShapeType="1"/>
              </p:cNvSpPr>
              <p:nvPr/>
            </p:nvSpPr>
            <p:spPr bwMode="auto">
              <a:xfrm>
                <a:off x="1843" y="12306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3968" y="8650"/>
              <a:ext cx="170" cy="765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4478" y="8052"/>
              <a:ext cx="170" cy="935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988" y="8052"/>
              <a:ext cx="170" cy="1363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grpSp>
          <p:nvGrpSpPr>
            <p:cNvPr id="20" name="Group 32"/>
            <p:cNvGrpSpPr>
              <a:grpSpLocks/>
            </p:cNvGrpSpPr>
            <p:nvPr/>
          </p:nvGrpSpPr>
          <p:grpSpPr bwMode="auto">
            <a:xfrm>
              <a:off x="5945" y="7375"/>
              <a:ext cx="1530" cy="2550"/>
              <a:chOff x="-685" y="10144"/>
              <a:chExt cx="1530" cy="2550"/>
            </a:xfrm>
          </p:grpSpPr>
          <p:sp>
            <p:nvSpPr>
              <p:cNvPr id="26" name="Rectangle 33"/>
              <p:cNvSpPr>
                <a:spLocks noChangeArrowheads="1"/>
              </p:cNvSpPr>
              <p:nvPr/>
            </p:nvSpPr>
            <p:spPr bwMode="auto">
              <a:xfrm>
                <a:off x="-685" y="10144"/>
                <a:ext cx="1530" cy="2550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27" name="Line 34"/>
              <p:cNvSpPr>
                <a:spLocks noChangeShapeType="1"/>
              </p:cNvSpPr>
              <p:nvPr/>
            </p:nvSpPr>
            <p:spPr bwMode="auto">
              <a:xfrm>
                <a:off x="-685" y="12354"/>
                <a:ext cx="153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Line 35"/>
              <p:cNvSpPr>
                <a:spLocks noChangeShapeType="1"/>
              </p:cNvSpPr>
              <p:nvPr/>
            </p:nvSpPr>
            <p:spPr bwMode="auto">
              <a:xfrm>
                <a:off x="93" y="12306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Line 36"/>
              <p:cNvSpPr>
                <a:spLocks noChangeShapeType="1"/>
              </p:cNvSpPr>
              <p:nvPr/>
            </p:nvSpPr>
            <p:spPr bwMode="auto">
              <a:xfrm>
                <a:off x="603" y="12306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Line 37"/>
              <p:cNvSpPr>
                <a:spLocks noChangeShapeType="1"/>
              </p:cNvSpPr>
              <p:nvPr/>
            </p:nvSpPr>
            <p:spPr bwMode="auto">
              <a:xfrm>
                <a:off x="-417" y="12306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1" name="Oval 38"/>
            <p:cNvSpPr>
              <a:spLocks noChangeArrowheads="1"/>
            </p:cNvSpPr>
            <p:nvPr/>
          </p:nvSpPr>
          <p:spPr bwMode="auto">
            <a:xfrm>
              <a:off x="7135" y="9509"/>
              <a:ext cx="170" cy="1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22" name="Oval 39"/>
            <p:cNvSpPr>
              <a:spLocks noChangeArrowheads="1"/>
            </p:cNvSpPr>
            <p:nvPr/>
          </p:nvSpPr>
          <p:spPr bwMode="auto">
            <a:xfrm>
              <a:off x="6625" y="9509"/>
              <a:ext cx="170" cy="1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23" name="Oval 40"/>
            <p:cNvSpPr>
              <a:spLocks noChangeArrowheads="1"/>
            </p:cNvSpPr>
            <p:nvPr/>
          </p:nvSpPr>
          <p:spPr bwMode="auto">
            <a:xfrm>
              <a:off x="6115" y="9509"/>
              <a:ext cx="170" cy="1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24" name="Text Box 41"/>
            <p:cNvSpPr txBox="1">
              <a:spLocks noChangeArrowheads="1"/>
            </p:cNvSpPr>
            <p:nvPr/>
          </p:nvSpPr>
          <p:spPr bwMode="auto">
            <a:xfrm>
              <a:off x="3798" y="9928"/>
              <a:ext cx="1530" cy="5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et-EE" sz="1600" b="1">
                  <a:cs typeface="Arial" charset="0"/>
                </a:rPr>
                <a:t>2</a:t>
              </a:r>
              <a:endParaRPr lang="et-EE" sz="1600">
                <a:cs typeface="Arial" charset="0"/>
              </a:endParaRPr>
            </a:p>
          </p:txBody>
        </p:sp>
        <p:sp>
          <p:nvSpPr>
            <p:cNvPr id="25" name="Text Box 42"/>
            <p:cNvSpPr txBox="1">
              <a:spLocks noChangeArrowheads="1"/>
            </p:cNvSpPr>
            <p:nvPr/>
          </p:nvSpPr>
          <p:spPr bwMode="auto">
            <a:xfrm>
              <a:off x="6008" y="9928"/>
              <a:ext cx="1530" cy="5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et-EE" sz="1600" b="1">
                  <a:cs typeface="Arial" charset="0"/>
                </a:rPr>
                <a:t>3</a:t>
              </a:r>
              <a:endParaRPr lang="et-EE" sz="1600">
                <a:cs typeface="Arial" charset="0"/>
              </a:endParaRPr>
            </a:p>
          </p:txBody>
        </p:sp>
      </p:grpSp>
      <p:sp>
        <p:nvSpPr>
          <p:cNvPr id="41" name="TextBox 45"/>
          <p:cNvSpPr txBox="1">
            <a:spLocks noChangeArrowheads="1"/>
          </p:cNvSpPr>
          <p:nvPr/>
        </p:nvSpPr>
        <p:spPr bwMode="auto">
          <a:xfrm>
            <a:off x="468313" y="4621890"/>
            <a:ext cx="8351837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et-EE" sz="2000" b="1" dirty="0">
                <a:latin typeface="Times" panose="02020603050405020304" pitchFamily="18" charset="0"/>
                <a:cs typeface="Times" panose="02020603050405020304" pitchFamily="18" charset="0"/>
              </a:rPr>
              <a:t>1</a:t>
            </a:r>
            <a:r>
              <a:rPr lang="et-EE" sz="2000" dirty="0">
                <a:latin typeface="Times" panose="02020603050405020304" pitchFamily="18" charset="0"/>
                <a:cs typeface="Times" panose="02020603050405020304" pitchFamily="18" charset="0"/>
              </a:rPr>
              <a:t> – </a:t>
            </a:r>
            <a:r>
              <a:rPr lang="et-EE" sz="2000" b="1" dirty="0">
                <a:latin typeface="Times" panose="02020603050405020304" pitchFamily="18" charset="0"/>
                <a:cs typeface="Times" panose="02020603050405020304" pitchFamily="18" charset="0"/>
              </a:rPr>
              <a:t>H</a:t>
            </a:r>
            <a:r>
              <a:rPr lang="et-EE" sz="2000" b="1" dirty="0" smtClean="0">
                <a:latin typeface="Times" panose="02020603050405020304" pitchFamily="18" charset="0"/>
                <a:cs typeface="Times" panose="02020603050405020304" pitchFamily="18" charset="0"/>
              </a:rPr>
              <a:t>ea </a:t>
            </a:r>
            <a:r>
              <a:rPr lang="et-EE" sz="2000" b="1" dirty="0">
                <a:latin typeface="Times" panose="02020603050405020304" pitchFamily="18" charset="0"/>
                <a:cs typeface="Times" panose="02020603050405020304" pitchFamily="18" charset="0"/>
              </a:rPr>
              <a:t>lahutus</a:t>
            </a:r>
          </a:p>
          <a:p>
            <a:pPr>
              <a:lnSpc>
                <a:spcPct val="110000"/>
              </a:lnSpc>
            </a:pPr>
            <a:r>
              <a:rPr lang="et-EE" sz="2000" b="1" dirty="0">
                <a:latin typeface="Times" panose="02020603050405020304" pitchFamily="18" charset="0"/>
                <a:cs typeface="Times" panose="02020603050405020304" pitchFamily="18" charset="0"/>
              </a:rPr>
              <a:t>2</a:t>
            </a:r>
            <a:r>
              <a:rPr lang="et-EE" sz="2000" dirty="0">
                <a:latin typeface="Times" panose="02020603050405020304" pitchFamily="18" charset="0"/>
                <a:cs typeface="Times" panose="02020603050405020304" pitchFamily="18" charset="0"/>
              </a:rPr>
              <a:t> – </a:t>
            </a:r>
            <a:r>
              <a:rPr lang="et-EE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Halb </a:t>
            </a:r>
            <a:r>
              <a:rPr lang="et-EE" sz="2000" dirty="0">
                <a:latin typeface="Times" panose="02020603050405020304" pitchFamily="18" charset="0"/>
                <a:cs typeface="Times" panose="02020603050405020304" pitchFamily="18" charset="0"/>
              </a:rPr>
              <a:t>lahutus (uuritavat ainet liiga palju).</a:t>
            </a:r>
          </a:p>
          <a:p>
            <a:pPr>
              <a:lnSpc>
                <a:spcPct val="110000"/>
              </a:lnSpc>
            </a:pPr>
            <a:r>
              <a:rPr lang="et-EE" sz="2000" b="1" dirty="0">
                <a:latin typeface="Times" panose="02020603050405020304" pitchFamily="18" charset="0"/>
                <a:cs typeface="Times" panose="02020603050405020304" pitchFamily="18" charset="0"/>
              </a:rPr>
              <a:t>3</a:t>
            </a:r>
            <a:r>
              <a:rPr lang="et-EE" sz="2000" dirty="0">
                <a:latin typeface="Times" panose="02020603050405020304" pitchFamily="18" charset="0"/>
                <a:cs typeface="Times" panose="02020603050405020304" pitchFamily="18" charset="0"/>
              </a:rPr>
              <a:t> – </a:t>
            </a:r>
            <a:r>
              <a:rPr lang="et-EE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Halb </a:t>
            </a:r>
            <a:r>
              <a:rPr lang="et-EE" sz="2000" dirty="0">
                <a:latin typeface="Times" panose="02020603050405020304" pitchFamily="18" charset="0"/>
                <a:cs typeface="Times" panose="02020603050405020304" pitchFamily="18" charset="0"/>
              </a:rPr>
              <a:t>lahutus (uuritavad ained ei ole </a:t>
            </a:r>
            <a:r>
              <a:rPr lang="et-EE" sz="2000" dirty="0" err="1">
                <a:latin typeface="Times" panose="02020603050405020304" pitchFamily="18" charset="0"/>
                <a:cs typeface="Times" panose="02020603050405020304" pitchFamily="18" charset="0"/>
              </a:rPr>
              <a:t>kromatograafilisel</a:t>
            </a:r>
            <a:r>
              <a:rPr lang="et-EE" sz="2000" dirty="0">
                <a:latin typeface="Times" panose="02020603050405020304" pitchFamily="18" charset="0"/>
                <a:cs typeface="Times" panose="02020603050405020304" pitchFamily="18" charset="0"/>
              </a:rPr>
              <a:t> plaadil liikuma hakanud. </a:t>
            </a:r>
            <a:r>
              <a:rPr lang="et-EE" sz="2000" dirty="0" err="1">
                <a:latin typeface="Times" panose="02020603050405020304" pitchFamily="18" charset="0"/>
                <a:cs typeface="Times" panose="02020603050405020304" pitchFamily="18" charset="0"/>
              </a:rPr>
              <a:t>Eluent</a:t>
            </a:r>
            <a:r>
              <a:rPr lang="et-EE" sz="2000" dirty="0">
                <a:latin typeface="Times" panose="02020603050405020304" pitchFamily="18" charset="0"/>
                <a:cs typeface="Times" panose="02020603050405020304" pitchFamily="18" charset="0"/>
              </a:rPr>
              <a:t> või </a:t>
            </a:r>
            <a:r>
              <a:rPr lang="et-EE" sz="2000" dirty="0" err="1">
                <a:latin typeface="Times" panose="02020603050405020304" pitchFamily="18" charset="0"/>
                <a:cs typeface="Times" panose="02020603050405020304" pitchFamily="18" charset="0"/>
              </a:rPr>
              <a:t>sorbent</a:t>
            </a:r>
            <a:r>
              <a:rPr lang="et-EE" sz="2000" dirty="0">
                <a:latin typeface="Times" panose="02020603050405020304" pitchFamily="18" charset="0"/>
                <a:cs typeface="Times" panose="02020603050405020304" pitchFamily="18" charset="0"/>
              </a:rPr>
              <a:t> ei ole antud ainete lahutamiseks sobilikud).</a:t>
            </a:r>
          </a:p>
          <a:p>
            <a:endParaRPr lang="et-EE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3074" name="Picture 2" descr="http://images.fineartamerica.com/images-medium-large/paper-chromatography-andrew-lambert-photograph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199714"/>
            <a:ext cx="2312211" cy="3069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265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VEDELIKKROMATOGRAAFIA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17</a:t>
            </a:fld>
            <a:endParaRPr lang="et-EE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661" y="1137163"/>
            <a:ext cx="3529193" cy="2646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0098" y="1137163"/>
            <a:ext cx="3529194" cy="2646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660" y="4056710"/>
            <a:ext cx="3529193" cy="2646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0098" y="4056710"/>
            <a:ext cx="3529192" cy="2646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7245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9"/>
          <p:cNvSpPr txBox="1">
            <a:spLocks noChangeArrowheads="1"/>
          </p:cNvSpPr>
          <p:nvPr/>
        </p:nvSpPr>
        <p:spPr bwMode="auto">
          <a:xfrm>
            <a:off x="6030022" y="4925171"/>
            <a:ext cx="1008062" cy="830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t-EE" sz="1600" b="1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ctr"/>
            <a:r>
              <a:rPr lang="et-EE" sz="1600" b="1" dirty="0">
                <a:latin typeface="Times" panose="02020603050405020304" pitchFamily="18" charset="0"/>
                <a:cs typeface="Times" panose="02020603050405020304" pitchFamily="18" charset="0"/>
              </a:rPr>
              <a:t>Detektor</a:t>
            </a:r>
          </a:p>
          <a:p>
            <a:pPr algn="ctr"/>
            <a:endParaRPr lang="et-EE" sz="1600" b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608565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Ideaaljuhul on teatud aja möödumisel proovi komponendid </a:t>
            </a: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üksteisest lahutunud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ja jõuavad erinevatel ajamomentidel kolonni teise otsa, kus need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detekteeritakse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Komponendid, mis </a:t>
            </a:r>
            <a:r>
              <a:rPr lang="et-EE" sz="2000" b="1" dirty="0" err="1">
                <a:latin typeface="Times New Roman" pitchFamily="18" charset="0"/>
                <a:cs typeface="Times New Roman" pitchFamily="18" charset="0"/>
              </a:rPr>
              <a:t>interakteeruvad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statsionaarse faasiga </a:t>
            </a: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nõrgemalt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, väljuvad kolonnist </a:t>
            </a: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varem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. Tugevamalt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interakteerunud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komponendid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elueeruvad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hiljem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6629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VEDELIKKROMATOGRAAFIA (LC)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18</a:t>
            </a:fld>
            <a:endParaRPr lang="et-EE"/>
          </a:p>
        </p:txBody>
      </p:sp>
      <p:grpSp>
        <p:nvGrpSpPr>
          <p:cNvPr id="7" name="Group 419"/>
          <p:cNvGrpSpPr>
            <a:grpSpLocks/>
          </p:cNvGrpSpPr>
          <p:nvPr/>
        </p:nvGrpSpPr>
        <p:grpSpPr bwMode="auto">
          <a:xfrm>
            <a:off x="1222401" y="5120202"/>
            <a:ext cx="433388" cy="465138"/>
            <a:chOff x="3385" y="2548"/>
            <a:chExt cx="273" cy="293"/>
          </a:xfrm>
        </p:grpSpPr>
        <p:sp>
          <p:nvSpPr>
            <p:cNvPr id="9" name="Oval 407"/>
            <p:cNvSpPr>
              <a:spLocks noChangeArrowheads="1"/>
            </p:cNvSpPr>
            <p:nvPr/>
          </p:nvSpPr>
          <p:spPr bwMode="auto">
            <a:xfrm>
              <a:off x="3477" y="2548"/>
              <a:ext cx="181" cy="182"/>
            </a:xfrm>
            <a:prstGeom prst="ellipse">
              <a:avLst/>
            </a:prstGeom>
            <a:solidFill>
              <a:srgbClr val="FFFF5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latin typeface="Calibri" pitchFamily="34" charset="0"/>
              </a:endParaRPr>
            </a:p>
          </p:txBody>
        </p:sp>
        <p:sp>
          <p:nvSpPr>
            <p:cNvPr id="10" name="Oval 413"/>
            <p:cNvSpPr>
              <a:spLocks noChangeArrowheads="1"/>
            </p:cNvSpPr>
            <p:nvPr/>
          </p:nvSpPr>
          <p:spPr bwMode="auto">
            <a:xfrm>
              <a:off x="3385" y="2659"/>
              <a:ext cx="181" cy="182"/>
            </a:xfrm>
            <a:prstGeom prst="ellipse">
              <a:avLst/>
            </a:prstGeom>
            <a:solidFill>
              <a:srgbClr val="FFFF5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latin typeface="Calibri" pitchFamily="34" charset="0"/>
              </a:endParaRPr>
            </a:p>
          </p:txBody>
        </p:sp>
      </p:grpSp>
      <p:grpSp>
        <p:nvGrpSpPr>
          <p:cNvPr id="11" name="Group 418"/>
          <p:cNvGrpSpPr>
            <a:grpSpLocks/>
          </p:cNvGrpSpPr>
          <p:nvPr/>
        </p:nvGrpSpPr>
        <p:grpSpPr bwMode="auto">
          <a:xfrm>
            <a:off x="1481163" y="5164644"/>
            <a:ext cx="477838" cy="454025"/>
            <a:chOff x="2049" y="2534"/>
            <a:chExt cx="301" cy="286"/>
          </a:xfrm>
        </p:grpSpPr>
        <p:sp>
          <p:nvSpPr>
            <p:cNvPr id="12" name="Oval 264"/>
            <p:cNvSpPr>
              <a:spLocks noChangeArrowheads="1"/>
            </p:cNvSpPr>
            <p:nvPr/>
          </p:nvSpPr>
          <p:spPr bwMode="auto">
            <a:xfrm>
              <a:off x="2169" y="2534"/>
              <a:ext cx="181" cy="182"/>
            </a:xfrm>
            <a:prstGeom prst="ellipse">
              <a:avLst/>
            </a:prstGeom>
            <a:solidFill>
              <a:srgbClr val="FF9F9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latin typeface="Calibri" pitchFamily="34" charset="0"/>
              </a:endParaRPr>
            </a:p>
          </p:txBody>
        </p:sp>
        <p:sp>
          <p:nvSpPr>
            <p:cNvPr id="13" name="Oval 416"/>
            <p:cNvSpPr>
              <a:spLocks noChangeArrowheads="1"/>
            </p:cNvSpPr>
            <p:nvPr/>
          </p:nvSpPr>
          <p:spPr bwMode="auto">
            <a:xfrm>
              <a:off x="2049" y="2638"/>
              <a:ext cx="181" cy="182"/>
            </a:xfrm>
            <a:prstGeom prst="ellipse">
              <a:avLst/>
            </a:prstGeom>
            <a:solidFill>
              <a:srgbClr val="FF9F9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latin typeface="Calibri" pitchFamily="34" charset="0"/>
              </a:endParaRPr>
            </a:p>
          </p:txBody>
        </p:sp>
      </p:grpSp>
      <p:grpSp>
        <p:nvGrpSpPr>
          <p:cNvPr id="14" name="Group 429"/>
          <p:cNvGrpSpPr>
            <a:grpSpLocks/>
          </p:cNvGrpSpPr>
          <p:nvPr/>
        </p:nvGrpSpPr>
        <p:grpSpPr bwMode="auto">
          <a:xfrm>
            <a:off x="1922488" y="4133328"/>
            <a:ext cx="3973513" cy="2464663"/>
            <a:chOff x="1602" y="1857"/>
            <a:chExt cx="2558" cy="1683"/>
          </a:xfrm>
        </p:grpSpPr>
        <p:grpSp>
          <p:nvGrpSpPr>
            <p:cNvPr id="16" name="Group 420"/>
            <p:cNvGrpSpPr>
              <a:grpSpLocks/>
            </p:cNvGrpSpPr>
            <p:nvPr/>
          </p:nvGrpSpPr>
          <p:grpSpPr bwMode="auto">
            <a:xfrm>
              <a:off x="1602" y="2127"/>
              <a:ext cx="2558" cy="1126"/>
              <a:chOff x="1602" y="2127"/>
              <a:chExt cx="2558" cy="1126"/>
            </a:xfrm>
          </p:grpSpPr>
          <p:sp>
            <p:nvSpPr>
              <p:cNvPr id="19" name="Rectangle 5"/>
              <p:cNvSpPr>
                <a:spLocks noChangeArrowheads="1"/>
              </p:cNvSpPr>
              <p:nvPr/>
            </p:nvSpPr>
            <p:spPr bwMode="auto">
              <a:xfrm>
                <a:off x="1602" y="2127"/>
                <a:ext cx="2558" cy="57"/>
              </a:xfrm>
              <a:prstGeom prst="rect">
                <a:avLst/>
              </a:prstGeom>
              <a:solidFill>
                <a:srgbClr val="3366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20" name="Rectangle 6"/>
              <p:cNvSpPr>
                <a:spLocks noChangeArrowheads="1"/>
              </p:cNvSpPr>
              <p:nvPr/>
            </p:nvSpPr>
            <p:spPr bwMode="auto">
              <a:xfrm>
                <a:off x="1602" y="3196"/>
                <a:ext cx="2558" cy="57"/>
              </a:xfrm>
              <a:prstGeom prst="rect">
                <a:avLst/>
              </a:prstGeom>
              <a:solidFill>
                <a:srgbClr val="3366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grpSp>
            <p:nvGrpSpPr>
              <p:cNvPr id="21" name="Group 258"/>
              <p:cNvGrpSpPr>
                <a:grpSpLocks/>
              </p:cNvGrpSpPr>
              <p:nvPr/>
            </p:nvGrpSpPr>
            <p:grpSpPr bwMode="auto">
              <a:xfrm>
                <a:off x="1610" y="2223"/>
                <a:ext cx="2540" cy="938"/>
                <a:chOff x="1610" y="2223"/>
                <a:chExt cx="2540" cy="938"/>
              </a:xfrm>
            </p:grpSpPr>
            <p:sp>
              <p:nvSpPr>
                <p:cNvPr id="22" name="Oval 7"/>
                <p:cNvSpPr>
                  <a:spLocks noChangeArrowheads="1"/>
                </p:cNvSpPr>
                <p:nvPr/>
              </p:nvSpPr>
              <p:spPr bwMode="auto">
                <a:xfrm>
                  <a:off x="1610" y="2979"/>
                  <a:ext cx="181" cy="18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latin typeface="Calibri" pitchFamily="34" charset="0"/>
                  </a:endParaRPr>
                </a:p>
              </p:txBody>
            </p:sp>
            <p:sp>
              <p:nvSpPr>
                <p:cNvPr id="23" name="Oval 41"/>
                <p:cNvSpPr>
                  <a:spLocks noChangeArrowheads="1"/>
                </p:cNvSpPr>
                <p:nvPr/>
              </p:nvSpPr>
              <p:spPr bwMode="auto">
                <a:xfrm>
                  <a:off x="1792" y="2979"/>
                  <a:ext cx="181" cy="18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latin typeface="Calibri" pitchFamily="34" charset="0"/>
                  </a:endParaRPr>
                </a:p>
              </p:txBody>
            </p:sp>
            <p:sp>
              <p:nvSpPr>
                <p:cNvPr id="24" name="Oval 44"/>
                <p:cNvSpPr>
                  <a:spLocks noChangeArrowheads="1"/>
                </p:cNvSpPr>
                <p:nvPr/>
              </p:nvSpPr>
              <p:spPr bwMode="auto">
                <a:xfrm>
                  <a:off x="1973" y="2979"/>
                  <a:ext cx="181" cy="18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latin typeface="Calibri" pitchFamily="34" charset="0"/>
                  </a:endParaRPr>
                </a:p>
              </p:txBody>
            </p:sp>
            <p:sp>
              <p:nvSpPr>
                <p:cNvPr id="25" name="Oval 47"/>
                <p:cNvSpPr>
                  <a:spLocks noChangeArrowheads="1"/>
                </p:cNvSpPr>
                <p:nvPr/>
              </p:nvSpPr>
              <p:spPr bwMode="auto">
                <a:xfrm>
                  <a:off x="2155" y="2979"/>
                  <a:ext cx="181" cy="18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latin typeface="Calibri" pitchFamily="34" charset="0"/>
                  </a:endParaRPr>
                </a:p>
              </p:txBody>
            </p:sp>
            <p:sp>
              <p:nvSpPr>
                <p:cNvPr id="26" name="Oval 50"/>
                <p:cNvSpPr>
                  <a:spLocks noChangeArrowheads="1"/>
                </p:cNvSpPr>
                <p:nvPr/>
              </p:nvSpPr>
              <p:spPr bwMode="auto">
                <a:xfrm>
                  <a:off x="2336" y="2979"/>
                  <a:ext cx="181" cy="18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latin typeface="Calibri" pitchFamily="34" charset="0"/>
                  </a:endParaRPr>
                </a:p>
              </p:txBody>
            </p:sp>
            <p:sp>
              <p:nvSpPr>
                <p:cNvPr id="27" name="Oval 53"/>
                <p:cNvSpPr>
                  <a:spLocks noChangeArrowheads="1"/>
                </p:cNvSpPr>
                <p:nvPr/>
              </p:nvSpPr>
              <p:spPr bwMode="auto">
                <a:xfrm>
                  <a:off x="2518" y="2979"/>
                  <a:ext cx="181" cy="18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latin typeface="Calibri" pitchFamily="34" charset="0"/>
                  </a:endParaRPr>
                </a:p>
              </p:txBody>
            </p:sp>
            <p:sp>
              <p:nvSpPr>
                <p:cNvPr id="28" name="Oval 56"/>
                <p:cNvSpPr>
                  <a:spLocks noChangeArrowheads="1"/>
                </p:cNvSpPr>
                <p:nvPr/>
              </p:nvSpPr>
              <p:spPr bwMode="auto">
                <a:xfrm>
                  <a:off x="2699" y="2979"/>
                  <a:ext cx="181" cy="18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latin typeface="Calibri" pitchFamily="34" charset="0"/>
                  </a:endParaRPr>
                </a:p>
              </p:txBody>
            </p:sp>
            <p:sp>
              <p:nvSpPr>
                <p:cNvPr id="29" name="Oval 59"/>
                <p:cNvSpPr>
                  <a:spLocks noChangeArrowheads="1"/>
                </p:cNvSpPr>
                <p:nvPr/>
              </p:nvSpPr>
              <p:spPr bwMode="auto">
                <a:xfrm>
                  <a:off x="2881" y="2979"/>
                  <a:ext cx="181" cy="18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latin typeface="Calibri" pitchFamily="34" charset="0"/>
                  </a:endParaRPr>
                </a:p>
              </p:txBody>
            </p:sp>
            <p:sp>
              <p:nvSpPr>
                <p:cNvPr id="30" name="Oval 74"/>
                <p:cNvSpPr>
                  <a:spLocks noChangeArrowheads="1"/>
                </p:cNvSpPr>
                <p:nvPr/>
              </p:nvSpPr>
              <p:spPr bwMode="auto">
                <a:xfrm>
                  <a:off x="3061" y="2979"/>
                  <a:ext cx="181" cy="18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latin typeface="Calibri" pitchFamily="34" charset="0"/>
                  </a:endParaRPr>
                </a:p>
              </p:txBody>
            </p:sp>
            <p:sp>
              <p:nvSpPr>
                <p:cNvPr id="31" name="Oval 77"/>
                <p:cNvSpPr>
                  <a:spLocks noChangeArrowheads="1"/>
                </p:cNvSpPr>
                <p:nvPr/>
              </p:nvSpPr>
              <p:spPr bwMode="auto">
                <a:xfrm>
                  <a:off x="3243" y="2979"/>
                  <a:ext cx="181" cy="18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latin typeface="Calibri" pitchFamily="34" charset="0"/>
                  </a:endParaRPr>
                </a:p>
              </p:txBody>
            </p:sp>
            <p:sp>
              <p:nvSpPr>
                <p:cNvPr id="32" name="Oval 80"/>
                <p:cNvSpPr>
                  <a:spLocks noChangeArrowheads="1"/>
                </p:cNvSpPr>
                <p:nvPr/>
              </p:nvSpPr>
              <p:spPr bwMode="auto">
                <a:xfrm>
                  <a:off x="3424" y="2979"/>
                  <a:ext cx="181" cy="18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latin typeface="Calibri" pitchFamily="34" charset="0"/>
                  </a:endParaRPr>
                </a:p>
              </p:txBody>
            </p:sp>
            <p:sp>
              <p:nvSpPr>
                <p:cNvPr id="33" name="Oval 83"/>
                <p:cNvSpPr>
                  <a:spLocks noChangeArrowheads="1"/>
                </p:cNvSpPr>
                <p:nvPr/>
              </p:nvSpPr>
              <p:spPr bwMode="auto">
                <a:xfrm>
                  <a:off x="3606" y="2979"/>
                  <a:ext cx="181" cy="18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latin typeface="Calibri" pitchFamily="34" charset="0"/>
                  </a:endParaRPr>
                </a:p>
              </p:txBody>
            </p:sp>
            <p:sp>
              <p:nvSpPr>
                <p:cNvPr id="34" name="Oval 86"/>
                <p:cNvSpPr>
                  <a:spLocks noChangeArrowheads="1"/>
                </p:cNvSpPr>
                <p:nvPr/>
              </p:nvSpPr>
              <p:spPr bwMode="auto">
                <a:xfrm>
                  <a:off x="3788" y="2979"/>
                  <a:ext cx="181" cy="18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latin typeface="Calibri" pitchFamily="34" charset="0"/>
                  </a:endParaRPr>
                </a:p>
              </p:txBody>
            </p:sp>
            <p:sp>
              <p:nvSpPr>
                <p:cNvPr id="35" name="Oval 89"/>
                <p:cNvSpPr>
                  <a:spLocks noChangeArrowheads="1"/>
                </p:cNvSpPr>
                <p:nvPr/>
              </p:nvSpPr>
              <p:spPr bwMode="auto">
                <a:xfrm>
                  <a:off x="3969" y="2979"/>
                  <a:ext cx="181" cy="18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latin typeface="Calibri" pitchFamily="34" charset="0"/>
                  </a:endParaRPr>
                </a:p>
              </p:txBody>
            </p:sp>
            <p:sp>
              <p:nvSpPr>
                <p:cNvPr id="36" name="Oval 95"/>
                <p:cNvSpPr>
                  <a:spLocks noChangeArrowheads="1"/>
                </p:cNvSpPr>
                <p:nvPr/>
              </p:nvSpPr>
              <p:spPr bwMode="auto">
                <a:xfrm>
                  <a:off x="1610" y="2223"/>
                  <a:ext cx="181" cy="18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latin typeface="Calibri" pitchFamily="34" charset="0"/>
                  </a:endParaRPr>
                </a:p>
              </p:txBody>
            </p:sp>
            <p:sp>
              <p:nvSpPr>
                <p:cNvPr id="37" name="Oval 98"/>
                <p:cNvSpPr>
                  <a:spLocks noChangeArrowheads="1"/>
                </p:cNvSpPr>
                <p:nvPr/>
              </p:nvSpPr>
              <p:spPr bwMode="auto">
                <a:xfrm>
                  <a:off x="1792" y="2223"/>
                  <a:ext cx="181" cy="18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latin typeface="Calibri" pitchFamily="34" charset="0"/>
                  </a:endParaRPr>
                </a:p>
              </p:txBody>
            </p:sp>
            <p:sp>
              <p:nvSpPr>
                <p:cNvPr id="38" name="Oval 101"/>
                <p:cNvSpPr>
                  <a:spLocks noChangeArrowheads="1"/>
                </p:cNvSpPr>
                <p:nvPr/>
              </p:nvSpPr>
              <p:spPr bwMode="auto">
                <a:xfrm>
                  <a:off x="1973" y="2223"/>
                  <a:ext cx="181" cy="18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latin typeface="Calibri" pitchFamily="34" charset="0"/>
                  </a:endParaRPr>
                </a:p>
              </p:txBody>
            </p:sp>
            <p:sp>
              <p:nvSpPr>
                <p:cNvPr id="39" name="Oval 104"/>
                <p:cNvSpPr>
                  <a:spLocks noChangeArrowheads="1"/>
                </p:cNvSpPr>
                <p:nvPr/>
              </p:nvSpPr>
              <p:spPr bwMode="auto">
                <a:xfrm>
                  <a:off x="2155" y="2223"/>
                  <a:ext cx="181" cy="18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latin typeface="Calibri" pitchFamily="34" charset="0"/>
                  </a:endParaRPr>
                </a:p>
              </p:txBody>
            </p:sp>
            <p:sp>
              <p:nvSpPr>
                <p:cNvPr id="40" name="Oval 107"/>
                <p:cNvSpPr>
                  <a:spLocks noChangeArrowheads="1"/>
                </p:cNvSpPr>
                <p:nvPr/>
              </p:nvSpPr>
              <p:spPr bwMode="auto">
                <a:xfrm>
                  <a:off x="2336" y="2223"/>
                  <a:ext cx="181" cy="18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latin typeface="Calibri" pitchFamily="34" charset="0"/>
                  </a:endParaRPr>
                </a:p>
              </p:txBody>
            </p:sp>
            <p:sp>
              <p:nvSpPr>
                <p:cNvPr id="41" name="Oval 110"/>
                <p:cNvSpPr>
                  <a:spLocks noChangeArrowheads="1"/>
                </p:cNvSpPr>
                <p:nvPr/>
              </p:nvSpPr>
              <p:spPr bwMode="auto">
                <a:xfrm>
                  <a:off x="2518" y="2223"/>
                  <a:ext cx="181" cy="18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latin typeface="Calibri" pitchFamily="34" charset="0"/>
                  </a:endParaRPr>
                </a:p>
              </p:txBody>
            </p:sp>
            <p:sp>
              <p:nvSpPr>
                <p:cNvPr id="42" name="Oval 113"/>
                <p:cNvSpPr>
                  <a:spLocks noChangeArrowheads="1"/>
                </p:cNvSpPr>
                <p:nvPr/>
              </p:nvSpPr>
              <p:spPr bwMode="auto">
                <a:xfrm>
                  <a:off x="2699" y="2223"/>
                  <a:ext cx="181" cy="18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latin typeface="Calibri" pitchFamily="34" charset="0"/>
                  </a:endParaRPr>
                </a:p>
              </p:txBody>
            </p:sp>
            <p:sp>
              <p:nvSpPr>
                <p:cNvPr id="43" name="Oval 116"/>
                <p:cNvSpPr>
                  <a:spLocks noChangeArrowheads="1"/>
                </p:cNvSpPr>
                <p:nvPr/>
              </p:nvSpPr>
              <p:spPr bwMode="auto">
                <a:xfrm>
                  <a:off x="2881" y="2223"/>
                  <a:ext cx="181" cy="18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latin typeface="Calibri" pitchFamily="34" charset="0"/>
                  </a:endParaRPr>
                </a:p>
              </p:txBody>
            </p:sp>
            <p:sp>
              <p:nvSpPr>
                <p:cNvPr id="44" name="Oval 119"/>
                <p:cNvSpPr>
                  <a:spLocks noChangeArrowheads="1"/>
                </p:cNvSpPr>
                <p:nvPr/>
              </p:nvSpPr>
              <p:spPr bwMode="auto">
                <a:xfrm>
                  <a:off x="3061" y="2223"/>
                  <a:ext cx="181" cy="18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latin typeface="Calibri" pitchFamily="34" charset="0"/>
                  </a:endParaRPr>
                </a:p>
              </p:txBody>
            </p:sp>
            <p:sp>
              <p:nvSpPr>
                <p:cNvPr id="45" name="Oval 122"/>
                <p:cNvSpPr>
                  <a:spLocks noChangeArrowheads="1"/>
                </p:cNvSpPr>
                <p:nvPr/>
              </p:nvSpPr>
              <p:spPr bwMode="auto">
                <a:xfrm>
                  <a:off x="3243" y="2223"/>
                  <a:ext cx="181" cy="18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latin typeface="Calibri" pitchFamily="34" charset="0"/>
                  </a:endParaRPr>
                </a:p>
              </p:txBody>
            </p:sp>
            <p:sp>
              <p:nvSpPr>
                <p:cNvPr id="46" name="Oval 125"/>
                <p:cNvSpPr>
                  <a:spLocks noChangeArrowheads="1"/>
                </p:cNvSpPr>
                <p:nvPr/>
              </p:nvSpPr>
              <p:spPr bwMode="auto">
                <a:xfrm>
                  <a:off x="3424" y="2223"/>
                  <a:ext cx="181" cy="18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latin typeface="Calibri" pitchFamily="34" charset="0"/>
                  </a:endParaRPr>
                </a:p>
              </p:txBody>
            </p:sp>
            <p:sp>
              <p:nvSpPr>
                <p:cNvPr id="47" name="Oval 128"/>
                <p:cNvSpPr>
                  <a:spLocks noChangeArrowheads="1"/>
                </p:cNvSpPr>
                <p:nvPr/>
              </p:nvSpPr>
              <p:spPr bwMode="auto">
                <a:xfrm>
                  <a:off x="3606" y="2223"/>
                  <a:ext cx="181" cy="18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latin typeface="Calibri" pitchFamily="34" charset="0"/>
                  </a:endParaRPr>
                </a:p>
              </p:txBody>
            </p:sp>
            <p:sp>
              <p:nvSpPr>
                <p:cNvPr id="48" name="Oval 131"/>
                <p:cNvSpPr>
                  <a:spLocks noChangeArrowheads="1"/>
                </p:cNvSpPr>
                <p:nvPr/>
              </p:nvSpPr>
              <p:spPr bwMode="auto">
                <a:xfrm>
                  <a:off x="3788" y="2223"/>
                  <a:ext cx="181" cy="18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latin typeface="Calibri" pitchFamily="34" charset="0"/>
                  </a:endParaRPr>
                </a:p>
              </p:txBody>
            </p:sp>
            <p:sp>
              <p:nvSpPr>
                <p:cNvPr id="49" name="Oval 134"/>
                <p:cNvSpPr>
                  <a:spLocks noChangeArrowheads="1"/>
                </p:cNvSpPr>
                <p:nvPr/>
              </p:nvSpPr>
              <p:spPr bwMode="auto">
                <a:xfrm>
                  <a:off x="3969" y="2223"/>
                  <a:ext cx="181" cy="18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latin typeface="Calibri" pitchFamily="34" charset="0"/>
                  </a:endParaRPr>
                </a:p>
              </p:txBody>
            </p:sp>
          </p:grpSp>
        </p:grpSp>
        <p:sp>
          <p:nvSpPr>
            <p:cNvPr id="17" name="Text Box 427"/>
            <p:cNvSpPr txBox="1">
              <a:spLocks noChangeArrowheads="1"/>
            </p:cNvSpPr>
            <p:nvPr/>
          </p:nvSpPr>
          <p:spPr bwMode="auto">
            <a:xfrm>
              <a:off x="2072" y="1857"/>
              <a:ext cx="170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t-EE" b="1" dirty="0">
                  <a:latin typeface="Times" panose="02020603050405020304" pitchFamily="18" charset="0"/>
                  <a:cs typeface="Times" panose="02020603050405020304" pitchFamily="18" charset="0"/>
                </a:rPr>
                <a:t>statsionaarne faas</a:t>
              </a:r>
              <a:endParaRPr lang="en-US" b="1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18" name="Text Box 428"/>
            <p:cNvSpPr txBox="1">
              <a:spLocks noChangeArrowheads="1"/>
            </p:cNvSpPr>
            <p:nvPr/>
          </p:nvSpPr>
          <p:spPr bwMode="auto">
            <a:xfrm>
              <a:off x="1928" y="3288"/>
              <a:ext cx="1924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t-EE" b="1" dirty="0">
                  <a:latin typeface="Times" panose="02020603050405020304" pitchFamily="18" charset="0"/>
                  <a:cs typeface="Times" panose="02020603050405020304" pitchFamily="18" charset="0"/>
                </a:rPr>
                <a:t>mobiilse faasi liikumissuund</a:t>
              </a:r>
              <a:endParaRPr lang="en-US" b="1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</p:grpSp>
      <p:sp>
        <p:nvSpPr>
          <p:cNvPr id="50" name="Line 430"/>
          <p:cNvSpPr>
            <a:spLocks noChangeShapeType="1"/>
          </p:cNvSpPr>
          <p:nvPr/>
        </p:nvSpPr>
        <p:spPr bwMode="auto">
          <a:xfrm>
            <a:off x="2241576" y="6653653"/>
            <a:ext cx="329406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" name="TextBox 58"/>
          <p:cNvSpPr txBox="1">
            <a:spLocks noChangeArrowheads="1"/>
          </p:cNvSpPr>
          <p:nvPr/>
        </p:nvSpPr>
        <p:spPr bwMode="auto">
          <a:xfrm>
            <a:off x="152095" y="5069634"/>
            <a:ext cx="1008062" cy="58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t-EE" sz="1600" b="1" dirty="0">
                <a:latin typeface="Times" panose="02020603050405020304" pitchFamily="18" charset="0"/>
                <a:cs typeface="Times" panose="02020603050405020304" pitchFamily="18" charset="0"/>
              </a:rPr>
              <a:t>Proovi sisestus</a:t>
            </a:r>
          </a:p>
        </p:txBody>
      </p:sp>
      <p:pic>
        <p:nvPicPr>
          <p:cNvPr id="4098" name="Picture 2" descr="http://www.analytical-sales.com/images/columns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971852" y="3755122"/>
            <a:ext cx="4280391" cy="1547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chromatographytechniques.com/sites/chromatographytechniques.com/files/legacyimages/ct212_cc_hichrom_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505" y="0"/>
            <a:ext cx="2491894" cy="2003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9654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11111E-6 L 0.31493 -1.11111E-6 " pathEditMode="relative" rAng="0" ptsTypes="AA">
                                      <p:cBhvr>
                                        <p:cTn id="37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47" y="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07407E-6 L 0.51945 -4.07407E-6 " pathEditMode="relative" rAng="0" ptsTypes="AA">
                                      <p:cBhvr>
                                        <p:cTn id="39" dur="4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97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0" grpId="0" animBg="1"/>
      <p:bldP spid="5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Klonnkromatograafia</a:t>
            </a:r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19</a:t>
            </a:fld>
            <a:endParaRPr lang="et-EE"/>
          </a:p>
        </p:txBody>
      </p:sp>
      <p:pic>
        <p:nvPicPr>
          <p:cNvPr id="5122" name="Picture 2" descr="http://4.bp.blogspot.com/-dCY5RCs85W0/U4yfFymgXGI/AAAAAAAAGe8/RGy8Ys1ljZU/s1600/collage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3372" y="3373305"/>
            <a:ext cx="4956209" cy="2973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i.imgur.com/If38b2f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083" y="2064140"/>
            <a:ext cx="3255716" cy="4342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9362" y="0"/>
            <a:ext cx="2334638" cy="3389715"/>
          </a:xfrm>
          <a:prstGeom prst="rect">
            <a:avLst/>
          </a:prstGeom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-364789" y="228600"/>
            <a:ext cx="5082702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2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VEDELIKKROMATOGRAAFIA</a:t>
            </a:r>
            <a:endParaRPr lang="et-EE" sz="22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pic>
        <p:nvPicPr>
          <p:cNvPr id="5128" name="Picture 8" descr="http://www.sciencephoto.com/image/359661/530wm/T8750683-Chemist_with_column_chromatography_equipment-SPL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527" y="77354"/>
            <a:ext cx="2499094" cy="3303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435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Detektori signaali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väljendatakse analüüsiaja (min) või mobiilse faasi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ruumala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funktsioonina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(ml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) ning nimetatakse </a:t>
            </a:r>
            <a:r>
              <a:rPr lang="et-EE" sz="2000" b="1" dirty="0" err="1">
                <a:latin typeface="Times New Roman" pitchFamily="18" charset="0"/>
                <a:cs typeface="Times New Roman" pitchFamily="18" charset="0"/>
              </a:rPr>
              <a:t>kromatogrammiks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Aine </a:t>
            </a:r>
            <a:r>
              <a:rPr lang="et-EE" sz="2000" b="1" dirty="0" err="1" smtClean="0">
                <a:latin typeface="Times New Roman" pitchFamily="18" charset="0"/>
                <a:cs typeface="Times New Roman" pitchFamily="18" charset="0"/>
              </a:rPr>
              <a:t>retentsiooniaeg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, min.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Aine </a:t>
            </a:r>
            <a:r>
              <a:rPr lang="et-EE" sz="2000" b="1" dirty="0" err="1" smtClean="0">
                <a:latin typeface="Times New Roman" pitchFamily="18" charset="0"/>
                <a:cs typeface="Times New Roman" pitchFamily="18" charset="0"/>
              </a:rPr>
              <a:t>retentsiooniruumala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, ml – mobiilse faasi ruumala, mis on vajalik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poole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aine koguse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elueerimiseks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kolonist.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KROMATOGRAMM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20</a:t>
            </a:fld>
            <a:endParaRPr lang="et-EE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2887" y="2697938"/>
            <a:ext cx="3201407" cy="161043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2994" y="4425108"/>
            <a:ext cx="2987459" cy="2084894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65368" y="3109788"/>
            <a:ext cx="5612863" cy="3400214"/>
            <a:chOff x="165368" y="3109788"/>
            <a:chExt cx="5612863" cy="3400214"/>
          </a:xfrm>
        </p:grpSpPr>
        <p:grpSp>
          <p:nvGrpSpPr>
            <p:cNvPr id="4" name="Group 3"/>
            <p:cNvGrpSpPr/>
            <p:nvPr/>
          </p:nvGrpSpPr>
          <p:grpSpPr>
            <a:xfrm>
              <a:off x="165368" y="3109788"/>
              <a:ext cx="5612863" cy="3248311"/>
              <a:chOff x="165368" y="2282935"/>
              <a:chExt cx="5612863" cy="3248311"/>
            </a:xfrm>
          </p:grpSpPr>
          <p:pic>
            <p:nvPicPr>
              <p:cNvPr id="6146" name="Picture 2" descr="https://www.kromasil.com/products/classic/2.5/img/qc_test.pn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9586" y="2282935"/>
                <a:ext cx="5408645" cy="324831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" name="Rectangle 2"/>
              <p:cNvSpPr/>
              <p:nvPr/>
            </p:nvSpPr>
            <p:spPr>
              <a:xfrm rot="16200000">
                <a:off x="-534183" y="3571819"/>
                <a:ext cx="176843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dirty="0" smtClean="0">
                    <a:latin typeface="Times New Roman" pitchFamily="18" charset="0"/>
                    <a:cs typeface="Times New Roman" pitchFamily="18" charset="0"/>
                  </a:rPr>
                  <a:t>Detektori signaal</a:t>
                </a:r>
                <a:endParaRPr lang="et-EE" dirty="0"/>
              </a:p>
            </p:txBody>
          </p:sp>
        </p:grpSp>
        <p:sp>
          <p:nvSpPr>
            <p:cNvPr id="12" name="Rectangle 11"/>
            <p:cNvSpPr/>
            <p:nvPr/>
          </p:nvSpPr>
          <p:spPr>
            <a:xfrm>
              <a:off x="2237781" y="6140670"/>
              <a:ext cx="167225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dirty="0" err="1" smtClean="0">
                  <a:latin typeface="Times New Roman" pitchFamily="18" charset="0"/>
                  <a:cs typeface="Times New Roman" pitchFamily="18" charset="0"/>
                </a:rPr>
                <a:t>Retentsiooniaeg</a:t>
              </a:r>
              <a:endParaRPr lang="et-EE" dirty="0"/>
            </a:p>
          </p:txBody>
        </p:sp>
      </p:grpSp>
    </p:spTree>
    <p:extLst>
      <p:ext uri="{BB962C8B-B14F-4D97-AF65-F5344CB8AC3E}">
        <p14:creationId xmlns:p14="http://schemas.microsoft.com/office/powerpoint/2010/main" val="3440584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chromejo.com/products/0ff0df554c6cff28893a1e3c64c7fa5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80" y="674884"/>
            <a:ext cx="2398532" cy="6241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21</a:t>
            </a:fld>
            <a:endParaRPr lang="et-EE"/>
          </a:p>
        </p:txBody>
      </p:sp>
      <p:grpSp>
        <p:nvGrpSpPr>
          <p:cNvPr id="4" name="Group 3"/>
          <p:cNvGrpSpPr/>
          <p:nvPr/>
        </p:nvGrpSpPr>
        <p:grpSpPr>
          <a:xfrm>
            <a:off x="2390152" y="-1"/>
            <a:ext cx="6753848" cy="6874365"/>
            <a:chOff x="2390152" y="-1"/>
            <a:chExt cx="6753848" cy="687436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0591" y="-1"/>
              <a:ext cx="6733409" cy="6858001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920847" y="97905"/>
              <a:ext cx="175560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dirty="0" smtClean="0">
                  <a:latin typeface="Times New Roman" pitchFamily="18" charset="0"/>
                  <a:cs typeface="Times New Roman" pitchFamily="18" charset="0"/>
                </a:rPr>
                <a:t>Madalrõhu tsoon</a:t>
              </a:r>
              <a:endParaRPr lang="et-EE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920847" y="448467"/>
              <a:ext cx="16360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dirty="0" smtClean="0">
                  <a:latin typeface="Times New Roman" pitchFamily="18" charset="0"/>
                  <a:cs typeface="Times New Roman" pitchFamily="18" charset="0"/>
                </a:rPr>
                <a:t>Kõrgrõhu tsoon</a:t>
              </a:r>
              <a:endParaRPr lang="et-EE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347531" y="1612478"/>
              <a:ext cx="63190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Filter</a:t>
              </a:r>
              <a:endParaRPr lang="et-EE" sz="1600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963474" y="3273517"/>
              <a:ext cx="102944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Eelkolonn</a:t>
              </a:r>
              <a:endParaRPr lang="et-EE" sz="1600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847523" y="4634539"/>
              <a:ext cx="80021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Kolonn</a:t>
              </a:r>
              <a:endParaRPr lang="et-EE" sz="1600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456249" y="5065004"/>
              <a:ext cx="71045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Jäägid</a:t>
              </a:r>
              <a:endParaRPr lang="et-EE" sz="1600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897172" y="5055276"/>
              <a:ext cx="101983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dirty="0" err="1" smtClean="0">
                  <a:latin typeface="Times New Roman" pitchFamily="18" charset="0"/>
                  <a:cs typeface="Times New Roman" pitchFamily="18" charset="0"/>
                </a:rPr>
                <a:t>Järelrõhu</a:t>
              </a:r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-</a:t>
              </a:r>
            </a:p>
            <a:p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regulaator</a:t>
              </a:r>
              <a:endParaRPr lang="et-EE" sz="1600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7456249" y="6535810"/>
              <a:ext cx="101983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dirty="0" err="1" smtClean="0">
                  <a:latin typeface="Times New Roman" pitchFamily="18" charset="0"/>
                  <a:cs typeface="Times New Roman" pitchFamily="18" charset="0"/>
                </a:rPr>
                <a:t>Salvestaja</a:t>
              </a:r>
              <a:endParaRPr lang="et-EE" sz="1600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344469" y="3357027"/>
              <a:ext cx="138852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Proovi</a:t>
              </a:r>
              <a:br>
                <a:rPr lang="et-EE" sz="1600" dirty="0" smtClean="0">
                  <a:latin typeface="Times New Roman" pitchFamily="18" charset="0"/>
                  <a:cs typeface="Times New Roman" pitchFamily="18" charset="0"/>
                </a:rPr>
              </a:br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süstimisventiil</a:t>
              </a:r>
              <a:endParaRPr lang="et-EE" sz="1600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685774" y="2118341"/>
              <a:ext cx="136928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Solvendi filter</a:t>
              </a:r>
              <a:endParaRPr lang="et-EE" sz="160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2706143" y="2585946"/>
              <a:ext cx="66396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Pump</a:t>
              </a:r>
              <a:endParaRPr lang="et-EE" sz="1600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412381" y="1933675"/>
              <a:ext cx="63190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Filter</a:t>
              </a:r>
              <a:endParaRPr lang="et-EE" sz="1600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2390152" y="1143347"/>
              <a:ext cx="915635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Solvendi</a:t>
              </a:r>
            </a:p>
            <a:p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pudel</a:t>
              </a:r>
              <a:endParaRPr lang="et-EE" sz="1600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523360" y="5786925"/>
              <a:ext cx="96051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Detektor</a:t>
              </a:r>
              <a:endParaRPr lang="et-EE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2604052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HPLC EHITUS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9401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/>
      <p:bldP spid="8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3745149" y="228600"/>
            <a:ext cx="5398851" cy="6479589"/>
            <a:chOff x="3745149" y="228600"/>
            <a:chExt cx="5398851" cy="6479589"/>
          </a:xfrm>
        </p:grpSpPr>
        <p:grpSp>
          <p:nvGrpSpPr>
            <p:cNvPr id="4" name="Group 3"/>
            <p:cNvGrpSpPr/>
            <p:nvPr/>
          </p:nvGrpSpPr>
          <p:grpSpPr>
            <a:xfrm>
              <a:off x="3745149" y="228600"/>
              <a:ext cx="5398851" cy="6479589"/>
              <a:chOff x="3745149" y="228600"/>
              <a:chExt cx="5398851" cy="6479589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45149" y="228600"/>
                <a:ext cx="5398851" cy="6340222"/>
              </a:xfrm>
              <a:prstGeom prst="rect">
                <a:avLst/>
              </a:prstGeom>
            </p:spPr>
          </p:pic>
          <p:sp>
            <p:nvSpPr>
              <p:cNvPr id="10" name="Rectangle 9"/>
              <p:cNvSpPr/>
              <p:nvPr/>
            </p:nvSpPr>
            <p:spPr>
              <a:xfrm>
                <a:off x="4591453" y="767324"/>
                <a:ext cx="104708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600" dirty="0" smtClean="0">
                    <a:latin typeface="Times New Roman" pitchFamily="18" charset="0"/>
                    <a:cs typeface="Times New Roman" pitchFamily="18" charset="0"/>
                  </a:rPr>
                  <a:t>Proovi aas</a:t>
                </a:r>
                <a:endParaRPr lang="et-EE" sz="1600" dirty="0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7433788" y="2869155"/>
                <a:ext cx="139814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600" dirty="0" smtClean="0">
                    <a:latin typeface="Times New Roman" pitchFamily="18" charset="0"/>
                    <a:cs typeface="Times New Roman" pitchFamily="18" charset="0"/>
                  </a:rPr>
                  <a:t>Süstimisjäägid</a:t>
                </a:r>
                <a:endParaRPr lang="et-EE" sz="1600" dirty="0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6758964" y="3123198"/>
                <a:ext cx="800219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600" dirty="0" smtClean="0">
                    <a:latin typeface="Times New Roman" pitchFamily="18" charset="0"/>
                    <a:cs typeface="Times New Roman" pitchFamily="18" charset="0"/>
                  </a:rPr>
                  <a:t>Kolonn</a:t>
                </a:r>
                <a:endParaRPr lang="et-EE" sz="1600" dirty="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4705426" y="6369635"/>
                <a:ext cx="186621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600" dirty="0" smtClean="0">
                    <a:latin typeface="Times New Roman" pitchFamily="18" charset="0"/>
                    <a:cs typeface="Times New Roman" pitchFamily="18" charset="0"/>
                  </a:rPr>
                  <a:t>Fraktsioonikollektor</a:t>
                </a:r>
                <a:endParaRPr lang="et-EE" sz="1600" dirty="0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7553854" y="4739774"/>
                <a:ext cx="90441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600" dirty="0" smtClean="0">
                    <a:latin typeface="Times New Roman" pitchFamily="18" charset="0"/>
                    <a:cs typeface="Times New Roman" pitchFamily="18" charset="0"/>
                  </a:rPr>
                  <a:t>Detektor</a:t>
                </a:r>
                <a:endParaRPr lang="et-EE" sz="1600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265839" y="2878883"/>
                <a:ext cx="85792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600" dirty="0" smtClean="0">
                    <a:latin typeface="Times New Roman" pitchFamily="18" charset="0"/>
                    <a:cs typeface="Times New Roman" pitchFamily="18" charset="0"/>
                  </a:rPr>
                  <a:t>Pumbad</a:t>
                </a:r>
                <a:endParaRPr lang="et-EE" sz="1600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858560" y="1841040"/>
                <a:ext cx="73289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600" dirty="0" smtClean="0">
                    <a:latin typeface="Times New Roman" pitchFamily="18" charset="0"/>
                    <a:cs typeface="Times New Roman" pitchFamily="18" charset="0"/>
                  </a:rPr>
                  <a:t>Segaja</a:t>
                </a:r>
                <a:endParaRPr lang="et-EE" sz="1600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6025472" y="1384465"/>
                <a:ext cx="142058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600" dirty="0" err="1" smtClean="0">
                    <a:latin typeface="Times New Roman" pitchFamily="18" charset="0"/>
                    <a:cs typeface="Times New Roman" pitchFamily="18" charset="0"/>
                  </a:rPr>
                  <a:t>Proovisisestaja</a:t>
                </a:r>
                <a:endParaRPr lang="et-EE" sz="1600" dirty="0"/>
              </a:p>
            </p:txBody>
          </p:sp>
        </p:grpSp>
        <p:sp>
          <p:nvSpPr>
            <p:cNvPr id="20" name="Rectangle 19"/>
            <p:cNvSpPr/>
            <p:nvPr/>
          </p:nvSpPr>
          <p:spPr>
            <a:xfrm>
              <a:off x="4167304" y="5354244"/>
              <a:ext cx="101822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Solvendid</a:t>
              </a:r>
              <a:endParaRPr lang="et-EE" sz="1600" dirty="0"/>
            </a:p>
          </p:txBody>
        </p:sp>
      </p:grpSp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3837562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HPLC EHITUS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22</a:t>
            </a:fld>
            <a:endParaRPr lang="et-EE"/>
          </a:p>
        </p:txBody>
      </p:sp>
      <p:pic>
        <p:nvPicPr>
          <p:cNvPr id="8196" name="Picture 4" descr="http://kinesis.co.uk/wp-content/uploads/2013/08/7725i-dual-mod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264024"/>
            <a:ext cx="2752725" cy="2457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7973" y="1942518"/>
            <a:ext cx="3252346" cy="2581768"/>
            <a:chOff x="7973" y="1942518"/>
            <a:chExt cx="3252346" cy="2581768"/>
          </a:xfrm>
        </p:grpSpPr>
        <p:pic>
          <p:nvPicPr>
            <p:cNvPr id="8194" name="Picture 2" descr="http://www.schambeck-sfd.com/en/img/stainless-steel--sample-loops_500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73" y="1942518"/>
              <a:ext cx="3252346" cy="25498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Rectangle 21"/>
            <p:cNvSpPr/>
            <p:nvPr/>
          </p:nvSpPr>
          <p:spPr>
            <a:xfrm>
              <a:off x="557880" y="4185732"/>
              <a:ext cx="104708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Proovi aas</a:t>
              </a:r>
              <a:endParaRPr lang="et-EE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33323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/>
      <p:bldP spid="6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Proovi ettevalmistus: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Tahked ained tuleb sobivas solvendis lahustada. Parim solvent on </a:t>
            </a:r>
            <a:r>
              <a:rPr lang="et-EE" sz="2000" b="1" dirty="0" err="1">
                <a:latin typeface="Times New Roman" pitchFamily="18" charset="0"/>
                <a:cs typeface="Times New Roman" pitchFamily="18" charset="0"/>
              </a:rPr>
              <a:t>eluent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Kontsentreeritud proovid tuleb eelnevalt lahjendada.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Mõnikord on proove vaja eelnevalt puhastada või modifitseerida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spcAft>
                <a:spcPts val="600"/>
              </a:spcAft>
            </a:pPr>
            <a:endParaRPr lang="et-EE" sz="5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Eelkolonnid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– lühikesed (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1–3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cm) ja odavad kolonnid, mis on täidetud sama statsionaarse faasiga kui vastav analüütiline lahutuskolonn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 Eesmärk on kinni püüda ained, mis pöördumatult seonduvad statsionaarse faasiga.</a:t>
            </a:r>
          </a:p>
          <a:p>
            <a:pPr algn="just"/>
            <a:endParaRPr lang="et-EE" sz="1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Kolonni </a:t>
            </a: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valik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sõltub proovi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omadustest.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Vees lahustuvaid aineid peaks analüüsima </a:t>
            </a: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pööratud faasi kromatograafia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abil. Ioonide jaoks sobib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ioonvahetuskromatograafia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. Kui proovis sisaldub isomeere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või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kui aine ei lahustu vees peaks esimene valik olema </a:t>
            </a: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normaalfaasikromatograafia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, jne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HPLC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t-EE" sz="2000" i="1" dirty="0" err="1">
                <a:latin typeface="Times New Roman" pitchFamily="18" charset="0"/>
                <a:cs typeface="Times New Roman" pitchFamily="18" charset="0"/>
              </a:rPr>
              <a:t>high</a:t>
            </a:r>
            <a:r>
              <a:rPr lang="et-EE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i="1" dirty="0" err="1">
                <a:latin typeface="Times New Roman" pitchFamily="18" charset="0"/>
                <a:cs typeface="Times New Roman" pitchFamily="18" charset="0"/>
              </a:rPr>
              <a:t>performance</a:t>
            </a:r>
            <a:r>
              <a:rPr lang="et-EE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i="1" dirty="0" err="1">
                <a:latin typeface="Times New Roman" pitchFamily="18" charset="0"/>
                <a:cs typeface="Times New Roman" pitchFamily="18" charset="0"/>
              </a:rPr>
              <a:t>liquid</a:t>
            </a:r>
            <a:r>
              <a:rPr lang="et-EE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i="1" dirty="0" err="1">
                <a:latin typeface="Times New Roman" pitchFamily="18" charset="0"/>
                <a:cs typeface="Times New Roman" pitchFamily="18" charset="0"/>
              </a:rPr>
              <a:t>chromatography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) – 40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MPa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, osakesed tüüpiliselt 5 µm.</a:t>
            </a:r>
          </a:p>
          <a:p>
            <a:pPr algn="just">
              <a:spcAft>
                <a:spcPts val="1200"/>
              </a:spcAft>
            </a:pP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UHPLC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t-EE" sz="2000" i="1" dirty="0" smtClean="0">
                <a:latin typeface="Times New Roman" pitchFamily="18" charset="0"/>
                <a:cs typeface="Times New Roman" pitchFamily="18" charset="0"/>
              </a:rPr>
              <a:t>ultra </a:t>
            </a:r>
            <a:r>
              <a:rPr lang="et-EE" sz="2000" i="1" dirty="0" err="1" smtClean="0">
                <a:latin typeface="Times New Roman" pitchFamily="18" charset="0"/>
                <a:cs typeface="Times New Roman" pitchFamily="18" charset="0"/>
              </a:rPr>
              <a:t>high</a:t>
            </a:r>
            <a:r>
              <a:rPr lang="et-EE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i="1" dirty="0" err="1" smtClean="0">
                <a:latin typeface="Times New Roman" pitchFamily="18" charset="0"/>
                <a:cs typeface="Times New Roman" pitchFamily="18" charset="0"/>
              </a:rPr>
              <a:t>performance</a:t>
            </a:r>
            <a:r>
              <a:rPr lang="et-EE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i="1" dirty="0" err="1" smtClean="0">
                <a:latin typeface="Times New Roman" pitchFamily="18" charset="0"/>
                <a:cs typeface="Times New Roman" pitchFamily="18" charset="0"/>
              </a:rPr>
              <a:t>liquid</a:t>
            </a:r>
            <a:r>
              <a:rPr lang="et-EE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i="1" dirty="0" err="1" smtClean="0">
                <a:latin typeface="Times New Roman" pitchFamily="18" charset="0"/>
                <a:cs typeface="Times New Roman" pitchFamily="18" charset="0"/>
              </a:rPr>
              <a:t>chromatography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) rõhud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– 135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MPa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osakesed tüüpiliselt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2 µm või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väiksemad.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VEDELIKKROMATOGRAAFIA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23</a:t>
            </a:fld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876255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KOLONNIDE TÜÜBID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24</a:t>
            </a:fld>
            <a:endParaRPr lang="et-EE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8417213"/>
              </p:ext>
            </p:extLst>
          </p:nvPr>
        </p:nvGraphicFramePr>
        <p:xfrm>
          <a:off x="564203" y="1452846"/>
          <a:ext cx="8025320" cy="202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8986"/>
                <a:gridCol w="1896695"/>
                <a:gridCol w="1458153"/>
                <a:gridCol w="1469115"/>
                <a:gridCol w="1392371"/>
              </a:tblGrid>
              <a:tr h="370840">
                <a:tc>
                  <a:txBody>
                    <a:bodyPr/>
                    <a:lstStyle/>
                    <a:p>
                      <a: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Kolonni tüüp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err="1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Sisediameeter</a:t>
                      </a:r>
                      <a: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 (mm)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Pikkus</a:t>
                      </a:r>
                      <a:b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</a:br>
                      <a: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(cm)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Proovi kogus (mg)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Voolu kiirus (ml/min)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Mikrokolonnid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1 – 2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7 – 30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0,01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0,1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Standardkolonnid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 – 5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7 – 30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0,1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1,0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dirty="0" err="1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Preparatiivsed</a:t>
                      </a:r>
                      <a: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 kolonnid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5</a:t>
                      </a:r>
                      <a:r>
                        <a:rPr lang="et-EE" baseline="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 – 20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25 – 50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10,0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10,0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074" name="Picture 2" descr="http://www.hamiltoncompany.com/~/media/Images/Laboratory%20Products/HPLC/940x400%20HPLC/940X400_HPLC%20COLUMN%20GROUP%20SHOT.ash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119" y="3799024"/>
            <a:ext cx="6867761" cy="2922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3576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Kolonni täidise (statsionaarse faasi) tähtsamad näitajad.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Osakeste suurus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enamasti 3–20 </a:t>
            </a:r>
            <a:r>
              <a:rPr lang="el-GR" sz="2000" dirty="0" smtClean="0">
                <a:latin typeface="Times New Roman" pitchFamily="18" charset="0"/>
                <a:cs typeface="Times New Roman" pitchFamily="18" charset="0"/>
              </a:rPr>
              <a:t>μ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m. Mida väiksem on osakeste suurus, seda suurem on efektiivsus, rõhk kolonnis ja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lahutuvus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 Osakeste suurused ei tohiks keskmisest erineda üle 25%.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Osakeste kuju: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sfääriline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või ebakorrapärane. Mõjutab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rõhku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kolonnis, ei mõjuta efektiivsust.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Poorsus: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osakesed on kas läbinisti poorsed või kaetud poorse kihiga (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pellikulaarsed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). Pooride suurus </a:t>
            </a:r>
            <a:r>
              <a:rPr lang="et-EE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sageli 60–500 </a:t>
            </a:r>
            <a:r>
              <a:rPr lang="en-US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Å</a:t>
            </a:r>
            <a:r>
              <a:rPr lang="et-EE" sz="2000" dirty="0">
                <a:latin typeface="Times" panose="02020603050405020304" pitchFamily="18" charset="0"/>
                <a:cs typeface="Times" panose="02020603050405020304" pitchFamily="18" charset="0"/>
              </a:rPr>
              <a:t>. Läbinisti poorsete osakeste </a:t>
            </a:r>
            <a:r>
              <a:rPr lang="et-EE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puhul </a:t>
            </a:r>
            <a:r>
              <a:rPr lang="et-EE" sz="2000" dirty="0">
                <a:latin typeface="Times" panose="02020603050405020304" pitchFamily="18" charset="0"/>
                <a:cs typeface="Times" panose="02020603050405020304" pitchFamily="18" charset="0"/>
              </a:rPr>
              <a:t>on kolonnide mahtuvus suurem, pellikulaarsete osakeste korral on efektiivsused </a:t>
            </a:r>
            <a:r>
              <a:rPr lang="et-EE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kõrgemad </a:t>
            </a:r>
            <a:r>
              <a:rPr lang="et-EE" sz="2000" dirty="0">
                <a:latin typeface="Times" panose="02020603050405020304" pitchFamily="18" charset="0"/>
                <a:cs typeface="Times" panose="02020603050405020304" pitchFamily="18" charset="0"/>
              </a:rPr>
              <a:t>ja kolonnide </a:t>
            </a:r>
            <a:r>
              <a:rPr lang="et-EE" sz="2000" dirty="0" err="1">
                <a:latin typeface="Times" panose="02020603050405020304" pitchFamily="18" charset="0"/>
                <a:cs typeface="Times" panose="02020603050405020304" pitchFamily="18" charset="0"/>
              </a:rPr>
              <a:t>läbitavused</a:t>
            </a:r>
            <a:r>
              <a:rPr lang="et-EE" sz="2000" dirty="0">
                <a:latin typeface="Times" panose="02020603050405020304" pitchFamily="18" charset="0"/>
                <a:cs typeface="Times" panose="02020603050405020304" pitchFamily="18" charset="0"/>
              </a:rPr>
              <a:t> paremad.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sz="2000" b="1" dirty="0" smtClean="0">
                <a:latin typeface="Times" panose="02020603050405020304" pitchFamily="18" charset="0"/>
                <a:cs typeface="Times" panose="02020603050405020304" pitchFamily="18" charset="0"/>
              </a:rPr>
              <a:t>Pind:</a:t>
            </a:r>
            <a:r>
              <a:rPr lang="et-EE" sz="2000" dirty="0">
                <a:latin typeface="Times" panose="02020603050405020304" pitchFamily="18" charset="0"/>
                <a:cs typeface="Times" panose="02020603050405020304" pitchFamily="18" charset="0"/>
              </a:rPr>
              <a:t> kolonni </a:t>
            </a:r>
            <a:r>
              <a:rPr lang="et-EE" sz="2000" dirty="0" err="1">
                <a:latin typeface="Times" panose="02020603050405020304" pitchFamily="18" charset="0"/>
                <a:cs typeface="Times" panose="02020603050405020304" pitchFamily="18" charset="0"/>
              </a:rPr>
              <a:t>retentsiooni</a:t>
            </a:r>
            <a:r>
              <a:rPr lang="et-EE" sz="2000" dirty="0">
                <a:latin typeface="Times" panose="02020603050405020304" pitchFamily="18" charset="0"/>
                <a:cs typeface="Times" panose="02020603050405020304" pitchFamily="18" charset="0"/>
              </a:rPr>
              <a:t> ja selektiivsuse määravad liikumatu faasi </a:t>
            </a:r>
            <a:r>
              <a:rPr lang="et-EE" sz="2000" b="1" dirty="0" smtClean="0">
                <a:latin typeface="Times" panose="02020603050405020304" pitchFamily="18" charset="0"/>
                <a:cs typeface="Times" panose="02020603050405020304" pitchFamily="18" charset="0"/>
              </a:rPr>
              <a:t>funktsionaalrühmad</a:t>
            </a:r>
            <a:r>
              <a:rPr lang="et-EE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. Proovi </a:t>
            </a:r>
            <a:r>
              <a:rPr lang="et-EE" sz="2000" dirty="0">
                <a:latin typeface="Times" panose="02020603050405020304" pitchFamily="18" charset="0"/>
                <a:cs typeface="Times" panose="02020603050405020304" pitchFamily="18" charset="0"/>
              </a:rPr>
              <a:t>molekulid </a:t>
            </a:r>
            <a:r>
              <a:rPr lang="et-EE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interakteeruvad</a:t>
            </a:r>
            <a:r>
              <a:rPr lang="et-EE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 funktsionaalrühmadega </a:t>
            </a:r>
            <a:r>
              <a:rPr lang="et-EE" sz="2000" dirty="0">
                <a:latin typeface="Times" panose="02020603050405020304" pitchFamily="18" charset="0"/>
                <a:cs typeface="Times" panose="02020603050405020304" pitchFamily="18" charset="0"/>
              </a:rPr>
              <a:t>vesiniksideme tekkimise, dipool-dipool ja </a:t>
            </a:r>
            <a:r>
              <a:rPr lang="et-EE" sz="2000" dirty="0" err="1">
                <a:latin typeface="Times" panose="02020603050405020304" pitchFamily="18" charset="0"/>
                <a:cs typeface="Times" panose="02020603050405020304" pitchFamily="18" charset="0"/>
              </a:rPr>
              <a:t>elektrostaatiliste</a:t>
            </a:r>
            <a:r>
              <a:rPr lang="et-EE" sz="2000" dirty="0">
                <a:latin typeface="Times" panose="02020603050405020304" pitchFamily="18" charset="0"/>
                <a:cs typeface="Times" panose="02020603050405020304" pitchFamily="18" charset="0"/>
              </a:rPr>
              <a:t> interaktsioonide kaudu</a:t>
            </a:r>
            <a:r>
              <a:rPr lang="et-EE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sz="2000" dirty="0">
                <a:latin typeface="Times" panose="02020603050405020304" pitchFamily="18" charset="0"/>
                <a:cs typeface="Times" panose="02020603050405020304" pitchFamily="18" charset="0"/>
              </a:rPr>
              <a:t>Kolonnide täidis </a:t>
            </a:r>
            <a:r>
              <a:rPr lang="et-EE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võib </a:t>
            </a:r>
            <a:r>
              <a:rPr lang="et-EE" sz="2000" dirty="0">
                <a:latin typeface="Times" panose="02020603050405020304" pitchFamily="18" charset="0"/>
                <a:cs typeface="Times" panose="02020603050405020304" pitchFamily="18" charset="0"/>
              </a:rPr>
              <a:t>olla looduslik </a:t>
            </a:r>
            <a:r>
              <a:rPr lang="et-EE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(nt. </a:t>
            </a:r>
            <a:r>
              <a:rPr lang="et-EE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silikageel</a:t>
            </a:r>
            <a:r>
              <a:rPr lang="et-EE" sz="2000" dirty="0">
                <a:latin typeface="Times" panose="02020603050405020304" pitchFamily="18" charset="0"/>
                <a:cs typeface="Times" panose="02020603050405020304" pitchFamily="18" charset="0"/>
              </a:rPr>
              <a:t>) </a:t>
            </a:r>
            <a:r>
              <a:rPr lang="et-EE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või </a:t>
            </a:r>
            <a:r>
              <a:rPr lang="et-EE" sz="2000" dirty="0">
                <a:latin typeface="Times" panose="02020603050405020304" pitchFamily="18" charset="0"/>
                <a:cs typeface="Times" panose="02020603050405020304" pitchFamily="18" charset="0"/>
              </a:rPr>
              <a:t>modifitseeritud</a:t>
            </a:r>
            <a:r>
              <a:rPr lang="et-EE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STATSIONAARNE FAAS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25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01982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ELUENDID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26</a:t>
            </a:fld>
            <a:endParaRPr lang="et-EE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3472695"/>
              </p:ext>
            </p:extLst>
          </p:nvPr>
        </p:nvGraphicFramePr>
        <p:xfrm>
          <a:off x="1031132" y="978705"/>
          <a:ext cx="6945552" cy="3596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6388"/>
                <a:gridCol w="1736388"/>
                <a:gridCol w="1736388"/>
                <a:gridCol w="1736388"/>
              </a:tblGrid>
              <a:tr h="370840">
                <a:tc>
                  <a:txBody>
                    <a:bodyPr/>
                    <a:lstStyle/>
                    <a:p>
                      <a: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Solvent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Keemistemp.</a:t>
                      </a:r>
                      <a:r>
                        <a:rPr lang="et-EE" baseline="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 (°C)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Suhteline viskoossus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err="1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UV</a:t>
                      </a:r>
                      <a:r>
                        <a:rPr lang="et-EE" baseline="-25000" dirty="0" err="1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cut-off</a:t>
                      </a:r>
                      <a:r>
                        <a:rPr lang="et-EE" baseline="-2500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 </a:t>
                      </a:r>
                      <a:r>
                        <a:rPr lang="et-EE" baseline="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/>
                      </a:r>
                      <a:br>
                        <a:rPr lang="et-EE" baseline="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</a:br>
                      <a:r>
                        <a:rPr lang="et-EE" baseline="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(</a:t>
                      </a:r>
                      <a:r>
                        <a:rPr lang="et-EE" baseline="0" dirty="0" err="1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nm</a:t>
                      </a:r>
                      <a:r>
                        <a:rPr lang="et-EE" baseline="0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)</a:t>
                      </a:r>
                      <a:endParaRPr lang="et-EE" baseline="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dirty="0" err="1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Heksaan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69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0,31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195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dirty="0" err="1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Diklorometaan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40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0,44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233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Etüülatsetaat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77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0,45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256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Kloroform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61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0,57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245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dirty="0" err="1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Atsetonitriil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82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0,38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190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</a:tr>
              <a:tr h="185420">
                <a:tc>
                  <a:txBody>
                    <a:bodyPr/>
                    <a:lstStyle/>
                    <a:p>
                      <a:r>
                        <a:rPr lang="et-EE" dirty="0" err="1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Metanool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65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0,55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205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</a:tr>
              <a:tr h="185420">
                <a:tc>
                  <a:txBody>
                    <a:bodyPr/>
                    <a:lstStyle/>
                    <a:p>
                      <a: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Atsetoon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56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0,32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330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Vesi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100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1,00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&lt; 190</a:t>
                      </a:r>
                      <a:endParaRPr lang="et-EE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67544" y="4817350"/>
            <a:ext cx="82089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Mobiilse faasi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puhul on olulisteks parameetriteks: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viskoosus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keemistemperatuur (madala keemistemperatuuriga solventidest on kergem vabaneda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);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sobivus detektoriga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(nt. madal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UV-neelduvus UV detektori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puhul);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ürgisus.</a:t>
            </a:r>
          </a:p>
        </p:txBody>
      </p:sp>
    </p:spTree>
    <p:extLst>
      <p:ext uri="{BB962C8B-B14F-4D97-AF65-F5344CB8AC3E}">
        <p14:creationId xmlns:p14="http://schemas.microsoft.com/office/powerpoint/2010/main" val="3744216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VEDELIKKROMATOGRAAFIA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27</a:t>
            </a:fld>
            <a:endParaRPr lang="et-EE"/>
          </a:p>
        </p:txBody>
      </p:sp>
      <p:grpSp>
        <p:nvGrpSpPr>
          <p:cNvPr id="9" name="Group 8"/>
          <p:cNvGrpSpPr/>
          <p:nvPr/>
        </p:nvGrpSpPr>
        <p:grpSpPr>
          <a:xfrm>
            <a:off x="292294" y="4299630"/>
            <a:ext cx="8293230" cy="2480792"/>
            <a:chOff x="292294" y="4075890"/>
            <a:chExt cx="8293230" cy="24807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7776" y="4075890"/>
              <a:ext cx="8137748" cy="2480792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 rot="16200000">
              <a:off x="-109098" y="4920835"/>
              <a:ext cx="117211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dirty="0" smtClean="0">
                  <a:latin typeface="Times New Roman" pitchFamily="18" charset="0"/>
                  <a:cs typeface="Times New Roman" pitchFamily="18" charset="0"/>
                </a:rPr>
                <a:t>Neelduvus</a:t>
              </a:r>
              <a:endParaRPr lang="et-EE" dirty="0"/>
            </a:p>
          </p:txBody>
        </p:sp>
        <p:sp>
          <p:nvSpPr>
            <p:cNvPr id="11" name="Rectangle 10"/>
            <p:cNvSpPr/>
            <p:nvPr/>
          </p:nvSpPr>
          <p:spPr>
            <a:xfrm rot="16200000">
              <a:off x="4037517" y="4920836"/>
              <a:ext cx="117211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dirty="0" smtClean="0">
                  <a:latin typeface="Times New Roman" pitchFamily="18" charset="0"/>
                  <a:cs typeface="Times New Roman" pitchFamily="18" charset="0"/>
                </a:rPr>
                <a:t>Neelduvus</a:t>
              </a:r>
              <a:endParaRPr lang="et-EE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418928" y="6104537"/>
              <a:ext cx="10182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dirty="0" smtClean="0">
                  <a:latin typeface="Times New Roman" pitchFamily="18" charset="0"/>
                  <a:cs typeface="Times New Roman" pitchFamily="18" charset="0"/>
                </a:rPr>
                <a:t>Ruumala</a:t>
              </a:r>
              <a:endParaRPr lang="et-EE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561381" y="6104537"/>
              <a:ext cx="10182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dirty="0" smtClean="0">
                  <a:latin typeface="Times New Roman" pitchFamily="18" charset="0"/>
                  <a:cs typeface="Times New Roman" pitchFamily="18" charset="0"/>
                </a:rPr>
                <a:t>Ruumala</a:t>
              </a:r>
              <a:endParaRPr lang="et-EE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095251" y="977661"/>
            <a:ext cx="4829877" cy="2843354"/>
            <a:chOff x="4095251" y="753921"/>
            <a:chExt cx="4829877" cy="2843354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50733" y="753921"/>
              <a:ext cx="4604933" cy="2843354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 rot="16200000">
              <a:off x="3693859" y="1528829"/>
              <a:ext cx="117211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dirty="0" smtClean="0">
                  <a:latin typeface="Times New Roman" pitchFamily="18" charset="0"/>
                  <a:cs typeface="Times New Roman" pitchFamily="18" charset="0"/>
                </a:rPr>
                <a:t>Neelduvus</a:t>
              </a:r>
              <a:endParaRPr lang="et-EE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906901" y="2847717"/>
              <a:ext cx="10182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dirty="0" smtClean="0">
                  <a:latin typeface="Times New Roman" pitchFamily="18" charset="0"/>
                  <a:cs typeface="Times New Roman" pitchFamily="18" charset="0"/>
                </a:rPr>
                <a:t>Ruumala</a:t>
              </a:r>
              <a:endParaRPr lang="et-EE" dirty="0"/>
            </a:p>
          </p:txBody>
        </p:sp>
      </p:grpSp>
      <p:sp>
        <p:nvSpPr>
          <p:cNvPr id="17" name="Rectangle 16"/>
          <p:cNvSpPr/>
          <p:nvPr/>
        </p:nvSpPr>
        <p:spPr>
          <a:xfrm>
            <a:off x="661626" y="1075474"/>
            <a:ext cx="3364163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t-E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Resolutsioon</a:t>
            </a:r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(R</a:t>
            </a:r>
            <a:r>
              <a:rPr lang="et-EE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– iseloomustab piikide </a:t>
            </a:r>
            <a:r>
              <a:rPr lang="et-E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lahutuvuse</a:t>
            </a:r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ulatust; suurem väärtus tähendab paremat lahutuvust.</a:t>
            </a:r>
          </a:p>
          <a:p>
            <a:pPr algn="just">
              <a:spcAft>
                <a:spcPts val="600"/>
              </a:spcAft>
            </a:pPr>
            <a:endParaRPr lang="et-E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t-E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Piikide puhtus</a:t>
            </a:r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%.</a:t>
            </a:r>
          </a:p>
          <a:p>
            <a:pPr algn="just">
              <a:spcAft>
                <a:spcPts val="600"/>
              </a:spcAft>
            </a:pPr>
            <a:endParaRPr lang="et-E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t-E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Baasjoon-</a:t>
            </a:r>
            <a:r>
              <a:rPr lang="et-EE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lahutuvuse</a:t>
            </a:r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korral on piikide puhtus 100%.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759678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509243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4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VEDELIKKROMATOGRAAFIA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28</a:t>
            </a:fld>
            <a:endParaRPr lang="et-EE"/>
          </a:p>
        </p:txBody>
      </p:sp>
      <p:grpSp>
        <p:nvGrpSpPr>
          <p:cNvPr id="22" name="Group 21"/>
          <p:cNvGrpSpPr/>
          <p:nvPr/>
        </p:nvGrpSpPr>
        <p:grpSpPr>
          <a:xfrm>
            <a:off x="4821329" y="68034"/>
            <a:ext cx="4341964" cy="3563787"/>
            <a:chOff x="4821329" y="68034"/>
            <a:chExt cx="4341964" cy="3563787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01129" y="68034"/>
              <a:ext cx="3943452" cy="3563787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 rot="16200000">
              <a:off x="4419937" y="1576517"/>
              <a:ext cx="117211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dirty="0" smtClean="0">
                  <a:latin typeface="Times New Roman" pitchFamily="18" charset="0"/>
                  <a:cs typeface="Times New Roman" pitchFamily="18" charset="0"/>
                </a:rPr>
                <a:t>Neelduvus</a:t>
              </a:r>
              <a:endParaRPr lang="et-EE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145066" y="2691960"/>
              <a:ext cx="10182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dirty="0" smtClean="0">
                  <a:latin typeface="Times New Roman" pitchFamily="18" charset="0"/>
                  <a:cs typeface="Times New Roman" pitchFamily="18" charset="0"/>
                </a:rPr>
                <a:t>Ruumala</a:t>
              </a:r>
              <a:endParaRPr lang="et-EE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3390" y="3696878"/>
            <a:ext cx="8978468" cy="2980841"/>
            <a:chOff x="63390" y="3696878"/>
            <a:chExt cx="8978468" cy="298084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9416" y="3761609"/>
              <a:ext cx="8842442" cy="2777303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 rot="16200000">
              <a:off x="-338002" y="5027839"/>
              <a:ext cx="117211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dirty="0" smtClean="0">
                  <a:latin typeface="Times New Roman" pitchFamily="18" charset="0"/>
                  <a:cs typeface="Times New Roman" pitchFamily="18" charset="0"/>
                </a:rPr>
                <a:t>Neelduvus</a:t>
              </a:r>
              <a:endParaRPr lang="et-EE" dirty="0"/>
            </a:p>
          </p:txBody>
        </p:sp>
        <p:sp>
          <p:nvSpPr>
            <p:cNvPr id="10" name="Rectangle 9"/>
            <p:cNvSpPr/>
            <p:nvPr/>
          </p:nvSpPr>
          <p:spPr>
            <a:xfrm rot="16200000">
              <a:off x="4145968" y="4965594"/>
              <a:ext cx="117211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dirty="0" smtClean="0">
                  <a:latin typeface="Times New Roman" pitchFamily="18" charset="0"/>
                  <a:cs typeface="Times New Roman" pitchFamily="18" charset="0"/>
                </a:rPr>
                <a:t>Neelduvus</a:t>
              </a:r>
              <a:endParaRPr lang="et-EE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453066" y="6308387"/>
              <a:ext cx="10182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dirty="0" smtClean="0">
                  <a:latin typeface="Times New Roman" pitchFamily="18" charset="0"/>
                  <a:cs typeface="Times New Roman" pitchFamily="18" charset="0"/>
                </a:rPr>
                <a:t>Ruumala</a:t>
              </a:r>
              <a:endParaRPr lang="et-EE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961836" y="6308387"/>
              <a:ext cx="10182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dirty="0" smtClean="0">
                  <a:latin typeface="Times New Roman" pitchFamily="18" charset="0"/>
                  <a:cs typeface="Times New Roman" pitchFamily="18" charset="0"/>
                </a:rPr>
                <a:t>Ruumala</a:t>
              </a:r>
              <a:endParaRPr lang="et-EE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622760" y="3696878"/>
              <a:ext cx="175560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dirty="0" smtClean="0">
                  <a:latin typeface="Times New Roman" pitchFamily="18" charset="0"/>
                  <a:cs typeface="Times New Roman" pitchFamily="18" charset="0"/>
                </a:rPr>
                <a:t>Suur selektiivsus</a:t>
              </a:r>
              <a:endParaRPr lang="et-EE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5646211" y="3696878"/>
              <a:ext cx="190949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dirty="0" smtClean="0">
                  <a:latin typeface="Times New Roman" pitchFamily="18" charset="0"/>
                  <a:cs typeface="Times New Roman" pitchFamily="18" charset="0"/>
                </a:rPr>
                <a:t>Madal selektiivsus</a:t>
              </a:r>
              <a:endParaRPr lang="et-EE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537235" y="4037589"/>
              <a:ext cx="141250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400" b="1" dirty="0" smtClean="0">
                  <a:latin typeface="Times New Roman" pitchFamily="18" charset="0"/>
                  <a:cs typeface="Times New Roman" pitchFamily="18" charset="0"/>
                </a:rPr>
                <a:t>Suur efektiivsus</a:t>
              </a:r>
              <a:endParaRPr lang="et-EE" sz="1400" b="1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728794" y="4621346"/>
              <a:ext cx="99257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400" b="1" dirty="0" smtClean="0">
                  <a:latin typeface="Times New Roman" pitchFamily="18" charset="0"/>
                  <a:cs typeface="Times New Roman" pitchFamily="18" charset="0"/>
                </a:rPr>
                <a:t>Madal</a:t>
              </a:r>
              <a:br>
                <a:rPr lang="et-EE" sz="1400" b="1" dirty="0" smtClean="0">
                  <a:latin typeface="Times New Roman" pitchFamily="18" charset="0"/>
                  <a:cs typeface="Times New Roman" pitchFamily="18" charset="0"/>
                </a:rPr>
              </a:br>
              <a:r>
                <a:rPr lang="et-EE" sz="1400" b="1" dirty="0" smtClean="0">
                  <a:latin typeface="Times New Roman" pitchFamily="18" charset="0"/>
                  <a:cs typeface="Times New Roman" pitchFamily="18" charset="0"/>
                </a:rPr>
                <a:t>efektiivsus</a:t>
              </a:r>
              <a:endParaRPr lang="et-EE" sz="1400" b="1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7548476" y="4201786"/>
              <a:ext cx="141250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400" b="1" dirty="0" smtClean="0">
                  <a:latin typeface="Times New Roman" pitchFamily="18" charset="0"/>
                  <a:cs typeface="Times New Roman" pitchFamily="18" charset="0"/>
                </a:rPr>
                <a:t>Suur efektiivsus</a:t>
              </a:r>
              <a:endParaRPr lang="et-EE" sz="1400" b="1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765611" y="5084850"/>
              <a:ext cx="99257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400" b="1" dirty="0" smtClean="0">
                  <a:latin typeface="Times New Roman" pitchFamily="18" charset="0"/>
                  <a:cs typeface="Times New Roman" pitchFamily="18" charset="0"/>
                </a:rPr>
                <a:t>Madal</a:t>
              </a:r>
              <a:br>
                <a:rPr lang="et-EE" sz="1400" b="1" dirty="0" smtClean="0">
                  <a:latin typeface="Times New Roman" pitchFamily="18" charset="0"/>
                  <a:cs typeface="Times New Roman" pitchFamily="18" charset="0"/>
                </a:rPr>
              </a:br>
              <a:r>
                <a:rPr lang="et-EE" sz="1400" b="1" dirty="0" smtClean="0">
                  <a:latin typeface="Times New Roman" pitchFamily="18" charset="0"/>
                  <a:cs typeface="Times New Roman" pitchFamily="18" charset="0"/>
                </a:rPr>
                <a:t>efektiivsus</a:t>
              </a:r>
              <a:endParaRPr lang="et-EE" sz="1400" b="1" dirty="0"/>
            </a:p>
          </p:txBody>
        </p:sp>
      </p:grpSp>
      <p:sp>
        <p:nvSpPr>
          <p:cNvPr id="23" name="Rectangle 22"/>
          <p:cNvSpPr/>
          <p:nvPr/>
        </p:nvSpPr>
        <p:spPr>
          <a:xfrm>
            <a:off x="661626" y="1075474"/>
            <a:ext cx="3364163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t-EE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t-E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retentsiooniruumala</a:t>
            </a:r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aine puhul, millel ei ole statsionaarse faasiga interaktsiooni.</a:t>
            </a:r>
          </a:p>
          <a:p>
            <a:pPr algn="just">
              <a:spcAft>
                <a:spcPts val="600"/>
              </a:spcAft>
            </a:pPr>
            <a:endParaRPr lang="et-EE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t-E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Jaotuskoefitsient</a:t>
            </a:r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t-E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t-EE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t-EE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Aft>
                <a:spcPts val="600"/>
              </a:spcAft>
            </a:pPr>
            <a:endParaRPr lang="et-EE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t-E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t-EE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t-E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(</a:t>
            </a:r>
            <a:r>
              <a:rPr lang="et-E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t-EE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V</a:t>
            </a:r>
            <a:r>
              <a:rPr lang="et-EE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/ V</a:t>
            </a:r>
            <a:r>
              <a:rPr lang="et-EE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t-EE" baseline="-25000" dirty="0"/>
          </a:p>
        </p:txBody>
      </p:sp>
    </p:spTree>
    <p:extLst>
      <p:ext uri="{BB962C8B-B14F-4D97-AF65-F5344CB8AC3E}">
        <p14:creationId xmlns:p14="http://schemas.microsoft.com/office/powerpoint/2010/main" val="1476362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Vedelikkromatograafias kasutatavad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eluendid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on sageli 2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või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enama solvendi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segu.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Eluendi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koostis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mõjutab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nii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analüütide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b="1" dirty="0" err="1" smtClean="0">
                <a:latin typeface="Times New Roman" pitchFamily="18" charset="0"/>
                <a:cs typeface="Times New Roman" pitchFamily="18" charset="0"/>
              </a:rPr>
              <a:t>retentsiooniaegu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kui </a:t>
            </a: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selektiivsuskoefitsienti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Mida suurem on </a:t>
            </a: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tugevama solvendi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kontsentratsioon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eluendis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, seda kiiremini väljub aine kolonnist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Selektiivsust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saab samuti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mõjutada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muutes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eluendi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koostist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Selektiivsuste erinevuste eest vastutavad: vesiniksidemete teke,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molekulidevahelised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interaktsioonid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Kui 2 piigi vaheline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resolutsioon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on 1 või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sellele lähedane suurus, siis on neid piike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võimatu või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raske teineteisest lahutada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b="1" dirty="0" err="1">
                <a:latin typeface="Times New Roman" pitchFamily="18" charset="0"/>
                <a:cs typeface="Times New Roman" pitchFamily="18" charset="0"/>
              </a:rPr>
              <a:t>Gradientelueerimine</a:t>
            </a: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eluendi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koostise muutmine analüüsi käigus.</a:t>
            </a: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ELUENDI MÕJU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29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53107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Kui </a:t>
            </a:r>
            <a:r>
              <a:rPr lang="et-EE" sz="2000" b="1" dirty="0" err="1">
                <a:latin typeface="Times New Roman" pitchFamily="18" charset="0"/>
                <a:cs typeface="Times New Roman" pitchFamily="18" charset="0"/>
              </a:rPr>
              <a:t>lahutuvus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on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enam kui piisav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kõigi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huvipakkuvate proovi komponentide jaoks, siis on otstarbekas analüüsiaega vähendada kasutades </a:t>
            </a: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lühemat kolonni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või </a:t>
            </a: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suuremat voolukiirust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Kui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lahutuvus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mingite huvipakkuvate komponentide jaoks on </a:t>
            </a: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ebapiisav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tuleks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tõsta efektiivsust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vähendades voolukiirust, suurendades kolonni pikkust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või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kasutades peeneteralisemat täidist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Kui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lahutuvuse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puudulikkus on tingitud liiga väikesest </a:t>
            </a: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selektiivsusest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, tuleb muuta </a:t>
            </a:r>
            <a:r>
              <a:rPr lang="et-EE" sz="2000" b="1" dirty="0" err="1">
                <a:latin typeface="Times New Roman" pitchFamily="18" charset="0"/>
                <a:cs typeface="Times New Roman" pitchFamily="18" charset="0"/>
              </a:rPr>
              <a:t>eluendi</a:t>
            </a: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 koostist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või </a:t>
            </a: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statsionaarset faasi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Eluent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peaks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võimaldama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saada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mõistlikud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retentsiooniajad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kõigi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huvipakkuvate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analüütide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jaoks.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Kui ükski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eluent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seda ei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võimalda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, siis tuleb kasutada </a:t>
            </a:r>
            <a:r>
              <a:rPr lang="et-EE" sz="2000" b="1" dirty="0" err="1">
                <a:latin typeface="Times New Roman" pitchFamily="18" charset="0"/>
                <a:cs typeface="Times New Roman" pitchFamily="18" charset="0"/>
              </a:rPr>
              <a:t>gradientelueerimist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ANALÜÜSI OPTIMISEERIMINE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30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160764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GRADIENTELUEERIMINE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31</a:t>
            </a:fld>
            <a:endParaRPr lang="et-EE"/>
          </a:p>
        </p:txBody>
      </p:sp>
      <p:grpSp>
        <p:nvGrpSpPr>
          <p:cNvPr id="23" name="Group 22"/>
          <p:cNvGrpSpPr/>
          <p:nvPr/>
        </p:nvGrpSpPr>
        <p:grpSpPr>
          <a:xfrm>
            <a:off x="4707680" y="1333995"/>
            <a:ext cx="4067175" cy="5170637"/>
            <a:chOff x="4707680" y="1333995"/>
            <a:chExt cx="4067175" cy="5170637"/>
          </a:xfrm>
        </p:grpSpPr>
        <p:grpSp>
          <p:nvGrpSpPr>
            <p:cNvPr id="10" name="Group 9"/>
            <p:cNvGrpSpPr/>
            <p:nvPr/>
          </p:nvGrpSpPr>
          <p:grpSpPr>
            <a:xfrm>
              <a:off x="4707680" y="1568303"/>
              <a:ext cx="4067175" cy="4936329"/>
              <a:chOff x="4707680" y="994368"/>
              <a:chExt cx="4067175" cy="4936329"/>
            </a:xfrm>
          </p:grpSpPr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07680" y="994368"/>
                <a:ext cx="4067175" cy="4762500"/>
              </a:xfrm>
              <a:prstGeom prst="rect">
                <a:avLst/>
              </a:prstGeom>
            </p:spPr>
          </p:pic>
          <p:sp>
            <p:nvSpPr>
              <p:cNvPr id="4" name="Rectangle 3"/>
              <p:cNvSpPr/>
              <p:nvPr/>
            </p:nvSpPr>
            <p:spPr>
              <a:xfrm>
                <a:off x="6310971" y="5592143"/>
                <a:ext cx="103586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et-EE" sz="1600" dirty="0" smtClean="0">
                    <a:latin typeface="Times New Roman" pitchFamily="18" charset="0"/>
                    <a:cs typeface="Times New Roman" pitchFamily="18" charset="0"/>
                  </a:rPr>
                  <a:t>Aeg (min)</a:t>
                </a:r>
                <a:endParaRPr lang="et-EE" sz="16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6419173" y="1768351"/>
                <a:ext cx="81945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dirty="0" smtClean="0">
                    <a:latin typeface="Times New Roman" pitchFamily="18" charset="0"/>
                    <a:cs typeface="Times New Roman" pitchFamily="18" charset="0"/>
                  </a:rPr>
                  <a:t>65% B</a:t>
                </a:r>
                <a:endParaRPr lang="et-EE" dirty="0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6419173" y="2968496"/>
                <a:ext cx="81945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dirty="0" smtClean="0">
                    <a:latin typeface="Times New Roman" pitchFamily="18" charset="0"/>
                    <a:cs typeface="Times New Roman" pitchFamily="18" charset="0"/>
                  </a:rPr>
                  <a:t>63% B</a:t>
                </a:r>
                <a:endParaRPr lang="et-EE" dirty="0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6419173" y="4022666"/>
                <a:ext cx="81945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dirty="0" smtClean="0">
                    <a:latin typeface="Times New Roman" pitchFamily="18" charset="0"/>
                    <a:cs typeface="Times New Roman" pitchFamily="18" charset="0"/>
                  </a:rPr>
                  <a:t>60% B</a:t>
                </a:r>
                <a:endParaRPr lang="et-EE" dirty="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6419173" y="4668812"/>
                <a:ext cx="81945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dirty="0" smtClean="0">
                    <a:latin typeface="Times New Roman" pitchFamily="18" charset="0"/>
                    <a:cs typeface="Times New Roman" pitchFamily="18" charset="0"/>
                  </a:rPr>
                  <a:t>50% B</a:t>
                </a:r>
                <a:endParaRPr lang="et-EE" dirty="0"/>
              </a:p>
            </p:txBody>
          </p:sp>
        </p:grpSp>
        <p:sp>
          <p:nvSpPr>
            <p:cNvPr id="18" name="Rectangle 17"/>
            <p:cNvSpPr/>
            <p:nvPr/>
          </p:nvSpPr>
          <p:spPr>
            <a:xfrm>
              <a:off x="5650536" y="1333995"/>
              <a:ext cx="2460930" cy="615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b="1" dirty="0" err="1" smtClean="0">
                  <a:latin typeface="Times New Roman" pitchFamily="18" charset="0"/>
                  <a:cs typeface="Times New Roman" pitchFamily="18" charset="0"/>
                </a:rPr>
                <a:t>Isokraatne</a:t>
              </a:r>
              <a:r>
                <a:rPr lang="et-EE" b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t-EE" b="1" dirty="0" err="1" smtClean="0">
                  <a:latin typeface="Times New Roman" pitchFamily="18" charset="0"/>
                  <a:cs typeface="Times New Roman" pitchFamily="18" charset="0"/>
                </a:rPr>
                <a:t>elueerimine</a:t>
              </a:r>
              <a:endParaRPr lang="et-EE" b="1" dirty="0" smtClean="0"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et-EE" sz="1600" dirty="0" err="1" smtClean="0">
                  <a:latin typeface="Times New Roman" pitchFamily="18" charset="0"/>
                  <a:cs typeface="Times New Roman" pitchFamily="18" charset="0"/>
                </a:rPr>
                <a:t>eluendid</a:t>
              </a:r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 A ja B</a:t>
              </a:r>
              <a:endParaRPr lang="et-EE" sz="16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382485" y="938504"/>
            <a:ext cx="3908721" cy="5750304"/>
            <a:chOff x="382485" y="938504"/>
            <a:chExt cx="3908721" cy="5750304"/>
          </a:xfrm>
        </p:grpSpPr>
        <p:sp>
          <p:nvSpPr>
            <p:cNvPr id="17" name="Rectangle 16"/>
            <p:cNvSpPr/>
            <p:nvPr/>
          </p:nvSpPr>
          <p:spPr>
            <a:xfrm>
              <a:off x="1709703" y="6350254"/>
              <a:ext cx="103586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t-EE" sz="1600" dirty="0">
                  <a:latin typeface="Times New Roman" pitchFamily="18" charset="0"/>
                  <a:cs typeface="Times New Roman" pitchFamily="18" charset="0"/>
                </a:rPr>
                <a:t>Aeg (min)</a:t>
              </a:r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2485" y="1562219"/>
              <a:ext cx="3908721" cy="4699087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987727" y="938504"/>
              <a:ext cx="2236510" cy="615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b="1" dirty="0" err="1" smtClean="0">
                  <a:latin typeface="Times New Roman" pitchFamily="18" charset="0"/>
                  <a:cs typeface="Times New Roman" pitchFamily="18" charset="0"/>
                </a:rPr>
                <a:t>Gradientelueerimine</a:t>
              </a:r>
              <a:endParaRPr lang="et-EE" b="1" dirty="0" smtClean="0"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et-EE" sz="1600" dirty="0" err="1">
                  <a:latin typeface="Times New Roman" pitchFamily="18" charset="0"/>
                  <a:cs typeface="Times New Roman" pitchFamily="18" charset="0"/>
                </a:rPr>
                <a:t>e</a:t>
              </a:r>
              <a:r>
                <a:rPr lang="et-EE" sz="1600" dirty="0" err="1" smtClean="0">
                  <a:latin typeface="Times New Roman" pitchFamily="18" charset="0"/>
                  <a:cs typeface="Times New Roman" pitchFamily="18" charset="0"/>
                </a:rPr>
                <a:t>luent</a:t>
              </a:r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 B muutus</a:t>
              </a:r>
              <a:endParaRPr lang="et-EE" sz="16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05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9040" y="2911475"/>
            <a:ext cx="5476875" cy="1238250"/>
          </a:xfrm>
          <a:prstGeom prst="rect">
            <a:avLst/>
          </a:prstGeom>
        </p:spPr>
      </p:pic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906817"/>
            <a:ext cx="8208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2000" i="1" dirty="0" err="1" smtClean="0">
                <a:latin typeface="Times" panose="02020603050405020304" pitchFamily="18" charset="0"/>
                <a:cs typeface="Times" panose="02020603050405020304" pitchFamily="18" charset="0"/>
              </a:rPr>
              <a:t>Organic</a:t>
            </a:r>
            <a:r>
              <a:rPr lang="et-EE" sz="2000" i="1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t-EE" sz="2000" i="1" dirty="0" err="1">
                <a:latin typeface="Times" panose="02020603050405020304" pitchFamily="18" charset="0"/>
                <a:cs typeface="Times" panose="02020603050405020304" pitchFamily="18" charset="0"/>
              </a:rPr>
              <a:t>normal-phase</a:t>
            </a:r>
            <a:r>
              <a:rPr lang="et-EE" sz="2000" i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t-EE" sz="2000" i="1" dirty="0" err="1">
                <a:latin typeface="Times" panose="02020603050405020304" pitchFamily="18" charset="0"/>
                <a:cs typeface="Times" panose="02020603050405020304" pitchFamily="18" charset="0"/>
              </a:rPr>
              <a:t>chromatography</a:t>
            </a:r>
            <a:endParaRPr lang="et-EE" sz="2000" i="1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ctr"/>
            <a:endParaRPr lang="et-EE" sz="2000" dirty="0" smtClean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NORMAALFAASIKROMATOGRAAFIA (ONP)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32</a:t>
            </a:fld>
            <a:endParaRPr lang="et-EE"/>
          </a:p>
        </p:txBody>
      </p:sp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395288" y="4149725"/>
            <a:ext cx="8424862" cy="2232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4000"/>
              </a:lnSpc>
            </a:pPr>
            <a:r>
              <a:rPr lang="et-EE" sz="2200" b="1" dirty="0">
                <a:latin typeface="Times" panose="02020603050405020304" pitchFamily="18" charset="0"/>
                <a:cs typeface="Times" panose="02020603050405020304" pitchFamily="18" charset="0"/>
              </a:rPr>
              <a:t>Objektid: </a:t>
            </a:r>
            <a:r>
              <a:rPr lang="et-EE" sz="2200" dirty="0">
                <a:latin typeface="Times" panose="02020603050405020304" pitchFamily="18" charset="0"/>
                <a:cs typeface="Times" panose="02020603050405020304" pitchFamily="18" charset="0"/>
              </a:rPr>
              <a:t>keskmise kuni suure polaarsusega molekulid; </a:t>
            </a:r>
            <a:br>
              <a:rPr lang="et-EE" sz="2200" dirty="0">
                <a:latin typeface="Times" panose="02020603050405020304" pitchFamily="18" charset="0"/>
                <a:cs typeface="Times" panose="02020603050405020304" pitchFamily="18" charset="0"/>
              </a:rPr>
            </a:br>
            <a:r>
              <a:rPr lang="et-EE" sz="2200" dirty="0" smtClean="0">
                <a:latin typeface="Times" panose="02020603050405020304" pitchFamily="18" charset="0"/>
                <a:cs typeface="Times" panose="02020603050405020304" pitchFamily="18" charset="0"/>
              </a:rPr>
              <a:t>molekulmass </a:t>
            </a:r>
            <a:r>
              <a:rPr lang="et-EE" sz="2200" dirty="0">
                <a:latin typeface="Times" panose="02020603050405020304" pitchFamily="18" charset="0"/>
                <a:cs typeface="Times" panose="02020603050405020304" pitchFamily="18" charset="0"/>
              </a:rPr>
              <a:t>alla ~2000. </a:t>
            </a:r>
            <a:r>
              <a:rPr lang="et-EE" sz="2000" dirty="0">
                <a:latin typeface="Times" panose="02020603050405020304" pitchFamily="18" charset="0"/>
                <a:cs typeface="Times" panose="02020603050405020304" pitchFamily="18" charset="0"/>
              </a:rPr>
              <a:t>Ühendid, mis ei lahustu vees või lagunevad vees. </a:t>
            </a:r>
          </a:p>
          <a:p>
            <a:pPr algn="just">
              <a:lnSpc>
                <a:spcPct val="114000"/>
              </a:lnSpc>
            </a:pPr>
            <a:endParaRPr lang="et-EE" sz="10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just">
              <a:lnSpc>
                <a:spcPct val="114000"/>
              </a:lnSpc>
            </a:pPr>
            <a:r>
              <a:rPr lang="et-EE" sz="2200" b="1" dirty="0">
                <a:latin typeface="Times" panose="02020603050405020304" pitchFamily="18" charset="0"/>
                <a:cs typeface="Times" panose="02020603050405020304" pitchFamily="18" charset="0"/>
              </a:rPr>
              <a:t>Mehhanism: </a:t>
            </a:r>
            <a:r>
              <a:rPr lang="et-EE" sz="2200" dirty="0" err="1">
                <a:latin typeface="Times" panose="02020603050405020304" pitchFamily="18" charset="0"/>
                <a:cs typeface="Times" panose="02020603050405020304" pitchFamily="18" charset="0"/>
              </a:rPr>
              <a:t>elueerumine</a:t>
            </a:r>
            <a:r>
              <a:rPr lang="et-EE" sz="2200" dirty="0">
                <a:latin typeface="Times" panose="02020603050405020304" pitchFamily="18" charset="0"/>
                <a:cs typeface="Times" panose="02020603050405020304" pitchFamily="18" charset="0"/>
              </a:rPr>
              <a:t> polaarsuse kasvu järgi: esmalt vähepolaarsed </a:t>
            </a:r>
            <a:r>
              <a:rPr lang="et-EE" sz="2200" dirty="0" err="1">
                <a:latin typeface="Times" panose="02020603050405020304" pitchFamily="18" charset="0"/>
                <a:cs typeface="Times" panose="02020603050405020304" pitchFamily="18" charset="0"/>
              </a:rPr>
              <a:t>kompondid</a:t>
            </a:r>
            <a:r>
              <a:rPr lang="et-EE" sz="2200" dirty="0">
                <a:latin typeface="Times" panose="02020603050405020304" pitchFamily="18" charset="0"/>
                <a:cs typeface="Times" panose="02020603050405020304" pitchFamily="18" charset="0"/>
              </a:rPr>
              <a:t>, seejärel polaarsemad. </a:t>
            </a:r>
          </a:p>
          <a:p>
            <a:pPr algn="just">
              <a:lnSpc>
                <a:spcPct val="114000"/>
              </a:lnSpc>
            </a:pPr>
            <a:endParaRPr lang="et-EE" sz="4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just">
              <a:lnSpc>
                <a:spcPct val="114000"/>
              </a:lnSpc>
            </a:pPr>
            <a:r>
              <a:rPr lang="et-EE" sz="2000" dirty="0">
                <a:latin typeface="Times" panose="02020603050405020304" pitchFamily="18" charset="0"/>
                <a:cs typeface="Times" panose="02020603050405020304" pitchFamily="18" charset="0"/>
              </a:rPr>
              <a:t>Mobiilse faasi polaarsuse suurendamine lühendab komponentide </a:t>
            </a:r>
            <a:r>
              <a:rPr lang="et-EE" sz="2000" dirty="0" err="1">
                <a:latin typeface="Times" panose="02020603050405020304" pitchFamily="18" charset="0"/>
                <a:cs typeface="Times" panose="02020603050405020304" pitchFamily="18" charset="0"/>
              </a:rPr>
              <a:t>elueerimisaega</a:t>
            </a:r>
            <a:r>
              <a:rPr lang="et-EE" sz="2000" dirty="0"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643438" y="1427163"/>
            <a:ext cx="4249737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t-EE" sz="2200" b="1" u="sng" dirty="0">
                <a:latin typeface="Times" panose="02020603050405020304" pitchFamily="18" charset="0"/>
                <a:cs typeface="Times" panose="02020603050405020304" pitchFamily="18" charset="0"/>
              </a:rPr>
              <a:t>Mobiilne faas</a:t>
            </a:r>
            <a:r>
              <a:rPr lang="et-EE" sz="2200" dirty="0">
                <a:latin typeface="Times" panose="02020603050405020304" pitchFamily="18" charset="0"/>
                <a:cs typeface="Times" panose="02020603050405020304" pitchFamily="18" charset="0"/>
              </a:rPr>
              <a:t>:</a:t>
            </a:r>
          </a:p>
          <a:p>
            <a:pPr algn="r"/>
            <a:r>
              <a:rPr lang="et-EE" sz="2200" b="1" dirty="0">
                <a:solidFill>
                  <a:srgbClr val="336699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mittepolaarne</a:t>
            </a:r>
            <a:r>
              <a:rPr lang="et-EE" sz="22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t-EE" dirty="0">
                <a:latin typeface="Times" panose="02020603050405020304" pitchFamily="18" charset="0"/>
                <a:cs typeface="Times" panose="02020603050405020304" pitchFamily="18" charset="0"/>
              </a:rPr>
              <a:t>(orgaanilised lahustid: </a:t>
            </a:r>
            <a:r>
              <a:rPr lang="et-EE" dirty="0" err="1">
                <a:latin typeface="Times" panose="02020603050405020304" pitchFamily="18" charset="0"/>
                <a:cs typeface="Times" panose="02020603050405020304" pitchFamily="18" charset="0"/>
              </a:rPr>
              <a:t>heksaan</a:t>
            </a:r>
            <a:r>
              <a:rPr lang="et-EE" dirty="0"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t-EE" dirty="0" err="1">
                <a:latin typeface="Times" panose="02020603050405020304" pitchFamily="18" charset="0"/>
                <a:cs typeface="Times" panose="02020603050405020304" pitchFamily="18" charset="0"/>
              </a:rPr>
              <a:t>heptaan</a:t>
            </a:r>
            <a:r>
              <a:rPr lang="et-EE" dirty="0">
                <a:latin typeface="Times" panose="02020603050405020304" pitchFamily="18" charset="0"/>
                <a:cs typeface="Times" panose="02020603050405020304" pitchFamily="18" charset="0"/>
              </a:rPr>
              <a:t>, millesse on lisatud </a:t>
            </a:r>
            <a:r>
              <a:rPr lang="et-EE" dirty="0" err="1">
                <a:latin typeface="Times" panose="02020603050405020304" pitchFamily="18" charset="0"/>
                <a:cs typeface="Times" panose="02020603050405020304" pitchFamily="18" charset="0"/>
              </a:rPr>
              <a:t>isopropanooli</a:t>
            </a:r>
            <a:r>
              <a:rPr lang="et-EE" dirty="0">
                <a:latin typeface="Times" panose="02020603050405020304" pitchFamily="18" charset="0"/>
                <a:cs typeface="Times" panose="02020603050405020304" pitchFamily="18" charset="0"/>
              </a:rPr>
              <a:t>, etüülatsetaati, kloroformi, </a:t>
            </a:r>
            <a:r>
              <a:rPr lang="et-EE" dirty="0" err="1" smtClean="0">
                <a:latin typeface="Times" panose="02020603050405020304" pitchFamily="18" charset="0"/>
                <a:cs typeface="Times" panose="02020603050405020304" pitchFamily="18" charset="0"/>
              </a:rPr>
              <a:t>atsetonitriili</a:t>
            </a:r>
            <a:r>
              <a:rPr lang="et-EE" dirty="0" smtClean="0">
                <a:latin typeface="Times" panose="02020603050405020304" pitchFamily="18" charset="0"/>
                <a:cs typeface="Times" panose="02020603050405020304" pitchFamily="18" charset="0"/>
              </a:rPr>
              <a:t>).</a:t>
            </a:r>
            <a:endParaRPr lang="et-EE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11" name="TextBox 8"/>
          <p:cNvSpPr txBox="1">
            <a:spLocks noChangeArrowheads="1"/>
          </p:cNvSpPr>
          <p:nvPr/>
        </p:nvSpPr>
        <p:spPr bwMode="auto">
          <a:xfrm>
            <a:off x="395287" y="1412875"/>
            <a:ext cx="4371265" cy="1495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et-EE" sz="2200" b="1" u="sng" dirty="0">
                <a:latin typeface="Times" panose="02020603050405020304" pitchFamily="18" charset="0"/>
                <a:cs typeface="Times" panose="02020603050405020304" pitchFamily="18" charset="0"/>
              </a:rPr>
              <a:t>Statsionaarne faas</a:t>
            </a:r>
            <a:r>
              <a:rPr lang="et-EE" sz="2200" dirty="0">
                <a:latin typeface="Times" panose="02020603050405020304" pitchFamily="18" charset="0"/>
                <a:cs typeface="Times" panose="02020603050405020304" pitchFamily="18" charset="0"/>
              </a:rPr>
              <a:t>:</a:t>
            </a:r>
          </a:p>
          <a:p>
            <a:pPr>
              <a:lnSpc>
                <a:spcPct val="114000"/>
              </a:lnSpc>
            </a:pPr>
            <a:r>
              <a:rPr lang="et-EE" sz="2200" b="1" dirty="0">
                <a:solidFill>
                  <a:srgbClr val="E689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polaarne</a:t>
            </a:r>
            <a:r>
              <a:rPr lang="et-EE" sz="22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t-EE" dirty="0">
                <a:latin typeface="Times" panose="02020603050405020304" pitchFamily="18" charset="0"/>
                <a:cs typeface="Times" panose="02020603050405020304" pitchFamily="18" charset="0"/>
              </a:rPr>
              <a:t>(</a:t>
            </a:r>
            <a:r>
              <a:rPr lang="et-EE" dirty="0" err="1">
                <a:latin typeface="Times" panose="02020603050405020304" pitchFamily="18" charset="0"/>
                <a:cs typeface="Times" panose="02020603050405020304" pitchFamily="18" charset="0"/>
              </a:rPr>
              <a:t>silikageel</a:t>
            </a:r>
            <a:r>
              <a:rPr lang="et-EE" dirty="0">
                <a:latin typeface="Times" panose="02020603050405020304" pitchFamily="18" charset="0"/>
                <a:cs typeface="Times" panose="02020603050405020304" pitchFamily="18" charset="0"/>
              </a:rPr>
              <a:t>, mille külge on keemiliselt seotud polaarsed funktsionaalrühmad: </a:t>
            </a:r>
            <a:r>
              <a:rPr lang="et-EE" dirty="0" err="1" smtClean="0">
                <a:latin typeface="Times" panose="02020603050405020304" pitchFamily="18" charset="0"/>
                <a:cs typeface="Times" panose="02020603050405020304" pitchFamily="18" charset="0"/>
              </a:rPr>
              <a:t>tsünao</a:t>
            </a:r>
            <a:r>
              <a:rPr lang="et-EE" dirty="0" smtClean="0">
                <a:latin typeface="Times" panose="02020603050405020304" pitchFamily="18" charset="0"/>
                <a:cs typeface="Times" panose="02020603050405020304" pitchFamily="18" charset="0"/>
              </a:rPr>
              <a:t>-, </a:t>
            </a:r>
            <a:r>
              <a:rPr lang="et-EE" dirty="0" err="1" smtClean="0">
                <a:latin typeface="Times" panose="02020603050405020304" pitchFamily="18" charset="0"/>
                <a:cs typeface="Times" panose="02020603050405020304" pitchFamily="18" charset="0"/>
              </a:rPr>
              <a:t>amino</a:t>
            </a:r>
            <a:r>
              <a:rPr lang="et-EE" dirty="0" smtClean="0">
                <a:latin typeface="Times" panose="02020603050405020304" pitchFamily="18" charset="0"/>
                <a:cs typeface="Times" panose="02020603050405020304" pitchFamily="18" charset="0"/>
              </a:rPr>
              <a:t>-, </a:t>
            </a:r>
            <a:r>
              <a:rPr lang="et-EE" dirty="0" err="1">
                <a:latin typeface="Times" panose="02020603050405020304" pitchFamily="18" charset="0"/>
                <a:cs typeface="Times" panose="02020603050405020304" pitchFamily="18" charset="0"/>
              </a:rPr>
              <a:t>diool</a:t>
            </a:r>
            <a:r>
              <a:rPr lang="et-EE" dirty="0">
                <a:latin typeface="Times" panose="02020603050405020304" pitchFamily="18" charset="0"/>
                <a:cs typeface="Times" panose="02020603050405020304" pitchFamily="18" charset="0"/>
              </a:rPr>
              <a:t>-</a:t>
            </a:r>
            <a:r>
              <a:rPr lang="et-EE" dirty="0" smtClean="0">
                <a:latin typeface="Times" panose="02020603050405020304" pitchFamily="18" charset="0"/>
                <a:cs typeface="Times" panose="02020603050405020304" pitchFamily="18" charset="0"/>
              </a:rPr>
              <a:t>).</a:t>
            </a:r>
            <a:endParaRPr lang="et-EE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36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5247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Eelised: </a:t>
            </a:r>
            <a:endParaRPr lang="et-EE" sz="2000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isomeeride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hea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lahutuvus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väga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hüdrofiilsete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või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hüdrofoobsete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molekulide jaoks,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proovi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saab lahustada mittepolaarses lahustis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nt: vees lagunevate proovide korral),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saab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kasutada kõrgemaid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voolukiirusi (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eluendi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madala viskoossuse tõttu). 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Puudused: </a:t>
            </a:r>
            <a:endParaRPr lang="et-EE" sz="2000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kallim,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mürgised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jäägid,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kehv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eluendi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tugevuse kontroll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,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eluendi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madal keemistemperatuur (aurustumine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→ mullid),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kõikumised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retsensiooniaegades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,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raskendatud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gradientelueerimine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silkaatkolonni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vee sidumine; hüpped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NORMAALFAASIKROMATOGRAAFIA (ONP)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33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802073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698" y="2901950"/>
            <a:ext cx="5324475" cy="1247775"/>
          </a:xfrm>
          <a:prstGeom prst="rect">
            <a:avLst/>
          </a:prstGeom>
        </p:spPr>
      </p:pic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PÖÖRATUD FAASI KROMATOGRAAFIA (RP)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34</a:t>
            </a:fld>
            <a:endParaRPr lang="et-EE"/>
          </a:p>
        </p:txBody>
      </p:sp>
      <p:sp>
        <p:nvSpPr>
          <p:cNvPr id="9" name="TextBox 8"/>
          <p:cNvSpPr txBox="1"/>
          <p:nvPr/>
        </p:nvSpPr>
        <p:spPr>
          <a:xfrm>
            <a:off x="467544" y="906817"/>
            <a:ext cx="8208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2000" i="1" dirty="0" err="1" smtClean="0">
                <a:latin typeface="Times" panose="02020603050405020304" pitchFamily="18" charset="0"/>
                <a:cs typeface="Times" panose="02020603050405020304" pitchFamily="18" charset="0"/>
              </a:rPr>
              <a:t>Reversed-phase</a:t>
            </a:r>
            <a:r>
              <a:rPr lang="et-EE" sz="2000" i="1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t-EE" sz="2000" i="1" dirty="0" err="1" smtClean="0">
                <a:latin typeface="Times" panose="02020603050405020304" pitchFamily="18" charset="0"/>
                <a:cs typeface="Times" panose="02020603050405020304" pitchFamily="18" charset="0"/>
              </a:rPr>
              <a:t>chromatography</a:t>
            </a:r>
            <a:endParaRPr lang="et-EE" sz="2000" dirty="0" smtClean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10" name="TextBox 3"/>
          <p:cNvSpPr txBox="1">
            <a:spLocks noChangeArrowheads="1"/>
          </p:cNvSpPr>
          <p:nvPr/>
        </p:nvSpPr>
        <p:spPr bwMode="auto">
          <a:xfrm>
            <a:off x="395288" y="4149725"/>
            <a:ext cx="8424862" cy="2232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4000"/>
              </a:lnSpc>
            </a:pPr>
            <a:r>
              <a:rPr lang="et-EE" sz="2200" b="1" dirty="0">
                <a:latin typeface="Times" panose="02020603050405020304" pitchFamily="18" charset="0"/>
                <a:cs typeface="Times" panose="02020603050405020304" pitchFamily="18" charset="0"/>
              </a:rPr>
              <a:t>Objektid: </a:t>
            </a:r>
            <a:r>
              <a:rPr lang="et-EE" sz="2200" dirty="0">
                <a:latin typeface="Times" panose="02020603050405020304" pitchFamily="18" charset="0"/>
                <a:cs typeface="Times" panose="02020603050405020304" pitchFamily="18" charset="0"/>
              </a:rPr>
              <a:t>madala kuni keskmise polaarsusega molekulid; </a:t>
            </a:r>
            <a:r>
              <a:rPr lang="fi-FI" sz="2200" dirty="0">
                <a:latin typeface="Times" panose="02020603050405020304" pitchFamily="18" charset="0"/>
                <a:cs typeface="Times" panose="02020603050405020304" pitchFamily="18" charset="0"/>
              </a:rPr>
              <a:t>alifaatsete</a:t>
            </a:r>
            <a:r>
              <a:rPr lang="et-EE" sz="2200" dirty="0"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fi-FI" sz="2200" dirty="0">
                <a:latin typeface="Times" panose="02020603050405020304" pitchFamily="18" charset="0"/>
                <a:cs typeface="Times" panose="02020603050405020304" pitchFamily="18" charset="0"/>
              </a:rPr>
              <a:t>aromaatsete rühmadega molekulid</a:t>
            </a:r>
            <a:r>
              <a:rPr lang="et-EE" sz="2200" dirty="0">
                <a:latin typeface="Times" panose="02020603050405020304" pitchFamily="18" charset="0"/>
                <a:cs typeface="Times" panose="02020603050405020304" pitchFamily="18" charset="0"/>
              </a:rPr>
              <a:t>; </a:t>
            </a:r>
            <a:r>
              <a:rPr lang="et-EE" sz="2200" dirty="0" smtClean="0">
                <a:latin typeface="Times" panose="02020603050405020304" pitchFamily="18" charset="0"/>
                <a:cs typeface="Times" panose="02020603050405020304" pitchFamily="18" charset="0"/>
              </a:rPr>
              <a:t>molekulmass </a:t>
            </a:r>
            <a:r>
              <a:rPr lang="et-EE" sz="2200" dirty="0">
                <a:latin typeface="Times" panose="02020603050405020304" pitchFamily="18" charset="0"/>
                <a:cs typeface="Times" panose="02020603050405020304" pitchFamily="18" charset="0"/>
              </a:rPr>
              <a:t>alla ~2000. </a:t>
            </a:r>
          </a:p>
          <a:p>
            <a:pPr algn="just">
              <a:lnSpc>
                <a:spcPct val="114000"/>
              </a:lnSpc>
            </a:pPr>
            <a:endParaRPr lang="et-EE" sz="10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just">
              <a:lnSpc>
                <a:spcPct val="114000"/>
              </a:lnSpc>
            </a:pPr>
            <a:r>
              <a:rPr lang="et-EE" sz="2200" b="1" dirty="0">
                <a:latin typeface="Times" panose="02020603050405020304" pitchFamily="18" charset="0"/>
                <a:cs typeface="Times" panose="02020603050405020304" pitchFamily="18" charset="0"/>
              </a:rPr>
              <a:t>Mehhanism:</a:t>
            </a:r>
            <a:r>
              <a:rPr lang="et-EE" sz="22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t-EE" sz="2200" dirty="0" err="1">
                <a:latin typeface="Times" panose="02020603050405020304" pitchFamily="18" charset="0"/>
                <a:cs typeface="Times" panose="02020603050405020304" pitchFamily="18" charset="0"/>
              </a:rPr>
              <a:t>elueerumine</a:t>
            </a:r>
            <a:r>
              <a:rPr lang="et-EE" sz="2200" dirty="0">
                <a:latin typeface="Times" panose="02020603050405020304" pitchFamily="18" charset="0"/>
                <a:cs typeface="Times" panose="02020603050405020304" pitchFamily="18" charset="0"/>
              </a:rPr>
              <a:t> polaarsuse kahanemise järgi: esmalt polaarsed </a:t>
            </a:r>
            <a:r>
              <a:rPr lang="et-EE" sz="22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komponedid</a:t>
            </a:r>
            <a:r>
              <a:rPr lang="et-EE" sz="2200" dirty="0">
                <a:latin typeface="Times" panose="02020603050405020304" pitchFamily="18" charset="0"/>
                <a:cs typeface="Times" panose="02020603050405020304" pitchFamily="18" charset="0"/>
              </a:rPr>
              <a:t>, seejärel vähem polaarsemad. </a:t>
            </a:r>
          </a:p>
          <a:p>
            <a:pPr algn="just">
              <a:lnSpc>
                <a:spcPct val="114000"/>
              </a:lnSpc>
            </a:pPr>
            <a:endParaRPr lang="et-EE" sz="4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just">
              <a:lnSpc>
                <a:spcPct val="114000"/>
              </a:lnSpc>
            </a:pPr>
            <a:r>
              <a:rPr lang="et-EE" sz="2000" dirty="0">
                <a:latin typeface="Times" panose="02020603050405020304" pitchFamily="18" charset="0"/>
                <a:cs typeface="Times" panose="02020603050405020304" pitchFamily="18" charset="0"/>
              </a:rPr>
              <a:t>Mobiilse faasi polaarsuse vähendamine pikendab komponentide </a:t>
            </a:r>
            <a:r>
              <a:rPr lang="et-EE" sz="2000" dirty="0" err="1">
                <a:latin typeface="Times" panose="02020603050405020304" pitchFamily="18" charset="0"/>
                <a:cs typeface="Times" panose="02020603050405020304" pitchFamily="18" charset="0"/>
              </a:rPr>
              <a:t>elueerimisaega</a:t>
            </a:r>
            <a:r>
              <a:rPr lang="et-EE" sz="2000" dirty="0"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</a:p>
        </p:txBody>
      </p:sp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4643438" y="1427163"/>
            <a:ext cx="4249737" cy="1046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t-EE" sz="2200" b="1" u="sng" dirty="0">
                <a:latin typeface="Times" panose="02020603050405020304" pitchFamily="18" charset="0"/>
                <a:cs typeface="Times" panose="02020603050405020304" pitchFamily="18" charset="0"/>
              </a:rPr>
              <a:t>Mobiilne faas</a:t>
            </a:r>
            <a:r>
              <a:rPr lang="et-EE" sz="2200" dirty="0">
                <a:latin typeface="Times" panose="02020603050405020304" pitchFamily="18" charset="0"/>
                <a:cs typeface="Times" panose="02020603050405020304" pitchFamily="18" charset="0"/>
              </a:rPr>
              <a:t>:</a:t>
            </a:r>
          </a:p>
          <a:p>
            <a:pPr algn="r"/>
            <a:r>
              <a:rPr lang="et-EE" sz="2200" b="1" dirty="0">
                <a:solidFill>
                  <a:srgbClr val="E689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polaarne</a:t>
            </a:r>
            <a:r>
              <a:rPr lang="et-EE" sz="22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t-EE" dirty="0">
                <a:latin typeface="Times" panose="02020603050405020304" pitchFamily="18" charset="0"/>
                <a:cs typeface="Times" panose="02020603050405020304" pitchFamily="18" charset="0"/>
              </a:rPr>
              <a:t>(vesi, lisandiks </a:t>
            </a:r>
          </a:p>
          <a:p>
            <a:pPr algn="r"/>
            <a:r>
              <a:rPr lang="et-EE" dirty="0" err="1" smtClean="0">
                <a:latin typeface="Times" panose="02020603050405020304" pitchFamily="18" charset="0"/>
                <a:cs typeface="Times" panose="02020603050405020304" pitchFamily="18" charset="0"/>
              </a:rPr>
              <a:t>metanool</a:t>
            </a:r>
            <a:r>
              <a:rPr lang="et-EE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t-EE" dirty="0">
                <a:latin typeface="Times" panose="02020603050405020304" pitchFamily="18" charset="0"/>
                <a:cs typeface="Times" panose="02020603050405020304" pitchFamily="18" charset="0"/>
              </a:rPr>
              <a:t>või </a:t>
            </a:r>
            <a:r>
              <a:rPr lang="et-EE" dirty="0" err="1" smtClean="0">
                <a:latin typeface="Times" panose="02020603050405020304" pitchFamily="18" charset="0"/>
                <a:cs typeface="Times" panose="02020603050405020304" pitchFamily="18" charset="0"/>
              </a:rPr>
              <a:t>atsetonitriil</a:t>
            </a:r>
            <a:r>
              <a:rPr lang="et-EE" dirty="0" smtClean="0">
                <a:latin typeface="Times" panose="02020603050405020304" pitchFamily="18" charset="0"/>
                <a:cs typeface="Times" panose="02020603050405020304" pitchFamily="18" charset="0"/>
              </a:rPr>
              <a:t>)</a:t>
            </a:r>
            <a:endParaRPr lang="et-EE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18" name="TextBox 14"/>
          <p:cNvSpPr txBox="1">
            <a:spLocks noChangeArrowheads="1"/>
          </p:cNvSpPr>
          <p:nvPr/>
        </p:nvSpPr>
        <p:spPr bwMode="auto">
          <a:xfrm>
            <a:off x="395288" y="1412875"/>
            <a:ext cx="4752975" cy="181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4000"/>
              </a:lnSpc>
            </a:pPr>
            <a:r>
              <a:rPr lang="et-EE" sz="2200" b="1" u="sng" dirty="0">
                <a:latin typeface="Times" panose="02020603050405020304" pitchFamily="18" charset="0"/>
                <a:cs typeface="Times" panose="02020603050405020304" pitchFamily="18" charset="0"/>
              </a:rPr>
              <a:t>Statsionaarne faas</a:t>
            </a:r>
            <a:r>
              <a:rPr lang="et-EE" sz="2200" dirty="0">
                <a:latin typeface="Times" panose="02020603050405020304" pitchFamily="18" charset="0"/>
                <a:cs typeface="Times" panose="02020603050405020304" pitchFamily="18" charset="0"/>
              </a:rPr>
              <a:t>:</a:t>
            </a:r>
          </a:p>
          <a:p>
            <a:pPr algn="just">
              <a:lnSpc>
                <a:spcPct val="114000"/>
              </a:lnSpc>
            </a:pPr>
            <a:r>
              <a:rPr lang="et-EE" sz="2200" b="1" dirty="0">
                <a:solidFill>
                  <a:srgbClr val="336699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mittepolaarne</a:t>
            </a:r>
            <a:r>
              <a:rPr lang="et-EE" sz="22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t-EE" dirty="0">
                <a:latin typeface="Times" panose="02020603050405020304" pitchFamily="18" charset="0"/>
                <a:cs typeface="Times" panose="02020603050405020304" pitchFamily="18" charset="0"/>
              </a:rPr>
              <a:t>(</a:t>
            </a:r>
            <a:r>
              <a:rPr lang="et-EE" dirty="0" smtClean="0">
                <a:latin typeface="Times" panose="02020603050405020304" pitchFamily="18" charset="0"/>
                <a:cs typeface="Times" panose="02020603050405020304" pitchFamily="18" charset="0"/>
              </a:rPr>
              <a:t>PMMA </a:t>
            </a:r>
            <a:r>
              <a:rPr lang="et-EE" dirty="0">
                <a:latin typeface="Times" panose="02020603050405020304" pitchFamily="18" charset="0"/>
                <a:cs typeface="Times" panose="02020603050405020304" pitchFamily="18" charset="0"/>
              </a:rPr>
              <a:t>või </a:t>
            </a:r>
            <a:r>
              <a:rPr lang="et-EE" dirty="0" err="1">
                <a:latin typeface="Times" panose="02020603050405020304" pitchFamily="18" charset="0"/>
                <a:cs typeface="Times" panose="02020603050405020304" pitchFamily="18" charset="0"/>
              </a:rPr>
              <a:t>silikageel</a:t>
            </a:r>
            <a:r>
              <a:rPr lang="et-EE" dirty="0">
                <a:latin typeface="Times" panose="02020603050405020304" pitchFamily="18" charset="0"/>
                <a:cs typeface="Times" panose="02020603050405020304" pitchFamily="18" charset="0"/>
              </a:rPr>
              <a:t>, millega on keemiliselt seotud n-</a:t>
            </a:r>
            <a:r>
              <a:rPr lang="et-EE" dirty="0" err="1">
                <a:latin typeface="Times" panose="02020603050405020304" pitchFamily="18" charset="0"/>
                <a:cs typeface="Times" panose="02020603050405020304" pitchFamily="18" charset="0"/>
              </a:rPr>
              <a:t>oktadeküül</a:t>
            </a:r>
            <a:r>
              <a:rPr lang="et-EE" dirty="0">
                <a:latin typeface="Times" panose="02020603050405020304" pitchFamily="18" charset="0"/>
                <a:cs typeface="Times" panose="02020603050405020304" pitchFamily="18" charset="0"/>
              </a:rPr>
              <a:t>-</a:t>
            </a:r>
            <a:r>
              <a:rPr lang="et-EE" dirty="0" err="1">
                <a:latin typeface="Times" panose="02020603050405020304" pitchFamily="18" charset="0"/>
                <a:cs typeface="Times" panose="02020603050405020304" pitchFamily="18" charset="0"/>
              </a:rPr>
              <a:t>silüül</a:t>
            </a:r>
            <a:r>
              <a:rPr lang="et-EE" dirty="0">
                <a:latin typeface="Times" panose="02020603050405020304" pitchFamily="18" charset="0"/>
                <a:cs typeface="Times" panose="02020603050405020304" pitchFamily="18" charset="0"/>
              </a:rPr>
              <a:t>-(C18, ODS), n-</a:t>
            </a:r>
            <a:r>
              <a:rPr lang="et-EE" dirty="0" err="1">
                <a:latin typeface="Times" panose="02020603050405020304" pitchFamily="18" charset="0"/>
                <a:cs typeface="Times" panose="02020603050405020304" pitchFamily="18" charset="0"/>
              </a:rPr>
              <a:t>oktüülsilüül</a:t>
            </a:r>
            <a:r>
              <a:rPr lang="et-EE" dirty="0">
                <a:latin typeface="Times" panose="02020603050405020304" pitchFamily="18" charset="0"/>
                <a:cs typeface="Times" panose="02020603050405020304" pitchFamily="18" charset="0"/>
              </a:rPr>
              <a:t>- (C8) või </a:t>
            </a:r>
            <a:r>
              <a:rPr lang="et-EE" dirty="0" err="1" smtClean="0">
                <a:latin typeface="Times" panose="02020603050405020304" pitchFamily="18" charset="0"/>
                <a:cs typeface="Times" panose="02020603050405020304" pitchFamily="18" charset="0"/>
              </a:rPr>
              <a:t>tsüanopropüülsilüülrühmad</a:t>
            </a:r>
            <a:r>
              <a:rPr lang="et-EE" dirty="0">
                <a:latin typeface="Times" panose="02020603050405020304" pitchFamily="18" charset="0"/>
                <a:cs typeface="Times" panose="02020603050405020304" pitchFamily="18" charset="0"/>
              </a:rPr>
              <a:t>)</a:t>
            </a:r>
            <a:r>
              <a:rPr lang="et-EE" dirty="0" smtClean="0"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endParaRPr lang="et-EE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3567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Eelised: </a:t>
            </a:r>
            <a:endParaRPr lang="et-EE" sz="2000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kasutatav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väga paljude molekulide puhul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laetud molekulidest polaarseteni;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75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krom.analüüsidest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),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hea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korratuvusega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ja kontrollitav (orgaanika konts.,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pH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, temp),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kolonnid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efektiivsed,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PMMA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kolonnid stabiilsed ka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pH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1–12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juures, 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odavam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robustne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Puudused: </a:t>
            </a:r>
            <a:endParaRPr lang="et-EE" sz="2000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ei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ole hea meetod väga polaarsete molekulide lahutamiseks, 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ei saa tavaliselt kasutada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valkude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puhul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orgaaniline solvent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→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denaturatsioon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), 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ei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saa lahutada isomeere. 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PÖÖRATUD FAASI KROMATOGRAAFIA (RP)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35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304744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IOONVAHETUSKROMATOGRAAFIA (IC)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36</a:t>
            </a:fld>
            <a:endParaRPr lang="et-EE"/>
          </a:p>
        </p:txBody>
      </p:sp>
      <p:sp>
        <p:nvSpPr>
          <p:cNvPr id="7" name="TextBox 6"/>
          <p:cNvSpPr txBox="1"/>
          <p:nvPr/>
        </p:nvSpPr>
        <p:spPr>
          <a:xfrm>
            <a:off x="467544" y="906817"/>
            <a:ext cx="8208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2000" i="1" dirty="0" err="1" smtClean="0">
                <a:latin typeface="Times" panose="02020603050405020304" pitchFamily="18" charset="0"/>
                <a:cs typeface="Times" panose="02020603050405020304" pitchFamily="18" charset="0"/>
              </a:rPr>
              <a:t>Ion</a:t>
            </a:r>
            <a:r>
              <a:rPr lang="et-EE" sz="2000" i="1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t-EE" sz="2000" i="1" dirty="0" err="1" smtClean="0">
                <a:latin typeface="Times" panose="02020603050405020304" pitchFamily="18" charset="0"/>
                <a:cs typeface="Times" panose="02020603050405020304" pitchFamily="18" charset="0"/>
              </a:rPr>
              <a:t>chromatography</a:t>
            </a:r>
            <a:r>
              <a:rPr lang="et-EE" sz="2000" i="1" dirty="0" smtClean="0"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t-EE" sz="2000" i="1" dirty="0" err="1" smtClean="0">
                <a:latin typeface="Times" panose="02020603050405020304" pitchFamily="18" charset="0"/>
                <a:cs typeface="Times" panose="02020603050405020304" pitchFamily="18" charset="0"/>
              </a:rPr>
              <a:t>Ion-exchange</a:t>
            </a:r>
            <a:r>
              <a:rPr lang="et-EE" sz="2000" i="1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t-EE" sz="2000" i="1" dirty="0" err="1" smtClean="0">
                <a:latin typeface="Times" panose="02020603050405020304" pitchFamily="18" charset="0"/>
                <a:cs typeface="Times" panose="02020603050405020304" pitchFamily="18" charset="0"/>
              </a:rPr>
              <a:t>chromatography</a:t>
            </a:r>
            <a:endParaRPr lang="et-EE" sz="2000" dirty="0" smtClean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395288" y="4724400"/>
            <a:ext cx="8424862" cy="83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4000"/>
              </a:lnSpc>
            </a:pPr>
            <a:r>
              <a:rPr lang="et-EE" sz="2200" b="1" dirty="0">
                <a:latin typeface="Times" panose="02020603050405020304" pitchFamily="18" charset="0"/>
                <a:cs typeface="Times" panose="02020603050405020304" pitchFamily="18" charset="0"/>
              </a:rPr>
              <a:t>Objektid: </a:t>
            </a:r>
            <a:r>
              <a:rPr lang="et-EE" sz="2200" dirty="0">
                <a:latin typeface="Times" panose="02020603050405020304" pitchFamily="18" charset="0"/>
                <a:cs typeface="Times" panose="02020603050405020304" pitchFamily="18" charset="0"/>
              </a:rPr>
              <a:t>anorgaanilised ioonid (</a:t>
            </a:r>
            <a:r>
              <a:rPr lang="et-EE" sz="2200" dirty="0" smtClean="0">
                <a:latin typeface="Times" panose="02020603050405020304" pitchFamily="18" charset="0"/>
                <a:cs typeface="Times" panose="02020603050405020304" pitchFamily="18" charset="0"/>
              </a:rPr>
              <a:t>peamiselt anioonid), </a:t>
            </a:r>
            <a:r>
              <a:rPr lang="et-EE" sz="2100" dirty="0" smtClean="0">
                <a:latin typeface="Times" panose="02020603050405020304" pitchFamily="18" charset="0"/>
                <a:cs typeface="Times" panose="02020603050405020304" pitchFamily="18" charset="0"/>
              </a:rPr>
              <a:t>aminohapped</a:t>
            </a:r>
            <a:r>
              <a:rPr lang="et-EE" sz="2100" dirty="0">
                <a:latin typeface="Times" panose="02020603050405020304" pitchFamily="18" charset="0"/>
                <a:cs typeface="Times" panose="02020603050405020304" pitchFamily="18" charset="0"/>
              </a:rPr>
              <a:t>, peptiidid, valgud, nukleiinhapped</a:t>
            </a:r>
            <a:r>
              <a:rPr lang="et-EE" sz="2100" dirty="0" smtClean="0"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endParaRPr lang="et-EE" sz="21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4932363" y="1858963"/>
            <a:ext cx="3960812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t-EE" sz="2200" b="1" u="sng" dirty="0">
                <a:latin typeface="Times" panose="02020603050405020304" pitchFamily="18" charset="0"/>
                <a:cs typeface="Times" panose="02020603050405020304" pitchFamily="18" charset="0"/>
              </a:rPr>
              <a:t>Mobiilne faas</a:t>
            </a:r>
            <a:r>
              <a:rPr lang="et-EE" sz="2200" dirty="0">
                <a:latin typeface="Times" panose="02020603050405020304" pitchFamily="18" charset="0"/>
                <a:cs typeface="Times" panose="02020603050405020304" pitchFamily="18" charset="0"/>
              </a:rPr>
              <a:t>:</a:t>
            </a:r>
          </a:p>
          <a:p>
            <a:pPr algn="r"/>
            <a:r>
              <a:rPr lang="et-EE" sz="2200" b="1" dirty="0" smtClean="0">
                <a:solidFill>
                  <a:srgbClr val="0000FF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puhverlahused</a:t>
            </a:r>
            <a:endParaRPr lang="et-EE" sz="22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r"/>
            <a:r>
              <a:rPr lang="et-EE" sz="2200" u="sng" dirty="0" err="1" smtClean="0">
                <a:latin typeface="Times" panose="02020603050405020304" pitchFamily="18" charset="0"/>
                <a:cs typeface="Times" panose="02020603050405020304" pitchFamily="18" charset="0"/>
              </a:rPr>
              <a:t>Anioonkrom</a:t>
            </a:r>
            <a:r>
              <a:rPr lang="et-EE" sz="2200" dirty="0">
                <a:latin typeface="Times" panose="02020603050405020304" pitchFamily="18" charset="0"/>
                <a:cs typeface="Times" panose="02020603050405020304" pitchFamily="18" charset="0"/>
              </a:rPr>
              <a:t>.: nõrga happe soolalahused </a:t>
            </a:r>
            <a:r>
              <a:rPr lang="et-EE" dirty="0">
                <a:latin typeface="Times" panose="02020603050405020304" pitchFamily="18" charset="0"/>
                <a:cs typeface="Times" panose="02020603050405020304" pitchFamily="18" charset="0"/>
              </a:rPr>
              <a:t>(</a:t>
            </a:r>
            <a:r>
              <a:rPr lang="en-US" dirty="0" err="1">
                <a:latin typeface="Times" panose="02020603050405020304" pitchFamily="18" charset="0"/>
                <a:cs typeface="Times" panose="02020603050405020304" pitchFamily="18" charset="0"/>
              </a:rPr>
              <a:t>salitsülaat</a:t>
            </a:r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dirty="0" err="1">
                <a:latin typeface="Times" panose="02020603050405020304" pitchFamily="18" charset="0"/>
                <a:cs typeface="Times" panose="02020603050405020304" pitchFamily="18" charset="0"/>
              </a:rPr>
              <a:t>boraat</a:t>
            </a:r>
            <a:r>
              <a:rPr lang="et-EE" dirty="0">
                <a:latin typeface="Times" panose="02020603050405020304" pitchFamily="18" charset="0"/>
                <a:cs typeface="Times" panose="02020603050405020304" pitchFamily="18" charset="0"/>
              </a:rPr>
              <a:t>)</a:t>
            </a:r>
            <a:r>
              <a:rPr lang="et-EE" sz="2200" dirty="0">
                <a:latin typeface="Times" panose="02020603050405020304" pitchFamily="18" charset="0"/>
                <a:cs typeface="Times" panose="02020603050405020304" pitchFamily="18" charset="0"/>
              </a:rPr>
              <a:t>;</a:t>
            </a:r>
          </a:p>
          <a:p>
            <a:pPr algn="r"/>
            <a:r>
              <a:rPr lang="et-EE" sz="2200" u="sng" dirty="0" err="1" smtClean="0">
                <a:latin typeface="Times" panose="02020603050405020304" pitchFamily="18" charset="0"/>
                <a:cs typeface="Times" panose="02020603050405020304" pitchFamily="18" charset="0"/>
              </a:rPr>
              <a:t>Katioonkrom</a:t>
            </a:r>
            <a:r>
              <a:rPr lang="et-EE" sz="2200" u="sng" dirty="0"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et-EE" sz="2200" dirty="0">
                <a:latin typeface="Times" panose="02020603050405020304" pitchFamily="18" charset="0"/>
                <a:cs typeface="Times" panose="02020603050405020304" pitchFamily="18" charset="0"/>
              </a:rPr>
              <a:t>: </a:t>
            </a:r>
            <a:r>
              <a:rPr lang="et-EE" sz="2200" dirty="0" err="1">
                <a:latin typeface="Times" panose="02020603050405020304" pitchFamily="18" charset="0"/>
                <a:cs typeface="Times" panose="02020603050405020304" pitchFamily="18" charset="0"/>
              </a:rPr>
              <a:t>HCl</a:t>
            </a:r>
            <a:r>
              <a:rPr lang="et-EE" sz="2200" dirty="0">
                <a:latin typeface="Times" panose="02020603050405020304" pitchFamily="18" charset="0"/>
                <a:cs typeface="Times" panose="02020603050405020304" pitchFamily="18" charset="0"/>
              </a:rPr>
              <a:t> lahus</a:t>
            </a: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395288" y="1844675"/>
            <a:ext cx="3816350" cy="2267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4000"/>
              </a:lnSpc>
            </a:pPr>
            <a:r>
              <a:rPr lang="et-EE" sz="2200" b="1" u="sng" dirty="0">
                <a:latin typeface="Times" panose="02020603050405020304" pitchFamily="18" charset="0"/>
                <a:cs typeface="Times" panose="02020603050405020304" pitchFamily="18" charset="0"/>
              </a:rPr>
              <a:t>Statsionaarne faas</a:t>
            </a:r>
            <a:r>
              <a:rPr lang="et-EE" sz="2200" dirty="0">
                <a:latin typeface="Times" panose="02020603050405020304" pitchFamily="18" charset="0"/>
                <a:cs typeface="Times" panose="02020603050405020304" pitchFamily="18" charset="0"/>
              </a:rPr>
              <a:t>:</a:t>
            </a:r>
          </a:p>
          <a:p>
            <a:pPr algn="just">
              <a:lnSpc>
                <a:spcPct val="114000"/>
              </a:lnSpc>
            </a:pPr>
            <a:r>
              <a:rPr lang="et-EE" sz="2200" b="1" dirty="0">
                <a:solidFill>
                  <a:srgbClr val="FF66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polümeer</a:t>
            </a:r>
            <a:r>
              <a:rPr lang="et-EE" sz="22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t-EE" sz="2000" dirty="0">
                <a:latin typeface="Times" panose="02020603050405020304" pitchFamily="18" charset="0"/>
                <a:cs typeface="Times" panose="02020603050405020304" pitchFamily="18" charset="0"/>
              </a:rPr>
              <a:t>(</a:t>
            </a:r>
            <a:r>
              <a:rPr lang="et-EE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divinüülstüreen</a:t>
            </a:r>
            <a:r>
              <a:rPr lang="et-EE" sz="2000" dirty="0">
                <a:latin typeface="Times" panose="02020603050405020304" pitchFamily="18" charset="0"/>
                <a:cs typeface="Times" panose="02020603050405020304" pitchFamily="18" charset="0"/>
              </a:rPr>
              <a:t>, millele on </a:t>
            </a:r>
            <a:r>
              <a:rPr lang="et-EE" sz="2000" dirty="0" err="1">
                <a:latin typeface="Times" panose="02020603050405020304" pitchFamily="18" charset="0"/>
                <a:cs typeface="Times" panose="02020603050405020304" pitchFamily="18" charset="0"/>
              </a:rPr>
              <a:t>elektrostaatiliselt</a:t>
            </a:r>
            <a:r>
              <a:rPr lang="et-EE" sz="2000" dirty="0">
                <a:latin typeface="Times" panose="02020603050405020304" pitchFamily="18" charset="0"/>
                <a:cs typeface="Times" panose="02020603050405020304" pitchFamily="18" charset="0"/>
              </a:rPr>
              <a:t> seotud </a:t>
            </a:r>
            <a:r>
              <a:rPr lang="et-EE" sz="2000" dirty="0" err="1">
                <a:latin typeface="Times" panose="02020603050405020304" pitchFamily="18" charset="0"/>
                <a:cs typeface="Times" panose="02020603050405020304" pitchFamily="18" charset="0"/>
              </a:rPr>
              <a:t>sulfoneeritud</a:t>
            </a:r>
            <a:r>
              <a:rPr lang="et-EE" sz="2000" dirty="0">
                <a:latin typeface="Times" panose="02020603050405020304" pitchFamily="18" charset="0"/>
                <a:cs typeface="Times" panose="02020603050405020304" pitchFamily="18" charset="0"/>
              </a:rPr>
              <a:t> või </a:t>
            </a:r>
            <a:r>
              <a:rPr lang="et-EE" sz="2000" dirty="0" err="1">
                <a:latin typeface="Times" panose="02020603050405020304" pitchFamily="18" charset="0"/>
                <a:cs typeface="Times" panose="02020603050405020304" pitchFamily="18" charset="0"/>
              </a:rPr>
              <a:t>amineeritud</a:t>
            </a:r>
            <a:r>
              <a:rPr lang="et-EE" sz="2000" dirty="0">
                <a:latin typeface="Times" panose="02020603050405020304" pitchFamily="18" charset="0"/>
                <a:cs typeface="Times" panose="02020603050405020304" pitchFamily="18" charset="0"/>
              </a:rPr>
              <a:t> polümeerikile </a:t>
            </a:r>
            <a:r>
              <a:rPr lang="et-EE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paksusega 100–300 </a:t>
            </a:r>
            <a:r>
              <a:rPr lang="et-EE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nm</a:t>
            </a:r>
            <a:r>
              <a:rPr lang="et-EE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).</a:t>
            </a:r>
            <a:endParaRPr lang="et-EE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391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merckmillipore.com/INTERSHOP/static/WFS/Merck-Site/-/Merck/en_US/Freestyle/LE-Lab-Essentials/Chromatography/chromatography-sams-surpressor-08272015-250x20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93" y="3246967"/>
            <a:ext cx="2381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.waters.com/webassets/other/catalogimages/co1005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2733" y="2575690"/>
            <a:ext cx="1233049" cy="172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Sagedased detektorid: elektrijuhtivuse detektor, UV detektor.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IOONVAHETUSKROMATOGRAAFIA </a:t>
            </a:r>
            <a:r>
              <a:rPr lang="et-EE" sz="26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(IC)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37</a:t>
            </a:fld>
            <a:endParaRPr lang="et-EE"/>
          </a:p>
        </p:txBody>
      </p:sp>
      <p:grpSp>
        <p:nvGrpSpPr>
          <p:cNvPr id="21" name="Group 20"/>
          <p:cNvGrpSpPr/>
          <p:nvPr/>
        </p:nvGrpSpPr>
        <p:grpSpPr>
          <a:xfrm>
            <a:off x="2321194" y="2402331"/>
            <a:ext cx="6594206" cy="3954019"/>
            <a:chOff x="2202841" y="1975785"/>
            <a:chExt cx="6594206" cy="3954019"/>
          </a:xfrm>
        </p:grpSpPr>
        <p:grpSp>
          <p:nvGrpSpPr>
            <p:cNvPr id="7" name="Group 6"/>
            <p:cNvGrpSpPr/>
            <p:nvPr/>
          </p:nvGrpSpPr>
          <p:grpSpPr>
            <a:xfrm>
              <a:off x="2202841" y="1975785"/>
              <a:ext cx="6594206" cy="3954019"/>
              <a:chOff x="2202841" y="1975785"/>
              <a:chExt cx="6594206" cy="3954019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2202841" y="1975785"/>
                <a:ext cx="6594206" cy="3954019"/>
                <a:chOff x="2202841" y="1975785"/>
                <a:chExt cx="6594206" cy="3954019"/>
              </a:xfrm>
            </p:grpSpPr>
            <p:pic>
              <p:nvPicPr>
                <p:cNvPr id="3" name="Picture 2"/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701047" y="1975785"/>
                  <a:ext cx="6096000" cy="3857625"/>
                </a:xfrm>
                <a:prstGeom prst="rect">
                  <a:avLst/>
                </a:prstGeom>
              </p:spPr>
            </p:pic>
            <p:sp>
              <p:nvSpPr>
                <p:cNvPr id="9" name="Rectangle 8"/>
                <p:cNvSpPr/>
                <p:nvPr/>
              </p:nvSpPr>
              <p:spPr>
                <a:xfrm>
                  <a:off x="2701047" y="1975785"/>
                  <a:ext cx="1353256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t-EE" sz="1600" dirty="0" err="1" smtClean="0">
                      <a:latin typeface="Times New Roman" pitchFamily="18" charset="0"/>
                      <a:cs typeface="Times New Roman" pitchFamily="18" charset="0"/>
                    </a:rPr>
                    <a:t>Eluent</a:t>
                  </a:r>
                  <a:r>
                    <a:rPr lang="et-EE" sz="1600" dirty="0" smtClean="0">
                      <a:latin typeface="Times New Roman" pitchFamily="18" charset="0"/>
                      <a:cs typeface="Times New Roman" pitchFamily="18" charset="0"/>
                    </a:rPr>
                    <a:t> (KOH)</a:t>
                  </a:r>
                  <a:endParaRPr lang="et-EE" sz="1600" dirty="0"/>
                </a:p>
              </p:txBody>
            </p:sp>
            <p:sp>
              <p:nvSpPr>
                <p:cNvPr id="10" name="Rectangle 9"/>
                <p:cNvSpPr/>
                <p:nvPr/>
              </p:nvSpPr>
              <p:spPr>
                <a:xfrm>
                  <a:off x="4205553" y="2067238"/>
                  <a:ext cx="1266693" cy="58477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t-EE" sz="1600" dirty="0" smtClean="0">
                      <a:latin typeface="Times New Roman" pitchFamily="18" charset="0"/>
                      <a:cs typeface="Times New Roman" pitchFamily="18" charset="0"/>
                    </a:rPr>
                    <a:t>Proov</a:t>
                  </a:r>
                  <a:br>
                    <a:rPr lang="et-EE" sz="1600" dirty="0" smtClean="0">
                      <a:latin typeface="Times New Roman" pitchFamily="18" charset="0"/>
                      <a:cs typeface="Times New Roman" pitchFamily="18" charset="0"/>
                    </a:rPr>
                  </a:br>
                  <a:r>
                    <a:rPr lang="et-EE" sz="1600" b="1" dirty="0" smtClean="0">
                      <a:latin typeface="Times New Roman" pitchFamily="18" charset="0"/>
                      <a:cs typeface="Times New Roman" pitchFamily="18" charset="0"/>
                    </a:rPr>
                    <a:t>F</a:t>
                  </a:r>
                  <a:r>
                    <a:rPr lang="et-EE" sz="1600" b="1" baseline="30000" dirty="0" smtClean="0">
                      <a:latin typeface="Times New Roman" pitchFamily="18" charset="0"/>
                      <a:cs typeface="Times New Roman" pitchFamily="18" charset="0"/>
                    </a:rPr>
                    <a:t>-</a:t>
                  </a:r>
                  <a:r>
                    <a:rPr lang="et-EE" sz="1600" b="1" dirty="0" smtClean="0">
                      <a:latin typeface="Times New Roman" pitchFamily="18" charset="0"/>
                      <a:cs typeface="Times New Roman" pitchFamily="18" charset="0"/>
                    </a:rPr>
                    <a:t>, </a:t>
                  </a:r>
                  <a:r>
                    <a:rPr lang="et-EE" sz="1600" b="1" dirty="0" err="1" smtClean="0">
                      <a:latin typeface="Times New Roman" pitchFamily="18" charset="0"/>
                      <a:cs typeface="Times New Roman" pitchFamily="18" charset="0"/>
                    </a:rPr>
                    <a:t>Cl</a:t>
                  </a:r>
                  <a:r>
                    <a:rPr lang="et-EE" sz="1600" b="1" baseline="30000" dirty="0" smtClean="0">
                      <a:latin typeface="Times New Roman" pitchFamily="18" charset="0"/>
                      <a:cs typeface="Times New Roman" pitchFamily="18" charset="0"/>
                    </a:rPr>
                    <a:t>-</a:t>
                  </a:r>
                  <a:r>
                    <a:rPr lang="et-EE" sz="1600" b="1" dirty="0" smtClean="0">
                      <a:latin typeface="Times New Roman" pitchFamily="18" charset="0"/>
                      <a:cs typeface="Times New Roman" pitchFamily="18" charset="0"/>
                    </a:rPr>
                    <a:t>, SO</a:t>
                  </a:r>
                  <a:r>
                    <a:rPr lang="et-EE" sz="1600" b="1" baseline="-25000" dirty="0" smtClean="0">
                      <a:latin typeface="Times New Roman" pitchFamily="18" charset="0"/>
                      <a:cs typeface="Times New Roman" pitchFamily="18" charset="0"/>
                    </a:rPr>
                    <a:t>4</a:t>
                  </a:r>
                  <a:r>
                    <a:rPr lang="et-EE" sz="1600" b="1" baseline="30000" dirty="0" smtClean="0">
                      <a:latin typeface="Times New Roman" pitchFamily="18" charset="0"/>
                      <a:cs typeface="Times New Roman" pitchFamily="18" charset="0"/>
                    </a:rPr>
                    <a:t>2-</a:t>
                  </a:r>
                  <a:endParaRPr lang="et-EE" sz="1600" b="1" dirty="0"/>
                </a:p>
              </p:txBody>
            </p:sp>
            <p:sp>
              <p:nvSpPr>
                <p:cNvPr id="11" name="Rectangle 10"/>
                <p:cNvSpPr/>
                <p:nvPr/>
              </p:nvSpPr>
              <p:spPr>
                <a:xfrm>
                  <a:off x="2525869" y="3282647"/>
                  <a:ext cx="1370888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t-EE" sz="1600" dirty="0" smtClean="0">
                      <a:latin typeface="Times New Roman" pitchFamily="18" charset="0"/>
                      <a:cs typeface="Times New Roman" pitchFamily="18" charset="0"/>
                    </a:rPr>
                    <a:t>Anioonkolonn</a:t>
                  </a:r>
                  <a:endParaRPr lang="et-EE" sz="1600" dirty="0"/>
                </a:p>
              </p:txBody>
            </p:sp>
            <p:sp>
              <p:nvSpPr>
                <p:cNvPr id="12" name="Rectangle 11"/>
                <p:cNvSpPr/>
                <p:nvPr/>
              </p:nvSpPr>
              <p:spPr>
                <a:xfrm>
                  <a:off x="4166643" y="3812860"/>
                  <a:ext cx="1594091" cy="58477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t-EE" sz="1600" b="1" dirty="0" smtClean="0">
                      <a:solidFill>
                        <a:srgbClr val="0033CC"/>
                      </a:solidFill>
                      <a:latin typeface="Times New Roman" pitchFamily="18" charset="0"/>
                      <a:cs typeface="Times New Roman" pitchFamily="18" charset="0"/>
                    </a:rPr>
                    <a:t>KF, </a:t>
                  </a:r>
                  <a:r>
                    <a:rPr lang="et-EE" sz="1600" b="1" dirty="0" err="1" smtClean="0">
                      <a:solidFill>
                        <a:srgbClr val="0033CC"/>
                      </a:solidFill>
                      <a:latin typeface="Times New Roman" pitchFamily="18" charset="0"/>
                      <a:cs typeface="Times New Roman" pitchFamily="18" charset="0"/>
                    </a:rPr>
                    <a:t>KCl</a:t>
                  </a:r>
                  <a:r>
                    <a:rPr lang="et-EE" sz="1600" b="1" dirty="0" smtClean="0">
                      <a:solidFill>
                        <a:srgbClr val="0033CC"/>
                      </a:solidFill>
                      <a:latin typeface="Times New Roman" pitchFamily="18" charset="0"/>
                      <a:cs typeface="Times New Roman" pitchFamily="18" charset="0"/>
                    </a:rPr>
                    <a:t>, K</a:t>
                  </a:r>
                  <a:r>
                    <a:rPr lang="et-EE" sz="1600" b="1" baseline="-25000" dirty="0" smtClean="0">
                      <a:solidFill>
                        <a:srgbClr val="0033CC"/>
                      </a:solidFill>
                      <a:latin typeface="Times New Roman" pitchFamily="18" charset="0"/>
                      <a:cs typeface="Times New Roman" pitchFamily="18" charset="0"/>
                    </a:rPr>
                    <a:t>2</a:t>
                  </a:r>
                  <a:r>
                    <a:rPr lang="et-EE" sz="1600" b="1" dirty="0" smtClean="0">
                      <a:solidFill>
                        <a:srgbClr val="0033CC"/>
                      </a:solidFill>
                      <a:latin typeface="Times New Roman" pitchFamily="18" charset="0"/>
                      <a:cs typeface="Times New Roman" pitchFamily="18" charset="0"/>
                    </a:rPr>
                    <a:t>SO</a:t>
                  </a:r>
                  <a:r>
                    <a:rPr lang="et-EE" sz="1600" b="1" baseline="-25000" dirty="0" smtClean="0">
                      <a:solidFill>
                        <a:srgbClr val="0033CC"/>
                      </a:solidFill>
                      <a:latin typeface="Times New Roman" pitchFamily="18" charset="0"/>
                      <a:cs typeface="Times New Roman" pitchFamily="18" charset="0"/>
                    </a:rPr>
                    <a:t>4</a:t>
                  </a:r>
                </a:p>
                <a:p>
                  <a:r>
                    <a:rPr lang="et-EE" sz="1600" dirty="0" smtClean="0">
                      <a:solidFill>
                        <a:srgbClr val="0033CC"/>
                      </a:solidFill>
                      <a:latin typeface="Times New Roman" pitchFamily="18" charset="0"/>
                      <a:cs typeface="Times New Roman" pitchFamily="18" charset="0"/>
                    </a:rPr>
                    <a:t>KOH lahuses</a:t>
                  </a:r>
                  <a:endParaRPr lang="et-EE" sz="1600" dirty="0">
                    <a:solidFill>
                      <a:srgbClr val="0033CC"/>
                    </a:solidFill>
                  </a:endParaRPr>
                </a:p>
              </p:txBody>
            </p:sp>
            <p:sp>
              <p:nvSpPr>
                <p:cNvPr id="13" name="Rectangle 12"/>
                <p:cNvSpPr/>
                <p:nvPr/>
              </p:nvSpPr>
              <p:spPr>
                <a:xfrm>
                  <a:off x="4166643" y="4401536"/>
                  <a:ext cx="1420582" cy="58477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t-EE" sz="1600" dirty="0" smtClean="0">
                      <a:latin typeface="Times New Roman" pitchFamily="18" charset="0"/>
                      <a:cs typeface="Times New Roman" pitchFamily="18" charset="0"/>
                    </a:rPr>
                    <a:t>K</a:t>
                  </a:r>
                  <a:r>
                    <a:rPr lang="et-EE" sz="1600" baseline="30000" dirty="0" smtClean="0"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  <a:r>
                    <a:rPr lang="et-EE" sz="1600" dirty="0" smtClean="0">
                      <a:latin typeface="Times New Roman" pitchFamily="18" charset="0"/>
                      <a:cs typeface="Times New Roman" pitchFamily="18" charset="0"/>
                    </a:rPr>
                    <a:t> vahetatakse</a:t>
                  </a:r>
                  <a:br>
                    <a:rPr lang="et-EE" sz="1600" dirty="0" smtClean="0">
                      <a:latin typeface="Times New Roman" pitchFamily="18" charset="0"/>
                      <a:cs typeface="Times New Roman" pitchFamily="18" charset="0"/>
                    </a:rPr>
                  </a:br>
                  <a:r>
                    <a:rPr lang="et-EE" sz="1600" dirty="0" smtClean="0">
                      <a:latin typeface="Times New Roman" pitchFamily="18" charset="0"/>
                      <a:cs typeface="Times New Roman" pitchFamily="18" charset="0"/>
                    </a:rPr>
                    <a:t>H</a:t>
                  </a:r>
                  <a:r>
                    <a:rPr lang="et-EE" sz="1600" baseline="30000" dirty="0" smtClean="0"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  <a:r>
                    <a:rPr lang="et-EE" sz="1600" dirty="0" smtClean="0">
                      <a:latin typeface="Times New Roman" pitchFamily="18" charset="0"/>
                      <a:cs typeface="Times New Roman" pitchFamily="18" charset="0"/>
                    </a:rPr>
                    <a:t> vastu välja</a:t>
                  </a:r>
                  <a:endParaRPr lang="et-EE" sz="1600" dirty="0"/>
                </a:p>
              </p:txBody>
            </p:sp>
            <p:sp>
              <p:nvSpPr>
                <p:cNvPr id="14" name="Rectangle 13"/>
                <p:cNvSpPr/>
                <p:nvPr/>
              </p:nvSpPr>
              <p:spPr>
                <a:xfrm>
                  <a:off x="2202841" y="4382053"/>
                  <a:ext cx="1566454" cy="58477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t-EE" sz="1600" dirty="0" err="1" smtClean="0">
                      <a:latin typeface="Times New Roman" pitchFamily="18" charset="0"/>
                      <a:cs typeface="Times New Roman" pitchFamily="18" charset="0"/>
                    </a:rPr>
                    <a:t>Supressorkolonn</a:t>
                  </a:r>
                  <a:endParaRPr lang="et-EE" sz="1600" dirty="0" smtClean="0">
                    <a:latin typeface="Times New Roman" pitchFamily="18" charset="0"/>
                    <a:cs typeface="Times New Roman" pitchFamily="18" charset="0"/>
                  </a:endParaRPr>
                </a:p>
                <a:p>
                  <a:pPr algn="ctr"/>
                  <a:r>
                    <a:rPr lang="et-EE" sz="1600" dirty="0" smtClean="0">
                      <a:latin typeface="Times New Roman" pitchFamily="18" charset="0"/>
                      <a:cs typeface="Times New Roman" pitchFamily="18" charset="0"/>
                    </a:rPr>
                    <a:t>H</a:t>
                  </a:r>
                  <a:r>
                    <a:rPr lang="et-EE" sz="1600" baseline="30000" dirty="0" smtClean="0"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  <a:r>
                    <a:rPr lang="et-EE" sz="1600" dirty="0" smtClean="0">
                      <a:latin typeface="Times New Roman" pitchFamily="18" charset="0"/>
                      <a:cs typeface="Times New Roman" pitchFamily="18" charset="0"/>
                    </a:rPr>
                    <a:t>-vorm</a:t>
                  </a:r>
                  <a:endParaRPr lang="et-EE" sz="1600" dirty="0"/>
                </a:p>
              </p:txBody>
            </p:sp>
            <p:sp>
              <p:nvSpPr>
                <p:cNvPr id="16" name="Rectangle 15"/>
                <p:cNvSpPr/>
                <p:nvPr/>
              </p:nvSpPr>
              <p:spPr>
                <a:xfrm>
                  <a:off x="2969313" y="5061578"/>
                  <a:ext cx="2006896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t-EE" sz="1600" b="1" dirty="0" smtClean="0">
                      <a:solidFill>
                        <a:schemeClr val="accent2"/>
                      </a:solidFill>
                      <a:latin typeface="Times New Roman" pitchFamily="18" charset="0"/>
                      <a:cs typeface="Times New Roman" pitchFamily="18" charset="0"/>
                    </a:rPr>
                    <a:t>HF, </a:t>
                  </a:r>
                  <a:r>
                    <a:rPr lang="et-EE" sz="1600" b="1" dirty="0" err="1" smtClean="0">
                      <a:solidFill>
                        <a:schemeClr val="accent2"/>
                      </a:solidFill>
                      <a:latin typeface="Times New Roman" pitchFamily="18" charset="0"/>
                      <a:cs typeface="Times New Roman" pitchFamily="18" charset="0"/>
                    </a:rPr>
                    <a:t>HCl</a:t>
                  </a:r>
                  <a:r>
                    <a:rPr lang="et-EE" sz="1600" b="1" dirty="0" smtClean="0">
                      <a:solidFill>
                        <a:schemeClr val="accent2"/>
                      </a:solidFill>
                      <a:latin typeface="Times New Roman" pitchFamily="18" charset="0"/>
                      <a:cs typeface="Times New Roman" pitchFamily="18" charset="0"/>
                    </a:rPr>
                    <a:t>, H</a:t>
                  </a:r>
                  <a:r>
                    <a:rPr lang="et-EE" sz="1600" b="1" baseline="-25000" dirty="0" smtClean="0">
                      <a:solidFill>
                        <a:schemeClr val="accent2"/>
                      </a:solidFill>
                      <a:latin typeface="Times New Roman" pitchFamily="18" charset="0"/>
                      <a:cs typeface="Times New Roman" pitchFamily="18" charset="0"/>
                    </a:rPr>
                    <a:t>2</a:t>
                  </a:r>
                  <a:r>
                    <a:rPr lang="et-EE" sz="1600" b="1" dirty="0" smtClean="0">
                      <a:solidFill>
                        <a:schemeClr val="accent2"/>
                      </a:solidFill>
                      <a:latin typeface="Times New Roman" pitchFamily="18" charset="0"/>
                      <a:cs typeface="Times New Roman" pitchFamily="18" charset="0"/>
                    </a:rPr>
                    <a:t>SO</a:t>
                  </a:r>
                  <a:r>
                    <a:rPr lang="et-EE" sz="1600" b="1" baseline="-25000" dirty="0" smtClean="0">
                      <a:solidFill>
                        <a:schemeClr val="accent2"/>
                      </a:solidFill>
                      <a:latin typeface="Times New Roman" pitchFamily="18" charset="0"/>
                      <a:cs typeface="Times New Roman" pitchFamily="18" charset="0"/>
                    </a:rPr>
                    <a:t>4</a:t>
                  </a:r>
                  <a:r>
                    <a:rPr lang="et-EE" sz="1600" b="1" dirty="0" smtClean="0">
                      <a:solidFill>
                        <a:schemeClr val="accent2"/>
                      </a:solidFill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  <a:r>
                    <a:rPr lang="et-EE" sz="1600" dirty="0" smtClean="0">
                      <a:solidFill>
                        <a:schemeClr val="accent2"/>
                      </a:solidFill>
                      <a:latin typeface="Times New Roman" pitchFamily="18" charset="0"/>
                      <a:cs typeface="Times New Roman" pitchFamily="18" charset="0"/>
                    </a:rPr>
                    <a:t>vees</a:t>
                  </a:r>
                  <a:endParaRPr lang="et-EE" sz="1600" dirty="0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17" name="Rectangle 16"/>
                <p:cNvSpPr/>
                <p:nvPr/>
              </p:nvSpPr>
              <p:spPr>
                <a:xfrm>
                  <a:off x="3538218" y="5591250"/>
                  <a:ext cx="904415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t-EE" sz="1600" dirty="0" smtClean="0">
                      <a:latin typeface="Times New Roman" pitchFamily="18" charset="0"/>
                      <a:cs typeface="Times New Roman" pitchFamily="18" charset="0"/>
                    </a:rPr>
                    <a:t>Detektor</a:t>
                  </a:r>
                  <a:endParaRPr lang="et-EE" sz="1600" dirty="0"/>
                </a:p>
              </p:txBody>
            </p:sp>
          </p:grpSp>
          <p:sp>
            <p:nvSpPr>
              <p:cNvPr id="18" name="Rectangle 17"/>
              <p:cNvSpPr/>
              <p:nvPr/>
            </p:nvSpPr>
            <p:spPr>
              <a:xfrm>
                <a:off x="6567818" y="1994388"/>
                <a:ext cx="190533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b="1" dirty="0" smtClean="0">
                    <a:latin typeface="Times New Roman" pitchFamily="18" charset="0"/>
                    <a:cs typeface="Times New Roman" pitchFamily="18" charset="0"/>
                  </a:rPr>
                  <a:t>Ilma </a:t>
                </a:r>
                <a:r>
                  <a:rPr lang="et-EE" b="1" dirty="0" err="1" smtClean="0">
                    <a:latin typeface="Times New Roman" pitchFamily="18" charset="0"/>
                    <a:cs typeface="Times New Roman" pitchFamily="18" charset="0"/>
                  </a:rPr>
                  <a:t>supressorita</a:t>
                </a:r>
                <a:endParaRPr lang="et-EE" b="1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6762370" y="4061861"/>
                <a:ext cx="146290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b="1" dirty="0" err="1" smtClean="0">
                    <a:latin typeface="Times New Roman" pitchFamily="18" charset="0"/>
                    <a:cs typeface="Times New Roman" pitchFamily="18" charset="0"/>
                  </a:rPr>
                  <a:t>Supressoriga</a:t>
                </a:r>
                <a:endParaRPr lang="et-EE" b="1" dirty="0"/>
              </a:p>
            </p:txBody>
          </p:sp>
        </p:grpSp>
        <p:sp>
          <p:nvSpPr>
            <p:cNvPr id="20" name="Rectangle 19"/>
            <p:cNvSpPr/>
            <p:nvPr/>
          </p:nvSpPr>
          <p:spPr>
            <a:xfrm>
              <a:off x="6300124" y="2263675"/>
              <a:ext cx="88678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200" dirty="0" smtClean="0">
                  <a:latin typeface="Times New Roman" pitchFamily="18" charset="0"/>
                  <a:cs typeface="Times New Roman" pitchFamily="18" charset="0"/>
                </a:rPr>
                <a:t>Kaasioonid</a:t>
              </a:r>
              <a:endParaRPr lang="et-EE" sz="1200" dirty="0"/>
            </a:p>
          </p:txBody>
        </p:sp>
      </p:grpSp>
      <p:pic>
        <p:nvPicPr>
          <p:cNvPr id="3076" name="Picture 4" descr="http://www.greenlab.ws/images/green_lab_500700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407" y="5364190"/>
            <a:ext cx="1323029" cy="1438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453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Anioonkromatograafia: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anioonid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seonduvad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katioonvahetus)kolonni täidisega, sest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statsionaarse faasi pind on positiivse laenguga (H</a:t>
            </a:r>
            <a:r>
              <a:rPr lang="et-EE" sz="2000" baseline="30000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-vormis). </a:t>
            </a: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Supressoris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eluendi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nõrga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happe soola lahus) katioon vahetatakse H</a:t>
            </a:r>
            <a:r>
              <a:rPr lang="et-EE" sz="2000" baseline="30000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-iooni vastu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välja,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tekib nõrk hape, mida juhtivusdetektor ei registreeri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IOONVAHETUSKROMATOGRAAFIA (IC)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38</a:t>
            </a:fld>
            <a:endParaRPr lang="et-EE"/>
          </a:p>
        </p:txBody>
      </p:sp>
      <p:grpSp>
        <p:nvGrpSpPr>
          <p:cNvPr id="7" name="Group 6"/>
          <p:cNvGrpSpPr/>
          <p:nvPr/>
        </p:nvGrpSpPr>
        <p:grpSpPr>
          <a:xfrm>
            <a:off x="2414890" y="3433601"/>
            <a:ext cx="4391228" cy="2764065"/>
            <a:chOff x="1466850" y="3703825"/>
            <a:chExt cx="4391228" cy="276406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76578" y="3734215"/>
              <a:ext cx="4381500" cy="2733675"/>
            </a:xfrm>
            <a:prstGeom prst="rect">
              <a:avLst/>
            </a:prstGeom>
          </p:spPr>
        </p:pic>
        <p:sp>
          <p:nvSpPr>
            <p:cNvPr id="4" name="Oval 3"/>
            <p:cNvSpPr/>
            <p:nvPr/>
          </p:nvSpPr>
          <p:spPr>
            <a:xfrm>
              <a:off x="1466850" y="4508221"/>
              <a:ext cx="1760709" cy="1775847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546699" y="3892558"/>
              <a:ext cx="199926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b="1" dirty="0" smtClean="0">
                  <a:latin typeface="Times New Roman" pitchFamily="18" charset="0"/>
                  <a:cs typeface="Times New Roman" pitchFamily="18" charset="0"/>
                </a:rPr>
                <a:t>Statsionaarne faas</a:t>
              </a:r>
              <a:endParaRPr lang="et-EE" b="1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651653" y="3703825"/>
              <a:ext cx="76655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b="1" dirty="0" err="1" smtClean="0">
                  <a:latin typeface="Times New Roman" pitchFamily="18" charset="0"/>
                  <a:cs typeface="Times New Roman" pitchFamily="18" charset="0"/>
                </a:rPr>
                <a:t>Eluent</a:t>
              </a:r>
              <a:endParaRPr lang="et-EE" sz="1600" b="1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534448" y="5101052"/>
              <a:ext cx="165622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Positiivselt laetud</a:t>
              </a:r>
            </a:p>
            <a:p>
              <a:pPr algn="ctr"/>
              <a:r>
                <a:rPr lang="et-EE" sz="1600" dirty="0" smtClean="0">
                  <a:latin typeface="Times New Roman" pitchFamily="18" charset="0"/>
                  <a:cs typeface="Times New Roman" pitchFamily="18" charset="0"/>
                </a:rPr>
                <a:t> polümeerosake</a:t>
              </a:r>
              <a:endParaRPr lang="et-EE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28063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Katioonkromatograafia: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katioonid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seonduvad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anioonvahetus)kolonni täidisega, sest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statsionaarse faasi pind on negatiivse laenguga (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OH</a:t>
            </a:r>
            <a:r>
              <a:rPr lang="et-EE" sz="2000" baseline="30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-vormis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Supressoris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eluendi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HCl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) anioon vahetatakse välja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OH-ga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tekib vesi, mida ei </a:t>
            </a:r>
            <a:r>
              <a:rPr lang="et-EE" sz="2000" dirty="0" err="1" smtClean="0">
                <a:latin typeface="Times New Roman" pitchFamily="18" charset="0"/>
                <a:cs typeface="Times New Roman" pitchFamily="18" charset="0"/>
              </a:rPr>
              <a:t>dektekteerita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IOONVAHETUSKROMATOGRAAFIA (IC)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39</a:t>
            </a:fld>
            <a:endParaRPr lang="et-EE"/>
          </a:p>
        </p:txBody>
      </p:sp>
      <p:grpSp>
        <p:nvGrpSpPr>
          <p:cNvPr id="16" name="Group 15"/>
          <p:cNvGrpSpPr/>
          <p:nvPr/>
        </p:nvGrpSpPr>
        <p:grpSpPr>
          <a:xfrm>
            <a:off x="2381250" y="3474387"/>
            <a:ext cx="4381500" cy="2521444"/>
            <a:chOff x="2381250" y="3474387"/>
            <a:chExt cx="4381500" cy="2521444"/>
          </a:xfrm>
        </p:grpSpPr>
        <p:grpSp>
          <p:nvGrpSpPr>
            <p:cNvPr id="7" name="Group 6"/>
            <p:cNvGrpSpPr/>
            <p:nvPr/>
          </p:nvGrpSpPr>
          <p:grpSpPr>
            <a:xfrm>
              <a:off x="2381250" y="3474387"/>
              <a:ext cx="4381500" cy="2521444"/>
              <a:chOff x="2381250" y="3474387"/>
              <a:chExt cx="4381500" cy="2521444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2381250" y="3557431"/>
                <a:ext cx="4381500" cy="2438400"/>
                <a:chOff x="2381250" y="3557431"/>
                <a:chExt cx="4381500" cy="2438400"/>
              </a:xfrm>
            </p:grpSpPr>
            <p:pic>
              <p:nvPicPr>
                <p:cNvPr id="3" name="Picture 2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381250" y="3557431"/>
                  <a:ext cx="4381500" cy="2438400"/>
                </a:xfrm>
                <a:prstGeom prst="rect">
                  <a:avLst/>
                </a:prstGeom>
              </p:spPr>
            </p:pic>
            <p:sp>
              <p:nvSpPr>
                <p:cNvPr id="9" name="Oval 8"/>
                <p:cNvSpPr/>
                <p:nvPr/>
              </p:nvSpPr>
              <p:spPr>
                <a:xfrm>
                  <a:off x="2381250" y="4072628"/>
                  <a:ext cx="1760709" cy="1775847"/>
                </a:xfrm>
                <a:prstGeom prst="ellipse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t-EE"/>
                </a:p>
              </p:txBody>
            </p:sp>
          </p:grpSp>
          <p:sp>
            <p:nvSpPr>
              <p:cNvPr id="10" name="Rectangle 9"/>
              <p:cNvSpPr/>
              <p:nvPr/>
            </p:nvSpPr>
            <p:spPr>
              <a:xfrm>
                <a:off x="2419664" y="4665459"/>
                <a:ext cx="1734770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600" dirty="0" smtClean="0">
                    <a:latin typeface="Times New Roman" pitchFamily="18" charset="0"/>
                    <a:cs typeface="Times New Roman" pitchFamily="18" charset="0"/>
                  </a:rPr>
                  <a:t>Negatiivselt laetud</a:t>
                </a:r>
              </a:p>
              <a:p>
                <a:pPr algn="ctr"/>
                <a:r>
                  <a:rPr lang="et-EE" sz="1600" dirty="0" smtClean="0">
                    <a:latin typeface="Times New Roman" pitchFamily="18" charset="0"/>
                    <a:cs typeface="Times New Roman" pitchFamily="18" charset="0"/>
                  </a:rPr>
                  <a:t> polümeerosake</a:t>
                </a:r>
                <a:endParaRPr lang="et-EE" sz="1600" dirty="0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2419664" y="3474387"/>
                <a:ext cx="199926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b="1" dirty="0" smtClean="0">
                    <a:latin typeface="Times New Roman" pitchFamily="18" charset="0"/>
                    <a:cs typeface="Times New Roman" pitchFamily="18" charset="0"/>
                  </a:rPr>
                  <a:t>Statsionaarne faas</a:t>
                </a:r>
                <a:endParaRPr lang="et-EE" b="1" dirty="0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5217989" y="3474387"/>
                <a:ext cx="152477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b="1" dirty="0" smtClean="0">
                    <a:latin typeface="Times New Roman" pitchFamily="18" charset="0"/>
                    <a:cs typeface="Times New Roman" pitchFamily="18" charset="0"/>
                  </a:rPr>
                  <a:t>Mobiilne faas</a:t>
                </a:r>
                <a:endParaRPr lang="et-EE" b="1" dirty="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5314105" y="4333358"/>
                <a:ext cx="1359069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t-EE" sz="1400" b="1" dirty="0" smtClean="0">
                    <a:latin typeface="Times New Roman" pitchFamily="18" charset="0"/>
                    <a:cs typeface="Times New Roman" pitchFamily="18" charset="0"/>
                  </a:rPr>
                  <a:t>HNO</a:t>
                </a:r>
                <a:r>
                  <a:rPr lang="et-EE" sz="1400" b="1" baseline="-25000" dirty="0" smtClean="0">
                    <a:latin typeface="Times New Roman" pitchFamily="18" charset="0"/>
                    <a:cs typeface="Times New Roman" pitchFamily="18" charset="0"/>
                  </a:rPr>
                  <a:t>3</a:t>
                </a:r>
                <a:r>
                  <a:rPr lang="et-EE" sz="1400" b="1" dirty="0" smtClean="0">
                    <a:latin typeface="Times New Roman" pitchFamily="18" charset="0"/>
                    <a:cs typeface="Times New Roman" pitchFamily="18" charset="0"/>
                  </a:rPr>
                  <a:t>, </a:t>
                </a:r>
                <a:r>
                  <a:rPr lang="et-EE" sz="1400" b="1" dirty="0" err="1" smtClean="0">
                    <a:latin typeface="Times New Roman" pitchFamily="18" charset="0"/>
                    <a:cs typeface="Times New Roman" pitchFamily="18" charset="0"/>
                  </a:rPr>
                  <a:t>HCl</a:t>
                </a:r>
                <a:r>
                  <a:rPr lang="et-EE" sz="1400" b="1" dirty="0" smtClean="0">
                    <a:latin typeface="Times New Roman" pitchFamily="18" charset="0"/>
                    <a:cs typeface="Times New Roman" pitchFamily="18" charset="0"/>
                  </a:rPr>
                  <a:t>, H</a:t>
                </a:r>
                <a:r>
                  <a:rPr lang="et-EE" sz="1400" b="1" baseline="-25000" dirty="0" smtClean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t-EE" sz="1400" b="1" dirty="0" smtClean="0">
                    <a:latin typeface="Times New Roman" pitchFamily="18" charset="0"/>
                    <a:cs typeface="Times New Roman" pitchFamily="18" charset="0"/>
                  </a:rPr>
                  <a:t>SO</a:t>
                </a:r>
                <a:r>
                  <a:rPr lang="et-EE" sz="1400" b="1" baseline="-25000" dirty="0" smtClean="0">
                    <a:latin typeface="Times New Roman" pitchFamily="18" charset="0"/>
                    <a:cs typeface="Times New Roman" pitchFamily="18" charset="0"/>
                  </a:rPr>
                  <a:t>4</a:t>
                </a:r>
                <a:r>
                  <a:rPr lang="et-EE" sz="1400" b="1" dirty="0" smtClean="0">
                    <a:latin typeface="Times New Roman" pitchFamily="18" charset="0"/>
                    <a:cs typeface="Times New Roman" pitchFamily="18" charset="0"/>
                  </a:rPr>
                  <a:t>, </a:t>
                </a:r>
                <a:r>
                  <a:rPr lang="et-EE" sz="1400" b="1" dirty="0" err="1" smtClean="0">
                    <a:latin typeface="Times New Roman" pitchFamily="18" charset="0"/>
                    <a:cs typeface="Times New Roman" pitchFamily="18" charset="0"/>
                  </a:rPr>
                  <a:t>metaansulfoon</a:t>
                </a:r>
                <a:r>
                  <a:rPr lang="et-EE" sz="1400" b="1" dirty="0" smtClean="0">
                    <a:latin typeface="Times New Roman" pitchFamily="18" charset="0"/>
                    <a:cs typeface="Times New Roman" pitchFamily="18" charset="0"/>
                  </a:rPr>
                  <a:t>-hape, viinhape.</a:t>
                </a:r>
                <a:endParaRPr lang="et-EE" sz="1400" b="1" dirty="0"/>
              </a:p>
            </p:txBody>
          </p:sp>
        </p:grpSp>
        <p:sp>
          <p:nvSpPr>
            <p:cNvPr id="12" name="Rectangle 11"/>
            <p:cNvSpPr/>
            <p:nvPr/>
          </p:nvSpPr>
          <p:spPr>
            <a:xfrm>
              <a:off x="5825555" y="4014260"/>
              <a:ext cx="76655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b="1" dirty="0" err="1" smtClean="0">
                  <a:latin typeface="Times New Roman" pitchFamily="18" charset="0"/>
                  <a:cs typeface="Times New Roman" pitchFamily="18" charset="0"/>
                </a:rPr>
                <a:t>Eluent</a:t>
              </a:r>
              <a:endParaRPr lang="et-EE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994155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5738703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Kasutatakse eelkõige makromolekulide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molekulmassi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 jaotuse analüüsil.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Kolonni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täidised on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tüüpiliselt sfäärilased </a:t>
            </a:r>
            <a:r>
              <a:rPr lang="et-EE" sz="2000" b="1" dirty="0" smtClean="0">
                <a:latin typeface="Times New Roman" pitchFamily="18" charset="0"/>
                <a:cs typeface="Times New Roman" pitchFamily="18" charset="0"/>
              </a:rPr>
              <a:t>poorsed </a:t>
            </a: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materjalid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silikageel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, poorne klaas,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stüreendivinüül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polümeer.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Sfääride diameeter varieerub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suurtes piirides (4 </a:t>
            </a:r>
            <a:r>
              <a:rPr lang="el-GR" sz="2000" dirty="0" smtClean="0">
                <a:latin typeface="Times New Roman" pitchFamily="18" charset="0"/>
                <a:cs typeface="Times New Roman" pitchFamily="18" charset="0"/>
              </a:rPr>
              <a:t>μ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m – 300 </a:t>
            </a:r>
            <a:r>
              <a:rPr lang="el-GR" sz="2000" dirty="0" smtClean="0">
                <a:latin typeface="Times New Roman" pitchFamily="18" charset="0"/>
                <a:cs typeface="Times New Roman" pitchFamily="18" charset="0"/>
              </a:rPr>
              <a:t>μ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m). Väga </a:t>
            </a: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suured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molekulid </a:t>
            </a: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ei sisene pooridesse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elueeruvad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kiiresti, väikesed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molekulid jäävad kinni paljudesse pooridesse ja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elueeruvad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aeglaselt.</a:t>
            </a:r>
          </a:p>
          <a:p>
            <a:pPr algn="just">
              <a:spcAft>
                <a:spcPts val="1200"/>
              </a:spcAft>
            </a:pP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Vahepealse suurusega molekulid sisenevad osadesse pooridesse ja osadesse nad ei mahu ning nende retentsiooniaeg on suurte ja väikeste molekulide vahepealne.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Vajalik süsteemi eelnev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kaliibrimine standardainetega. Tihti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tegemist kallite polümeerstandarditega: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dekstraanid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pullulaanid, valgud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jt</a:t>
            </a:r>
            <a:r>
              <a:rPr lang="et-EE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 smtClean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EKSKLUSIOONIKROMATOGRAAFIA</a:t>
            </a:r>
            <a:endParaRPr lang="et-EE" sz="26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40</a:t>
            </a:fld>
            <a:endParaRPr lang="et-EE"/>
          </a:p>
        </p:txBody>
      </p:sp>
      <p:pic>
        <p:nvPicPr>
          <p:cNvPr id="7" name="Picture 2" descr="http://www.waters.com/webassets/cms/category/media/other_images/GPC_1_cross_sectional_vie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2412" y="1195812"/>
            <a:ext cx="2743767" cy="2289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1596" y="3709510"/>
            <a:ext cx="2941812" cy="2270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166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Piigi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</a:t>
            </a:r>
            <a:r>
              <a:rPr lang="et-EE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entsiooni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aeg</a:t>
            </a:r>
            <a:r>
              <a:rPr lang="et-E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→</a:t>
            </a:r>
            <a:r>
              <a:rPr lang="et-EE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keskmine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molekulmass</a:t>
            </a:r>
            <a:r>
              <a:rPr lang="et-E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Piigi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kuju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t-EE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molekulmasside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jaotus</a:t>
            </a:r>
            <a:r>
              <a:rPr lang="et-E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Aft>
                <a:spcPts val="1200"/>
              </a:spcAft>
            </a:pPr>
            <a:r>
              <a:rPr 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Kaliibrimine: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võimalikult sarnane polümeer oma ahela kujult ja </a:t>
            </a:r>
            <a:r>
              <a:rPr lang="et-E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ruumalalt.</a:t>
            </a:r>
            <a:endParaRPr 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</a:pPr>
            <a:r>
              <a:rPr 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Analüüs: </a:t>
            </a: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reeglina lahustatakse proov </a:t>
            </a:r>
            <a:r>
              <a:rPr lang="et-EE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eluendis</a:t>
            </a:r>
            <a:r>
              <a:rPr lang="et-E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t-EE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6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EKSKLUSIOONIKROMATOGRAAFIA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41</a:t>
            </a:fld>
            <a:endParaRPr lang="et-EE"/>
          </a:p>
        </p:txBody>
      </p:sp>
      <p:grpSp>
        <p:nvGrpSpPr>
          <p:cNvPr id="19" name="Group 18"/>
          <p:cNvGrpSpPr/>
          <p:nvPr/>
        </p:nvGrpSpPr>
        <p:grpSpPr>
          <a:xfrm>
            <a:off x="125165" y="3217722"/>
            <a:ext cx="4541628" cy="3640278"/>
            <a:chOff x="4386567" y="2067488"/>
            <a:chExt cx="4541628" cy="3640278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04594" y="2067488"/>
              <a:ext cx="4182206" cy="3158626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4386567" y="5307656"/>
              <a:ext cx="454162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sz="2000" err="1" smtClean="0">
                  <a:latin typeface="Times New Roman" pitchFamily="18" charset="0"/>
                  <a:cs typeface="Times New Roman" pitchFamily="18" charset="0"/>
                </a:rPr>
                <a:t>Eksklusioonikromatograafia</a:t>
              </a:r>
              <a:r>
                <a:rPr lang="et-EE" sz="2000" dirty="0" smtClean="0">
                  <a:latin typeface="Times New Roman" pitchFamily="18" charset="0"/>
                  <a:cs typeface="Times New Roman" pitchFamily="18" charset="0"/>
                </a:rPr>
                <a:t> kolonnitäidis</a:t>
              </a:r>
              <a:endParaRPr lang="et-EE" sz="2000" dirty="0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4669277" y="3312236"/>
            <a:ext cx="4340156" cy="3350871"/>
            <a:chOff x="4601184" y="1915404"/>
            <a:chExt cx="4340156" cy="3350871"/>
          </a:xfrm>
        </p:grpSpPr>
        <p:grpSp>
          <p:nvGrpSpPr>
            <p:cNvPr id="23" name="Group 22"/>
            <p:cNvGrpSpPr/>
            <p:nvPr/>
          </p:nvGrpSpPr>
          <p:grpSpPr>
            <a:xfrm>
              <a:off x="4601184" y="1915404"/>
              <a:ext cx="4340156" cy="3350871"/>
              <a:chOff x="4601184" y="1915404"/>
              <a:chExt cx="4340156" cy="3350871"/>
            </a:xfrm>
          </p:grpSpPr>
          <p:pic>
            <p:nvPicPr>
              <p:cNvPr id="20" name="Picture 19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61106" y="1915404"/>
                <a:ext cx="3980234" cy="2987042"/>
              </a:xfrm>
              <a:prstGeom prst="rect">
                <a:avLst/>
              </a:prstGeom>
            </p:spPr>
          </p:pic>
          <p:sp>
            <p:nvSpPr>
              <p:cNvPr id="21" name="Rectangle 20"/>
              <p:cNvSpPr/>
              <p:nvPr/>
            </p:nvSpPr>
            <p:spPr>
              <a:xfrm>
                <a:off x="5731613" y="4896943"/>
                <a:ext cx="256352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t-EE" dirty="0" err="1" smtClean="0">
                    <a:latin typeface="Times New Roman" pitchFamily="18" charset="0"/>
                    <a:cs typeface="Times New Roman" pitchFamily="18" charset="0"/>
                  </a:rPr>
                  <a:t>Retentsiooniruumala</a:t>
                </a:r>
                <a:r>
                  <a:rPr lang="et-EE" dirty="0" smtClean="0">
                    <a:latin typeface="Times New Roman" pitchFamily="18" charset="0"/>
                    <a:cs typeface="Times New Roman" pitchFamily="18" charset="0"/>
                  </a:rPr>
                  <a:t> (ml)</a:t>
                </a:r>
                <a:endParaRPr lang="et-EE" dirty="0"/>
              </a:p>
            </p:txBody>
          </p:sp>
          <p:sp>
            <p:nvSpPr>
              <p:cNvPr id="22" name="Rectangle 21"/>
              <p:cNvSpPr/>
              <p:nvPr/>
            </p:nvSpPr>
            <p:spPr>
              <a:xfrm rot="16200000">
                <a:off x="3650603" y="3210464"/>
                <a:ext cx="223971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t-EE" sz="1600" dirty="0" smtClean="0">
                    <a:latin typeface="Times New Roman" pitchFamily="18" charset="0"/>
                    <a:cs typeface="Times New Roman" pitchFamily="18" charset="0"/>
                  </a:rPr>
                  <a:t>Neelduvus 280nm juures</a:t>
                </a:r>
                <a:endParaRPr lang="et-EE" sz="1600" dirty="0"/>
              </a:p>
            </p:txBody>
          </p:sp>
        </p:grpSp>
        <p:sp>
          <p:nvSpPr>
            <p:cNvPr id="24" name="Rectangle 23"/>
            <p:cNvSpPr/>
            <p:nvPr/>
          </p:nvSpPr>
          <p:spPr>
            <a:xfrm>
              <a:off x="5227483" y="2454736"/>
              <a:ext cx="120898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200" dirty="0" smtClean="0">
                  <a:latin typeface="Times New Roman" pitchFamily="18" charset="0"/>
                  <a:cs typeface="Times New Roman" pitchFamily="18" charset="0"/>
                </a:rPr>
                <a:t>Sinine </a:t>
              </a:r>
              <a:r>
                <a:rPr lang="et-EE" sz="1200" dirty="0" err="1" smtClean="0">
                  <a:latin typeface="Times New Roman" pitchFamily="18" charset="0"/>
                  <a:cs typeface="Times New Roman" pitchFamily="18" charset="0"/>
                </a:rPr>
                <a:t>dekstraan</a:t>
              </a:r>
              <a:endParaRPr lang="et-EE" sz="1200" dirty="0" smtClean="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t-EE" sz="1200" dirty="0" smtClean="0">
                  <a:latin typeface="Times New Roman" pitchFamily="18" charset="0"/>
                  <a:cs typeface="Times New Roman" pitchFamily="18" charset="0"/>
                </a:rPr>
                <a:t>&gt; 100kDa</a:t>
              </a:r>
              <a:endParaRPr lang="et-EE" sz="120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050292" y="2801228"/>
              <a:ext cx="77617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200" dirty="0" smtClean="0">
                  <a:latin typeface="Times New Roman" pitchFamily="18" charset="0"/>
                  <a:cs typeface="Times New Roman" pitchFamily="18" charset="0"/>
                </a:rPr>
                <a:t>Albumiin</a:t>
              </a:r>
            </a:p>
            <a:p>
              <a:r>
                <a:rPr lang="et-EE" sz="1200" dirty="0" smtClean="0">
                  <a:latin typeface="Times New Roman" pitchFamily="18" charset="0"/>
                  <a:cs typeface="Times New Roman" pitchFamily="18" charset="0"/>
                </a:rPr>
                <a:t>67 </a:t>
              </a:r>
              <a:r>
                <a:rPr lang="et-EE" sz="1200" dirty="0" err="1" smtClean="0">
                  <a:latin typeface="Times New Roman" pitchFamily="18" charset="0"/>
                  <a:cs typeface="Times New Roman" pitchFamily="18" charset="0"/>
                </a:rPr>
                <a:t>kDa</a:t>
              </a:r>
              <a:endParaRPr lang="et-EE" sz="1200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6414083" y="2301725"/>
              <a:ext cx="92204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sz="1200" dirty="0" err="1" smtClean="0">
                  <a:latin typeface="Times New Roman" pitchFamily="18" charset="0"/>
                  <a:cs typeface="Times New Roman" pitchFamily="18" charset="0"/>
                </a:rPr>
                <a:t>Ovalbumiin</a:t>
              </a:r>
              <a:endParaRPr lang="et-EE" sz="1200" dirty="0" smtClean="0"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et-EE" sz="1200" dirty="0" smtClean="0">
                  <a:latin typeface="Times New Roman" pitchFamily="18" charset="0"/>
                  <a:cs typeface="Times New Roman" pitchFamily="18" charset="0"/>
                </a:rPr>
                <a:t>43 </a:t>
              </a:r>
              <a:r>
                <a:rPr lang="et-EE" sz="1200" dirty="0" err="1" smtClean="0">
                  <a:latin typeface="Times New Roman" pitchFamily="18" charset="0"/>
                  <a:cs typeface="Times New Roman" pitchFamily="18" charset="0"/>
                </a:rPr>
                <a:t>kDa</a:t>
              </a:r>
              <a:endParaRPr lang="et-EE" sz="1200" dirty="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270143" y="2097217"/>
              <a:ext cx="134844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200" dirty="0" err="1" smtClean="0">
                  <a:latin typeface="Times New Roman" pitchFamily="18" charset="0"/>
                  <a:cs typeface="Times New Roman" pitchFamily="18" charset="0"/>
                </a:rPr>
                <a:t>Karboonanhüdraas</a:t>
              </a:r>
              <a:endParaRPr lang="et-EE" sz="1200" dirty="0" smtClean="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t-EE" sz="1200" dirty="0" smtClean="0">
                  <a:latin typeface="Times New Roman" pitchFamily="18" charset="0"/>
                  <a:cs typeface="Times New Roman" pitchFamily="18" charset="0"/>
                </a:rPr>
                <a:t>29 </a:t>
              </a:r>
              <a:r>
                <a:rPr lang="et-EE" sz="1200" dirty="0" err="1" smtClean="0">
                  <a:latin typeface="Times New Roman" pitchFamily="18" charset="0"/>
                  <a:cs typeface="Times New Roman" pitchFamily="18" charset="0"/>
                </a:rPr>
                <a:t>kDa</a:t>
              </a:r>
              <a:endParaRPr lang="et-EE" sz="1200" dirty="0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8009977" y="2587909"/>
              <a:ext cx="865493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sz="1200" dirty="0" err="1" smtClean="0">
                  <a:latin typeface="Times New Roman" pitchFamily="18" charset="0"/>
                  <a:cs typeface="Times New Roman" pitchFamily="18" charset="0"/>
                </a:rPr>
                <a:t>Ribo</a:t>
              </a:r>
              <a:r>
                <a:rPr lang="et-EE" sz="1200" dirty="0" smtClean="0">
                  <a:latin typeface="Times New Roman" pitchFamily="18" charset="0"/>
                  <a:cs typeface="Times New Roman" pitchFamily="18" charset="0"/>
                </a:rPr>
                <a:t>-</a:t>
              </a:r>
              <a:br>
                <a:rPr lang="et-EE" sz="1200" dirty="0" smtClean="0">
                  <a:latin typeface="Times New Roman" pitchFamily="18" charset="0"/>
                  <a:cs typeface="Times New Roman" pitchFamily="18" charset="0"/>
                </a:rPr>
              </a:br>
              <a:r>
                <a:rPr lang="et-EE" sz="1200" dirty="0" err="1" smtClean="0">
                  <a:latin typeface="Times New Roman" pitchFamily="18" charset="0"/>
                  <a:cs typeface="Times New Roman" pitchFamily="18" charset="0"/>
                </a:rPr>
                <a:t>nukleaas</a:t>
              </a:r>
              <a:r>
                <a:rPr lang="et-EE" sz="1200" dirty="0" smtClean="0">
                  <a:latin typeface="Times New Roman" pitchFamily="18" charset="0"/>
                  <a:cs typeface="Times New Roman" pitchFamily="18" charset="0"/>
                </a:rPr>
                <a:t> A</a:t>
              </a:r>
            </a:p>
            <a:p>
              <a:pPr algn="ctr"/>
              <a:r>
                <a:rPr lang="et-EE" sz="1200" dirty="0" smtClean="0">
                  <a:latin typeface="Times New Roman" pitchFamily="18" charset="0"/>
                  <a:cs typeface="Times New Roman" pitchFamily="18" charset="0"/>
                </a:rPr>
                <a:t>13,7 </a:t>
              </a:r>
              <a:r>
                <a:rPr lang="et-EE" sz="1200" dirty="0" err="1" smtClean="0">
                  <a:latin typeface="Times New Roman" pitchFamily="18" charset="0"/>
                  <a:cs typeface="Times New Roman" pitchFamily="18" charset="0"/>
                </a:rPr>
                <a:t>kDa</a:t>
              </a:r>
              <a:endParaRPr lang="et-EE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24500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8720</TotalTime>
  <Words>2179</Words>
  <Application>Microsoft Office PowerPoint</Application>
  <PresentationFormat>On-screen Show (4:3)</PresentationFormat>
  <Paragraphs>514</Paragraphs>
  <Slides>41</Slides>
  <Notes>41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8" baseType="lpstr">
      <vt:lpstr>Arial</vt:lpstr>
      <vt:lpstr>Calibri</vt:lpstr>
      <vt:lpstr>Times</vt:lpstr>
      <vt:lpstr>Times New Roman</vt:lpstr>
      <vt:lpstr>Wingdings</vt:lpstr>
      <vt:lpstr>Office Theme</vt:lpstr>
      <vt:lpstr>Equation</vt:lpstr>
      <vt:lpstr>10. TUUMAMAGNETRESONANTS-SPEKTROSKOOPIA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11. VEDELIKKROMATOGRAAFIA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Rando Tuvikene</dc:creator>
  <cp:lastModifiedBy>Rando Tuvikene</cp:lastModifiedBy>
  <cp:revision>1708</cp:revision>
  <dcterms:created xsi:type="dcterms:W3CDTF">2014-05-26T08:31:20Z</dcterms:created>
  <dcterms:modified xsi:type="dcterms:W3CDTF">2015-09-30T15:27:54Z</dcterms:modified>
</cp:coreProperties>
</file>