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598" r:id="rId2"/>
    <p:sldId id="638" r:id="rId3"/>
    <p:sldId id="651" r:id="rId4"/>
    <p:sldId id="652" r:id="rId5"/>
    <p:sldId id="642" r:id="rId6"/>
    <p:sldId id="653" r:id="rId7"/>
    <p:sldId id="654" r:id="rId8"/>
    <p:sldId id="643" r:id="rId9"/>
    <p:sldId id="656" r:id="rId10"/>
    <p:sldId id="655" r:id="rId11"/>
    <p:sldId id="650" r:id="rId12"/>
    <p:sldId id="644" r:id="rId13"/>
    <p:sldId id="645" r:id="rId14"/>
    <p:sldId id="649" r:id="rId15"/>
    <p:sldId id="646" r:id="rId16"/>
    <p:sldId id="647" r:id="rId17"/>
    <p:sldId id="648" r:id="rId18"/>
    <p:sldId id="657" r:id="rId19"/>
    <p:sldId id="658" r:id="rId20"/>
    <p:sldId id="659" r:id="rId21"/>
    <p:sldId id="660" r:id="rId22"/>
    <p:sldId id="661" r:id="rId23"/>
    <p:sldId id="662" r:id="rId24"/>
    <p:sldId id="663" r:id="rId25"/>
    <p:sldId id="664" r:id="rId26"/>
    <p:sldId id="668" r:id="rId27"/>
    <p:sldId id="665" r:id="rId28"/>
    <p:sldId id="667" r:id="rId29"/>
    <p:sldId id="671" r:id="rId30"/>
    <p:sldId id="669" r:id="rId31"/>
    <p:sldId id="670" r:id="rId32"/>
    <p:sldId id="672" r:id="rId33"/>
    <p:sldId id="674" r:id="rId34"/>
    <p:sldId id="673" r:id="rId35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0000"/>
    <a:srgbClr val="0000FF"/>
    <a:srgbClr val="FF0066"/>
    <a:srgbClr val="FF0000"/>
    <a:srgbClr val="007600"/>
    <a:srgbClr val="0033CC"/>
    <a:srgbClr val="008000"/>
    <a:srgbClr val="750101"/>
    <a:srgbClr val="B80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84580" autoAdjust="0"/>
  </p:normalViewPr>
  <p:slideViewPr>
    <p:cSldViewPr snapToGrid="0">
      <p:cViewPr varScale="1">
        <p:scale>
          <a:sx n="98" d="100"/>
          <a:sy n="98" d="100"/>
        </p:scale>
        <p:origin x="196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71BAF-C036-42EE-9F76-6B64116EE154}" type="datetimeFigureOut">
              <a:rPr lang="et-EE" smtClean="0"/>
              <a:t>4.11.2015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86DCE-1FBE-49E1-91AC-958088EEFB2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6980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385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9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76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2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 smtClean="0"/>
              <a:t>Tsüaanobakter</a:t>
            </a:r>
            <a:endParaRPr lang="et-E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 dirty="0" smtClean="0">
                <a:latin typeface="Times New Roman" pitchFamily="18" charset="0"/>
                <a:cs typeface="Times New Roman" pitchFamily="18" charset="0"/>
              </a:rPr>
              <a:t>Dioodrividetektor – tundlik, universaalne detektor paljude ühendite määramiseks, teatud juhtudel võimaldab aineid identifitseerida ilma võrdlusainet kasutamata.</a:t>
            </a:r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7B719-C60B-4938-A5A5-F5429948FB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52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7B719-C60B-4938-A5A5-F5429948FB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30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7B719-C60B-4938-A5A5-F5429948FB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428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~1000</a:t>
            </a:r>
            <a:r>
              <a:rPr lang="et-EE" baseline="0" dirty="0" smtClean="0"/>
              <a:t> x tundlikum kui UV-</a:t>
            </a:r>
            <a:r>
              <a:rPr lang="et-EE" baseline="0" dirty="0" err="1" smtClean="0"/>
              <a:t>Vis</a:t>
            </a:r>
            <a:r>
              <a:rPr lang="et-EE" baseline="0" dirty="0" smtClean="0"/>
              <a:t> detektor.</a:t>
            </a:r>
            <a:endParaRPr lang="et-EE" dirty="0" smtClean="0"/>
          </a:p>
          <a:p>
            <a:endParaRPr lang="et-EE" dirty="0" smtClean="0"/>
          </a:p>
          <a:p>
            <a:r>
              <a:rPr lang="et-EE" dirty="0" smtClean="0"/>
              <a:t>HPLC</a:t>
            </a:r>
            <a:r>
              <a:rPr lang="et-EE" baseline="0" dirty="0" smtClean="0"/>
              <a:t> fluorestsentsdetektoriga peetakse paremaks </a:t>
            </a:r>
            <a:r>
              <a:rPr lang="et-EE" baseline="0" dirty="0" err="1" smtClean="0"/>
              <a:t>PAH-ide</a:t>
            </a:r>
            <a:r>
              <a:rPr lang="et-EE" baseline="0" dirty="0" smtClean="0"/>
              <a:t> määramiseks kui GC-MS. Tundlikkus võib olla 60 korda suurem. Määramispiir HPLC puhul 0,</a:t>
            </a:r>
            <a:r>
              <a:rPr lang="en-US" dirty="0" smtClean="0"/>
              <a:t>5-2</a:t>
            </a:r>
            <a:r>
              <a:rPr lang="et-EE" dirty="0" smtClean="0"/>
              <a:t>,</a:t>
            </a:r>
            <a:r>
              <a:rPr lang="en-US" dirty="0" smtClean="0"/>
              <a:t>5 </a:t>
            </a:r>
            <a:r>
              <a:rPr lang="en-US" dirty="0" err="1" smtClean="0"/>
              <a:t>pg</a:t>
            </a:r>
            <a:r>
              <a:rPr lang="en-US" dirty="0" smtClean="0"/>
              <a:t>/µL</a:t>
            </a:r>
            <a:r>
              <a:rPr lang="et-EE" dirty="0" smtClean="0"/>
              <a:t>. Metsatulekahjude mõjutuste</a:t>
            </a:r>
            <a:r>
              <a:rPr lang="et-EE" baseline="0" dirty="0" smtClean="0"/>
              <a:t> tuvastamine nt setetes.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14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45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~1000x kehvem tundlikkus kui UV-</a:t>
            </a:r>
            <a:r>
              <a:rPr lang="et-EE" dirty="0" err="1" smtClean="0"/>
              <a:t>Vis</a:t>
            </a:r>
            <a:r>
              <a:rPr lang="et-EE" dirty="0" smtClean="0"/>
              <a:t> detektoril.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64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92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~1000x kehvem tundlikkus kui UV-</a:t>
            </a:r>
            <a:r>
              <a:rPr lang="et-EE" dirty="0" err="1" smtClean="0"/>
              <a:t>Vis</a:t>
            </a:r>
            <a:r>
              <a:rPr lang="et-EE" dirty="0" smtClean="0"/>
              <a:t> detektoril.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86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10 x tundlikum kui RI detektor.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07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54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40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Hõbeioonide määramine,</a:t>
            </a:r>
            <a:r>
              <a:rPr lang="et-EE" baseline="0" dirty="0" smtClean="0"/>
              <a:t> hõbeda puhul võib olla määramispiiriks 20 </a:t>
            </a:r>
            <a:r>
              <a:rPr lang="et-EE" baseline="0" dirty="0" err="1" smtClean="0"/>
              <a:t>nmol</a:t>
            </a:r>
            <a:r>
              <a:rPr lang="et-EE" baseline="0" dirty="0" smtClean="0"/>
              <a:t>/L.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05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444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88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4156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682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066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782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8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214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587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803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53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602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741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480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0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13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 smtClean="0"/>
              <a:t>Analüütide</a:t>
            </a:r>
            <a:r>
              <a:rPr lang="et-EE" dirty="0" smtClean="0"/>
              <a:t> juuresolekul</a:t>
            </a:r>
            <a:r>
              <a:rPr lang="et-EE" baseline="0" dirty="0" smtClean="0"/>
              <a:t> filament kuumeneb rohkem.</a:t>
            </a:r>
          </a:p>
          <a:p>
            <a:r>
              <a:rPr lang="et-EE" dirty="0" err="1" smtClean="0"/>
              <a:t>Wheatstone'i</a:t>
            </a:r>
            <a:r>
              <a:rPr lang="et-EE" dirty="0" smtClean="0"/>
              <a:t> sild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172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94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2F1-7496-4365-9B61-2F4AE49EE3DF}" type="datetime1">
              <a:rPr lang="et-EE" smtClean="0"/>
              <a:t>4.11.2015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6506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123F8-4889-4EE6-8672-76DB7ABA13CE}" type="datetime1">
              <a:rPr lang="et-EE" smtClean="0"/>
              <a:t>4.11.2015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439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826F-CB54-477B-B6D7-67D1047693BF}" type="datetime1">
              <a:rPr lang="et-EE" smtClean="0"/>
              <a:t>4.11.2015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240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D5A12-6FA6-4233-80FE-A3F7459858C7}" type="datetime1">
              <a:rPr lang="et-EE" smtClean="0"/>
              <a:t>4.11.2015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570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5E8A2-FEDF-4A8F-BFA4-A4E2FAFD69A2}" type="datetime1">
              <a:rPr lang="et-EE" smtClean="0"/>
              <a:t>4.11.2015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861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F3FF-92F7-4E91-B81B-8903AD55ED9C}" type="datetime1">
              <a:rPr lang="et-EE" smtClean="0"/>
              <a:t>4.11.2015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496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2FBA-1475-46AF-8437-1EE8F4A98F14}" type="datetime1">
              <a:rPr lang="et-EE" smtClean="0"/>
              <a:t>4.11.2015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4338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B2107-94CB-465F-8CA5-AF9EC69203ED}" type="datetime1">
              <a:rPr lang="et-EE" smtClean="0"/>
              <a:t>4.11.2015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4177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F90D-5311-47BF-89AF-AF10ADA7A0E9}" type="datetime1">
              <a:rPr lang="et-EE" smtClean="0"/>
              <a:t>4.11.2015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04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905F5-1D55-46A7-800A-275C94901270}" type="datetime1">
              <a:rPr lang="et-EE" smtClean="0"/>
              <a:t>4.11.2015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6917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5FC1-8AE7-49B6-AB11-C25EE6800C59}" type="datetime1">
              <a:rPr lang="et-EE" smtClean="0"/>
              <a:t>4.11.2015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348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8988D-1F27-4DA1-B0B7-8EBB623338C3}" type="datetime1">
              <a:rPr lang="et-EE" smtClean="0"/>
              <a:t>4.11.2015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9140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 smtClean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12. DETEKTORID VEDELIKKROMATOGRAAFIAS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28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Detektori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ülesandeks on produtseerida elektriline signaal, mis oleks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proportsionaalne proovi kontsentratsiooniga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Aft>
                <a:spcPts val="18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Määramispiiriks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(LOD –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limit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detection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loetakse kontsentratsiooni, mis annab mürast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3 korda suurema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signaali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Aft>
                <a:spcPts val="18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Liiga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suurtel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kontsentratsioonidel muutub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sõltuvus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kontsentratsiooni ja detektori signaali vahel mittelineaarseks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Aft>
                <a:spcPts val="18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Detektori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lineaarne ulatus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Aft>
                <a:spcPts val="18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Detektori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raku ehitus peaks minimiseerima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mullide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tekkimise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võimalikkuse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Detektorid: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UV-VIS fotomeetrid (fikseeritav, varieeritav, skaneeritav lainepikkus), fluorestsents,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elektrokeemiline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refrakomeetriline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elektrijuhtivus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mass-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spektromeetriline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jt.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DETEKTORID VEDELIKKROMATOGRAAFIAS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0833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Mitteselektiivsed: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mõõdetakse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omaduse muutust ajas (murdumisnäitaja, elektrijuhtivus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8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Selektiivsed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mõõdetakse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analüüdi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omadusi (neelduvus, fluorestsents, massi ja laengu suhe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8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Kontsentratsioon-selektiivne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signaal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võrdeline proovi kontsentratsiooniga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eluendis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(g/ml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spcAft>
                <a:spcPts val="18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Mass-selektiivne: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signaal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võrdeline proovi molekulide arvuga ajaühikus (g/s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DETEKTORID VEDELIKKROMATOGRAAFIAS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0784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Läbivooluta mõõterakk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spektrofotomeetri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küvett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Aft>
                <a:spcPts val="18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Läbivooluga mõõterakk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detektorid vedelikkromatograafias, raku ruumala tavaliselt 6–10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l.</a:t>
            </a:r>
          </a:p>
          <a:p>
            <a:pPr algn="just">
              <a:spcAft>
                <a:spcPts val="1800"/>
              </a:spcAft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MÕÕTERAKK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</a:t>
            </a:fld>
            <a:endParaRPr lang="et-EE"/>
          </a:p>
        </p:txBody>
      </p:sp>
      <p:pic>
        <p:nvPicPr>
          <p:cNvPr id="7" name="Picture 8" descr="kyvet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5318" y="228600"/>
            <a:ext cx="1481138" cy="1254125"/>
          </a:xfrm>
          <a:prstGeom prst="rect">
            <a:avLst/>
          </a:prstGeom>
          <a:noFill/>
        </p:spPr>
      </p:pic>
      <p:grpSp>
        <p:nvGrpSpPr>
          <p:cNvPr id="4" name="Group 3"/>
          <p:cNvGrpSpPr/>
          <p:nvPr/>
        </p:nvGrpSpPr>
        <p:grpSpPr>
          <a:xfrm>
            <a:off x="1806718" y="2777607"/>
            <a:ext cx="4985814" cy="3761305"/>
            <a:chOff x="2409764" y="2837839"/>
            <a:chExt cx="4985814" cy="376130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50965" y="2837839"/>
              <a:ext cx="4642387" cy="3761305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6173769" y="5187670"/>
              <a:ext cx="122180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Detektordiood</a:t>
              </a:r>
              <a:endParaRPr lang="et-EE" sz="1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088810" y="4122885"/>
              <a:ext cx="5741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Aken</a:t>
              </a:r>
              <a:endParaRPr lang="et-EE" sz="1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194591" y="3052376"/>
              <a:ext cx="873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Sissevool</a:t>
              </a:r>
              <a:br>
                <a:rPr lang="et-EE" sz="14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kolonnist</a:t>
              </a:r>
              <a:endParaRPr lang="et-EE" sz="14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07877" y="2898487"/>
              <a:ext cx="13308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err="1" smtClean="0">
                  <a:latin typeface="Times New Roman" pitchFamily="18" charset="0"/>
                  <a:cs typeface="Times New Roman" pitchFamily="18" charset="0"/>
                </a:rPr>
                <a:t>Kromatogramm</a:t>
              </a:r>
              <a:endParaRPr lang="et-EE" sz="14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572000" y="5894547"/>
              <a:ext cx="8931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Väljavool</a:t>
              </a:r>
              <a:endParaRPr lang="et-EE" sz="14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09764" y="5034854"/>
              <a:ext cx="116980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Valguskiirgus</a:t>
              </a:r>
              <a:endParaRPr lang="et-EE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1599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28600" y="978160"/>
            <a:ext cx="86868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anose="02020603050405020304" pitchFamily="18" charset="0"/>
              </a:rPr>
              <a:t>Tundlik</a:t>
            </a:r>
            <a:r>
              <a:rPr lang="et-EE" sz="2000" dirty="0">
                <a:latin typeface="Times New Roman" panose="02020603050405020304" pitchFamily="18" charset="0"/>
              </a:rPr>
              <a:t>, universaalne detektor paljude ühendite määramiseks, teatud juhtudel võimaldab aineid identifitseerida ilma võrdlusainet kasutamata.</a:t>
            </a:r>
          </a:p>
          <a:p>
            <a:pPr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anose="02020603050405020304" pitchFamily="18" charset="0"/>
              </a:rPr>
              <a:t>Hea </a:t>
            </a:r>
            <a:r>
              <a:rPr lang="et-EE" sz="2000" dirty="0">
                <a:latin typeface="Times New Roman" panose="02020603050405020304" pitchFamily="18" charset="0"/>
              </a:rPr>
              <a:t>iseloomuliku neeldumisspektriga ühendite korral</a:t>
            </a:r>
            <a:r>
              <a:rPr lang="et-EE" sz="2000" dirty="0" smtClean="0">
                <a:latin typeface="Times New Roman" panose="02020603050405020304" pitchFamily="18" charset="0"/>
              </a:rPr>
              <a:t>.</a:t>
            </a:r>
            <a:endParaRPr lang="et-EE" sz="2000" dirty="0">
              <a:latin typeface="Times New Roman" panose="02020603050405020304" pitchFamily="18" charset="0"/>
            </a:endParaRPr>
          </a:p>
        </p:txBody>
      </p:sp>
      <p:grpSp>
        <p:nvGrpSpPr>
          <p:cNvPr id="28689" name="Group 17"/>
          <p:cNvGrpSpPr>
            <a:grpSpLocks/>
          </p:cNvGrpSpPr>
          <p:nvPr/>
        </p:nvGrpSpPr>
        <p:grpSpPr bwMode="auto">
          <a:xfrm>
            <a:off x="3043238" y="2781300"/>
            <a:ext cx="5783262" cy="3941763"/>
            <a:chOff x="1973" y="1616"/>
            <a:chExt cx="3643" cy="2483"/>
          </a:xfrm>
        </p:grpSpPr>
        <p:pic>
          <p:nvPicPr>
            <p:cNvPr id="3175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1616"/>
              <a:ext cx="3584" cy="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4" name="Text Box 6"/>
            <p:cNvSpPr txBox="1">
              <a:spLocks noChangeArrowheads="1"/>
            </p:cNvSpPr>
            <p:nvPr/>
          </p:nvSpPr>
          <p:spPr bwMode="auto">
            <a:xfrm>
              <a:off x="1973" y="3849"/>
              <a:ext cx="364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2000" b="1" i="1" dirty="0" err="1">
                  <a:latin typeface="Times New Roman" panose="02020603050405020304" pitchFamily="18" charset="0"/>
                </a:rPr>
                <a:t>Nodularia</a:t>
              </a:r>
              <a:r>
                <a:rPr lang="et-EE" sz="2000" b="1" i="1" dirty="0">
                  <a:latin typeface="Times New Roman" panose="02020603050405020304" pitchFamily="18" charset="0"/>
                </a:rPr>
                <a:t> </a:t>
              </a:r>
              <a:r>
                <a:rPr lang="et-EE" sz="2000" b="1" i="1" dirty="0" err="1">
                  <a:latin typeface="Times New Roman" panose="02020603050405020304" pitchFamily="18" charset="0"/>
                </a:rPr>
                <a:t>spumigena</a:t>
              </a:r>
              <a:r>
                <a:rPr lang="et-EE" sz="2000" dirty="0">
                  <a:latin typeface="Times New Roman" panose="02020603050405020304" pitchFamily="18" charset="0"/>
                </a:rPr>
                <a:t> peamised fotosünteespigmendid</a:t>
              </a:r>
              <a:endParaRPr 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31755" name="Line 7"/>
            <p:cNvSpPr>
              <a:spLocks noChangeShapeType="1"/>
            </p:cNvSpPr>
            <p:nvPr/>
          </p:nvSpPr>
          <p:spPr bwMode="auto">
            <a:xfrm flipH="1" flipV="1">
              <a:off x="2638" y="2523"/>
              <a:ext cx="423" cy="5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31756" name="Line 8"/>
            <p:cNvSpPr>
              <a:spLocks noChangeShapeType="1"/>
            </p:cNvSpPr>
            <p:nvPr/>
          </p:nvSpPr>
          <p:spPr bwMode="auto">
            <a:xfrm flipH="1" flipV="1">
              <a:off x="3267" y="2523"/>
              <a:ext cx="0" cy="97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31757" name="Line 10"/>
            <p:cNvSpPr>
              <a:spLocks noChangeShapeType="1"/>
            </p:cNvSpPr>
            <p:nvPr/>
          </p:nvSpPr>
          <p:spPr bwMode="auto">
            <a:xfrm flipV="1">
              <a:off x="4510" y="2508"/>
              <a:ext cx="228" cy="7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31758" name="Text Box 11"/>
            <p:cNvSpPr txBox="1">
              <a:spLocks noChangeArrowheads="1"/>
            </p:cNvSpPr>
            <p:nvPr/>
          </p:nvSpPr>
          <p:spPr bwMode="auto">
            <a:xfrm>
              <a:off x="3263" y="2634"/>
              <a:ext cx="9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err="1">
                  <a:latin typeface="Times New Roman" panose="02020603050405020304" pitchFamily="18" charset="0"/>
                </a:rPr>
                <a:t>müksoksantofüll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59" name="Text Box 12"/>
            <p:cNvSpPr txBox="1">
              <a:spLocks noChangeArrowheads="1"/>
            </p:cNvSpPr>
            <p:nvPr/>
          </p:nvSpPr>
          <p:spPr bwMode="auto">
            <a:xfrm>
              <a:off x="3484" y="3033"/>
              <a:ext cx="85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err="1">
                  <a:latin typeface="Times New Roman" panose="02020603050405020304" pitchFamily="18" charset="0"/>
                </a:rPr>
                <a:t>ksantaksantiin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31760" name="Text Box 13"/>
            <p:cNvSpPr txBox="1">
              <a:spLocks noChangeArrowheads="1"/>
            </p:cNvSpPr>
            <p:nvPr/>
          </p:nvSpPr>
          <p:spPr bwMode="auto">
            <a:xfrm>
              <a:off x="4746" y="2941"/>
              <a:ext cx="66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et-EE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-karoteen</a:t>
              </a:r>
              <a:endParaRPr lang="el-GR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761" name="Text Box 14"/>
            <p:cNvSpPr txBox="1">
              <a:spLocks noChangeArrowheads="1"/>
            </p:cNvSpPr>
            <p:nvPr/>
          </p:nvSpPr>
          <p:spPr bwMode="auto">
            <a:xfrm>
              <a:off x="4687" y="2306"/>
              <a:ext cx="70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>
                  <a:latin typeface="Times New Roman" panose="02020603050405020304" pitchFamily="18" charset="0"/>
                </a:rPr>
                <a:t>eshinenoon</a:t>
              </a:r>
              <a:endParaRPr 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31762" name="Text Box 15"/>
            <p:cNvSpPr txBox="1">
              <a:spLocks noChangeArrowheads="1"/>
            </p:cNvSpPr>
            <p:nvPr/>
          </p:nvSpPr>
          <p:spPr bwMode="auto">
            <a:xfrm>
              <a:off x="1993" y="2778"/>
              <a:ext cx="1008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t-EE" sz="1600">
                  <a:latin typeface="Times New Roman" panose="02020603050405020304" pitchFamily="18" charset="0"/>
                </a:rPr>
                <a:t>4-keto-</a:t>
              </a:r>
            </a:p>
            <a:p>
              <a:pPr algn="ctr" eaLnBrk="1" hangingPunct="1"/>
              <a:r>
                <a:rPr lang="et-EE" sz="1600">
                  <a:latin typeface="Times New Roman" panose="02020603050405020304" pitchFamily="18" charset="0"/>
                </a:rPr>
                <a:t>müksoksantofülli</a:t>
              </a:r>
            </a:p>
            <a:p>
              <a:pPr algn="ctr" eaLnBrk="1" hangingPunct="1"/>
              <a:r>
                <a:rPr lang="et-EE" sz="1600">
                  <a:latin typeface="Times New Roman" panose="02020603050405020304" pitchFamily="18" charset="0"/>
                </a:rPr>
                <a:t>sarnane ühend</a:t>
              </a:r>
              <a:endParaRPr lang="en-US" sz="16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8692" name="Group 20"/>
          <p:cNvGrpSpPr>
            <a:grpSpLocks/>
          </p:cNvGrpSpPr>
          <p:nvPr/>
        </p:nvGrpSpPr>
        <p:grpSpPr bwMode="auto">
          <a:xfrm>
            <a:off x="323850" y="2774950"/>
            <a:ext cx="2519363" cy="4016375"/>
            <a:chOff x="204" y="1748"/>
            <a:chExt cx="1587" cy="2530"/>
          </a:xfrm>
        </p:grpSpPr>
        <p:pic>
          <p:nvPicPr>
            <p:cNvPr id="31751" name="Picture 18"/>
            <p:cNvPicPr>
              <a:picLocks noChangeAspect="1" noChangeArrowheads="1"/>
            </p:cNvPicPr>
            <p:nvPr/>
          </p:nvPicPr>
          <p:blipFill>
            <a:blip r:embed="rId4">
              <a:lum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748"/>
              <a:ext cx="1587" cy="1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752" name="Picture 19"/>
            <p:cNvPicPr>
              <a:picLocks noChangeAspect="1" noChangeArrowheads="1"/>
            </p:cNvPicPr>
            <p:nvPr/>
          </p:nvPicPr>
          <p:blipFill>
            <a:blip r:embed="rId5">
              <a:lum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3087"/>
              <a:ext cx="1587" cy="1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DIOODRIVI DETEKTOR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77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DIOODRIVI DETEKTOR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761513" y="995904"/>
            <a:ext cx="5290076" cy="3705919"/>
            <a:chOff x="3235287" y="2075674"/>
            <a:chExt cx="5290076" cy="370591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8787" y="2422187"/>
              <a:ext cx="5126576" cy="2988621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5942946" y="5443039"/>
              <a:ext cx="15905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Difraktsioonvõre</a:t>
              </a:r>
              <a:endParaRPr lang="et-EE" sz="16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235287" y="4308090"/>
              <a:ext cx="133671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Kiirgusallikas</a:t>
              </a:r>
              <a:endParaRPr lang="et-EE" sz="16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067455" y="4477367"/>
              <a:ext cx="10871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Mõõterakk</a:t>
              </a:r>
              <a:endParaRPr lang="et-EE" sz="16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23360" y="2075674"/>
              <a:ext cx="73289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Peegel</a:t>
              </a:r>
              <a:endParaRPr lang="et-EE" sz="16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697937" y="2654833"/>
              <a:ext cx="17107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Dioodrivi detektor</a:t>
              </a:r>
              <a:endParaRPr lang="et-EE" sz="16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9064" y="3547418"/>
            <a:ext cx="6333012" cy="3143250"/>
            <a:chOff x="89064" y="3547418"/>
            <a:chExt cx="6333012" cy="3143250"/>
          </a:xfrm>
        </p:grpSpPr>
        <p:grpSp>
          <p:nvGrpSpPr>
            <p:cNvPr id="8" name="Group 7"/>
            <p:cNvGrpSpPr/>
            <p:nvPr/>
          </p:nvGrpSpPr>
          <p:grpSpPr>
            <a:xfrm>
              <a:off x="89064" y="3547418"/>
              <a:ext cx="4562052" cy="3143250"/>
              <a:chOff x="197295" y="3397597"/>
              <a:chExt cx="4562052" cy="3143250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6897" y="3397597"/>
                <a:ext cx="4362450" cy="3143250"/>
              </a:xfrm>
              <a:prstGeom prst="rect">
                <a:avLst/>
              </a:prstGeom>
            </p:spPr>
          </p:pic>
          <p:sp>
            <p:nvSpPr>
              <p:cNvPr id="29" name="Rectangle 28"/>
              <p:cNvSpPr/>
              <p:nvPr/>
            </p:nvSpPr>
            <p:spPr>
              <a:xfrm>
                <a:off x="1193536" y="4292126"/>
                <a:ext cx="5725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SiO</a:t>
                </a:r>
                <a:r>
                  <a:rPr lang="et-EE" sz="1600" baseline="-250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t-EE" sz="1600" baseline="-25000" dirty="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3066013" y="6087359"/>
                <a:ext cx="11897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Fotodioodid</a:t>
                </a:r>
                <a:endParaRPr lang="et-EE" sz="1600" baseline="-25000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896517" y="6087359"/>
                <a:ext cx="10599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-juhtiv </a:t>
                </a:r>
                <a:r>
                  <a:rPr lang="et-EE" sz="1600" dirty="0" err="1" smtClean="0">
                    <a:latin typeface="Times New Roman" pitchFamily="18" charset="0"/>
                    <a:cs typeface="Times New Roman" pitchFamily="18" charset="0"/>
                  </a:rPr>
                  <a:t>Si</a:t>
                </a:r>
                <a:endParaRPr lang="et-EE" sz="1600" baseline="-25000" dirty="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7295" y="5841138"/>
                <a:ext cx="83708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p-juhtiv</a:t>
                </a:r>
                <a:b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et-EE" sz="1600" dirty="0" err="1" smtClean="0">
                    <a:latin typeface="Times New Roman" pitchFamily="18" charset="0"/>
                    <a:cs typeface="Times New Roman" pitchFamily="18" charset="0"/>
                  </a:rPr>
                  <a:t>Si</a:t>
                </a:r>
                <a:endParaRPr lang="et-EE" sz="1600" baseline="-25000" dirty="0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409987" y="6271217"/>
              <a:ext cx="20120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b="1" dirty="0" smtClean="0">
                  <a:latin typeface="Times New Roman" pitchFamily="18" charset="0"/>
                  <a:cs typeface="Times New Roman" pitchFamily="18" charset="0"/>
                </a:rPr>
                <a:t>Dioodrivi detektor</a:t>
              </a:r>
              <a:endParaRPr lang="et-EE" b="1" dirty="0"/>
            </a:p>
          </p:txBody>
        </p:sp>
      </p:grp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228601" y="978160"/>
            <a:ext cx="3579712" cy="213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anose="02020603050405020304" pitchFamily="18" charset="0"/>
              </a:rPr>
              <a:t>Võrreldes UV-</a:t>
            </a:r>
            <a:r>
              <a:rPr lang="et-EE" sz="2000" dirty="0" err="1" smtClean="0">
                <a:latin typeface="Times New Roman" panose="02020603050405020304" pitchFamily="18" charset="0"/>
              </a:rPr>
              <a:t>Vis</a:t>
            </a:r>
            <a:r>
              <a:rPr lang="et-EE" sz="2000" dirty="0" smtClean="0">
                <a:latin typeface="Times New Roman" panose="02020603050405020304" pitchFamily="18" charset="0"/>
              </a:rPr>
              <a:t> detektoriga on müra suurem, sest valgushulk on väiksem.</a:t>
            </a:r>
          </a:p>
          <a:p>
            <a:pPr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anose="02020603050405020304" pitchFamily="18" charset="0"/>
              </a:rPr>
              <a:t>Detektori stabiilsus ei ole suurepärane.</a:t>
            </a:r>
            <a:endParaRPr lang="et-EE" sz="2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73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DIOODRIVI DETEKTOR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74261" y="1256489"/>
            <a:ext cx="7885352" cy="5016939"/>
            <a:chOff x="871537" y="838200"/>
            <a:chExt cx="7885352" cy="501693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1537" y="1197414"/>
              <a:ext cx="7400925" cy="4657725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871537" y="1739989"/>
              <a:ext cx="103073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Valguskiir</a:t>
              </a:r>
              <a:endParaRPr lang="et-EE" sz="16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71537" y="4071384"/>
              <a:ext cx="103073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Valguskiir</a:t>
              </a:r>
              <a:endParaRPr lang="et-EE" sz="16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970762" y="838200"/>
              <a:ext cx="129394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Difraktsioon-</a:t>
              </a:r>
              <a:br>
                <a:rPr lang="et-EE" sz="16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võre</a:t>
              </a:r>
              <a:endParaRPr lang="et-EE" sz="16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870863" y="1374448"/>
              <a:ext cx="56778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Ava</a:t>
              </a:r>
            </a:p>
            <a:p>
              <a:pPr algn="ctr"/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t-EE" sz="1400" b="1" dirty="0" err="1" smtClean="0">
                  <a:latin typeface="Times New Roman" pitchFamily="18" charset="0"/>
                  <a:cs typeface="Times New Roman" pitchFamily="18" charset="0"/>
                </a:rPr>
                <a:t>nm</a:t>
              </a:r>
              <a:endParaRPr lang="et-EE" sz="1400" b="1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25979" y="3717441"/>
              <a:ext cx="65755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Ava</a:t>
              </a:r>
            </a:p>
            <a:p>
              <a:pPr algn="ctr"/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16 </a:t>
              </a:r>
              <a:r>
                <a:rPr lang="et-EE" sz="1400" b="1" dirty="0" err="1" smtClean="0">
                  <a:latin typeface="Times New Roman" pitchFamily="18" charset="0"/>
                  <a:cs typeface="Times New Roman" pitchFamily="18" charset="0"/>
                </a:rPr>
                <a:t>nm</a:t>
              </a:r>
              <a:endParaRPr lang="et-EE" sz="1400" b="1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095928" y="3300503"/>
              <a:ext cx="98456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Dioodrivi</a:t>
              </a:r>
              <a:endParaRPr lang="et-EE" sz="16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636797" y="1308006"/>
              <a:ext cx="8130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Spekter</a:t>
              </a:r>
              <a:endParaRPr lang="et-EE" sz="160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241731" y="2680329"/>
              <a:ext cx="15151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Baasjoone müra</a:t>
              </a:r>
              <a:endParaRPr lang="et-EE" sz="1600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241731" y="5128458"/>
              <a:ext cx="15151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Baasjoone müra</a:t>
              </a:r>
              <a:endParaRPr lang="et-EE" sz="16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636797" y="3809774"/>
              <a:ext cx="8130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Spekter</a:t>
              </a:r>
              <a:endParaRPr lang="et-E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0894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http://img.directindustry.com/images_di/photo-g/fluorescence-detectors-hplc-35058-25824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321" y="535745"/>
            <a:ext cx="2511098" cy="226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FLUORESTSENTSDETEKTOR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6263406" cy="3191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Fluorestsentsdetektor – kõrgtundlik, spetsiifiline detektor fluorestseeruvate ühendite määramiseks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Oluline detektor PAH-ide kõrgtundlikuks määramiseks.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Tundlik fluorestsentsi kustutavate komponentide suhtes mobiilses faasis (nt lahustunud hapnik). Lineaarne ala on kitsas. 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Blip>
                <a:blip r:embed="rId4"/>
              </a:buBlip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279863" y="3272137"/>
            <a:ext cx="3635537" cy="3453081"/>
            <a:chOff x="5040919" y="3045982"/>
            <a:chExt cx="3635537" cy="345308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40919" y="3171352"/>
              <a:ext cx="3635537" cy="3327711"/>
            </a:xfrm>
            <a:prstGeom prst="rect">
              <a:avLst/>
            </a:prstGeom>
          </p:spPr>
        </p:pic>
        <p:sp>
          <p:nvSpPr>
            <p:cNvPr id="8" name="Text Box 14"/>
            <p:cNvSpPr txBox="1">
              <a:spLocks noChangeArrowheads="1"/>
            </p:cNvSpPr>
            <p:nvPr/>
          </p:nvSpPr>
          <p:spPr bwMode="auto">
            <a:xfrm>
              <a:off x="5680389" y="3045982"/>
              <a:ext cx="254479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2000" dirty="0" smtClean="0">
                  <a:latin typeface="Times New Roman" pitchFamily="18" charset="0"/>
                </a:rPr>
                <a:t>Klorofüll a </a:t>
              </a:r>
              <a:r>
                <a:rPr lang="et-EE" sz="2000" dirty="0" err="1" smtClean="0">
                  <a:latin typeface="Times New Roman" pitchFamily="18" charset="0"/>
                </a:rPr>
                <a:t>metanoolis</a:t>
              </a:r>
              <a:endParaRPr lang="en-US" sz="2000" dirty="0">
                <a:latin typeface="Times New Roman" pitchFamily="18" charset="0"/>
              </a:endParaRPr>
            </a:p>
          </p:txBody>
        </p:sp>
        <p:sp>
          <p:nvSpPr>
            <p:cNvPr id="9" name="Text Box 14"/>
            <p:cNvSpPr txBox="1">
              <a:spLocks noChangeArrowheads="1"/>
            </p:cNvSpPr>
            <p:nvPr/>
          </p:nvSpPr>
          <p:spPr bwMode="auto">
            <a:xfrm>
              <a:off x="5537899" y="3823533"/>
              <a:ext cx="95410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</a:rPr>
                <a:t>Neelduvus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11" name="Text Box 14"/>
            <p:cNvSpPr txBox="1">
              <a:spLocks noChangeArrowheads="1"/>
            </p:cNvSpPr>
            <p:nvPr/>
          </p:nvSpPr>
          <p:spPr bwMode="auto">
            <a:xfrm>
              <a:off x="7186052" y="3534138"/>
              <a:ext cx="113364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</a:rPr>
                <a:t>Fluorestsents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6361146" y="6191286"/>
              <a:ext cx="13917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</a:rPr>
                <a:t>Lainepikkus, </a:t>
              </a:r>
              <a:r>
                <a:rPr lang="et-EE" sz="1400" dirty="0" err="1" smtClean="0">
                  <a:latin typeface="Times New Roman" pitchFamily="18" charset="0"/>
                </a:rPr>
                <a:t>nm</a:t>
              </a:r>
              <a:endParaRPr lang="en-US" sz="1400" dirty="0">
                <a:latin typeface="Times New Roman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97091" y="3756632"/>
            <a:ext cx="4998265" cy="3016680"/>
            <a:chOff x="197091" y="3045982"/>
            <a:chExt cx="4998265" cy="301668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5750" y="3045982"/>
              <a:ext cx="4909606" cy="3016680"/>
            </a:xfrm>
            <a:prstGeom prst="rect">
              <a:avLst/>
            </a:prstGeom>
          </p:spPr>
        </p:pic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682148" y="5012926"/>
              <a:ext cx="69281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</a:rPr>
                <a:t>Footon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2308963" y="3176798"/>
              <a:ext cx="130349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</a:rPr>
                <a:t>Ergastatud olek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2805277" y="3734631"/>
              <a:ext cx="67358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</a:rPr>
                <a:t>Soojus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1427107" y="5148152"/>
              <a:ext cx="85151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</a:rPr>
                <a:t>Klorofüll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2439595" y="4679441"/>
              <a:ext cx="113364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</a:rPr>
                <a:t>Fluorestsents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2412690" y="5012926"/>
              <a:ext cx="76335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</a:rPr>
                <a:t>Algolek</a:t>
              </a:r>
              <a:endParaRPr lang="en-US" sz="1400" dirty="0">
                <a:latin typeface="Times New Roman" pitchFamily="18" charset="0"/>
              </a:endParaRPr>
            </a:p>
          </p:txBody>
        </p:sp>
        <p:sp>
          <p:nvSpPr>
            <p:cNvPr id="22" name="Text Box 14"/>
            <p:cNvSpPr txBox="1">
              <a:spLocks noChangeArrowheads="1"/>
            </p:cNvSpPr>
            <p:nvPr/>
          </p:nvSpPr>
          <p:spPr bwMode="auto">
            <a:xfrm rot="16200000">
              <a:off x="-360081" y="4096976"/>
              <a:ext cx="142212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</a:rPr>
                <a:t>Elektroni energia</a:t>
              </a:r>
              <a:endParaRPr lang="en-US" sz="1400" dirty="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77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FLUORESTSENTSDETEKTOR</a:t>
            </a: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542337" y="3465872"/>
            <a:ext cx="6177441" cy="3342678"/>
            <a:chOff x="1868324" y="2163869"/>
            <a:chExt cx="6177441" cy="334267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528" y="2502423"/>
              <a:ext cx="6163237" cy="266046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868324" y="2243360"/>
              <a:ext cx="15905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Difraktsioonvõre</a:t>
              </a:r>
              <a:endParaRPr lang="et-EE" sz="16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192411" y="4993610"/>
              <a:ext cx="8867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err="1" smtClean="0">
                  <a:latin typeface="Times New Roman" pitchFamily="18" charset="0"/>
                  <a:cs typeface="Times New Roman" pitchFamily="18" charset="0"/>
                </a:rPr>
                <a:t>Xe</a:t>
              </a: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 lamp</a:t>
              </a:r>
              <a:endParaRPr lang="et-EE" sz="16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156559" y="2163869"/>
              <a:ext cx="139493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Läbivoolurakk</a:t>
              </a:r>
              <a:endParaRPr lang="et-EE" sz="16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820627" y="3160110"/>
              <a:ext cx="152054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Ergastav kiirgus</a:t>
              </a:r>
              <a:endParaRPr lang="et-EE" sz="16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28804" y="4135342"/>
              <a:ext cx="166212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Emiteeruv kiirgus</a:t>
              </a:r>
              <a:endParaRPr lang="et-EE" sz="16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64146" y="3627511"/>
              <a:ext cx="12715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Fluorestsents</a:t>
              </a:r>
              <a:endParaRPr lang="et-EE" sz="16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17647" y="5167993"/>
              <a:ext cx="15905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Difraktsioonvõre</a:t>
              </a:r>
              <a:endParaRPr lang="et-EE" sz="16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45384" y="4426663"/>
              <a:ext cx="9044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Detektor</a:t>
              </a:r>
              <a:endParaRPr lang="et-EE" sz="16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845384" y="2928562"/>
              <a:ext cx="9044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Detektor</a:t>
              </a:r>
              <a:endParaRPr lang="et-EE" sz="16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705685" y="884899"/>
            <a:ext cx="5644707" cy="2385902"/>
            <a:chOff x="1705685" y="884899"/>
            <a:chExt cx="5644707" cy="2385902"/>
          </a:xfrm>
        </p:grpSpPr>
        <p:grpSp>
          <p:nvGrpSpPr>
            <p:cNvPr id="17" name="Group 16"/>
            <p:cNvGrpSpPr/>
            <p:nvPr/>
          </p:nvGrpSpPr>
          <p:grpSpPr>
            <a:xfrm>
              <a:off x="1705685" y="884899"/>
              <a:ext cx="5644707" cy="2385902"/>
              <a:chOff x="3257936" y="3441294"/>
              <a:chExt cx="5644707" cy="2385902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7261" y="3441294"/>
                <a:ext cx="2801839" cy="2385902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1373" y="3441294"/>
                <a:ext cx="2791270" cy="238217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Text Box 2"/>
              <p:cNvSpPr txBox="1">
                <a:spLocks noChangeArrowheads="1"/>
              </p:cNvSpPr>
              <p:nvPr/>
            </p:nvSpPr>
            <p:spPr bwMode="auto">
              <a:xfrm>
                <a:off x="3257936" y="3449440"/>
                <a:ext cx="440760" cy="2617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(a)</a:t>
                </a:r>
                <a:endParaRPr lang="et-EE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Text Box 2"/>
              <p:cNvSpPr txBox="1">
                <a:spLocks noChangeArrowheads="1"/>
              </p:cNvSpPr>
              <p:nvPr/>
            </p:nvSpPr>
            <p:spPr bwMode="auto">
              <a:xfrm>
                <a:off x="6139348" y="3449440"/>
                <a:ext cx="440760" cy="2617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b="1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(b)</a:t>
                </a:r>
                <a:endParaRPr lang="et-EE" sz="14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Text Box 2"/>
              <p:cNvSpPr txBox="1">
                <a:spLocks noChangeArrowheads="1"/>
              </p:cNvSpPr>
              <p:nvPr/>
            </p:nvSpPr>
            <p:spPr bwMode="auto">
              <a:xfrm>
                <a:off x="3537685" y="3449005"/>
                <a:ext cx="1258868" cy="2621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C-</a:t>
                </a:r>
                <a:r>
                  <a:rPr lang="en-US" sz="14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fükotsüaniin</a:t>
                </a:r>
                <a:endParaRPr lang="et-EE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Text Box 2"/>
              <p:cNvSpPr txBox="1">
                <a:spLocks noChangeArrowheads="1"/>
              </p:cNvSpPr>
              <p:nvPr/>
            </p:nvSpPr>
            <p:spPr bwMode="auto">
              <a:xfrm>
                <a:off x="4796554" y="3449005"/>
                <a:ext cx="1272546" cy="2621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R-</a:t>
                </a:r>
                <a:r>
                  <a:rPr lang="en-US" sz="14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fükoerütriin</a:t>
                </a:r>
                <a:endParaRPr lang="et-EE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 Box 2"/>
              <p:cNvSpPr txBox="1">
                <a:spLocks noChangeArrowheads="1"/>
              </p:cNvSpPr>
              <p:nvPr/>
            </p:nvSpPr>
            <p:spPr bwMode="auto">
              <a:xfrm>
                <a:off x="6448281" y="3449440"/>
                <a:ext cx="1258869" cy="2617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C-</a:t>
                </a:r>
                <a:r>
                  <a:rPr lang="en-US" sz="1400" dirty="0" err="1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fükotsüaniin</a:t>
                </a:r>
                <a:endParaRPr lang="et-EE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Text Box 2"/>
              <p:cNvSpPr txBox="1">
                <a:spLocks noChangeArrowheads="1"/>
              </p:cNvSpPr>
              <p:nvPr/>
            </p:nvSpPr>
            <p:spPr bwMode="auto">
              <a:xfrm>
                <a:off x="7677965" y="3449005"/>
                <a:ext cx="1224677" cy="2621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R-</a:t>
                </a:r>
                <a:r>
                  <a:rPr lang="en-US" sz="1400" dirty="0" err="1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fükoerütriin</a:t>
                </a:r>
                <a:endParaRPr lang="et-EE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6" name="Text Box 2"/>
            <p:cNvSpPr txBox="1">
              <a:spLocks noChangeArrowheads="1"/>
            </p:cNvSpPr>
            <p:nvPr/>
          </p:nvSpPr>
          <p:spPr bwMode="auto">
            <a:xfrm>
              <a:off x="2316905" y="2913930"/>
              <a:ext cx="1698279" cy="262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t-EE" sz="1400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Nähtavas valguses</a:t>
              </a:r>
              <a:endParaRPr lang="et-EE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5126767" y="2913930"/>
              <a:ext cx="1698279" cy="262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t-EE" sz="1400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UV kiirguse toimel</a:t>
              </a:r>
              <a:endParaRPr lang="et-EE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70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FLUORESTSENTSDETEKTOR</a:t>
            </a: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400"/>
              </a:lnSpc>
              <a:spcAft>
                <a:spcPts val="24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Ergastamiseks kasutatakse UV-kiirgust või nähtavat valgust.</a:t>
            </a:r>
          </a:p>
          <a:p>
            <a:pPr algn="just">
              <a:lnSpc>
                <a:spcPts val="2400"/>
              </a:lnSpc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Ergastav kiirgus: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peab olema piisavalt intensiivne;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peab enamasti olema muudetava lainepikkusega.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400"/>
              </a:lnSpc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Selleks, et molekul fluorestseeruks: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molekul peab neelama ergastavat kiirgust – peavad olema intensiivsed neeldumisjooned UV või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Vis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alas;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molekul peab olema jäik;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molekulis peavad esinema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elektrondonoorsed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rühmad – suurem hulk tõstab fluorestsentsi tõenäosust.</a:t>
            </a:r>
          </a:p>
        </p:txBody>
      </p:sp>
    </p:spTree>
    <p:extLst>
      <p:ext uri="{BB962C8B-B14F-4D97-AF65-F5344CB8AC3E}">
        <p14:creationId xmlns:p14="http://schemas.microsoft.com/office/powerpoint/2010/main" val="178919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REFRAKTOMEETRILINE DETEKTOR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2985736" y="2477453"/>
            <a:ext cx="6093334" cy="4269745"/>
            <a:chOff x="8741" y="2302590"/>
            <a:chExt cx="6093334" cy="426974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7892" y="2840477"/>
              <a:ext cx="5195913" cy="3541982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8741" y="4222394"/>
              <a:ext cx="11432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Võrdluslahus</a:t>
              </a:r>
              <a:endParaRPr lang="et-EE" sz="1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741" y="3270564"/>
              <a:ext cx="11432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Võrdluslahus</a:t>
              </a:r>
              <a:endParaRPr lang="et-EE" sz="14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663696" y="6264558"/>
              <a:ext cx="61266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Proov</a:t>
              </a:r>
              <a:endParaRPr lang="et-EE" sz="14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663696" y="5698809"/>
              <a:ext cx="61266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Proov</a:t>
              </a:r>
              <a:endParaRPr lang="et-EE" sz="14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077162" y="5037650"/>
              <a:ext cx="202491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Kiir puhta solvendi puhul</a:t>
              </a:r>
              <a:endParaRPr lang="et-EE" sz="14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794914" y="3408533"/>
              <a:ext cx="143981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Kiir proovi puhul</a:t>
              </a:r>
              <a:endParaRPr lang="et-EE" sz="14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771075" y="2302590"/>
              <a:ext cx="86876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Detektor-</a:t>
              </a:r>
              <a:br>
                <a:rPr lang="et-EE" sz="14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element</a:t>
              </a:r>
              <a:endParaRPr lang="et-EE" sz="14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87290" y="4127381"/>
              <a:ext cx="85311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Nullplaat</a:t>
              </a:r>
              <a:endParaRPr lang="et-EE" sz="14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152003" y="6169620"/>
              <a:ext cx="11442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Valgusallikas</a:t>
              </a:r>
              <a:endParaRPr lang="et-EE" sz="14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8967" y="918517"/>
            <a:ext cx="3752565" cy="2252085"/>
            <a:chOff x="4971411" y="2000914"/>
            <a:chExt cx="3752565" cy="225208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47456" y="2189027"/>
              <a:ext cx="3429000" cy="1857375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7585369" y="3729779"/>
              <a:ext cx="82266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Võrdlus-</a:t>
              </a:r>
              <a:br>
                <a:rPr lang="et-EE" sz="14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sz="1400" dirty="0" err="1" smtClean="0">
                  <a:latin typeface="Times New Roman" pitchFamily="18" charset="0"/>
                  <a:cs typeface="Times New Roman" pitchFamily="18" charset="0"/>
                </a:rPr>
                <a:t>küvett</a:t>
              </a:r>
              <a:endParaRPr lang="et-EE" sz="14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199936" y="3557406"/>
              <a:ext cx="86876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Detektor-</a:t>
              </a:r>
              <a:br>
                <a:rPr lang="et-EE" sz="14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element</a:t>
              </a:r>
              <a:endParaRPr lang="et-EE" sz="1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060012" y="2000914"/>
              <a:ext cx="66396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Peegel</a:t>
              </a:r>
              <a:endParaRPr lang="et-EE" sz="1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80884" y="3725759"/>
              <a:ext cx="7136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Mõõte-</a:t>
              </a:r>
              <a:br>
                <a:rPr lang="et-EE" sz="14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sz="1400" dirty="0" err="1" smtClean="0">
                  <a:latin typeface="Times New Roman" pitchFamily="18" charset="0"/>
                  <a:cs typeface="Times New Roman" pitchFamily="18" charset="0"/>
                </a:rPr>
                <a:t>küvett</a:t>
              </a:r>
              <a:endParaRPr lang="et-EE" sz="14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71411" y="2409523"/>
              <a:ext cx="11442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Valgusallikas</a:t>
              </a:r>
              <a:endParaRPr lang="et-EE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4837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REFRAKTOMEETRILINE DETEKTOR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400"/>
              </a:lnSpc>
              <a:spcAft>
                <a:spcPts val="18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Plussid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Universaalne detektor enamiku ühendite määramiseks. Võimaldab tuvastada ühendeid, mis ei sisalda kromofoore.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Enam-vähem sarnane tundlikkus erinevate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analüütide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puhul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ts val="2400"/>
              </a:lnSpc>
              <a:spcAft>
                <a:spcPts val="1800"/>
              </a:spcAft>
            </a:pPr>
            <a:endParaRPr lang="et-EE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400"/>
              </a:lnSpc>
              <a:spcAft>
                <a:spcPts val="18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Miinused</a:t>
            </a:r>
            <a:endParaRPr lang="et-EE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Suhteliselt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madal tundlikkus (LOD ≈ 100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Ei ole võimalik kasutada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gradientelueerimist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Tundlikkus sõltub suurel määral temperatuurist – vajab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termostateerimist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Eluendis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lahustunud gaasid mõjutavad detektorit.</a:t>
            </a:r>
          </a:p>
        </p:txBody>
      </p:sp>
      <p:pic>
        <p:nvPicPr>
          <p:cNvPr id="61442" name="Picture 2" descr="http://www.ssi.shimadzu.com/products/images/hplc/rid-10a-im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209" y="3176332"/>
            <a:ext cx="1952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97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HAJUVALGUSE DETEKTOR, ELSD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622508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Hajuvalguse detektor (ELSD – </a:t>
            </a:r>
            <a:r>
              <a:rPr lang="et-EE" sz="2000" i="1" dirty="0" err="1">
                <a:latin typeface="Times New Roman" pitchFamily="18" charset="0"/>
                <a:cs typeface="Times New Roman" pitchFamily="18" charset="0"/>
              </a:rPr>
              <a:t>evaporative</a:t>
            </a:r>
            <a:r>
              <a:rPr lang="et-EE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et-EE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>
                <a:latin typeface="Times New Roman" pitchFamily="18" charset="0"/>
                <a:cs typeface="Times New Roman" pitchFamily="18" charset="0"/>
              </a:rPr>
              <a:t>scattering</a:t>
            </a:r>
            <a:r>
              <a:rPr lang="et-EE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>
                <a:latin typeface="Times New Roman" pitchFamily="18" charset="0"/>
                <a:cs typeface="Times New Roman" pitchFamily="18" charset="0"/>
              </a:rPr>
              <a:t>detector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), tundlik detektor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(LOD ≈ 1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 mittelenduvate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ühendite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määramiseks, teatud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selektiivsus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Ei saa kasutada mittelenduvaid solvente (sh paljusid anorgaanilisi sooli sisaldavaid vesilahuseid), ei tuvasta lenduvaid ühendeid. Enamasti ei saa tuvastada vedelikke.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Väikeste molekulide suhtes madal tundlikkus.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Signaal ei ole kontsentratsioonist lineaarses sõltuvuses.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8" name="Picture 2" descr="http://www.sedere.com/writable/versions/sedere/company-upload-s90-320-75.png?13116029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283" y="1136778"/>
            <a:ext cx="2047056" cy="289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70063" y="4671808"/>
            <a:ext cx="7983386" cy="2029848"/>
            <a:chOff x="570063" y="4428614"/>
            <a:chExt cx="7983386" cy="2029848"/>
          </a:xfrm>
        </p:grpSpPr>
        <p:pic>
          <p:nvPicPr>
            <p:cNvPr id="60420" name="Picture 4" descr="http://www.sedere.com/writable/versions/sedere/elsd-upload-etape1.jpg?128499724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063" y="4820162"/>
              <a:ext cx="2381250" cy="1638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422" name="Picture 6" descr="http://www.sedere.com/writable/versions/sedere/elsd-upload-etape2.jpg?128499723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1131" y="4820162"/>
              <a:ext cx="2381250" cy="1638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424" name="Picture 8" descr="http://www.sedere.com/writable/versions/sedere/elsd-upload-etape3.jpg?128499723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199" y="4820162"/>
              <a:ext cx="2381250" cy="1638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 Box 14"/>
            <p:cNvSpPr txBox="1">
              <a:spLocks noChangeArrowheads="1"/>
            </p:cNvSpPr>
            <p:nvPr/>
          </p:nvSpPr>
          <p:spPr bwMode="auto">
            <a:xfrm>
              <a:off x="6134621" y="4428614"/>
              <a:ext cx="229870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</a:rPr>
                <a:t>Laser: 10 </a:t>
              </a:r>
              <a:r>
                <a:rPr lang="et-EE" dirty="0" err="1" smtClean="0">
                  <a:latin typeface="Times New Roman" pitchFamily="18" charset="0"/>
                </a:rPr>
                <a:t>mW</a:t>
              </a:r>
              <a:r>
                <a:rPr lang="et-EE" dirty="0" smtClean="0">
                  <a:latin typeface="Times New Roman" pitchFamily="18" charset="0"/>
                </a:rPr>
                <a:t>, 405 </a:t>
              </a:r>
              <a:r>
                <a:rPr lang="et-EE" dirty="0" err="1" smtClean="0">
                  <a:latin typeface="Times New Roman" pitchFamily="18" charset="0"/>
                </a:rPr>
                <a:t>nm</a:t>
              </a:r>
              <a:endParaRPr lang="en-US" dirty="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501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HAJUVALGUSE DETEKTOR, ELSD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854687" y="1047405"/>
            <a:ext cx="7113686" cy="5718542"/>
            <a:chOff x="572578" y="1139458"/>
            <a:chExt cx="7113686" cy="571854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345" y="1139458"/>
              <a:ext cx="5876919" cy="571854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7070654" y="2174291"/>
              <a:ext cx="4924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Ahi</a:t>
              </a:r>
              <a:endParaRPr lang="et-EE" sz="16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52739" y="1333479"/>
              <a:ext cx="102944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Fotodiood</a:t>
              </a:r>
              <a:endParaRPr lang="et-EE" sz="16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522380" y="2571210"/>
              <a:ext cx="99578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Väljavool</a:t>
              </a:r>
              <a:endParaRPr lang="et-EE" sz="16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79221" y="3157776"/>
              <a:ext cx="186108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Valgusallikas (laser)</a:t>
              </a:r>
              <a:endParaRPr lang="et-EE" sz="16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72578" y="3510753"/>
              <a:ext cx="132279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Mobiilne faas</a:t>
              </a:r>
              <a:endParaRPr lang="et-EE" sz="16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421100" y="5338031"/>
              <a:ext cx="9396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err="1" smtClean="0">
                  <a:latin typeface="Times New Roman" pitchFamily="18" charset="0"/>
                  <a:cs typeface="Times New Roman" pitchFamily="18" charset="0"/>
                </a:rPr>
                <a:t>Pihustaja</a:t>
              </a:r>
              <a:endParaRPr lang="et-EE" sz="16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524589" y="5264946"/>
              <a:ext cx="108555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Kandegaas</a:t>
              </a:r>
              <a:endParaRPr lang="et-EE" sz="16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702851" y="6446986"/>
              <a:ext cx="86914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Drenaaž</a:t>
              </a:r>
              <a:endParaRPr lang="et-EE" sz="16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89710" y="1535428"/>
              <a:ext cx="11785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Aurutustoru</a:t>
              </a:r>
              <a:endParaRPr lang="et-EE" sz="16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399347" y="1237513"/>
              <a:ext cx="10182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Gaasivool</a:t>
              </a:r>
              <a:endParaRPr lang="et-E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7855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ELEKTIJUHTIVUSE DETEKTOR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6286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Elektrijuhtivuse detektor – kõrgtundlik detektor anorgaaniliste ja orgaaniliste ioonide määramiseks.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Klassikaline detektor ioonkromatograafias.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Mitteselektiivne kontsentratsioonitundlik detektor.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Temperatuuritundlik (1 °C ~ 2% muutus).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Lineaarne ala on suhteliselt kitsas.</a:t>
            </a:r>
          </a:p>
          <a:p>
            <a:pPr algn="just">
              <a:lnSpc>
                <a:spcPts val="2400"/>
              </a:lnSpc>
              <a:spcAft>
                <a:spcPts val="2400"/>
              </a:spcAft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900"/>
              </a:spcAft>
              <a:buBlip>
                <a:blip r:embed="rId3"/>
              </a:buBlip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900"/>
              </a:spcAft>
              <a:buBlip>
                <a:blip r:embed="rId3"/>
              </a:buBlip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900"/>
              </a:spcAft>
              <a:buBlip>
                <a:blip r:embed="rId3"/>
              </a:buBlip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478" y="3791773"/>
            <a:ext cx="4019550" cy="1295400"/>
          </a:xfrm>
          <a:prstGeom prst="rect">
            <a:avLst/>
          </a:prstGeom>
        </p:spPr>
      </p:pic>
      <p:pic>
        <p:nvPicPr>
          <p:cNvPr id="62466" name="Picture 2" descr="http://media.labcompare.com/m/1/Product/1137-187x1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281" y="1963479"/>
            <a:ext cx="178117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28600" y="4763334"/>
            <a:ext cx="7318212" cy="2024479"/>
            <a:chOff x="601825" y="4570806"/>
            <a:chExt cx="7318212" cy="20244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23962" y="4909360"/>
              <a:ext cx="6696075" cy="1685925"/>
            </a:xfrm>
            <a:prstGeom prst="rect">
              <a:avLst/>
            </a:prstGeom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601825" y="5510545"/>
              <a:ext cx="72167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err="1" smtClean="0">
                  <a:latin typeface="Times New Roman" panose="02020603050405020304" pitchFamily="18" charset="0"/>
                </a:rPr>
                <a:t>Eluent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4070049" y="4570806"/>
              <a:ext cx="115608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Elektroodid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53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www.speciation.net/md/000/000/963/th_decade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089" y="4924424"/>
            <a:ext cx="1428750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ELEKTROKEEMILINE DETEKTOR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Elektrokeemiline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detektor (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kulonomeetria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pulssamperomeetria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kõrgtundlik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detektor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(LOD ≈ 0,01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 paljude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ühendite määramiseks, võimaldab tuvastada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suhkrute koguseid proovis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Suurima tundlikkusega ning suure selektiivsusega HPLC detektor.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Võimalik tuvastada oksüdeeritavaid ja redutseeritavaid ühendeid.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Mõõterakus rakendatakse pinget, mis kutsub esile muutused molekulides.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Redoksreaktsioonide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tulemusena tekib elektrivool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Rakendused: vitamiinid,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neuromediaatorid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biokeemias, bioaktiivsed ühendid, antioksüdandid,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polüfenoolid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mürkained, ravimite toimeained. 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Suure tundlikkuse tõttu kasutamine sageli komplitseeritud.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Ei saa kasutada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gradientelueerimist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104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HPLC-TOF-MS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447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Lennuaja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massispektromeetria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(TOF-MS –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flight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mass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spectrometry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Universaalne detektor paljude ühendite tundlikuks määramiseks.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Suur selektiivsus – sageli võimalik ainete kvantifitseerimine ka ilma komponentide kromatograafilise lahutamiseta.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745" y="3222814"/>
            <a:ext cx="4907071" cy="35949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8318" y="3230004"/>
            <a:ext cx="3557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Sageli võimalik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identi-fitseerida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segu komponente standardaineid kasutamata.</a:t>
            </a:r>
          </a:p>
        </p:txBody>
      </p:sp>
    </p:spTree>
    <p:extLst>
      <p:ext uri="{BB962C8B-B14F-4D97-AF65-F5344CB8AC3E}">
        <p14:creationId xmlns:p14="http://schemas.microsoft.com/office/powerpoint/2010/main" val="155500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DETEKTORITE VÕRDLUS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359122"/>
              </p:ext>
            </p:extLst>
          </p:nvPr>
        </p:nvGraphicFramePr>
        <p:xfrm>
          <a:off x="277239" y="1484547"/>
          <a:ext cx="8604114" cy="4112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5299"/>
                <a:gridCol w="1254868"/>
                <a:gridCol w="1271890"/>
                <a:gridCol w="1434019"/>
                <a:gridCol w="1434019"/>
                <a:gridCol w="1434019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Tüüp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Määramis-piir (</a:t>
                      </a:r>
                      <a:r>
                        <a:rPr lang="el-GR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μ</a:t>
                      </a: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g/ml)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Selektiivsus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Voolukiiruse mõju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Temperatuuritundlikkus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Gradient-</a:t>
                      </a:r>
                      <a:r>
                        <a:rPr lang="et-EE" sz="1600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elueerimine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UV-</a:t>
                      </a:r>
                      <a:r>
                        <a:rPr lang="et-EE" sz="1600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Vis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</a:t>
                      </a:r>
                      <a:r>
                        <a:rPr lang="et-EE" sz="1600" baseline="300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-4</a:t>
                      </a:r>
                      <a:endParaRPr lang="et-EE" sz="1600" baseline="300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Selektiivne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Ei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Madal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Jah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Fluorestsents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</a:t>
                      </a:r>
                      <a:r>
                        <a:rPr lang="et-EE" sz="1600" baseline="300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Selektiivne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Ei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Madal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Jah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Infrapuna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</a:t>
                      </a:r>
                      <a:r>
                        <a:rPr lang="et-EE" sz="1600" baseline="300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-3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Selektiivne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Ei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Madal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Jah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Refraktomeetriline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</a:t>
                      </a:r>
                      <a:r>
                        <a:rPr lang="et-EE" sz="1600" baseline="300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-2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Universaalne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Ei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±10</a:t>
                      </a:r>
                      <a:r>
                        <a:rPr lang="et-EE" sz="1600" baseline="300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-4</a:t>
                      </a: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°C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Ei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Elektrijuhtivus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</a:t>
                      </a:r>
                      <a:r>
                        <a:rPr lang="et-EE" sz="1600" baseline="300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-2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Selektiivne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Jah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±1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Ei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Elektrokeemiline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</a:t>
                      </a:r>
                      <a:r>
                        <a:rPr lang="et-EE" sz="1600" baseline="300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-5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Selektiivne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Jah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±1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Ei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MS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</a:t>
                      </a:r>
                      <a:r>
                        <a:rPr lang="et-EE" sz="1600" baseline="300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-5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Universaalne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Ei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Ei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t-EE" sz="16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Jah</a:t>
                      </a:r>
                      <a:endParaRPr lang="et-EE" sz="160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25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 smtClean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13. GAASIKROMATOGRAAFIA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80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shimadzu.com/an/gcms/qn50420000005ykm-img/qn50420000005y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076" y="102138"/>
            <a:ext cx="3553924" cy="195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7125511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GAASIKROMATOGRAAFIA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48340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Gaasikromatograafias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(GC) on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liikuvaks faasiks gaas, liikumatuks faasiks aga tahke aine või vedelik. 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Lahutatavad ained jaotuvad kandegaasi ja statsionaarse faasi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vahel.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28600" y="3018299"/>
            <a:ext cx="6063554" cy="3586244"/>
            <a:chOff x="331357" y="2656287"/>
            <a:chExt cx="6063554" cy="358624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544" y="3122579"/>
              <a:ext cx="5927367" cy="2772383"/>
            </a:xfrm>
            <a:prstGeom prst="rect">
              <a:avLst/>
            </a:prstGeom>
          </p:spPr>
        </p:pic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744010" y="2944287"/>
              <a:ext cx="1019831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Voolu</a:t>
              </a:r>
              <a:br>
                <a:rPr lang="et-EE" sz="1600" dirty="0" smtClean="0">
                  <a:latin typeface="Times New Roman" panose="02020603050405020304" pitchFamily="18" charset="0"/>
                </a:rPr>
              </a:br>
              <a:r>
                <a:rPr lang="et-EE" sz="1600" dirty="0" smtClean="0">
                  <a:latin typeface="Times New Roman" panose="02020603050405020304" pitchFamily="18" charset="0"/>
                </a:rPr>
                <a:t>regulaator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31357" y="5875506"/>
              <a:ext cx="108555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Kandegaas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1763841" y="2656287"/>
              <a:ext cx="872355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Proovi</a:t>
              </a:r>
            </a:p>
            <a:p>
              <a:pPr algn="ctr" eaLnBrk="1" hangingPunct="1"/>
              <a:r>
                <a:rPr lang="et-EE" sz="1600" dirty="0" err="1" smtClean="0">
                  <a:latin typeface="Times New Roman" panose="02020603050405020304" pitchFamily="18" charset="0"/>
                </a:rPr>
                <a:t>sisestaja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2655652" y="4572002"/>
              <a:ext cx="80021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Kolonn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200018" y="5903977"/>
              <a:ext cx="171713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Kolonnitermostaat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3464947" y="2775010"/>
              <a:ext cx="90441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Detektor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4828464" y="2784025"/>
              <a:ext cx="149912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err="1" smtClean="0">
                  <a:latin typeface="Times New Roman" panose="02020603050405020304" pitchFamily="18" charset="0"/>
                </a:rPr>
                <a:t>Kromatogramm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620548" y="2205715"/>
            <a:ext cx="2177828" cy="2302275"/>
            <a:chOff x="6620548" y="2205715"/>
            <a:chExt cx="2177828" cy="230227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20548" y="2205715"/>
              <a:ext cx="2177828" cy="2302275"/>
            </a:xfrm>
            <a:prstGeom prst="rect">
              <a:avLst/>
            </a:prstGeom>
          </p:spPr>
        </p:pic>
        <p:sp>
          <p:nvSpPr>
            <p:cNvPr id="18" name="Text Box 11"/>
            <p:cNvSpPr txBox="1">
              <a:spLocks noChangeArrowheads="1"/>
            </p:cNvSpPr>
            <p:nvPr/>
          </p:nvSpPr>
          <p:spPr bwMode="auto">
            <a:xfrm>
              <a:off x="8000091" y="3018299"/>
              <a:ext cx="70724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HPLC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849047" y="4833939"/>
            <a:ext cx="2858289" cy="1988615"/>
            <a:chOff x="5849047" y="4833939"/>
            <a:chExt cx="2858289" cy="198861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49047" y="4833939"/>
              <a:ext cx="2858289" cy="1988615"/>
            </a:xfrm>
            <a:prstGeom prst="rect">
              <a:avLst/>
            </a:prstGeom>
          </p:spPr>
        </p:pic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7709462" y="5066471"/>
              <a:ext cx="46839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GC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872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KANDEGAASID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400"/>
              </a:lnSpc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Liikuva faasina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ehk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kandegaasina kasutatakse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inertgaase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 Kasutatavad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kandegaasid peavad olema: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keemiliselt inertsed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(s.t. nad ei tohi reageerida analüüsitavate ainetega ega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statsionaarse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faasiga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kõrge puhtusastmega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(nt. ei tohi sisaldada vett ega hapnikku, mis võivad lagundada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statsionaarse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faasi, põhjustada kolonni lekkimist ning lõpuks täielikku rikkumist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ühilduv kasutatava detektoriga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(nt. kui on tegemist mass-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spektromeetrilise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detekteerimisega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siis peab kandegaasina kasutama heeliumi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ökonoomsed;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ohutud;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efektiivsed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(analüüsi aja seisukohalt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400"/>
              </a:lnSpc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Enamkasutatavad kandegaasid on H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N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ja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53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PUMBAD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Gaasikromatograafias ei ole vaja pumpasid, kuna gaasi vool läbi süsteemi on kindlustatud gaasi silindri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liigrõhu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jääkrõhu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tõttu.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Voolu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konstantseks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hoidmiseks kasutatakse kahekäigulisi klappe, keerulisemate analüüside puhul koos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vooluregulaatoriga.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291" y="2898488"/>
            <a:ext cx="5143994" cy="385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99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PROOVIDE SISESTAMINE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Tavaliselt on gaasikromatograafias analüüsitavad proovid enne instrumenti sisestamist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vedelal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kujul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(reeglina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lahustatud orgaanilises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solvendis), sisestatakse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instrumenti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süstla abil.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Gaasiliste proovide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sisestamiseks kasutatakse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spetsiaalseid dosaatoreid.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Tahkete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ainete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gaasikromatograafilisel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analüüsil kasutatakse pürolüüsgaasikromatograafiat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400"/>
              </a:lnSpc>
              <a:spcAft>
                <a:spcPts val="24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Ehkki gaasikromatograafia on hästi väljaarendatud meetod ei ole proovi sisestamine siin triviaalne ülesanne. See kehtib peamiselt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kapillaarkolonnide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puhul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ts val="2400"/>
              </a:lnSpc>
              <a:spcAft>
                <a:spcPts val="24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Kapillaarkolonnide puhul tekitab probleeme nende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väike ruumala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(NB! 1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vedelat proovi muutub aurustamisel mitmesajaks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auruks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lnSpc>
                <a:spcPts val="2400"/>
              </a:lnSpc>
              <a:spcAft>
                <a:spcPts val="2400"/>
              </a:spcAft>
            </a:pPr>
            <a:r>
              <a:rPr lang="et-EE" sz="2000" b="1" i="1" dirty="0" smtClean="0">
                <a:latin typeface="Times New Roman" pitchFamily="18" charset="0"/>
                <a:cs typeface="Times New Roman" pitchFamily="18" charset="0"/>
              </a:rPr>
              <a:t>Näide: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0,2 mm läbimõõdu ja 25 m pikkusega kapillaarkolonni ruumala on väiksem kui 800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41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PROOVIDE SISESTAMINE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5" y="1052736"/>
            <a:ext cx="364917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400"/>
              </a:lnSpc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2 peamist sisestamise võimalust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Proov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viiakse süstlaga sisestusseadmesse ja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auruta-takse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 Seejärel juhitakse suurem osa aurustunud proovist sisendseadmest välja ja ainult väikene osa viiakse kolonni.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Proov viiakse süstlaga külma sisestusseadmesse. Hoolika temperatuuri reguleerimisega aurustatakse kõigepealt lahusti, mille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aurustumis-temperatuur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madalam kui proovil. Seejärel aurustatakse proovi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komponendid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ja juhitakse kolonni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299598" y="1665578"/>
            <a:ext cx="4970862" cy="5489133"/>
            <a:chOff x="2956868" y="998765"/>
            <a:chExt cx="4970862" cy="5489133"/>
          </a:xfrm>
        </p:grpSpPr>
        <p:grpSp>
          <p:nvGrpSpPr>
            <p:cNvPr id="6" name="Group 5"/>
            <p:cNvGrpSpPr/>
            <p:nvPr/>
          </p:nvGrpSpPr>
          <p:grpSpPr>
            <a:xfrm>
              <a:off x="3337614" y="998765"/>
              <a:ext cx="4590116" cy="5489133"/>
              <a:chOff x="2915243" y="1003267"/>
              <a:chExt cx="4590116" cy="5489133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22029" y="1222008"/>
                <a:ext cx="2596669" cy="5270392"/>
              </a:xfrm>
              <a:prstGeom prst="rect">
                <a:avLst/>
              </a:prstGeom>
            </p:spPr>
          </p:pic>
          <p:sp>
            <p:nvSpPr>
              <p:cNvPr id="7" name="Text Box 11"/>
              <p:cNvSpPr txBox="1">
                <a:spLocks noChangeArrowheads="1"/>
              </p:cNvSpPr>
              <p:nvPr/>
            </p:nvSpPr>
            <p:spPr bwMode="auto">
              <a:xfrm>
                <a:off x="4241572" y="1003267"/>
                <a:ext cx="813043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t-EE" sz="1600" dirty="0" err="1" smtClean="0">
                    <a:latin typeface="Times New Roman" panose="02020603050405020304" pitchFamily="18" charset="0"/>
                  </a:rPr>
                  <a:t>Septum</a:t>
                </a:r>
                <a:endParaRPr lang="en-US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" name="Text Box 11"/>
              <p:cNvSpPr txBox="1">
                <a:spLocks noChangeArrowheads="1"/>
              </p:cNvSpPr>
              <p:nvPr/>
            </p:nvSpPr>
            <p:spPr bwMode="auto">
              <a:xfrm>
                <a:off x="2915243" y="2315020"/>
                <a:ext cx="759310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t-EE" sz="1600" dirty="0" smtClean="0">
                    <a:latin typeface="Times New Roman" panose="02020603050405020304" pitchFamily="18" charset="0"/>
                  </a:rPr>
                  <a:t>Tihend</a:t>
                </a:r>
                <a:endParaRPr lang="en-US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3067767" y="3263327"/>
                <a:ext cx="630301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t-EE" sz="1600" i="1" dirty="0" err="1" smtClean="0">
                    <a:latin typeface="Times New Roman" panose="02020603050405020304" pitchFamily="18" charset="0"/>
                  </a:rPr>
                  <a:t>Liner</a:t>
                </a:r>
                <a:endParaRPr lang="en-US" sz="1600" i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Text Box 11"/>
              <p:cNvSpPr txBox="1">
                <a:spLocks noChangeArrowheads="1"/>
              </p:cNvSpPr>
              <p:nvPr/>
            </p:nvSpPr>
            <p:spPr bwMode="auto">
              <a:xfrm>
                <a:off x="6118699" y="2295646"/>
                <a:ext cx="1279656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t-EE" sz="1600" dirty="0" smtClean="0">
                    <a:latin typeface="Times New Roman" panose="02020603050405020304" pitchFamily="18" charset="0"/>
                  </a:rPr>
                  <a:t>Jaotusvool (</a:t>
                </a:r>
                <a:r>
                  <a:rPr lang="et-EE" sz="1600" i="1" dirty="0" err="1" smtClean="0">
                    <a:latin typeface="Times New Roman" panose="02020603050405020304" pitchFamily="18" charset="0"/>
                  </a:rPr>
                  <a:t>Split</a:t>
                </a:r>
                <a:r>
                  <a:rPr lang="et-EE" sz="1600" i="1" dirty="0" smtClean="0">
                    <a:latin typeface="Times New Roman" panose="02020603050405020304" pitchFamily="18" charset="0"/>
                  </a:rPr>
                  <a:t> </a:t>
                </a:r>
                <a:r>
                  <a:rPr lang="et-EE" sz="1600" i="1" dirty="0" err="1" smtClean="0">
                    <a:latin typeface="Times New Roman" panose="02020603050405020304" pitchFamily="18" charset="0"/>
                  </a:rPr>
                  <a:t>flow</a:t>
                </a:r>
                <a:r>
                  <a:rPr lang="et-EE" sz="1600" dirty="0" smtClean="0">
                    <a:latin typeface="Times New Roman" panose="02020603050405020304" pitchFamily="18" charset="0"/>
                  </a:rPr>
                  <a:t>)</a:t>
                </a:r>
              </a:p>
              <a:p>
                <a:pPr eaLnBrk="1" hangingPunct="1"/>
                <a:r>
                  <a:rPr lang="et-EE" sz="1600" dirty="0" smtClean="0">
                    <a:latin typeface="Times New Roman" panose="02020603050405020304" pitchFamily="18" charset="0"/>
                  </a:rPr>
                  <a:t>100 ml/min</a:t>
                </a:r>
                <a:endParaRPr lang="en-US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Text Box 11"/>
              <p:cNvSpPr txBox="1">
                <a:spLocks noChangeArrowheads="1"/>
              </p:cNvSpPr>
              <p:nvPr/>
            </p:nvSpPr>
            <p:spPr bwMode="auto">
              <a:xfrm>
                <a:off x="5887477" y="1335445"/>
                <a:ext cx="1312598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t-EE" sz="1600" dirty="0" err="1" smtClean="0">
                    <a:latin typeface="Times New Roman" panose="02020603050405020304" pitchFamily="18" charset="0"/>
                  </a:rPr>
                  <a:t>Septumi</a:t>
                </a:r>
                <a:r>
                  <a:rPr lang="et-EE" sz="1600" dirty="0" smtClean="0">
                    <a:latin typeface="Times New Roman" panose="02020603050405020304" pitchFamily="18" charset="0"/>
                  </a:rPr>
                  <a:t> puhastusvool</a:t>
                </a:r>
              </a:p>
              <a:p>
                <a:pPr eaLnBrk="1" hangingPunct="1"/>
                <a:r>
                  <a:rPr lang="et-EE" sz="1600" dirty="0" smtClean="0">
                    <a:latin typeface="Times New Roman" panose="02020603050405020304" pitchFamily="18" charset="0"/>
                  </a:rPr>
                  <a:t>3 ml/min</a:t>
                </a:r>
                <a:endParaRPr lang="en-US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Text Box 11"/>
              <p:cNvSpPr txBox="1">
                <a:spLocks noChangeArrowheads="1"/>
              </p:cNvSpPr>
              <p:nvPr/>
            </p:nvSpPr>
            <p:spPr bwMode="auto">
              <a:xfrm>
                <a:off x="5929507" y="3972845"/>
                <a:ext cx="1575852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t-EE" sz="1600" dirty="0" smtClean="0">
                    <a:latin typeface="Times New Roman" panose="02020603050405020304" pitchFamily="18" charset="0"/>
                  </a:rPr>
                  <a:t>Sisestusseade (</a:t>
                </a:r>
                <a:r>
                  <a:rPr lang="et-EE" sz="1600" i="1" dirty="0" err="1" smtClean="0">
                    <a:latin typeface="Times New Roman" panose="02020603050405020304" pitchFamily="18" charset="0"/>
                  </a:rPr>
                  <a:t>Inlet</a:t>
                </a:r>
                <a:r>
                  <a:rPr lang="et-EE" sz="1600" i="1" dirty="0" smtClean="0">
                    <a:latin typeface="Times New Roman" panose="02020603050405020304" pitchFamily="18" charset="0"/>
                  </a:rPr>
                  <a:t> </a:t>
                </a:r>
                <a:r>
                  <a:rPr lang="et-EE" sz="1600" i="1" dirty="0" err="1" smtClean="0">
                    <a:latin typeface="Times New Roman" panose="02020603050405020304" pitchFamily="18" charset="0"/>
                  </a:rPr>
                  <a:t>body</a:t>
                </a:r>
                <a:r>
                  <a:rPr lang="et-EE" sz="1600" dirty="0" smtClean="0">
                    <a:latin typeface="Times New Roman" panose="02020603050405020304" pitchFamily="18" charset="0"/>
                  </a:rPr>
                  <a:t>)</a:t>
                </a:r>
                <a:endParaRPr lang="en-US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4860899" y="5474748"/>
                <a:ext cx="934871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t-EE" sz="1600" dirty="0" smtClean="0">
                    <a:latin typeface="Times New Roman" panose="02020603050405020304" pitchFamily="18" charset="0"/>
                  </a:rPr>
                  <a:t>1 ml/min</a:t>
                </a:r>
                <a:endParaRPr lang="en-US" sz="16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Text Box 11"/>
              <p:cNvSpPr txBox="1">
                <a:spLocks noChangeArrowheads="1"/>
              </p:cNvSpPr>
              <p:nvPr/>
            </p:nvSpPr>
            <p:spPr bwMode="auto">
              <a:xfrm>
                <a:off x="3835050" y="5813302"/>
                <a:ext cx="800219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t-EE" sz="1600" dirty="0" smtClean="0">
                    <a:latin typeface="Times New Roman" panose="02020603050405020304" pitchFamily="18" charset="0"/>
                  </a:rPr>
                  <a:t>Kolonn</a:t>
                </a:r>
                <a:endParaRPr lang="en-US" sz="1600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2956868" y="1330943"/>
              <a:ext cx="1140056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Koguvool</a:t>
              </a:r>
            </a:p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104 ml/min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</p:grpSp>
      <p:pic>
        <p:nvPicPr>
          <p:cNvPr id="1026" name="Picture 2" descr="http://wwglassresource.com/images/products/W2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918" y="4316362"/>
            <a:ext cx="864762" cy="216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edia.americanlaboratory.com/m/20/Article/36134-fig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71" y="308"/>
            <a:ext cx="1583129" cy="167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ages.alfresco.advanstar.com/alfresco_images/pharma/2014/11/25/0e936b4c-f7f2-4f36-9e1e-46586cf202cd/TT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869" y="483615"/>
            <a:ext cx="2830002" cy="106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77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KOLONNID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Gaasikromatograafias kasutatakse täidiskolonne ja kapillaarkolonne. </a:t>
            </a: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Täidiskolonnide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sisediameeter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2–4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mm ja nad on reeglina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1–6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 pikkused. Täidiskolonnid on täidetud poorse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materialiga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Sõltuvalt sellest, kas poorne täidis on </a:t>
            </a:r>
            <a:r>
              <a:rPr lang="et-EE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statsionaarseks faasiks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või ainult </a:t>
            </a:r>
            <a:r>
              <a:rPr lang="et-EE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kandjaks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statsionaarsele faasile,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eristatakse: </a:t>
            </a:r>
            <a:r>
              <a:rPr lang="et-EE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gaas-</a:t>
            </a:r>
            <a:r>
              <a:rPr lang="et-EE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adsorptsioon</a:t>
            </a:r>
            <a:r>
              <a:rPr lang="et-EE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-kromatograafiat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ja </a:t>
            </a:r>
            <a:r>
              <a:rPr lang="et-EE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gaas-vedelikkromatograafiat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309605" y="3938553"/>
            <a:ext cx="6232959" cy="2931439"/>
            <a:chOff x="1309605" y="3821817"/>
            <a:chExt cx="6232959" cy="2931439"/>
          </a:xfrm>
        </p:grpSpPr>
        <p:pic>
          <p:nvPicPr>
            <p:cNvPr id="8194" name="Picture 2" descr="http://people.whitman.edu/~dunnivfm/C_MS_Ebook/CH2/Figures/Fig_2_11_Columns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9605" y="3821817"/>
              <a:ext cx="6232959" cy="2931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410253" y="3821817"/>
              <a:ext cx="16722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b="1" dirty="0" smtClean="0">
                  <a:latin typeface="Times New Roman" pitchFamily="18" charset="0"/>
                  <a:cs typeface="Times New Roman" pitchFamily="18" charset="0"/>
                </a:rPr>
                <a:t>Täidiskolonnid</a:t>
              </a:r>
              <a:endParaRPr lang="et-EE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416102" y="3821817"/>
              <a:ext cx="181331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b="1" dirty="0" smtClean="0">
                  <a:latin typeface="Times New Roman" pitchFamily="18" charset="0"/>
                  <a:cs typeface="Times New Roman" pitchFamily="18" charset="0"/>
                </a:rPr>
                <a:t>Kapillaarkolonn</a:t>
              </a:r>
              <a:endParaRPr lang="et-EE" dirty="0"/>
            </a:p>
          </p:txBody>
        </p:sp>
      </p:grpSp>
    </p:spTree>
    <p:extLst>
      <p:ext uri="{BB962C8B-B14F-4D97-AF65-F5344CB8AC3E}">
        <p14:creationId xmlns:p14="http://schemas.microsoft.com/office/powerpoint/2010/main" val="349989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KOLONNID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Kapillaarkolonnide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sisediameeter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on tavaliselt vahemikus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0,1–0,5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mm, pikkus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5–100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m. Materjalina on üha rohkem kasutusel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polüimiidiga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kaetud kvartskapillaarid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Statsionaarse faasina kasutatav vedelikukile kantakse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0.1–5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μm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paksuse kihina kapillaari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siseseinale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agilent.com/about/newsroom/lsca/imagelibrary/images/lsca_112_cover_colum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192" y="4241901"/>
            <a:ext cx="2266546" cy="261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67544" y="3568503"/>
            <a:ext cx="5692182" cy="2979273"/>
            <a:chOff x="467544" y="3568503"/>
            <a:chExt cx="5692182" cy="297927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544" y="3568503"/>
              <a:ext cx="4562888" cy="2924056"/>
            </a:xfrm>
            <a:prstGeom prst="rect">
              <a:avLst/>
            </a:prstGeom>
          </p:spPr>
        </p:pic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992927" y="5132451"/>
              <a:ext cx="152157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Kapillaarkolonn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992927" y="5498001"/>
              <a:ext cx="216245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Vedel statsionaarne faas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992927" y="5867723"/>
              <a:ext cx="397897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Poorsed tahked osakesed statsionaarse faasina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992927" y="6209222"/>
              <a:ext cx="516679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Poorsed tahked osakesed kaetud vedela statsionaarse faasiga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68299" y="2886141"/>
            <a:ext cx="3510308" cy="1832072"/>
            <a:chOff x="5367034" y="3056791"/>
            <a:chExt cx="3510308" cy="183207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67034" y="3056791"/>
              <a:ext cx="2162175" cy="1832072"/>
            </a:xfrm>
            <a:prstGeom prst="rect">
              <a:avLst/>
            </a:prstGeom>
          </p:spPr>
        </p:pic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7536910" y="3105318"/>
              <a:ext cx="134043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err="1" smtClean="0">
                  <a:latin typeface="Times New Roman" panose="02020603050405020304" pitchFamily="18" charset="0"/>
                </a:rPr>
                <a:t>Polüimiidkate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7536910" y="3598218"/>
              <a:ext cx="57259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sz="1600" dirty="0" smtClean="0">
                  <a:latin typeface="Times New Roman" panose="02020603050405020304" pitchFamily="18" charset="0"/>
                </a:rPr>
                <a:t>Räni</a:t>
              </a:r>
              <a:endParaRPr lang="en-US" sz="1600" dirty="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253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STATSIONAARSED FAASID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400"/>
              </a:lnSpc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Statsionaarne faas gaasikromatograafias peab täitma kahte tingimust: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võimaldama eristada segu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komponente;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olema termiliselt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stabiilne.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400"/>
              </a:lnSpc>
              <a:spcAft>
                <a:spcPts val="1200"/>
              </a:spcAft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Polümeersed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ühendid täidavad viimast nõuet kõige paremini. Eriti stabiilsed on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siloksaanid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 Statsionaarse faasi selektiivsuse muutmine toimub selle modifitseerimise kaudu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-rühm  annab tulemuseks vähepolaarse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polümeeri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tsüaanopropüülrühmad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 annavad  väga polaarse polümeeri.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27431" y="5040930"/>
            <a:ext cx="8084834" cy="1805940"/>
            <a:chOff x="627431" y="5040930"/>
            <a:chExt cx="8084834" cy="1805940"/>
          </a:xfrm>
        </p:grpSpPr>
        <p:pic>
          <p:nvPicPr>
            <p:cNvPr id="3078" name="Picture 6" descr="http://www.crawfordscientific.com/images/tech-tip-GC-columns-mol0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431" y="5475270"/>
              <a:ext cx="1485900" cy="937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Cyanopropylphenyl Dimethylpolysiloxan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2725" y="5040930"/>
              <a:ext cx="2000250" cy="180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Diphenyl Dimethylpolysiloxa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370" y="5175233"/>
              <a:ext cx="2000250" cy="15373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 descr="Trifluoropropyl Dimethylpolysiloxan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015" y="5126593"/>
              <a:ext cx="2000250" cy="12115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0027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KOLONNI TERMOSTAAT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Termostaadi funktsiooniks on kontrollida kolonni temperatuuri täpselt ja reprodutseeritavalt. Temperatuur peab jaotuma ühtlaselt üle kogu kolonni.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Termostaat peab võimaldama ka gradiendi tekitamist ning sellele järgnevat algtemperatuuri taastamist. Viimase omaduse puudumine on sageli süstemaatilise vea allikaks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Enamasti kasutatakse gaasikromatograafias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temperatuurigradienti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(kolonni temperatuuri tõstetakse analüüsi vältel sujuvalt).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www.defrostingthefreezer.co.uk/wp-content/uploads/2013/06/DSC00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943" y="3959232"/>
            <a:ext cx="4296318" cy="269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shimadzu.co.uk/sites/default/files/A-GB-10006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70" y="3959232"/>
            <a:ext cx="4038710" cy="269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12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DETEKTORID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400"/>
              </a:lnSpc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Gaasikromatograafias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kasutatakse peamiselt 2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tüüpi universaalseid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detektoreid: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leekionisatsioondetektor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 algn="just">
              <a:lnSpc>
                <a:spcPts val="24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oojusjuhtivusdetektor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400"/>
              </a:lnSpc>
              <a:spcAft>
                <a:spcPts val="1800"/>
              </a:spcAft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400"/>
              </a:lnSpc>
              <a:spcAft>
                <a:spcPts val="18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Viimasel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ajal kasutatakse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üha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rohkem ka mass-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spektromeetreid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kui detektoreid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218" name="Picture 2" descr="http://www.elcalabs.com/testing_images/GCMS-b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608" y="3737589"/>
            <a:ext cx="5168698" cy="312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87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LEEKIONISATSIOONDETEKTOR (FID)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400"/>
              </a:lnSpc>
              <a:spcAft>
                <a:spcPts val="18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FID –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flame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ionization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detector</a:t>
            </a:r>
            <a:endParaRPr lang="et-EE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Leekionisatsioondetektor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üks levinuimaid gaasikromatograafia detektoreid.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Detekteerimise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printsiip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põhineb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vesiniku leegi elektrijuhtivuse muutumisel elektriväljas kui orgaanilised ained läbi selle leegi kantakse. Orgaanilised ained lagundatakse ja ioniseeritakse leegis vastavalt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mehhanismile: CH</a:t>
            </a:r>
            <a:r>
              <a:rPr lang="et-EE" sz="2600" dirty="0" smtClean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+ O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+ e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Ioonide voog registreeritakse pingelanguna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vastuvõtval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elektroodil.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Kuna antud detektor reageerib süsinikuaatomite arvule ajaühikus, siis on signaal proportsionaalne määratava aine massiga. Seega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mõjutab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liikuva faasi voolukiirus siin detektori signaali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vähe.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Detekteerimispiir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väga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madal, lineaarne mõõtmispiirkond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lai.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Puuduseks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aga asjaolu, et määratavad ained lagundatakse detektorist läbiminekul ning sobimatus teatud aineklasside puhul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909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gow-mac.com/Portals/0/images/prod_thumb/Thumb_FI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57375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           LEEKIONISATSIOONDETEKTOR </a:t>
            </a:r>
            <a:r>
              <a:rPr lang="et-EE" sz="26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(FID)</a:t>
            </a: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803344" y="1390826"/>
            <a:ext cx="5537311" cy="5467174"/>
            <a:chOff x="3294497" y="1361725"/>
            <a:chExt cx="5537311" cy="546717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8536" y="1452846"/>
              <a:ext cx="3828643" cy="5376053"/>
            </a:xfrm>
            <a:prstGeom prst="rect">
              <a:avLst/>
            </a:prstGeom>
          </p:spPr>
        </p:pic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7441684" y="1921050"/>
              <a:ext cx="139012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dirty="0" smtClean="0">
                  <a:latin typeface="Times New Roman" panose="02020603050405020304" pitchFamily="18" charset="0"/>
                </a:rPr>
                <a:t>Võimendisse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7863413" y="3229662"/>
              <a:ext cx="76174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dirty="0" smtClean="0">
                  <a:latin typeface="Times New Roman" panose="02020603050405020304" pitchFamily="18" charset="0"/>
                </a:rPr>
                <a:t>Süüde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732999" y="4778430"/>
              <a:ext cx="1146468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t-EE" dirty="0" smtClean="0">
                  <a:latin typeface="Times New Roman" panose="02020603050405020304" pitchFamily="18" charset="0"/>
                </a:rPr>
                <a:t>H</a:t>
              </a:r>
              <a:r>
                <a:rPr lang="et-EE" baseline="-25000" dirty="0" smtClean="0">
                  <a:latin typeface="Times New Roman" panose="02020603050405020304" pitchFamily="18" charset="0"/>
                </a:rPr>
                <a:t>2</a:t>
              </a:r>
              <a:r>
                <a:rPr lang="et-EE" dirty="0" smtClean="0">
                  <a:latin typeface="Times New Roman" panose="02020603050405020304" pitchFamily="18" charset="0"/>
                </a:rPr>
                <a:t> + </a:t>
              </a:r>
              <a:br>
                <a:rPr lang="et-EE" dirty="0" smtClean="0">
                  <a:latin typeface="Times New Roman" panose="02020603050405020304" pitchFamily="18" charset="0"/>
                </a:rPr>
              </a:br>
              <a:r>
                <a:rPr lang="et-EE" dirty="0" smtClean="0">
                  <a:latin typeface="Times New Roman" panose="02020603050405020304" pitchFamily="18" charset="0"/>
                </a:rPr>
                <a:t>kandegaas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4057158" y="3195806"/>
              <a:ext cx="58221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dirty="0" smtClean="0">
                  <a:latin typeface="Times New Roman" panose="02020603050405020304" pitchFamily="18" charset="0"/>
                </a:rPr>
                <a:t>Õhk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294497" y="2162765"/>
              <a:ext cx="117211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dirty="0" smtClean="0">
                  <a:latin typeface="Times New Roman" panose="02020603050405020304" pitchFamily="18" charset="0"/>
                </a:rPr>
                <a:t>Isolaatorid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3352125" y="1361725"/>
              <a:ext cx="106952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t-EE" dirty="0" smtClean="0">
                  <a:latin typeface="Times New Roman" panose="02020603050405020304" pitchFamily="18" charset="0"/>
                </a:rPr>
                <a:t>Kollektor</a:t>
              </a:r>
            </a:p>
            <a:p>
              <a:pPr algn="ctr" eaLnBrk="1" hangingPunct="1"/>
              <a:r>
                <a:rPr lang="et-EE" dirty="0" smtClean="0">
                  <a:latin typeface="Times New Roman" panose="02020603050405020304" pitchFamily="18" charset="0"/>
                </a:rPr>
                <a:t>(-200V)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079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SOOJUSJUHTIVUSDETEKTOR (TCD)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400"/>
              </a:lnSpc>
              <a:spcAft>
                <a:spcPts val="18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TCD –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thermal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conductivity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detector</a:t>
            </a: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Selliste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detektorite puhul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mõõdetakse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kandegaaside (heelium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vesinik) soojusjuhtivust eksperimendi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ajal.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Analüüdi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juuresolekul kandegaasi soojusjuhtivus langeb, kuna nimetatud gaaside soojusjuhtivus on ligikaudu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6–10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korda suurem kui orgaaniliste ainete soojusjuhtivus. 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Kuna soojusjuhtivusdetektorid on mittespetsiifilised, saab neid kasutada nii orgaaniliste kui anorgaaniliste ainete kontsentratsiooni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mõõtmiseks.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Teiseks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soojusjuhtivusdetektoritele iseloomulikuks plussiks on see, et nad ei lagunda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aineid.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Puudusteks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aga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kõrge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detekteerimispiir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– ainult 10</a:t>
            </a:r>
            <a:r>
              <a:rPr lang="et-EE" sz="2000" baseline="30000" dirty="0" smtClean="0">
                <a:latin typeface="Times New Roman" pitchFamily="18" charset="0"/>
                <a:cs typeface="Times New Roman" pitchFamily="18" charset="0"/>
              </a:rPr>
              <a:t>-8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g/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leekionisatsioondetektoril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see 10</a:t>
            </a:r>
            <a:r>
              <a:rPr lang="et-EE" sz="2000" baseline="30000" dirty="0" smtClean="0">
                <a:latin typeface="Times New Roman" pitchFamily="18" charset="0"/>
                <a:cs typeface="Times New Roman" pitchFamily="18" charset="0"/>
              </a:rPr>
              <a:t>-13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g/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ja kitsas lineaarne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mõõtmispiirkond.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9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SOOJUSJUHTIVUSDETEKTOR (TCD)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6" name="Picture 2" descr="http://img.directindustry.com/images_di/photo-g/tcd-detector-gas-chromatography-50458-54377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268" y="3940408"/>
            <a:ext cx="2976732" cy="291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261661" y="799252"/>
            <a:ext cx="6702379" cy="3210715"/>
            <a:chOff x="-165426" y="1274443"/>
            <a:chExt cx="6702379" cy="321071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71581" y="1274443"/>
              <a:ext cx="3320171" cy="3210715"/>
            </a:xfrm>
            <a:prstGeom prst="rect">
              <a:avLst/>
            </a:prstGeom>
          </p:spPr>
        </p:pic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5339189" y="3329825"/>
              <a:ext cx="119776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dirty="0" smtClean="0">
                  <a:latin typeface="Times New Roman" panose="02020603050405020304" pitchFamily="18" charset="0"/>
                </a:rPr>
                <a:t>Kandegaas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-165426" y="2739598"/>
              <a:ext cx="235352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dirty="0" smtClean="0">
                  <a:latin typeface="Times New Roman" panose="02020603050405020304" pitchFamily="18" charset="0"/>
                </a:rPr>
                <a:t>Kandegaas + </a:t>
              </a:r>
              <a:r>
                <a:rPr lang="et-EE" dirty="0" err="1" smtClean="0">
                  <a:latin typeface="Times New Roman" panose="02020603050405020304" pitchFamily="18" charset="0"/>
                </a:rPr>
                <a:t>analüüdid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9680" y="2646542"/>
            <a:ext cx="4801852" cy="3817644"/>
            <a:chOff x="499680" y="2646542"/>
            <a:chExt cx="4801852" cy="381764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9876" y="3023995"/>
              <a:ext cx="3352797" cy="3337978"/>
            </a:xfrm>
            <a:prstGeom prst="rect">
              <a:avLst/>
            </a:prstGeom>
          </p:spPr>
        </p:pic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4103768" y="6094854"/>
              <a:ext cx="119776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dirty="0" smtClean="0">
                  <a:latin typeface="Times New Roman" panose="02020603050405020304" pitchFamily="18" charset="0"/>
                </a:rPr>
                <a:t>Kandegaas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515565" y="5214378"/>
              <a:ext cx="131318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dirty="0" smtClean="0">
                  <a:latin typeface="Times New Roman" panose="02020603050405020304" pitchFamily="18" charset="0"/>
                </a:rPr>
                <a:t>Kandegaas, </a:t>
              </a:r>
            </a:p>
            <a:p>
              <a:pPr eaLnBrk="1" hangingPunct="1"/>
              <a:r>
                <a:rPr lang="et-EE" dirty="0" err="1" smtClean="0">
                  <a:latin typeface="Times New Roman" panose="02020603050405020304" pitchFamily="18" charset="0"/>
                </a:rPr>
                <a:t>analüüdid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2504446" y="4551336"/>
              <a:ext cx="87716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t-EE" dirty="0" smtClean="0">
                  <a:latin typeface="Times New Roman" panose="02020603050405020304" pitchFamily="18" charset="0"/>
                </a:rPr>
                <a:t>Signaal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9680" y="2646542"/>
              <a:ext cx="18079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err="1">
                  <a:latin typeface="Times" panose="02020603050405020304" pitchFamily="18" charset="0"/>
                  <a:cs typeface="Times" panose="02020603050405020304" pitchFamily="18" charset="0"/>
                </a:rPr>
                <a:t>Wheatstone'i</a:t>
              </a:r>
              <a:r>
                <a:rPr lang="et-EE" dirty="0">
                  <a:latin typeface="Times" panose="02020603050405020304" pitchFamily="18" charset="0"/>
                  <a:cs typeface="Times" panose="02020603050405020304" pitchFamily="18" charset="0"/>
                </a:rPr>
                <a:t> sild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068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KVANTITATIIVNE ANALÜÜS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Detektori reaktsioon peab sõltuma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lineaarselt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ainekogusest, mis täidab antud hetkel detektorit (lineaarne mõõtmispiirkond).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Detektori ruumala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peaks olema palju väiksem kui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kromatograafilise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tsooni ruumala.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Detektor reageerib erinevatele ainetele erinevalt.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Absoluutsete koguste leidmiseks kasutatakse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sise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ja </a:t>
            </a:r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välisstandardi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meetodeid.</a:t>
            </a: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Välisstandard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kalibratsioon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standardlahustega.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ts val="24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Sisestandard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– standardi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lisamise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meetod.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25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9403</TotalTime>
  <Words>1794</Words>
  <Application>Microsoft Office PowerPoint</Application>
  <PresentationFormat>On-screen Show (4:3)</PresentationFormat>
  <Paragraphs>386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Times</vt:lpstr>
      <vt:lpstr>Times New Roman</vt:lpstr>
      <vt:lpstr>Office Theme</vt:lpstr>
      <vt:lpstr>12. DETEKTORID VEDELIKKROMATOGRAAFIAS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13. GAASIKROMATOGRAAFIA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 Tuvikene</dc:creator>
  <cp:lastModifiedBy>Rando Tuvikene</cp:lastModifiedBy>
  <cp:revision>1893</cp:revision>
  <dcterms:created xsi:type="dcterms:W3CDTF">2014-05-26T08:31:20Z</dcterms:created>
  <dcterms:modified xsi:type="dcterms:W3CDTF">2015-11-04T16:10:12Z</dcterms:modified>
</cp:coreProperties>
</file>