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29" r:id="rId2"/>
    <p:sldId id="332" r:id="rId3"/>
    <p:sldId id="393" r:id="rId4"/>
    <p:sldId id="394" r:id="rId5"/>
    <p:sldId id="453" r:id="rId6"/>
    <p:sldId id="451" r:id="rId7"/>
    <p:sldId id="530" r:id="rId8"/>
    <p:sldId id="443" r:id="rId9"/>
    <p:sldId id="446" r:id="rId10"/>
    <p:sldId id="396" r:id="rId11"/>
    <p:sldId id="399" r:id="rId12"/>
    <p:sldId id="398" r:id="rId13"/>
    <p:sldId id="447" r:id="rId14"/>
    <p:sldId id="450" r:id="rId15"/>
    <p:sldId id="448" r:id="rId16"/>
    <p:sldId id="397" r:id="rId17"/>
    <p:sldId id="444" r:id="rId18"/>
    <p:sldId id="445" r:id="rId19"/>
    <p:sldId id="400" r:id="rId20"/>
    <p:sldId id="442" r:id="rId21"/>
    <p:sldId id="452" r:id="rId22"/>
    <p:sldId id="401" r:id="rId23"/>
    <p:sldId id="449" r:id="rId24"/>
    <p:sldId id="435" r:id="rId25"/>
    <p:sldId id="436" r:id="rId26"/>
    <p:sldId id="437" r:id="rId27"/>
    <p:sldId id="438" r:id="rId28"/>
    <p:sldId id="440" r:id="rId29"/>
    <p:sldId id="441" r:id="rId30"/>
    <p:sldId id="454" r:id="rId31"/>
    <p:sldId id="527" r:id="rId32"/>
    <p:sldId id="409" r:id="rId33"/>
    <p:sldId id="404" r:id="rId34"/>
    <p:sldId id="403" r:id="rId35"/>
    <p:sldId id="408" r:id="rId36"/>
    <p:sldId id="413" r:id="rId37"/>
    <p:sldId id="411" r:id="rId38"/>
    <p:sldId id="412" r:id="rId39"/>
    <p:sldId id="528" r:id="rId40"/>
    <p:sldId id="405" r:id="rId41"/>
    <p:sldId id="529" r:id="rId42"/>
    <p:sldId id="406" r:id="rId43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00"/>
    <a:srgbClr val="0000FF"/>
    <a:srgbClr val="FF0066"/>
    <a:srgbClr val="FF0000"/>
    <a:srgbClr val="0076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5" autoAdjust="0"/>
    <p:restoredTop sz="84580" autoAdjust="0"/>
  </p:normalViewPr>
  <p:slideViewPr>
    <p:cSldViewPr snapToGrid="0">
      <p:cViewPr varScale="1">
        <p:scale>
          <a:sx n="73" d="100"/>
          <a:sy n="73" d="100"/>
        </p:scale>
        <p:origin x="169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30.09.2020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40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9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70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89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628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9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117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Anorgaanilistel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sadestajatel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halb selektiivsus. Orgaanilistel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sadestajatel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sageli hea selektiivsus ühe või kahe iooni osas.</a:t>
            </a:r>
          </a:p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Gravimeetria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tänapäeval standardmeetod vee sulfaadisisalduse tuvastamisel.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174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69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52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89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05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351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23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621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58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NO3 ja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sadenevad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baariumsulfaadiga kaasa sageli. Tuleb eelnevalt veest eemaldada.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040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82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Sobib ka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pallaadiumi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analüüsiks.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05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25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5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59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96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445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767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51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Kaltsiumoksalaadi lagunemine (20 </a:t>
            </a:r>
            <a:r>
              <a:rPr lang="et-EE" dirty="0" err="1"/>
              <a:t>C/min</a:t>
            </a:r>
            <a:r>
              <a:rPr lang="et-EE" dirty="0"/>
              <a:t>)</a:t>
            </a:r>
            <a:r>
              <a:rPr lang="et-EE" baseline="0" dirty="0"/>
              <a:t> – </a:t>
            </a:r>
            <a:r>
              <a:rPr lang="et-EE" dirty="0"/>
              <a:t> veevaba oksalaat, CO2 eraldumine</a:t>
            </a:r>
            <a:r>
              <a:rPr lang="et-EE" baseline="0" dirty="0"/>
              <a:t> (kaltsiumkarbonaat), CO2 eraldumine (kaltsiumoksiid).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407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02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76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354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Wollaston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inglise keemik. Avastas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pallaadiumi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ja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roodiumi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Avastas meetodi, kuidas plaatinamaaki praktilistes kogustes rikastada – sai rikkaks, hoidis saladust peaaegu surmani. Arvas, et vähemalt 5 nendest joontest on värvide looduslikud piirid.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4392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Fraunhofer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saksa optik. Leiutas seadme optiliste pindade täpseks lihvimiseks (poleerimiseks).  Leiutas 1814 spektroskoobi. Avastas 574 musta joont päikese spektris – mis oli palju enam kui 7, mille leidis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Wollaston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884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9728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236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51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97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963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066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39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819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324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1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C487D-44C5-440A-A225-77D6705D035E}" type="datetime1">
              <a:rPr lang="et-EE" smtClean="0"/>
              <a:t>30.09.2020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90D-9977-477B-98B3-F722F82BB77C}" type="datetime1">
              <a:rPr lang="et-EE" smtClean="0"/>
              <a:t>30.09.2020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51BC-9A04-4420-8962-3F8A3CF3CD5A}" type="datetime1">
              <a:rPr lang="et-EE" smtClean="0"/>
              <a:t>30.09.2020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EFFD-6F3E-4E40-96C8-86B4857A4126}" type="datetime1">
              <a:rPr lang="et-EE" smtClean="0"/>
              <a:t>30.09.2020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C8C3-1D17-445D-863C-15754FE0DDB6}" type="datetime1">
              <a:rPr lang="et-EE" smtClean="0"/>
              <a:t>30.09.2020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12C-B8B6-4097-88B0-AEEF595AC6B0}" type="datetime1">
              <a:rPr lang="et-EE" smtClean="0"/>
              <a:t>30.09.2020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8DAF-8DED-47BB-85DC-E4EF9F3783E4}" type="datetime1">
              <a:rPr lang="et-EE" smtClean="0"/>
              <a:t>30.09.2020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DD08C-8EEC-4488-887D-63EF44D3C2E4}" type="datetime1">
              <a:rPr lang="et-EE" smtClean="0"/>
              <a:t>30.09.2020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AB5C-9640-4B7A-879D-680C869ADCF2}" type="datetime1">
              <a:rPr lang="et-EE" smtClean="0"/>
              <a:t>30.09.2020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D673-E9D8-4542-8FFD-A16FE646AFE4}" type="datetime1">
              <a:rPr lang="et-EE" smtClean="0"/>
              <a:t>30.09.2020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388D-69A5-4F2F-8CC9-3EF34EA91C9B}" type="datetime1">
              <a:rPr lang="et-EE" smtClean="0"/>
              <a:t>30.09.2020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B9EC-18B1-4BA2-9532-2B3B91847969}" type="datetime1">
              <a:rPr lang="et-EE" smtClean="0"/>
              <a:t>30.09.2020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460666"/>
            <a:ext cx="7848872" cy="12961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ANALÜÜTILINE KEEMIA JA INSTRUMENTAALANALÜÜS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678046"/>
          </a:xfrm>
        </p:spPr>
        <p:txBody>
          <a:bodyPr>
            <a:noAutofit/>
          </a:bodyPr>
          <a:lstStyle/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Kert Martma</a:t>
            </a:r>
          </a:p>
          <a:p>
            <a:r>
              <a:rPr lang="et-EE" sz="2000" b="1" i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PhD</a:t>
            </a:r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t-EE" sz="2000" b="1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Tallinn 2019</a:t>
            </a:r>
            <a:endParaRPr lang="en-US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35596" y="352250"/>
            <a:ext cx="6400800" cy="484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Tallinna Ülikool</a:t>
            </a:r>
            <a:endParaRPr lang="en-US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4</a:t>
            </a:r>
            <a:r>
              <a:rPr lang="et-EE" sz="2600" b="1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. </a:t>
            </a:r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KAALANALÜÜS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8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Kaalanalüüsi ehk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aluseks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muutmine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rasklahustuvaks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kindla koostisega ühendiks, mida on võimalik süsteemist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eraldada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kaaluda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ct val="50000"/>
              </a:spcBef>
            </a:pPr>
            <a:endParaRPr lang="et-EE" altLang="et-E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 on klassikaline analüütilise keemia meetod, mille abil saab määrata aine või ainete rühma sisaldust proovis.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Lihtsaim näide on tahkete osakeste analüüs vees.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Enamasti sadestatakse uuritav aine või ainete klass rasklahustuvaks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Mõnel juhtumil uuritav aine aurustatakse ja kogutakse absorbendile. Niiskuse analüüsil mõõdetakse lihtsalt kaaluvahet.</a:t>
            </a: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kriteeriumid: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lahustuvuskorrutis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sz="2000" b="1" baseline="-25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molaarne lahustuvus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KAALANALÜÜS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</a:t>
            </a:fld>
            <a:endParaRPr lang="et-EE" dirty="0"/>
          </a:p>
        </p:txBody>
      </p:sp>
      <p:pic>
        <p:nvPicPr>
          <p:cNvPr id="29698" name="Picture 2" descr="http://i1142.photobucket.com/albums/n606/tdc720/IMG_20120709_182224.jpg~origi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323" y="4998019"/>
            <a:ext cx="3297678" cy="185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93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fi-FI" sz="2000" dirty="0">
                <a:latin typeface="Times New Roman" pitchFamily="18" charset="0"/>
                <a:cs typeface="Times New Roman" pitchFamily="18" charset="0"/>
              </a:rPr>
              <a:t>Lahustuvuskorrutis </a:t>
            </a:r>
            <a:r>
              <a:rPr lang="fi-FI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i-FI" sz="2000" b="1" baseline="-25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i-FI" sz="2000" dirty="0">
                <a:latin typeface="Times New Roman" pitchFamily="18" charset="0"/>
                <a:cs typeface="Times New Roman" pitchFamily="18" charset="0"/>
              </a:rPr>
              <a:t> tuletatakse reaktsiooni tasakaalukonstandist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fi-FI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NaCl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 + NaNO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et-EE" sz="20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Molaarne lahustuvus 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maksimaalne lahustuv kogus moolides liitri lahuse kohta.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AINETE LAHUSTUVUS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</a:t>
            </a:fld>
            <a:endParaRPr lang="et-EE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418999"/>
              </p:ext>
            </p:extLst>
          </p:nvPr>
        </p:nvGraphicFramePr>
        <p:xfrm>
          <a:off x="2000250" y="2994275"/>
          <a:ext cx="5143500" cy="12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" name="Equation" r:id="rId4" imgW="2057400" imgH="482400" progId="Equation.3">
                  <p:embed/>
                </p:oleObj>
              </mc:Choice>
              <mc:Fallback>
                <p:oleObj name="Equation" r:id="rId4" imgW="20574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00250" y="2994275"/>
                        <a:ext cx="5143500" cy="120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543791" y="4458595"/>
            <a:ext cx="3212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t-EE" b="1" baseline="-250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lahustuvuskorrutis</a:t>
            </a:r>
            <a:endParaRPr lang="et-EE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963055" y="3910519"/>
            <a:ext cx="301558" cy="548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86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AINETE LAHUSTUVUS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</a:t>
            </a:fld>
            <a:endParaRPr lang="et-E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583707"/>
              </p:ext>
            </p:extLst>
          </p:nvPr>
        </p:nvGraphicFramePr>
        <p:xfrm>
          <a:off x="1329441" y="1397000"/>
          <a:ext cx="6579144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3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3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Sool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K</a:t>
                      </a:r>
                      <a:r>
                        <a:rPr lang="et-EE" sz="2000" baseline="-25000" dirty="0" err="1"/>
                        <a:t>s</a:t>
                      </a:r>
                      <a:endParaRPr lang="et-EE" sz="20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Lahustuvus S, </a:t>
                      </a:r>
                      <a:r>
                        <a:rPr lang="et-EE" sz="2000" dirty="0" err="1"/>
                        <a:t>mol</a:t>
                      </a:r>
                      <a:r>
                        <a:rPr lang="et-EE" sz="2000" dirty="0"/>
                        <a:t>/l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PbSO</a:t>
                      </a:r>
                      <a:r>
                        <a:rPr lang="et-EE" sz="2000" baseline="-25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1,6 x 10</a:t>
                      </a:r>
                      <a:r>
                        <a:rPr lang="et-EE" sz="2000" baseline="30000" dirty="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1,3 x 10</a:t>
                      </a:r>
                      <a:r>
                        <a:rPr lang="et-EE" sz="2000" baseline="30000" dirty="0"/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AgCl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1,0 x 10</a:t>
                      </a:r>
                      <a:r>
                        <a:rPr lang="et-EE" sz="2000" baseline="30000" dirty="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1,0 x 10</a:t>
                      </a:r>
                      <a:r>
                        <a:rPr lang="et-EE" sz="2000" baseline="30000" dirty="0"/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AgBr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6 x 10</a:t>
                      </a:r>
                      <a:r>
                        <a:rPr lang="et-EE" sz="2000" baseline="30000" dirty="0"/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AgI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1 x 10</a:t>
                      </a:r>
                      <a:r>
                        <a:rPr lang="et-EE" sz="2000" baseline="30000" dirty="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1 x 10</a:t>
                      </a:r>
                      <a:r>
                        <a:rPr lang="et-EE" sz="2000" baseline="30000" dirty="0"/>
                        <a:t>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Al(OH)</a:t>
                      </a:r>
                      <a:r>
                        <a:rPr lang="et-EE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2 x 10</a:t>
                      </a:r>
                      <a:r>
                        <a:rPr lang="et-EE" sz="2000" baseline="30000" dirty="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5 x 10</a:t>
                      </a:r>
                      <a:r>
                        <a:rPr lang="et-EE" sz="2000" baseline="30000" dirty="0"/>
                        <a:t>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Fe(OH)</a:t>
                      </a:r>
                      <a:r>
                        <a:rPr lang="et-EE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2</a:t>
                      </a:r>
                      <a:r>
                        <a:rPr lang="et-EE" sz="2000" baseline="0" dirty="0"/>
                        <a:t> </a:t>
                      </a:r>
                      <a:r>
                        <a:rPr lang="et-EE" sz="2000" dirty="0"/>
                        <a:t>x 10</a:t>
                      </a:r>
                      <a:r>
                        <a:rPr lang="et-EE" sz="2000" baseline="30000" dirty="0"/>
                        <a:t>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Ag</a:t>
                      </a:r>
                      <a:r>
                        <a:rPr lang="et-EE" sz="2000" baseline="-25000" dirty="0"/>
                        <a:t>2</a:t>
                      </a:r>
                      <a:r>
                        <a:rPr lang="et-EE" sz="20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2 x 10</a:t>
                      </a:r>
                      <a:r>
                        <a:rPr lang="et-EE" sz="2000" baseline="30000" dirty="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HgS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6 x 10</a:t>
                      </a:r>
                      <a:r>
                        <a:rPr lang="et-EE" sz="2000" baseline="30000" dirty="0"/>
                        <a:t>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4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Leida 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sisaldus vees.</a:t>
            </a: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 2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→   PbCl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Sade</a:t>
            </a: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-ioonide liias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sadeneb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kogu lahuses olev 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PbCl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kujul.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Kaalumise teel tuvastatakse moodustunud PbCl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mass.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massi põhjal arvutatakse, palju sisaldus alglahuses 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-ioone.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GRAVIMEETRIA NÄIDE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</a:t>
            </a:fld>
            <a:endParaRPr lang="et-E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009" y="960169"/>
            <a:ext cx="2205212" cy="227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9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Rauamaagist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mis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sisaldab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60%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raud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oksiidi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viiakse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raud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lahusesse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vesinikkloriidhappe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reaktsiooni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tulemusena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saadud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sool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kaalutakse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reaktsioonisegust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eraldamise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järel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saadakse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kaalutiseks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grammi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palju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rauamaaki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algselt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analüüsiks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võeti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ÜLESANNE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7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1270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ANORGAANILISED SADEMED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8</a:t>
            </a:fld>
            <a:endParaRPr lang="et-E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033"/>
              </p:ext>
            </p:extLst>
          </p:nvPr>
        </p:nvGraphicFramePr>
        <p:xfrm>
          <a:off x="1494817" y="1066261"/>
          <a:ext cx="60960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Analüüt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Sadestaja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Kaalutav sade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</a:t>
                      </a:r>
                      <a:r>
                        <a:rPr lang="et-EE" baseline="30000">
                          <a:effectLst/>
                        </a:rPr>
                        <a:t>2+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(NH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>
                          <a:effectLst/>
                        </a:rPr>
                        <a:t>)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CrO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BaCrO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BaCrO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</a:t>
                      </a:r>
                      <a:r>
                        <a:rPr lang="et-EE" baseline="30000" dirty="0">
                          <a:effectLst/>
                        </a:rPr>
                        <a:t>2+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</a:t>
                      </a:r>
                      <a:r>
                        <a:rPr lang="et-EE" baseline="30000" dirty="0">
                          <a:effectLst/>
                        </a:rPr>
                        <a:t>+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HCl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AgCl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AgCl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Al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NH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Al(OH)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Al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Fe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NH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Fe(OH)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Ca</a:t>
                      </a:r>
                      <a:r>
                        <a:rPr lang="et-EE" baseline="30000">
                          <a:effectLst/>
                        </a:rPr>
                        <a:t>2+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(NH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>
                          <a:effectLst/>
                        </a:rPr>
                        <a:t>)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C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CaC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CaCO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r>
                        <a:rPr lang="et-EE" dirty="0">
                          <a:effectLst/>
                        </a:rPr>
                        <a:t> või </a:t>
                      </a:r>
                      <a:r>
                        <a:rPr lang="et-EE" dirty="0" err="1">
                          <a:effectLst/>
                        </a:rPr>
                        <a:t>CaO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Sb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Sb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Sb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S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As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As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As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S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Hg</a:t>
                      </a:r>
                      <a:r>
                        <a:rPr lang="et-EE" baseline="30000">
                          <a:effectLst/>
                        </a:rPr>
                        <a:t>2+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HgS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HgS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I</a:t>
                      </a:r>
                      <a:r>
                        <a:rPr lang="et-EE" baseline="30000">
                          <a:effectLst/>
                        </a:rPr>
                        <a:t>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AgI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Br</a:t>
                      </a:r>
                      <a:r>
                        <a:rPr lang="et-EE" baseline="30000">
                          <a:effectLst/>
                        </a:rPr>
                        <a:t>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AgBr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AgBr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CN</a:t>
                      </a:r>
                      <a:r>
                        <a:rPr lang="et-EE" baseline="30000">
                          <a:effectLst/>
                        </a:rPr>
                        <a:t>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AgCN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AgCN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SO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 baseline="30000">
                          <a:effectLst/>
                        </a:rPr>
                        <a:t>2–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BaCl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BaSO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50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 proov ei ole lahuse kujul, siis see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lahustatakse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Vajadusel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filtritakse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Segavate lisandite korral eemaldatakse need. Kui vaja muudetakse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keskkonna 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Seejärel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sadestatakse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analüüsitav aine sobiva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abil. Vajadusel kasutatakse ka siin pH muutust või kõrgendatud temperatuuri.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eraldatakse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filtrimisel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Filtrimise lihtsustamiseks võib segu eelnevalt ka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tsentrifuugida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Sageli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sadet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lahusega.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Sadet kuumutatakse, jahutatakse ning kaalutakse.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PROTSEDUURI KIRJELDUS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9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9003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758" y="4794528"/>
            <a:ext cx="3815574" cy="1926947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KAALANALÜÜSI TÖÖVAHENDID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10</a:t>
            </a:fld>
            <a:endParaRPr lang="et-E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387" y="1712068"/>
            <a:ext cx="1956013" cy="23306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55" y="1521860"/>
            <a:ext cx="2025988" cy="203853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05483" y="112648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1850 a.</a:t>
            </a:r>
            <a:endParaRPr lang="et-E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2103" y="1498027"/>
            <a:ext cx="3676888" cy="24083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416356" y="112648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1920 a.</a:t>
            </a:r>
            <a:endParaRPr lang="et-EE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5951" y="4107409"/>
            <a:ext cx="3034218" cy="269081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74704" y="3796460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1860 a.</a:t>
            </a:r>
            <a:endParaRPr lang="et-EE" dirty="0"/>
          </a:p>
        </p:txBody>
      </p:sp>
      <p:pic>
        <p:nvPicPr>
          <p:cNvPr id="30722" name="Picture 2" descr="Logo Sartorius A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468" y="4229537"/>
            <a:ext cx="3093463" cy="56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86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SADEMETE FILTRIMINE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11</a:t>
            </a:fld>
            <a:endParaRPr lang="et-EE" dirty="0"/>
          </a:p>
        </p:txBody>
      </p:sp>
      <p:pic>
        <p:nvPicPr>
          <p:cNvPr id="5122" name="Picture 2" descr="http://www.alfaportal.hr/phocadownload/osnovna_skola/7_razred/kemija/galerija_slika/09.%20Postupci%20razdvajanja%20sastojaka%20iz%20smjesa/slides/9.4a%20Filtriranj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3" y="2496428"/>
            <a:ext cx="3119493" cy="422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hemoline.de/images/Faltenfilter/Faltenfilter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58" y="960505"/>
            <a:ext cx="2306232" cy="183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wacolab.com/151-200images/image2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80" y="960505"/>
            <a:ext cx="2062264" cy="183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051" y="3523923"/>
            <a:ext cx="3363625" cy="2784458"/>
          </a:xfrm>
          <a:prstGeom prst="rect">
            <a:avLst/>
          </a:prstGeom>
        </p:spPr>
      </p:pic>
      <p:pic>
        <p:nvPicPr>
          <p:cNvPr id="5130" name="Picture 10" descr="http://www.ecs.umass.edu/cee/reckhow/courses/572/572bk11/Image11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57" y="3963417"/>
            <a:ext cx="1257143" cy="20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0258" y="337618"/>
            <a:ext cx="1725142" cy="32872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68684" y="279369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Kurdfilter</a:t>
            </a:r>
            <a:endParaRPr lang="et-EE" dirty="0"/>
          </a:p>
        </p:txBody>
      </p:sp>
      <p:sp>
        <p:nvSpPr>
          <p:cNvPr id="14" name="Rectangle 13"/>
          <p:cNvSpPr/>
          <p:nvPr/>
        </p:nvSpPr>
        <p:spPr>
          <a:xfrm>
            <a:off x="7509094" y="6031781"/>
            <a:ext cx="1499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err="1">
                <a:latin typeface="Times New Roman" pitchFamily="18" charset="0"/>
                <a:cs typeface="Times New Roman" pitchFamily="18" charset="0"/>
              </a:rPr>
              <a:t>Büchneri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kolb</a:t>
            </a:r>
            <a:endParaRPr lang="et-EE" dirty="0"/>
          </a:p>
        </p:txBody>
      </p:sp>
      <p:sp>
        <p:nvSpPr>
          <p:cNvPr id="16" name="Rectangle 15"/>
          <p:cNvSpPr/>
          <p:nvPr/>
        </p:nvSpPr>
        <p:spPr>
          <a:xfrm>
            <a:off x="4245642" y="6308381"/>
            <a:ext cx="258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Vaakumfiltrimise süsteem</a:t>
            </a:r>
            <a:endParaRPr lang="et-EE" dirty="0"/>
          </a:p>
        </p:txBody>
      </p:sp>
      <p:sp>
        <p:nvSpPr>
          <p:cNvPr id="9" name="Rectangle 8"/>
          <p:cNvSpPr/>
          <p:nvPr/>
        </p:nvSpPr>
        <p:spPr>
          <a:xfrm>
            <a:off x="4853436" y="3661570"/>
            <a:ext cx="13500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Klaaskiudfilter</a:t>
            </a:r>
            <a:endParaRPr lang="et-EE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4853436" y="4028536"/>
            <a:ext cx="729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Tihend</a:t>
            </a:r>
            <a:endParaRPr lang="et-EE" sz="1400" b="1" dirty="0"/>
          </a:p>
        </p:txBody>
      </p:sp>
      <p:sp>
        <p:nvSpPr>
          <p:cNvPr id="18" name="Rectangle 17"/>
          <p:cNvSpPr/>
          <p:nvPr/>
        </p:nvSpPr>
        <p:spPr>
          <a:xfrm>
            <a:off x="4860378" y="4454487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Filtri hoidja</a:t>
            </a:r>
            <a:endParaRPr lang="et-EE" sz="1400" b="1" dirty="0"/>
          </a:p>
        </p:txBody>
      </p:sp>
    </p:spTree>
    <p:extLst>
      <p:ext uri="{BB962C8B-B14F-4D97-AF65-F5344CB8AC3E}">
        <p14:creationId xmlns:p14="http://schemas.microsoft.com/office/powerpoint/2010/main" val="236684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6" grpId="0"/>
      <p:bldP spid="9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SADEMETE FILTRIMINE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12</a:t>
            </a:fld>
            <a:endParaRPr lang="et-EE" dirty="0"/>
          </a:p>
        </p:txBody>
      </p:sp>
      <p:pic>
        <p:nvPicPr>
          <p:cNvPr id="4098" name="Picture 2" descr="http://www.hach.com/asset-get.product.image.jsa?type=P&amp;sku=2513603&amp;size=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306" y="1286790"/>
            <a:ext cx="2928094" cy="32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19865" y="4623226"/>
            <a:ext cx="34241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b="1" dirty="0">
                <a:latin typeface="Times New Roman" pitchFamily="18" charset="0"/>
                <a:cs typeface="Times New Roman" pitchFamily="18" charset="0"/>
              </a:rPr>
              <a:t>Süstlafilter</a:t>
            </a:r>
          </a:p>
          <a:p>
            <a:pPr algn="ctr"/>
            <a:r>
              <a:rPr lang="et-EE" dirty="0">
                <a:latin typeface="Times New Roman" pitchFamily="18" charset="0"/>
                <a:cs typeface="Times New Roman" pitchFamily="18" charset="0"/>
              </a:rPr>
              <a:t>Levinuimad materjalid: teflon (PTFE), regenereeritud tselluloos (RC), tselluloosatsetaat (CA), tselluloosnitraat (CN), nailon (NY), klaasmikrofiiber (GF).</a:t>
            </a:r>
          </a:p>
          <a:p>
            <a:pPr algn="ctr"/>
            <a:r>
              <a:rPr lang="et-EE" b="1" dirty="0">
                <a:latin typeface="Times New Roman" pitchFamily="18" charset="0"/>
                <a:cs typeface="Times New Roman" pitchFamily="18" charset="0"/>
              </a:rPr>
              <a:t>Poorsus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enamasti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0,2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või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0,45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m.</a:t>
            </a:r>
            <a:endParaRPr lang="et-EE" dirty="0"/>
          </a:p>
        </p:txBody>
      </p:sp>
      <p:grpSp>
        <p:nvGrpSpPr>
          <p:cNvPr id="11" name="Group 10"/>
          <p:cNvGrpSpPr/>
          <p:nvPr/>
        </p:nvGrpSpPr>
        <p:grpSpPr>
          <a:xfrm>
            <a:off x="228600" y="1050583"/>
            <a:ext cx="5393987" cy="3190657"/>
            <a:chOff x="228600" y="1050583"/>
            <a:chExt cx="5393987" cy="3190657"/>
          </a:xfrm>
        </p:grpSpPr>
        <p:pic>
          <p:nvPicPr>
            <p:cNvPr id="4100" name="Picture 4" descr="http://www.hecht-assistent.de/uploads/tx_rmproducts//4283_0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040" y="1224052"/>
              <a:ext cx="3358397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2126" y="1170057"/>
              <a:ext cx="1650461" cy="269437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216521" y="3871908"/>
              <a:ext cx="34035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Veejoapump vaakumi tekitamiseks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8600" y="1050583"/>
              <a:ext cx="5393987" cy="282132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  <p:pic>
        <p:nvPicPr>
          <p:cNvPr id="27650" name="Picture 2" descr="http://img.medicalexpo.com/images_me/photo-g/filtration-vacuum-pump-laboratory-oil-free-70876-328579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2" y="4278851"/>
            <a:ext cx="2772451" cy="248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21386" y="6372605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Membraanpump</a:t>
            </a:r>
            <a:endParaRPr lang="et-EE" dirty="0"/>
          </a:p>
        </p:txBody>
      </p:sp>
      <p:grpSp>
        <p:nvGrpSpPr>
          <p:cNvPr id="10" name="Group 9"/>
          <p:cNvGrpSpPr/>
          <p:nvPr/>
        </p:nvGrpSpPr>
        <p:grpSpPr>
          <a:xfrm>
            <a:off x="3044758" y="4503065"/>
            <a:ext cx="2332110" cy="2257655"/>
            <a:chOff x="3044758" y="4503065"/>
            <a:chExt cx="2332110" cy="2257655"/>
          </a:xfrm>
        </p:grpSpPr>
        <p:pic>
          <p:nvPicPr>
            <p:cNvPr id="27652" name="Picture 4" descr="http://www.vacuubrand.com/data/.cs/mam/volumes/28/files/2840/thumbs/cache/8ef7f3b19d0042eefe1e63a3f2987668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4758" y="4503065"/>
              <a:ext cx="2332110" cy="1938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3413818" y="6391388"/>
              <a:ext cx="17107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Rotatsioonpump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293836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Oluline on kasutada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tuhavaba filterpaberit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(saab kuumutamisel elimineerida).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Filterpaberit ei ole vaja eelnevalt puhastada.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Filterpaber ei talu pH äärmusi.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Alternatiivina filterpaberitele kasutatakse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klaasfiltreid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taluvad happeid ja aluseid, kuid vajavad hoolikat puhastamist, võivad põhjustada saastumist ning kaalukadusid.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Pärast filtrimist on korrektne kontrollida, kas kogu aine on sadestunud – lisades filtraadile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vaadeldes kas on märgata hägu tekkimist.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filtritavus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sõltub osakeste suurusest. Kõige keerulisem filtrida kolloidosakeste suspensiooni (osakesed 1 – 100 nm suurused).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FILTRIMINE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13</a:t>
            </a:fld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72" y="5151730"/>
            <a:ext cx="3799664" cy="15697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93017" y="5751936"/>
            <a:ext cx="2999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Kristallide kasvamine lahuses.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479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 OSAKESTE SUURUS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14</a:t>
            </a:fld>
            <a:endParaRPr lang="et-EE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formeerumine kõrgendatud temperatuuridel (</a:t>
            </a:r>
            <a:r>
              <a:rPr lang="et-E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Ostwald</a:t>
            </a:r>
            <a:r>
              <a:rPr lang="et-E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ripening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väiksed osakesed lahustuvad ja taas-</a:t>
            </a: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sadenevad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suuremate peale;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osakesed liituvad üksteisega;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sademesse haaratud lisandid liiguvad lahusesse.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843138"/>
              </p:ext>
            </p:extLst>
          </p:nvPr>
        </p:nvGraphicFramePr>
        <p:xfrm>
          <a:off x="1447800" y="3041516"/>
          <a:ext cx="6096000" cy="364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2" name="Photo Editor Photo" r:id="rId4" imgW="6698561" imgH="4000847" progId="MSPhotoEd.3">
                  <p:embed/>
                </p:oleObj>
              </mc:Choice>
              <mc:Fallback>
                <p:oleObj name="Photo Editor Photo" r:id="rId4" imgW="6698561" imgH="400084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041516"/>
                        <a:ext cx="6096000" cy="364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09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kuumutamine on oluline mitmest aspektist: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niiskuse eemaldamine;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filterpaberi põletamine;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viimine keemiliselt püsivasse olekusse.</a:t>
            </a:r>
          </a:p>
          <a:p>
            <a:pPr>
              <a:spcAft>
                <a:spcPts val="1200"/>
              </a:spcAft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Analüüsi täpsust mõjutavad: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osakeste suurus;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lisandid sademes;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kuivatamis ja põletamistingimused.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 KUUMUTAMINE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15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98944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lavallab.com/wp-content/uploads/2014/05/Phoenix_Platinum_Crucibles_and_Molds6-e14135749324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96" y="1428237"/>
            <a:ext cx="3657668" cy="243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2" descr="http://shop.lennox.ie/image/cache/data/Memmert/U-Gen2012-500x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718" y="3323718"/>
            <a:ext cx="3534282" cy="353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Muhvelahjud sademete kuumutamiseks 200 – 1500 °C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AHJUD, MUHVELAHJUD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16</a:t>
            </a:fld>
            <a:endParaRPr lang="et-EE" dirty="0"/>
          </a:p>
        </p:txBody>
      </p:sp>
      <p:pic>
        <p:nvPicPr>
          <p:cNvPr id="3074" name="Picture 2" descr="http://ocw.mit.edu/courses/materials-science-and-engineering/3-014-materials-laboratory-fall-2006/labs/w1b2_borateglass/pic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26" y="1000774"/>
            <a:ext cx="2437589" cy="204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894" y="1938848"/>
            <a:ext cx="2931944" cy="4222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548" y="3867420"/>
            <a:ext cx="2671492" cy="26714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54343" y="627778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Muhvelahi</a:t>
            </a:r>
            <a:endParaRPr lang="et-EE" dirty="0"/>
          </a:p>
        </p:txBody>
      </p:sp>
      <p:sp>
        <p:nvSpPr>
          <p:cNvPr id="8" name="Rectangle 7"/>
          <p:cNvSpPr/>
          <p:nvPr/>
        </p:nvSpPr>
        <p:spPr>
          <a:xfrm>
            <a:off x="6714798" y="6372265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Kuivatuskapp</a:t>
            </a:r>
            <a:endParaRPr lang="et-EE" dirty="0"/>
          </a:p>
        </p:txBody>
      </p:sp>
      <p:sp>
        <p:nvSpPr>
          <p:cNvPr id="10" name="Rectangle 9"/>
          <p:cNvSpPr/>
          <p:nvPr/>
        </p:nvSpPr>
        <p:spPr>
          <a:xfrm>
            <a:off x="3551824" y="6042242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Portselantiigel</a:t>
            </a:r>
            <a:endParaRPr lang="et-EE" dirty="0"/>
          </a:p>
        </p:txBody>
      </p:sp>
      <p:sp>
        <p:nvSpPr>
          <p:cNvPr id="11" name="Rectangle 10"/>
          <p:cNvSpPr/>
          <p:nvPr/>
        </p:nvSpPr>
        <p:spPr>
          <a:xfrm>
            <a:off x="3636311" y="368162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Plaatinatiigel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69096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Gravimeetria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tänapäeval standardmeetod vee sulfaadisisalduse tuvastamisel.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Sadestamiseks kasutatakse BaCl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happelises keskkonnas (</a:t>
            </a: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lisamisega pH 4,5…5,0) – väldib BaCO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 Ba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Lahust kuumutatakse 80–90 °C juures vähemalt 2 h.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filtritakse tuhavaba filterpaberiga ja kuumutatakse 800 °C juures püsiva massini.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Alternatiivselt võib sademe filtrida klaasfiltertiiglisse ja kuumutada püsiva massini 105 °C juures.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Määramistäpsust vähendavad NO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esinemine vees.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NÄIDE: VEE SULFAADISISALDUS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17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942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Metallimaaki töödeldakse lämmastikhappe ja kaaliumkloraadiga, et viia kogu väävel sulfaadivormi.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Nitraadid ja kloraadid eemaldatakse soolhappega töötlemisel.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Sulfaat sadestatakse Ba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ioonide abil baariumsulfaadina ja kaalutakse.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NÄIDE: </a:t>
            </a:r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VÄÄVEL METALLIMAAGIS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18</a:t>
            </a:fld>
            <a:endParaRPr lang="et-EE" dirty="0"/>
          </a:p>
        </p:txBody>
      </p:sp>
      <p:pic>
        <p:nvPicPr>
          <p:cNvPr id="28674" name="Picture 2" descr="http://science.taskermilward.org.uk/mod1/KS4Chemistry/AQA/Addn%20Mod%204/10_4_11_files/image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65" y="3657601"/>
            <a:ext cx="2538789" cy="257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74215" y="6280590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t-EE" alt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sade</a:t>
            </a:r>
            <a:endParaRPr lang="et-EE" dirty="0"/>
          </a:p>
        </p:txBody>
      </p:sp>
      <p:pic>
        <p:nvPicPr>
          <p:cNvPr id="28676" name="Picture 4" descr="http://www.fphoto.com/site/asset/slideshow/Fphoto-31789205J-2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1048"/>
            <a:ext cx="2772451" cy="344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http://gwydir.demon.co.uk/jo/minerals/pix/pyrites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968" y="3657601"/>
            <a:ext cx="3353321" cy="257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45952" y="6280590"/>
            <a:ext cx="138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Püriit (FeS</a:t>
            </a:r>
            <a:r>
              <a:rPr lang="et-EE" alt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6475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Dimetüülglüoksiim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kelaativ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sadestab nikli roosa sademena.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filtritakse klaasfiltertiiglisse ja kuivatatakse 120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ORGAANILISED SADESTAJAD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19</a:t>
            </a:fld>
            <a:endParaRPr lang="et-EE" dirty="0"/>
          </a:p>
        </p:txBody>
      </p:sp>
      <p:pic>
        <p:nvPicPr>
          <p:cNvPr id="2050" name="Picture 2" descr="http://www.mpbio.com/images/product-images/molecular-structure/0215251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49" y="4781128"/>
            <a:ext cx="1688060" cy="147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270" y="4606023"/>
            <a:ext cx="2438405" cy="1828804"/>
          </a:xfrm>
          <a:prstGeom prst="rect">
            <a:avLst/>
          </a:prstGeom>
        </p:spPr>
      </p:pic>
      <p:pic>
        <p:nvPicPr>
          <p:cNvPr id="7" name="Picture 2" descr="http://www.sigmaaldrich.com/content/dam/sigma-aldrich/product6/014/br458021.tif/_jcr_content/renditions/br458021-medi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92" y="4606023"/>
            <a:ext cx="1417323" cy="18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-Dimethylglyoxime-complex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609" y="1629681"/>
            <a:ext cx="5905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upload.wikimedia.org/wikipedia/commons/f/f4/Ni%28dmg%29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108" y="4606023"/>
            <a:ext cx="2211851" cy="18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39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ORGAANILISED SADESTAJAD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20</a:t>
            </a:fld>
            <a:endParaRPr lang="et-E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999824"/>
              </p:ext>
            </p:extLst>
          </p:nvPr>
        </p:nvGraphicFramePr>
        <p:xfrm>
          <a:off x="642025" y="949743"/>
          <a:ext cx="7966955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3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err="1"/>
                        <a:t>Analüüt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Sadestaja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Sadestaja</a:t>
                      </a:r>
                      <a:r>
                        <a:rPr lang="et-EE" dirty="0"/>
                        <a:t> struktuur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Kaalutav ühend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Ni</a:t>
                      </a:r>
                      <a:r>
                        <a:rPr lang="et-EE" baseline="30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Dimetüülglükoksiim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Ni</a:t>
                      </a:r>
                      <a:r>
                        <a:rPr lang="et-EE" dirty="0">
                          <a:effectLst/>
                        </a:rPr>
                        <a:t>(C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7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Ni</a:t>
                      </a:r>
                      <a:r>
                        <a:rPr lang="et-EE" dirty="0">
                          <a:effectLst/>
                        </a:rPr>
                        <a:t>(C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7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Fe</a:t>
                      </a:r>
                      <a:r>
                        <a:rPr lang="et-EE" baseline="30000" dirty="0"/>
                        <a:t>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Kupferroon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Fe(C</a:t>
                      </a:r>
                      <a:r>
                        <a:rPr lang="et-EE" baseline="-25000" dirty="0">
                          <a:effectLst/>
                        </a:rPr>
                        <a:t>6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5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Cu</a:t>
                      </a:r>
                      <a:r>
                        <a:rPr lang="et-EE" baseline="30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Kupron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CuC</a:t>
                      </a:r>
                      <a:r>
                        <a:rPr lang="et-EE" baseline="-25000">
                          <a:effectLst/>
                        </a:rPr>
                        <a:t>14</a:t>
                      </a:r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11</a:t>
                      </a:r>
                      <a:r>
                        <a:rPr lang="et-EE">
                          <a:effectLst/>
                        </a:rPr>
                        <a:t>O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CuC</a:t>
                      </a:r>
                      <a:r>
                        <a:rPr lang="et-EE" baseline="-25000" dirty="0">
                          <a:effectLst/>
                        </a:rPr>
                        <a:t>14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11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Co</a:t>
                      </a:r>
                      <a:r>
                        <a:rPr lang="et-EE" baseline="30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1-nitroso-2-naftool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Co(C</a:t>
                      </a:r>
                      <a:r>
                        <a:rPr lang="et-EE" baseline="-25000">
                          <a:effectLst/>
                        </a:rPr>
                        <a:t>10</a:t>
                      </a:r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6</a:t>
                      </a:r>
                      <a:r>
                        <a:rPr lang="et-EE">
                          <a:effectLst/>
                        </a:rPr>
                        <a:t>O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N)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Co</a:t>
                      </a:r>
                      <a:r>
                        <a:rPr lang="et-EE" dirty="0">
                          <a:effectLst/>
                        </a:rPr>
                        <a:t> või CoSO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K</a:t>
                      </a:r>
                      <a:r>
                        <a:rPr lang="et-EE" baseline="30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Naatriumtetrafenüül-boraat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Na[B(C</a:t>
                      </a:r>
                      <a:r>
                        <a:rPr lang="et-EE" baseline="-25000" dirty="0"/>
                        <a:t>6</a:t>
                      </a:r>
                      <a:r>
                        <a:rPr lang="et-EE" dirty="0"/>
                        <a:t>H</a:t>
                      </a:r>
                      <a:r>
                        <a:rPr lang="et-EE" baseline="-25000" dirty="0"/>
                        <a:t>5</a:t>
                      </a:r>
                      <a:r>
                        <a:rPr lang="et-EE" dirty="0"/>
                        <a:t>)</a:t>
                      </a:r>
                      <a:r>
                        <a:rPr lang="et-EE" baseline="-25000" dirty="0"/>
                        <a:t>4</a:t>
                      </a:r>
                      <a:r>
                        <a:rPr lang="et-EE" dirty="0"/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K[B(C</a:t>
                      </a:r>
                      <a:r>
                        <a:rPr lang="et-EE" baseline="-25000" dirty="0">
                          <a:effectLst/>
                        </a:rPr>
                        <a:t>6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5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/>
                        <a:t>]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K[B(C</a:t>
                      </a:r>
                      <a:r>
                        <a:rPr lang="et-EE" baseline="-25000" dirty="0">
                          <a:effectLst/>
                        </a:rPr>
                        <a:t>6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5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/>
                        <a:t>]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NO</a:t>
                      </a:r>
                      <a:r>
                        <a:rPr lang="et-EE" baseline="-25000" dirty="0"/>
                        <a:t>3</a:t>
                      </a:r>
                      <a:r>
                        <a:rPr lang="et-EE" baseline="30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Nitron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</a:t>
                      </a:r>
                      <a:r>
                        <a:rPr lang="et-EE" baseline="-25000">
                          <a:effectLst/>
                        </a:rPr>
                        <a:t>20</a:t>
                      </a:r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16</a:t>
                      </a:r>
                      <a:r>
                        <a:rPr lang="et-EE">
                          <a:effectLst/>
                        </a:rPr>
                        <a:t>N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>
                          <a:effectLst/>
                        </a:rPr>
                        <a:t>HNO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</a:t>
                      </a:r>
                      <a:r>
                        <a:rPr lang="et-EE" baseline="-25000" dirty="0">
                          <a:effectLst/>
                        </a:rPr>
                        <a:t>20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16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>
                          <a:effectLst/>
                        </a:rPr>
                        <a:t>HNO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 descr="http://chemwiki.ucdavis.edu/@api/deki/files/12097/Table_8.3_dimethylglyoxim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0" y="1699594"/>
            <a:ext cx="1341148" cy="71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hemwiki.ucdavis.edu/@api/deki/files/12095/Table_8.3_cupferron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0" y="2547129"/>
            <a:ext cx="1341148" cy="83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hemwiki.ucdavis.edu/@api/deki/files/12096/Table_8.3_cupron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1" y="3471384"/>
            <a:ext cx="1341148" cy="78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hemwiki.ucdavis.edu/@api/deki/files/12094/Table_8.3_1-nitrso-2-napthol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1" y="4350032"/>
            <a:ext cx="1341148" cy="89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hemwiki.ucdavis.edu/@api/deki/files/12098/Table_8.3_nitron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0" y="5989367"/>
            <a:ext cx="1341148" cy="6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05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5634477"/>
            <a:ext cx="8208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  <a:spcAft>
                <a:spcPts val="12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toimib süsteemis kandegaasina, CaSO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kasutatakse vee sidumiseks.</a:t>
            </a:r>
          </a:p>
          <a:p>
            <a:pPr algn="just"/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sisaldav toru kaalutakse enne ja pärast analüüsi, arvutatakse karbonaadi sisaldus proovis.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LENDUVATE VAHEÜHENDITE MEETOD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21</a:t>
            </a:fld>
            <a:endParaRPr lang="et-EE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603632"/>
            <a:ext cx="9144000" cy="4852826"/>
            <a:chOff x="0" y="1926596"/>
            <a:chExt cx="9144000" cy="4852826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1926596"/>
              <a:ext cx="9144000" cy="4852826"/>
              <a:chOff x="0" y="1595857"/>
              <a:chExt cx="9144000" cy="485282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780523"/>
                <a:ext cx="9144000" cy="4248150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7716072" y="3476898"/>
                <a:ext cx="8130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675396" y="3476898"/>
                <a:ext cx="175560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t-E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NaOH-ga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kaetud</a:t>
                </a:r>
                <a:b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silikaat (asbest)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675396" y="4568119"/>
                <a:ext cx="33489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+ 2 </a:t>
                </a:r>
                <a:r>
                  <a:rPr lang="et-E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NaOH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→ Na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H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113908" y="5987018"/>
                <a:ext cx="29161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sisaldav kuivatustoru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714075" y="2441424"/>
                <a:ext cx="11095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323796" y="2441424"/>
                <a:ext cx="19342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t-E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veeaur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53382" y="1595857"/>
                <a:ext cx="4283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55642" y="5525353"/>
                <a:ext cx="225681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t-EE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Vesinikkarbonaati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ja väävelhapet sisaldav reaktsioonilahus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8634335" y="2770572"/>
              <a:ext cx="4283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56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Vase sadestamine vaskelektroodile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lahusest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galvaanielemendis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siseelektrolüüs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Katoodina kasutatud vaskplaat kaalutakse enne ja peale analüüsi saades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sadenenud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vase massi.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ELEKTROGRAVIMEETRIA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22</a:t>
            </a:fld>
            <a:endParaRPr lang="et-EE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29622" y="2245549"/>
            <a:ext cx="6783021" cy="4475926"/>
            <a:chOff x="2029622" y="2245549"/>
            <a:chExt cx="6783021" cy="447592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2254" y="2530064"/>
              <a:ext cx="5940389" cy="4191411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7349297" y="5141086"/>
              <a:ext cx="7425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Anood</a:t>
              </a:r>
              <a:endParaRPr lang="et-EE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29622" y="3487524"/>
              <a:ext cx="88197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Vask</a:t>
              </a:r>
              <a:b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(katood)</a:t>
              </a:r>
              <a:endParaRPr lang="et-EE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0" y="3441357"/>
              <a:ext cx="9509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Soolasild</a:t>
              </a:r>
              <a:endParaRPr lang="et-EE" sz="16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0640" y="2245549"/>
              <a:ext cx="10847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Voltmeeter</a:t>
              </a:r>
              <a:endParaRPr lang="et-E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293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Eelised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Meetod võib anda väga täpseid tulemusi (kaalanalüüsi on kasutatud paljude elementide aatommasside analüüsil).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Instrumentaalsed vead on minimaalsed.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 vaja arvukaid standardlahuseid (nt. kaliibrimisgraafiku tegemiseks). 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Analüüsi läbiviimine on odav.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Kaalanalüüsi saab kasutada teiste instrumentide kaliibrimiseks.</a:t>
            </a:r>
          </a:p>
          <a:p>
            <a:pPr algn="just">
              <a:spcAft>
                <a:spcPts val="1200"/>
              </a:spcAft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Puudused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Võimaldab analüüsida korraga ainult ühte elementi või siis piiratud elementide gruppi.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Tänapäevane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termokromatograafiline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analüüs või elementanalüüs võimaldavad kiiremaid analüüse ja korraga suurema hulga ainete analüüsi.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Kaalanalüüsi meetod võib olla väga keerukas ning väike viga võib põhjustada suurt viga.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GRAVIMEETRIA EELISED JA PUUDUSED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23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4151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Termogravimeetria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tehnika, kus proovi massi mõõdetakse kontrollitud temperatuuriprogrammis.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Kontrollitud temperatuuriprogramm: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kuumutamine ja/või jahutamine lineaarselt;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isotermilised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mõõtmised;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kuumutamise, jahutamise ja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isotermilise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astme kombinatsioon;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modernsed tehnikad – temperatuuriprogrammi muudetakse vastavalt proovi käitumisele.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pic>
        <p:nvPicPr>
          <p:cNvPr id="1026" name="Picture 2" descr="http://www.apmtesting.com/images/ASTM-E1131-TGA-Thermogravimetric-Analyz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92" y="4222961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pmtesting.com/images/ASTM-E1131-TGA-Thermogravimetric-Analyzer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22961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066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88894" y="166575"/>
            <a:ext cx="7402344" cy="6691425"/>
            <a:chOff x="1688894" y="166575"/>
            <a:chExt cx="7402344" cy="66914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8894" y="4562475"/>
              <a:ext cx="2857500" cy="2295525"/>
            </a:xfrm>
            <a:prstGeom prst="rect">
              <a:avLst/>
            </a:prstGeom>
          </p:spPr>
        </p:pic>
        <p:pic>
          <p:nvPicPr>
            <p:cNvPr id="2054" name="Picture 6" descr="http://www.lmsmagazine.co.za/wp-content/uploads/2013/08/Measure-Any-Sample-with-Precisio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669" y="3077484"/>
              <a:ext cx="3150771" cy="362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4725" y="166575"/>
              <a:ext cx="2256513" cy="3040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35002" y="838200"/>
            <a:ext cx="5313828" cy="3627294"/>
            <a:chOff x="3266564" y="1052736"/>
            <a:chExt cx="5313828" cy="3627294"/>
          </a:xfrm>
        </p:grpSpPr>
        <p:pic>
          <p:nvPicPr>
            <p:cNvPr id="7" name="Picture 1100" descr="CALOX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91880" y="1084884"/>
              <a:ext cx="4719178" cy="3378332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5292080" y="4310698"/>
              <a:ext cx="1714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Temperatuur, °C</a:t>
              </a:r>
              <a:endParaRPr lang="et-EE" dirty="0"/>
            </a:p>
          </p:txBody>
        </p:sp>
        <p:sp>
          <p:nvSpPr>
            <p:cNvPr id="4" name="Rectangle 3"/>
            <p:cNvSpPr/>
            <p:nvPr/>
          </p:nvSpPr>
          <p:spPr>
            <a:xfrm rot="16200000">
              <a:off x="2637545" y="2589384"/>
              <a:ext cx="16273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Proovi mass, %</a:t>
              </a:r>
              <a:endParaRPr lang="et-EE" dirty="0"/>
            </a:p>
          </p:txBody>
        </p:sp>
        <p:sp>
          <p:nvSpPr>
            <p:cNvPr id="9" name="Rectangle 8"/>
            <p:cNvSpPr/>
            <p:nvPr/>
          </p:nvSpPr>
          <p:spPr>
            <a:xfrm rot="16200000">
              <a:off x="6827027" y="2436769"/>
              <a:ext cx="3137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Massi muutumise kiirus, %/°C</a:t>
              </a:r>
              <a:endParaRPr lang="et-EE" dirty="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423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28845" y="1219200"/>
            <a:ext cx="6148932" cy="3200400"/>
            <a:chOff x="2043566" y="1556792"/>
            <a:chExt cx="6148932" cy="3200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1840" y="1556792"/>
              <a:ext cx="3295650" cy="32004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868144" y="1619508"/>
              <a:ext cx="23243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Massi registreerimine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65632" y="4006080"/>
              <a:ext cx="14330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 err="1">
                  <a:latin typeface="Times New Roman" pitchFamily="18" charset="0"/>
                  <a:cs typeface="Times New Roman" pitchFamily="18" charset="0"/>
                </a:rPr>
                <a:t>Termoandur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43566" y="1700808"/>
              <a:ext cx="1232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Gaasi sissevool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11628" y="3631420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Kuumutus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46071" y="3861048"/>
              <a:ext cx="103689" cy="1347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589645" y="2690314"/>
              <a:ext cx="7704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 flipV="1">
              <a:off x="3360049" y="2998905"/>
              <a:ext cx="635887" cy="934151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029"/>
          <p:cNvGrpSpPr>
            <a:grpSpLocks/>
          </p:cNvGrpSpPr>
          <p:nvPr/>
        </p:nvGrpSpPr>
        <p:grpSpPr bwMode="auto">
          <a:xfrm>
            <a:off x="3612711" y="5349602"/>
            <a:ext cx="1941513" cy="931863"/>
            <a:chOff x="3504" y="1440"/>
            <a:chExt cx="1223" cy="587"/>
          </a:xfrm>
        </p:grpSpPr>
        <p:grpSp>
          <p:nvGrpSpPr>
            <p:cNvPr id="19" name="Group 1030"/>
            <p:cNvGrpSpPr>
              <a:grpSpLocks/>
            </p:cNvGrpSpPr>
            <p:nvPr/>
          </p:nvGrpSpPr>
          <p:grpSpPr bwMode="auto">
            <a:xfrm>
              <a:off x="3648" y="1536"/>
              <a:ext cx="1079" cy="491"/>
              <a:chOff x="3648" y="1440"/>
              <a:chExt cx="1079" cy="491"/>
            </a:xfrm>
          </p:grpSpPr>
          <p:grpSp>
            <p:nvGrpSpPr>
              <p:cNvPr id="21" name="Group 1031"/>
              <p:cNvGrpSpPr>
                <a:grpSpLocks/>
              </p:cNvGrpSpPr>
              <p:nvPr/>
            </p:nvGrpSpPr>
            <p:grpSpPr bwMode="auto">
              <a:xfrm>
                <a:off x="3648" y="1536"/>
                <a:ext cx="1079" cy="395"/>
                <a:chOff x="672" y="1536"/>
                <a:chExt cx="1079" cy="395"/>
              </a:xfrm>
            </p:grpSpPr>
            <p:sp>
              <p:nvSpPr>
                <p:cNvPr id="24" name="Line 1032"/>
                <p:cNvSpPr>
                  <a:spLocks noChangeShapeType="1"/>
                </p:cNvSpPr>
                <p:nvPr/>
              </p:nvSpPr>
              <p:spPr bwMode="auto">
                <a:xfrm>
                  <a:off x="672" y="1536"/>
                  <a:ext cx="105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25" name="AutoShape 1033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96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en-GB" altLang="et-EE"/>
                </a:p>
              </p:txBody>
            </p:sp>
            <p:sp>
              <p:nvSpPr>
                <p:cNvPr id="26" name="Line 1034"/>
                <p:cNvSpPr>
                  <a:spLocks noChangeShapeType="1"/>
                </p:cNvSpPr>
                <p:nvPr/>
              </p:nvSpPr>
              <p:spPr bwMode="auto">
                <a:xfrm>
                  <a:off x="1680" y="1536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27" name="Arc 1035"/>
                <p:cNvSpPr>
                  <a:spLocks/>
                </p:cNvSpPr>
                <p:nvPr/>
              </p:nvSpPr>
              <p:spPr bwMode="auto">
                <a:xfrm rot="2910146" flipV="1">
                  <a:off x="1615" y="1794"/>
                  <a:ext cx="130" cy="143"/>
                </a:xfrm>
                <a:custGeom>
                  <a:avLst/>
                  <a:gdLst>
                    <a:gd name="T0" fmla="*/ 0 w 36488"/>
                    <a:gd name="T1" fmla="*/ 21 h 40086"/>
                    <a:gd name="T2" fmla="*/ 93 w 36488"/>
                    <a:gd name="T3" fmla="*/ 143 h 40086"/>
                    <a:gd name="T4" fmla="*/ 53 w 36488"/>
                    <a:gd name="T5" fmla="*/ 77 h 4008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488" h="40086" fill="none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</a:path>
                    <a:path w="36488" h="40086" stroke="0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  <a:lnTo>
                        <a:pt x="14888" y="21600"/>
                      </a:lnTo>
                      <a:lnTo>
                        <a:pt x="-1" y="595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</p:grpSp>
          <p:sp>
            <p:nvSpPr>
              <p:cNvPr id="22" name="Line 1036"/>
              <p:cNvSpPr>
                <a:spLocks noChangeShapeType="1"/>
              </p:cNvSpPr>
              <p:nvPr/>
            </p:nvSpPr>
            <p:spPr bwMode="auto">
              <a:xfrm flipV="1">
                <a:off x="3648" y="1440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23" name="Line 1037"/>
              <p:cNvSpPr>
                <a:spLocks noChangeShapeType="1"/>
              </p:cNvSpPr>
              <p:nvPr/>
            </p:nvSpPr>
            <p:spPr bwMode="auto">
              <a:xfrm flipV="1">
                <a:off x="3792" y="1440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20" name="Rectangle 1038"/>
            <p:cNvSpPr>
              <a:spLocks noChangeArrowheads="1"/>
            </p:cNvSpPr>
            <p:nvPr/>
          </p:nvSpPr>
          <p:spPr bwMode="auto">
            <a:xfrm>
              <a:off x="3504" y="1440"/>
              <a:ext cx="528" cy="336"/>
            </a:xfrm>
            <a:prstGeom prst="rect">
              <a:avLst/>
            </a:prstGeom>
            <a:noFill/>
            <a:ln w="254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en-GB" altLang="et-EE"/>
            </a:p>
          </p:txBody>
        </p:sp>
      </p:grpSp>
      <p:grpSp>
        <p:nvGrpSpPr>
          <p:cNvPr id="28" name="Group 1039"/>
          <p:cNvGrpSpPr>
            <a:grpSpLocks/>
          </p:cNvGrpSpPr>
          <p:nvPr/>
        </p:nvGrpSpPr>
        <p:grpSpPr bwMode="auto">
          <a:xfrm>
            <a:off x="6803991" y="4549502"/>
            <a:ext cx="1941513" cy="2151063"/>
            <a:chOff x="1968" y="912"/>
            <a:chExt cx="1223" cy="1355"/>
          </a:xfrm>
        </p:grpSpPr>
        <p:grpSp>
          <p:nvGrpSpPr>
            <p:cNvPr id="29" name="Group 1040"/>
            <p:cNvGrpSpPr>
              <a:grpSpLocks/>
            </p:cNvGrpSpPr>
            <p:nvPr/>
          </p:nvGrpSpPr>
          <p:grpSpPr bwMode="auto">
            <a:xfrm>
              <a:off x="2112" y="1872"/>
              <a:ext cx="1079" cy="395"/>
              <a:chOff x="672" y="1536"/>
              <a:chExt cx="1079" cy="395"/>
            </a:xfrm>
          </p:grpSpPr>
          <p:sp>
            <p:nvSpPr>
              <p:cNvPr id="36" name="Line 1041"/>
              <p:cNvSpPr>
                <a:spLocks noChangeShapeType="1"/>
              </p:cNvSpPr>
              <p:nvPr/>
            </p:nvSpPr>
            <p:spPr bwMode="auto">
              <a:xfrm>
                <a:off x="672" y="1536"/>
                <a:ext cx="10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7" name="AutoShape 1042"/>
              <p:cNvSpPr>
                <a:spLocks noChangeArrowheads="1"/>
              </p:cNvSpPr>
              <p:nvPr/>
            </p:nvSpPr>
            <p:spPr bwMode="auto">
              <a:xfrm>
                <a:off x="1152" y="1536"/>
                <a:ext cx="96" cy="192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en-GB" altLang="et-EE"/>
              </a:p>
            </p:txBody>
          </p:sp>
          <p:sp>
            <p:nvSpPr>
              <p:cNvPr id="38" name="Line 1043"/>
              <p:cNvSpPr>
                <a:spLocks noChangeShapeType="1"/>
              </p:cNvSpPr>
              <p:nvPr/>
            </p:nvSpPr>
            <p:spPr bwMode="auto">
              <a:xfrm>
                <a:off x="1680" y="1536"/>
                <a:ext cx="0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9" name="Arc 1044"/>
              <p:cNvSpPr>
                <a:spLocks/>
              </p:cNvSpPr>
              <p:nvPr/>
            </p:nvSpPr>
            <p:spPr bwMode="auto">
              <a:xfrm rot="2910146" flipV="1">
                <a:off x="1615" y="1794"/>
                <a:ext cx="130" cy="143"/>
              </a:xfrm>
              <a:custGeom>
                <a:avLst/>
                <a:gdLst>
                  <a:gd name="T0" fmla="*/ 0 w 36488"/>
                  <a:gd name="T1" fmla="*/ 21 h 40086"/>
                  <a:gd name="T2" fmla="*/ 93 w 36488"/>
                  <a:gd name="T3" fmla="*/ 143 h 40086"/>
                  <a:gd name="T4" fmla="*/ 53 w 36488"/>
                  <a:gd name="T5" fmla="*/ 77 h 4008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488" h="40086" fill="none" extrusionOk="0">
                    <a:moveTo>
                      <a:pt x="-1" y="5950"/>
                    </a:moveTo>
                    <a:cubicBezTo>
                      <a:pt x="4015" y="2130"/>
                      <a:pt x="9345" y="-1"/>
                      <a:pt x="14888" y="0"/>
                    </a:cubicBezTo>
                    <a:cubicBezTo>
                      <a:pt x="26817" y="0"/>
                      <a:pt x="36488" y="9670"/>
                      <a:pt x="36488" y="21600"/>
                    </a:cubicBezTo>
                    <a:cubicBezTo>
                      <a:pt x="36488" y="29162"/>
                      <a:pt x="32532" y="36174"/>
                      <a:pt x="26060" y="40086"/>
                    </a:cubicBezTo>
                  </a:path>
                  <a:path w="36488" h="40086" stroke="0" extrusionOk="0">
                    <a:moveTo>
                      <a:pt x="-1" y="5950"/>
                    </a:moveTo>
                    <a:cubicBezTo>
                      <a:pt x="4015" y="2130"/>
                      <a:pt x="9345" y="-1"/>
                      <a:pt x="14888" y="0"/>
                    </a:cubicBezTo>
                    <a:cubicBezTo>
                      <a:pt x="26817" y="0"/>
                      <a:pt x="36488" y="9670"/>
                      <a:pt x="36488" y="21600"/>
                    </a:cubicBezTo>
                    <a:cubicBezTo>
                      <a:pt x="36488" y="29162"/>
                      <a:pt x="32532" y="36174"/>
                      <a:pt x="26060" y="40086"/>
                    </a:cubicBezTo>
                    <a:lnTo>
                      <a:pt x="14888" y="21600"/>
                    </a:lnTo>
                    <a:lnTo>
                      <a:pt x="-1" y="595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30" name="Line 1045"/>
            <p:cNvSpPr>
              <a:spLocks noChangeShapeType="1"/>
            </p:cNvSpPr>
            <p:nvPr/>
          </p:nvSpPr>
          <p:spPr bwMode="auto">
            <a:xfrm flipV="1">
              <a:off x="2160" y="1392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grpSp>
          <p:nvGrpSpPr>
            <p:cNvPr id="31" name="Group 1046"/>
            <p:cNvGrpSpPr>
              <a:grpSpLocks/>
            </p:cNvGrpSpPr>
            <p:nvPr/>
          </p:nvGrpSpPr>
          <p:grpSpPr bwMode="auto">
            <a:xfrm>
              <a:off x="2112" y="1296"/>
              <a:ext cx="96" cy="96"/>
              <a:chOff x="2112" y="1296"/>
              <a:chExt cx="96" cy="96"/>
            </a:xfrm>
          </p:grpSpPr>
          <p:sp>
            <p:nvSpPr>
              <p:cNvPr id="33" name="Line 1047"/>
              <p:cNvSpPr>
                <a:spLocks noChangeShapeType="1"/>
              </p:cNvSpPr>
              <p:nvPr/>
            </p:nvSpPr>
            <p:spPr bwMode="auto">
              <a:xfrm>
                <a:off x="2112" y="1392"/>
                <a:ext cx="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4" name="Line 1048"/>
              <p:cNvSpPr>
                <a:spLocks noChangeShapeType="1"/>
              </p:cNvSpPr>
              <p:nvPr/>
            </p:nvSpPr>
            <p:spPr bwMode="auto">
              <a:xfrm flipV="1">
                <a:off x="2112" y="1296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5" name="Line 1049"/>
              <p:cNvSpPr>
                <a:spLocks noChangeShapeType="1"/>
              </p:cNvSpPr>
              <p:nvPr/>
            </p:nvSpPr>
            <p:spPr bwMode="auto">
              <a:xfrm flipV="1">
                <a:off x="2208" y="1296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32" name="Rectangle 1050"/>
            <p:cNvSpPr>
              <a:spLocks noChangeArrowheads="1"/>
            </p:cNvSpPr>
            <p:nvPr/>
          </p:nvSpPr>
          <p:spPr bwMode="auto">
            <a:xfrm>
              <a:off x="1968" y="912"/>
              <a:ext cx="384" cy="720"/>
            </a:xfrm>
            <a:prstGeom prst="rect">
              <a:avLst/>
            </a:prstGeom>
            <a:noFill/>
            <a:ln w="254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en-GB" altLang="et-EE"/>
            </a:p>
          </p:txBody>
        </p:sp>
      </p:grpSp>
      <p:grpSp>
        <p:nvGrpSpPr>
          <p:cNvPr id="40" name="Group 1051"/>
          <p:cNvGrpSpPr>
            <a:grpSpLocks/>
          </p:cNvGrpSpPr>
          <p:nvPr/>
        </p:nvGrpSpPr>
        <p:grpSpPr bwMode="auto">
          <a:xfrm>
            <a:off x="762744" y="4863034"/>
            <a:ext cx="1941513" cy="1524000"/>
            <a:chOff x="528" y="1536"/>
            <a:chExt cx="1223" cy="960"/>
          </a:xfrm>
        </p:grpSpPr>
        <p:grpSp>
          <p:nvGrpSpPr>
            <p:cNvPr id="41" name="Group 1052"/>
            <p:cNvGrpSpPr>
              <a:grpSpLocks/>
            </p:cNvGrpSpPr>
            <p:nvPr/>
          </p:nvGrpSpPr>
          <p:grpSpPr bwMode="auto">
            <a:xfrm>
              <a:off x="672" y="1536"/>
              <a:ext cx="1079" cy="624"/>
              <a:chOff x="672" y="1536"/>
              <a:chExt cx="1079" cy="624"/>
            </a:xfrm>
          </p:grpSpPr>
          <p:grpSp>
            <p:nvGrpSpPr>
              <p:cNvPr id="43" name="Group 1053"/>
              <p:cNvGrpSpPr>
                <a:grpSpLocks/>
              </p:cNvGrpSpPr>
              <p:nvPr/>
            </p:nvGrpSpPr>
            <p:grpSpPr bwMode="auto">
              <a:xfrm>
                <a:off x="672" y="1536"/>
                <a:ext cx="1079" cy="395"/>
                <a:chOff x="672" y="1536"/>
                <a:chExt cx="1079" cy="395"/>
              </a:xfrm>
            </p:grpSpPr>
            <p:sp>
              <p:nvSpPr>
                <p:cNvPr id="51" name="Line 1054"/>
                <p:cNvSpPr>
                  <a:spLocks noChangeShapeType="1"/>
                </p:cNvSpPr>
                <p:nvPr/>
              </p:nvSpPr>
              <p:spPr bwMode="auto">
                <a:xfrm>
                  <a:off x="672" y="1536"/>
                  <a:ext cx="105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52" name="AutoShape 1055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96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en-GB" altLang="et-EE"/>
                </a:p>
              </p:txBody>
            </p:sp>
            <p:sp>
              <p:nvSpPr>
                <p:cNvPr id="53" name="Line 1056"/>
                <p:cNvSpPr>
                  <a:spLocks noChangeShapeType="1"/>
                </p:cNvSpPr>
                <p:nvPr/>
              </p:nvSpPr>
              <p:spPr bwMode="auto">
                <a:xfrm>
                  <a:off x="1680" y="1536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54" name="Arc 1057"/>
                <p:cNvSpPr>
                  <a:spLocks/>
                </p:cNvSpPr>
                <p:nvPr/>
              </p:nvSpPr>
              <p:spPr bwMode="auto">
                <a:xfrm rot="2910146" flipV="1">
                  <a:off x="1615" y="1794"/>
                  <a:ext cx="130" cy="143"/>
                </a:xfrm>
                <a:custGeom>
                  <a:avLst/>
                  <a:gdLst>
                    <a:gd name="T0" fmla="*/ 0 w 36488"/>
                    <a:gd name="T1" fmla="*/ 21 h 40086"/>
                    <a:gd name="T2" fmla="*/ 93 w 36488"/>
                    <a:gd name="T3" fmla="*/ 143 h 40086"/>
                    <a:gd name="T4" fmla="*/ 53 w 36488"/>
                    <a:gd name="T5" fmla="*/ 77 h 4008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488" h="40086" fill="none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</a:path>
                    <a:path w="36488" h="40086" stroke="0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  <a:lnTo>
                        <a:pt x="14888" y="21600"/>
                      </a:lnTo>
                      <a:lnTo>
                        <a:pt x="-1" y="595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</p:grpSp>
          <p:grpSp>
            <p:nvGrpSpPr>
              <p:cNvPr id="44" name="Group 1058"/>
              <p:cNvGrpSpPr>
                <a:grpSpLocks/>
              </p:cNvGrpSpPr>
              <p:nvPr/>
            </p:nvGrpSpPr>
            <p:grpSpPr bwMode="auto">
              <a:xfrm>
                <a:off x="672" y="2064"/>
                <a:ext cx="96" cy="96"/>
                <a:chOff x="2112" y="1296"/>
                <a:chExt cx="96" cy="96"/>
              </a:xfrm>
            </p:grpSpPr>
            <p:sp>
              <p:nvSpPr>
                <p:cNvPr id="48" name="Line 1059"/>
                <p:cNvSpPr>
                  <a:spLocks noChangeShapeType="1"/>
                </p:cNvSpPr>
                <p:nvPr/>
              </p:nvSpPr>
              <p:spPr bwMode="auto">
                <a:xfrm>
                  <a:off x="2112" y="1392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49" name="Line 1060"/>
                <p:cNvSpPr>
                  <a:spLocks noChangeShapeType="1"/>
                </p:cNvSpPr>
                <p:nvPr/>
              </p:nvSpPr>
              <p:spPr bwMode="auto">
                <a:xfrm flipV="1">
                  <a:off x="2112" y="129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50" name="Line 1061"/>
                <p:cNvSpPr>
                  <a:spLocks noChangeShapeType="1"/>
                </p:cNvSpPr>
                <p:nvPr/>
              </p:nvSpPr>
              <p:spPr bwMode="auto">
                <a:xfrm flipV="1">
                  <a:off x="2208" y="129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</p:grpSp>
          <p:sp>
            <p:nvSpPr>
              <p:cNvPr id="45" name="Line 1062"/>
              <p:cNvSpPr>
                <a:spLocks noChangeShapeType="1"/>
              </p:cNvSpPr>
              <p:nvPr/>
            </p:nvSpPr>
            <p:spPr bwMode="auto">
              <a:xfrm>
                <a:off x="720" y="1536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46" name="Line 1063"/>
              <p:cNvSpPr>
                <a:spLocks noChangeShapeType="1"/>
              </p:cNvSpPr>
              <p:nvPr/>
            </p:nvSpPr>
            <p:spPr bwMode="auto">
              <a:xfrm flipH="1">
                <a:off x="672" y="201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47" name="Line 1064"/>
              <p:cNvSpPr>
                <a:spLocks noChangeShapeType="1"/>
              </p:cNvSpPr>
              <p:nvPr/>
            </p:nvSpPr>
            <p:spPr bwMode="auto">
              <a:xfrm>
                <a:off x="720" y="201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42" name="Rectangle 1065"/>
            <p:cNvSpPr>
              <a:spLocks noChangeArrowheads="1"/>
            </p:cNvSpPr>
            <p:nvPr/>
          </p:nvSpPr>
          <p:spPr bwMode="auto">
            <a:xfrm>
              <a:off x="528" y="1776"/>
              <a:ext cx="384" cy="720"/>
            </a:xfrm>
            <a:prstGeom prst="rect">
              <a:avLst/>
            </a:prstGeom>
            <a:noFill/>
            <a:ln w="254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en-GB" altLang="et-EE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538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Ainete lagunemise uurimine sõltuvalt temperatuurist.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Ainete tuhastamine.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Lenduvate ühendite sisaldus, gaasikeskkond (O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N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jt).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Tiiglid: keraamiline, Al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tuha edasine analüüs (ICP).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1434" y="3650097"/>
            <a:ext cx="3720794" cy="3017510"/>
            <a:chOff x="4955662" y="2956401"/>
            <a:chExt cx="3720794" cy="3017510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0038" y="2956401"/>
              <a:ext cx="3646418" cy="2855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361042" y="5666134"/>
              <a:ext cx="1478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Temperatuur, °C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673373" y="4150897"/>
              <a:ext cx="8723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Mass, %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69249" y="3650097"/>
            <a:ext cx="4288518" cy="3006357"/>
            <a:chOff x="569249" y="3650097"/>
            <a:chExt cx="4288518" cy="3006357"/>
          </a:xfrm>
        </p:grpSpPr>
        <p:pic>
          <p:nvPicPr>
            <p:cNvPr id="276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883" y="3651365"/>
              <a:ext cx="4040884" cy="2917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266174" y="6348677"/>
              <a:ext cx="1478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Temperatuur, °C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242878" y="4844448"/>
              <a:ext cx="960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Mass, mg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5381" y="3650097"/>
              <a:ext cx="15295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>
                  <a:latin typeface="Arial" pitchFamily="34" charset="0"/>
                  <a:cs typeface="Arial" pitchFamily="34" charset="0"/>
                </a:rPr>
                <a:t>CaC</a:t>
              </a:r>
              <a:r>
                <a:rPr lang="et-EE" sz="1600" b="1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b="1" dirty="0">
                  <a:latin typeface="Arial" pitchFamily="34" charset="0"/>
                  <a:cs typeface="Arial" pitchFamily="34" charset="0"/>
                </a:rPr>
                <a:t>O</a:t>
              </a:r>
              <a:r>
                <a:rPr lang="et-EE" sz="1600" b="1" baseline="-25000" dirty="0">
                  <a:latin typeface="Arial" pitchFamily="34" charset="0"/>
                  <a:cs typeface="Arial" pitchFamily="34" charset="0"/>
                </a:rPr>
                <a:t>4</a:t>
              </a:r>
              <a:r>
                <a:rPr lang="et-EE" sz="1600" b="1" dirty="0">
                  <a:latin typeface="Arial" pitchFamily="34" charset="0"/>
                  <a:cs typeface="Arial" pitchFamily="34" charset="0"/>
                </a:rPr>
                <a:t> · H</a:t>
              </a:r>
              <a:r>
                <a:rPr lang="et-EE" sz="1600" b="1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b="1" dirty="0">
                  <a:latin typeface="Arial" pitchFamily="34" charset="0"/>
                  <a:cs typeface="Arial" pitchFamily="34" charset="0"/>
                </a:rPr>
                <a:t>O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36466" y="3768418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t-EE" sz="16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dirty="0">
                  <a:latin typeface="Arial" pitchFamily="34" charset="0"/>
                  <a:cs typeface="Arial" pitchFamily="34" charset="0"/>
                </a:rPr>
                <a:t>O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62402" y="4393026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>
                  <a:latin typeface="Arial" pitchFamily="34" charset="0"/>
                  <a:cs typeface="Arial" pitchFamily="34" charset="0"/>
                </a:rPr>
                <a:t>CO</a:t>
              </a:r>
              <a:r>
                <a:rPr lang="et-EE" sz="16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dirty="0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48350" y="5309319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>
                  <a:latin typeface="Arial" pitchFamily="34" charset="0"/>
                  <a:cs typeface="Arial" pitchFamily="34" charset="0"/>
                </a:rPr>
                <a:t>CO</a:t>
              </a:r>
              <a:r>
                <a:rPr lang="et-EE" sz="16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dirty="0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3854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Polümeeride stabiilsus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07705" y="2132856"/>
            <a:ext cx="5760639" cy="4162737"/>
            <a:chOff x="1907705" y="2132856"/>
            <a:chExt cx="5760639" cy="416273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1108" y="2132856"/>
              <a:ext cx="5357236" cy="373697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181198" y="3913012"/>
              <a:ext cx="137088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(a) PVC</a:t>
              </a:r>
            </a:p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(b) Nailon-6</a:t>
              </a:r>
            </a:p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(c) LDPE</a:t>
              </a:r>
            </a:p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(d) PTFE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542125" y="5926261"/>
              <a:ext cx="1714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Temperatuur, °C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278686" y="3697978"/>
              <a:ext cx="16273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Proovi mass, %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5774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Tulemust mõjutavad tegurid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7480" y="2132856"/>
            <a:ext cx="40463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Instrumentaalsed mõjud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Temperatuuriseade kiirus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Ahju kambri gaasikeskkond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Gaasi voolukiirus kambris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Proovi aluse (tiigli) ehitus ja materjal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8544" y="2132856"/>
            <a:ext cx="2998128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Proovist tulenevad mõjud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Keemiline koostis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Osakeste suurus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Pakitus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Soojusjuhtivus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Eeltöötlus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2036" y="552130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Enamasti on tulemused hästi reprodutseeruvad vaid sama </a:t>
            </a:r>
            <a:r>
              <a:rPr lang="et-EE" sz="2000">
                <a:latin typeface="Times New Roman" pitchFamily="18" charset="0"/>
                <a:cs typeface="Times New Roman" pitchFamily="18" charset="0"/>
              </a:rPr>
              <a:t>masina piires.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7823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5. VALGUS JA SPEKTROMEETRILISED MÕÕTMISED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21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31</a:t>
            </a:fld>
            <a:endParaRPr lang="et-EE" dirty="0"/>
          </a:p>
        </p:txBody>
      </p:sp>
      <p:grpSp>
        <p:nvGrpSpPr>
          <p:cNvPr id="10" name="Group 9"/>
          <p:cNvGrpSpPr/>
          <p:nvPr/>
        </p:nvGrpSpPr>
        <p:grpSpPr>
          <a:xfrm>
            <a:off x="5605420" y="2842196"/>
            <a:ext cx="2473947" cy="3833961"/>
            <a:chOff x="6237719" y="1509502"/>
            <a:chExt cx="2473947" cy="383396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2042" y="1509502"/>
              <a:ext cx="2404758" cy="318919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237719" y="4697132"/>
              <a:ext cx="247394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William Hyde Wollaston</a:t>
              </a:r>
              <a:b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(1766–1828)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667453" y="987189"/>
            <a:ext cx="41263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William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Hyde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Wollaston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avastas 1802. a. päikese spektris mustad jooned, mis tähistavad päikese atmosfääris toimunud teatud lainepikkustega valguse 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absorptsiooni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8600" y="4917970"/>
            <a:ext cx="5032950" cy="1620942"/>
            <a:chOff x="228600" y="4917970"/>
            <a:chExt cx="5032950" cy="16209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4917970"/>
              <a:ext cx="5032950" cy="124047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016942" y="6169580"/>
              <a:ext cx="34868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Fraunhoferi</a:t>
              </a:r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jooned päikese spektris</a:t>
              </a:r>
              <a:endParaRPr lang="et-EE" dirty="0"/>
            </a:p>
          </p:txBody>
        </p: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699124"/>
              </p:ext>
            </p:extLst>
          </p:nvPr>
        </p:nvGraphicFramePr>
        <p:xfrm>
          <a:off x="228600" y="652445"/>
          <a:ext cx="314345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Tähis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λ, </a:t>
                      </a:r>
                      <a:r>
                        <a:rPr lang="et-EE" sz="1600" dirty="0" err="1"/>
                        <a:t>nm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O</a:t>
                      </a:r>
                      <a:r>
                        <a:rPr lang="et-EE" sz="16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759,370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O</a:t>
                      </a:r>
                      <a:r>
                        <a:rPr lang="et-EE" sz="16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686,719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H</a:t>
                      </a:r>
                      <a:r>
                        <a:rPr lang="el-GR" sz="1600" dirty="0"/>
                        <a:t>α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656,281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589,592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588,995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527,039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H</a:t>
                      </a:r>
                      <a:r>
                        <a:rPr lang="el-GR" sz="1600" dirty="0"/>
                        <a:t>β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486,134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Fe</a:t>
                      </a:r>
                    </a:p>
                    <a:p>
                      <a:r>
                        <a:rPr lang="et-EE" sz="1600" dirty="0"/>
                        <a:t>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430,790</a:t>
                      </a:r>
                      <a:br>
                        <a:rPr lang="et-EE" sz="1600" dirty="0"/>
                      </a:br>
                      <a:r>
                        <a:rPr lang="et-EE" sz="1600" dirty="0"/>
                        <a:t>430,774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Ca</a:t>
                      </a:r>
                      <a:r>
                        <a:rPr lang="et-EE" sz="1600" baseline="300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/>
                        <a:t>396,847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Ca</a:t>
                      </a:r>
                      <a:r>
                        <a:rPr lang="et-EE" sz="1600" baseline="300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393,366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85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32</a:t>
            </a:fld>
            <a:endParaRPr lang="et-EE" dirty="0"/>
          </a:p>
        </p:txBody>
      </p:sp>
      <p:grpSp>
        <p:nvGrpSpPr>
          <p:cNvPr id="7" name="Group 6"/>
          <p:cNvGrpSpPr/>
          <p:nvPr/>
        </p:nvGrpSpPr>
        <p:grpSpPr>
          <a:xfrm>
            <a:off x="1181911" y="2842196"/>
            <a:ext cx="2325349" cy="3833961"/>
            <a:chOff x="1065178" y="1237127"/>
            <a:chExt cx="2325349" cy="3833961"/>
          </a:xfrm>
        </p:grpSpPr>
        <p:pic>
          <p:nvPicPr>
            <p:cNvPr id="5122" name="Picture 2" descr="http://hankeringforhistory.com/wp-content/uploads/Joseph-von-Fraunhofer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178" y="1237127"/>
              <a:ext cx="2325349" cy="3179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074906" y="4424757"/>
              <a:ext cx="230063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Joseph </a:t>
              </a:r>
              <a:r>
                <a:rPr lang="et-EE" altLang="et-EE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von</a:t>
              </a:r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t-EE" altLang="et-EE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Fraunhofer</a:t>
              </a:r>
              <a:endParaRPr lang="et-EE" altLang="et-E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(1787–1826)</a:t>
              </a:r>
              <a:endParaRPr lang="et-EE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862115" y="1024590"/>
            <a:ext cx="27468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Joseph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Fraunhofer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uuris ja tähistas päikese spektri musti jooni, mis said nimeks 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Fraunhoferi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jooned.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278065" y="838200"/>
            <a:ext cx="3508664" cy="2253079"/>
            <a:chOff x="4772227" y="1138011"/>
            <a:chExt cx="3508664" cy="22530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2227" y="1138011"/>
              <a:ext cx="3314700" cy="191452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972959" y="2351931"/>
              <a:ext cx="6751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Päike</a:t>
              </a:r>
              <a:endParaRPr lang="et-EE" sz="16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878015" y="1212111"/>
              <a:ext cx="8130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Prisma</a:t>
              </a:r>
              <a:endParaRPr lang="et-EE" sz="16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1742" y="3052536"/>
              <a:ext cx="86914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Spekter</a:t>
              </a:r>
              <a:endParaRPr lang="et-EE" sz="1600" b="1" dirty="0"/>
            </a:p>
          </p:txBody>
        </p:sp>
      </p:grpSp>
      <p:pic>
        <p:nvPicPr>
          <p:cNvPr id="24580" name="Picture 4" descr="http://physics.kenyon.edu/EarlyApparatus/Optics/Spectrometers/Bunsen_Spectrome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68" y="3201572"/>
            <a:ext cx="3729494" cy="30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0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ELEKTROMAGNETLAINED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33</a:t>
            </a:fld>
            <a:endParaRPr lang="et-EE" dirty="0"/>
          </a:p>
        </p:txBody>
      </p:sp>
      <p:grpSp>
        <p:nvGrpSpPr>
          <p:cNvPr id="7" name="Group 6"/>
          <p:cNvGrpSpPr/>
          <p:nvPr/>
        </p:nvGrpSpPr>
        <p:grpSpPr>
          <a:xfrm>
            <a:off x="9728" y="1620349"/>
            <a:ext cx="9167966" cy="4006425"/>
            <a:chOff x="12546" y="1878164"/>
            <a:chExt cx="9167966" cy="4006425"/>
          </a:xfrm>
        </p:grpSpPr>
        <p:grpSp>
          <p:nvGrpSpPr>
            <p:cNvPr id="8" name="Group 7"/>
            <p:cNvGrpSpPr/>
            <p:nvPr/>
          </p:nvGrpSpPr>
          <p:grpSpPr>
            <a:xfrm>
              <a:off x="12546" y="2204864"/>
              <a:ext cx="9131454" cy="3679725"/>
              <a:chOff x="12546" y="2204864"/>
              <a:chExt cx="9131454" cy="3679725"/>
            </a:xfrm>
          </p:grpSpPr>
          <p:pic>
            <p:nvPicPr>
              <p:cNvPr id="18" name="Picture 2" descr="http://sustainablenano.files.wordpress.com/2013/05/electromagnetic-spectrum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46" y="2471708"/>
                <a:ext cx="9131454" cy="3412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107504" y="2204864"/>
                <a:ext cx="9036496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07504" y="4178148"/>
                <a:ext cx="9036496" cy="3309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2546" y="2708920"/>
                <a:ext cx="1463110" cy="1952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11787" y="2730406"/>
              <a:ext cx="14469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Lainepikkus, 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70382" y="2276872"/>
              <a:ext cx="14101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Gammakiirgus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90677" y="1878164"/>
              <a:ext cx="14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Röntgenkiirgus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40152" y="2276872"/>
              <a:ext cx="10622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UV-kiirgus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34214" y="1878164"/>
              <a:ext cx="12177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Mikrolained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62736" y="2276872"/>
              <a:ext cx="9693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IP-kiirgus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44008" y="1878164"/>
              <a:ext cx="13755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Nähtav valgus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59632" y="2276872"/>
              <a:ext cx="12971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Raadiolained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01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8600" y="4384598"/>
            <a:ext cx="4600575" cy="2453613"/>
            <a:chOff x="1096591" y="4281487"/>
            <a:chExt cx="4600575" cy="2453613"/>
          </a:xfrm>
        </p:grpSpPr>
        <p:grpSp>
          <p:nvGrpSpPr>
            <p:cNvPr id="10" name="Group 9"/>
            <p:cNvGrpSpPr/>
            <p:nvPr/>
          </p:nvGrpSpPr>
          <p:grpSpPr>
            <a:xfrm>
              <a:off x="1096591" y="4281487"/>
              <a:ext cx="4600575" cy="2257425"/>
              <a:chOff x="1952625" y="4192588"/>
              <a:chExt cx="4600575" cy="2257425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2625" y="4192588"/>
                <a:ext cx="4600575" cy="2257425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 rot="187172">
                <a:off x="2971431" y="4566873"/>
                <a:ext cx="145584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λ, lainepikkus </a:t>
                </a:r>
                <a:endParaRPr lang="et-EE" sz="1600" b="1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 rot="361762">
                <a:off x="5703136" y="4909068"/>
                <a:ext cx="649537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Suund</a:t>
                </a:r>
                <a:endParaRPr lang="et-EE" sz="1300" b="1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317379" y="4364927"/>
                <a:ext cx="944489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Elektriväli</a:t>
                </a:r>
                <a:endParaRPr lang="et-EE" sz="1300" b="1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 rot="19652361">
                <a:off x="5071292" y="4816447"/>
                <a:ext cx="736383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3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Magnet-väli</a:t>
                </a:r>
                <a:endParaRPr lang="et-EE" sz="1300" b="1" dirty="0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2206147" y="6365768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Elektromagnetlaine</a:t>
              </a:r>
              <a:endParaRPr lang="et-EE" dirty="0"/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 on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elektromagneetiline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kiirgus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Valguse peamised omadused on intensiivsus, sagedus või lainepikkus, polarisatsioon.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 võib käituda nii lainena kui osakesena. 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Valguse uuringuid nimetatakse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optikaks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(füüsika).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Valguse uurimist tema seoses ainega nimetatakse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spektroskoopiaks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Elektrilise laengu kandjad – elektronid, aatomid, molekulid, antennid jm. väljastavad ruumis lainena levivat energiavälja – elektromagnetkiirgust. Elektromagnetlained koosnevad kahest ristiasuvas tasapinnas olevast  võnkeväljast: magnet- ja elektriväljast.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VALGUS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34</a:t>
            </a:fld>
            <a:endParaRPr lang="et-EE" dirty="0"/>
          </a:p>
        </p:txBody>
      </p:sp>
      <p:sp>
        <p:nvSpPr>
          <p:cNvPr id="8" name="Rectangle 7"/>
          <p:cNvSpPr/>
          <p:nvPr/>
        </p:nvSpPr>
        <p:spPr>
          <a:xfrm>
            <a:off x="5100533" y="5128214"/>
            <a:ext cx="3946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 – lainepikkus  (m, cm, 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Å)</a:t>
            </a:r>
          </a:p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 – sagedus, lainete arv 1 sekundis,  s</a:t>
            </a:r>
            <a:r>
              <a:rPr lang="et-E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421125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Fotomeetriliste analüüsimeetodite aluseks on elektromagnetkiirguse ehk valguse seos ainega. 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Vastavalt kasutatud valguse omadusele jaotuvad meetodid järgmiselt.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  <a:buClr>
                <a:srgbClr val="FF3300"/>
              </a:buClr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Spektraalanalüüs: 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uuritav aine kas neelab või kiirgab selektiivselt valgust.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  <a:buClr>
                <a:srgbClr val="FF3300"/>
              </a:buClr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Refraktomeetria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uuritavas aines toimub valguse murdumine.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  <a:buClr>
                <a:srgbClr val="FF3300"/>
              </a:buClr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Polarimeetria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uuritav aine on optiliselt aktiivne, muutes valguse polarisatsiooni tasapinda.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FOTOMEETRILINE 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35</a:t>
            </a:fld>
            <a:endParaRPr lang="et-EE" dirty="0"/>
          </a:p>
        </p:txBody>
      </p:sp>
      <p:grpSp>
        <p:nvGrpSpPr>
          <p:cNvPr id="10" name="Group 9"/>
          <p:cNvGrpSpPr/>
          <p:nvPr/>
        </p:nvGrpSpPr>
        <p:grpSpPr>
          <a:xfrm>
            <a:off x="5583476" y="4710314"/>
            <a:ext cx="3560524" cy="2151763"/>
            <a:chOff x="5583476" y="4710314"/>
            <a:chExt cx="3560524" cy="21517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3476" y="4718926"/>
              <a:ext cx="3448658" cy="192483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178574" y="4710314"/>
              <a:ext cx="88492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Polaroid</a:t>
              </a:r>
              <a:endParaRPr lang="et-EE" sz="15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42099" y="5724635"/>
              <a:ext cx="140190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Polariseeritud laine</a:t>
              </a:r>
              <a:endParaRPr lang="et-EE" sz="15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15090" y="6538912"/>
              <a:ext cx="2358154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Mittepolariseeritud laine</a:t>
              </a:r>
              <a:endParaRPr lang="et-EE" sz="1500" b="1" dirty="0"/>
            </a:p>
          </p:txBody>
        </p:sp>
      </p:grpSp>
      <p:pic>
        <p:nvPicPr>
          <p:cNvPr id="22532" name="Picture 4" descr="http://fr.academic.ru/pictures/frwiki/66/Beer_lamber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4" y="4491317"/>
            <a:ext cx="2817479" cy="236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059" y="4386636"/>
            <a:ext cx="2253976" cy="24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1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254792" y="1091334"/>
            <a:ext cx="6432008" cy="4169807"/>
            <a:chOff x="2089381" y="1635028"/>
            <a:chExt cx="6432008" cy="41698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lum contrast="5000"/>
            </a:blip>
            <a:stretch>
              <a:fillRect/>
            </a:stretch>
          </p:blipFill>
          <p:spPr>
            <a:xfrm>
              <a:off x="2186797" y="2004360"/>
              <a:ext cx="5762625" cy="380047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5214073" y="1635028"/>
              <a:ext cx="33073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Hõõglambist lähtub pidev spekter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35206" y="3105286"/>
              <a:ext cx="18261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Emissioonspekter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22381" y="4270394"/>
              <a:ext cx="18517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Neeldumisspekter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89381" y="4276043"/>
              <a:ext cx="12298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Kuum gaas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15192" y="5278359"/>
              <a:ext cx="11785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Külm gaas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67544" y="1052736"/>
            <a:ext cx="8208912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1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Footoni energia on võrdeline selle sagedusega: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E=h∙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l-G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Footoni energia väikseim väärtus võrdub Plancki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constandiga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 = 6,6260693(11) x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-34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J·s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= 4,13566743(35) x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eV·s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EMISSIOON- JA ABSORPTSIOONSPEKTRID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36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4976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082" y="2889115"/>
            <a:ext cx="4740626" cy="2197790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  <a:spcAft>
                <a:spcPts val="600"/>
              </a:spcAft>
              <a:buClr>
                <a:srgbClr val="FF3300"/>
              </a:buClr>
            </a:pP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Elektromagnetkiirgus (EMK) koosneb valguskvantidest ehk footonitest.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Footoni </a:t>
            </a:r>
            <a:r>
              <a:rPr lang="et-EE" altLang="et-EE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energiast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sõltub valguse lainepikkus ja sagedus.</a:t>
            </a:r>
          </a:p>
          <a:p>
            <a:pPr>
              <a:lnSpc>
                <a:spcPct val="100000"/>
              </a:lnSpc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h</a:t>
            </a:r>
            <a:r>
              <a:rPr lang="el-GR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h ∙ c/λ;  		c – valguse leviku kiirus;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vaakum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3,00 ∙10</a:t>
            </a:r>
            <a:r>
              <a:rPr lang="et-EE" altLang="et-EE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m/s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AATOMSPEKTER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37</a:t>
            </a:fld>
            <a:endParaRPr lang="et-EE" dirty="0"/>
          </a:p>
        </p:txBody>
      </p:sp>
      <p:sp>
        <p:nvSpPr>
          <p:cNvPr id="4" name="Rectangle 3"/>
          <p:cNvSpPr/>
          <p:nvPr/>
        </p:nvSpPr>
        <p:spPr>
          <a:xfrm>
            <a:off x="4724484" y="2613782"/>
            <a:ext cx="41248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  <a:buClr>
                <a:srgbClr val="009999"/>
              </a:buClr>
            </a:pP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Aatomi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valguse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vaheline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koosmõju</a:t>
            </a:r>
            <a:endParaRPr lang="en-GB" altLang="et-EE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1649" y="5448573"/>
            <a:ext cx="44000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9999"/>
              </a:buClr>
            </a:pP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vahetab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orbiiti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aatom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emiteerib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absorbeerib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EMK-d.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7544" y="6320951"/>
            <a:ext cx="62548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Aine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atomaarkoostisele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vastavad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kindla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λ -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joonspektrid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75613" y="2590711"/>
            <a:ext cx="4033740" cy="3479948"/>
            <a:chOff x="275613" y="2590711"/>
            <a:chExt cx="4033740" cy="3479948"/>
          </a:xfrm>
        </p:grpSpPr>
        <p:grpSp>
          <p:nvGrpSpPr>
            <p:cNvPr id="19" name="Group 18"/>
            <p:cNvGrpSpPr/>
            <p:nvPr/>
          </p:nvGrpSpPr>
          <p:grpSpPr>
            <a:xfrm>
              <a:off x="275613" y="2726288"/>
              <a:ext cx="4033740" cy="3344371"/>
              <a:chOff x="275613" y="2726288"/>
              <a:chExt cx="4033740" cy="334437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275613" y="2726288"/>
                <a:ext cx="4033740" cy="3057525"/>
                <a:chOff x="275613" y="3008391"/>
                <a:chExt cx="4033740" cy="3057525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3448" y="3008391"/>
                  <a:ext cx="4015905" cy="3057525"/>
                </a:xfrm>
                <a:prstGeom prst="rect">
                  <a:avLst/>
                </a:prstGeom>
              </p:spPr>
            </p:pic>
            <p:sp>
              <p:nvSpPr>
                <p:cNvPr id="9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604736" y="3517568"/>
                  <a:ext cx="1404025" cy="371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 marL="742950" indent="-28575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 marL="11430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 marL="16002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 marL="20574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ts val="1125"/>
                    </a:spcBef>
                  </a:pPr>
                  <a:r>
                    <a:rPr lang="en-GB" altLang="et-EE" dirty="0">
                      <a:solidFill>
                        <a:srgbClr val="000000"/>
                      </a:solidFill>
                    </a:rPr>
                    <a:t>E</a:t>
                  </a:r>
                  <a:r>
                    <a:rPr lang="en-GB" altLang="et-EE" baseline="-25000" dirty="0">
                      <a:solidFill>
                        <a:srgbClr val="000000"/>
                      </a:solidFill>
                    </a:rPr>
                    <a:t>1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,E</a:t>
                  </a:r>
                  <a:r>
                    <a:rPr lang="en-GB" altLang="et-EE" baseline="-25000" dirty="0">
                      <a:solidFill>
                        <a:srgbClr val="000000"/>
                      </a:solidFill>
                    </a:rPr>
                    <a:t>2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,.</a:t>
                  </a:r>
                  <a:r>
                    <a:rPr lang="et-EE" altLang="et-EE" dirty="0">
                      <a:solidFill>
                        <a:srgbClr val="000000"/>
                      </a:solidFill>
                    </a:rPr>
                    <a:t>.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.</a:t>
                  </a:r>
                  <a:r>
                    <a:rPr lang="et-EE" altLang="et-EE" dirty="0">
                      <a:solidFill>
                        <a:srgbClr val="000000"/>
                      </a:solidFill>
                    </a:rPr>
                    <a:t>, 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E</a:t>
                  </a:r>
                  <a:r>
                    <a:rPr lang="en-GB" altLang="et-EE" baseline="-25000" dirty="0">
                      <a:solidFill>
                        <a:srgbClr val="000000"/>
                      </a:solidFill>
                    </a:rPr>
                    <a:t>n</a:t>
                  </a:r>
                </a:p>
              </p:txBody>
            </p:sp>
            <p:sp>
              <p:nvSpPr>
                <p:cNvPr id="1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75613" y="5586185"/>
                  <a:ext cx="570694" cy="371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 marL="742950" indent="-28575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 marL="11430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 marL="16002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 marL="20574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ts val="1125"/>
                    </a:spcBef>
                  </a:pPr>
                  <a:r>
                    <a:rPr lang="et-EE" altLang="et-EE" dirty="0">
                      <a:solidFill>
                        <a:srgbClr val="000000"/>
                      </a:solidFill>
                    </a:rPr>
                    <a:t>He</a:t>
                  </a:r>
                  <a:r>
                    <a:rPr lang="et-EE" altLang="et-EE" baseline="-25000" dirty="0">
                      <a:solidFill>
                        <a:srgbClr val="000000"/>
                      </a:solidFill>
                    </a:rPr>
                    <a:t>2</a:t>
                  </a:r>
                  <a:endParaRPr lang="en-GB" altLang="et-EE" baseline="-25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468062" y="4624484"/>
                  <a:ext cx="945205" cy="371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 marL="742950" indent="-28575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 marL="11430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 marL="16002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 marL="20574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ts val="1125"/>
                    </a:spcBef>
                  </a:pPr>
                  <a:r>
                    <a:rPr lang="et-EE" altLang="et-EE" dirty="0">
                      <a:solidFill>
                        <a:srgbClr val="000000"/>
                      </a:solidFill>
                    </a:rPr>
                    <a:t>Prisma</a:t>
                  </a:r>
                  <a:endParaRPr lang="en-GB" altLang="et-EE" baseline="-25000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auto">
              <a:xfrm>
                <a:off x="2421622" y="5699146"/>
                <a:ext cx="1615358" cy="37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t-EE" altLang="et-EE" dirty="0">
                    <a:solidFill>
                      <a:srgbClr val="000000"/>
                    </a:solidFill>
                  </a:rPr>
                  <a:t>Joonspekter</a:t>
                </a:r>
                <a:endParaRPr lang="en-GB" altLang="et-EE" baseline="-25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395587" y="2590711"/>
              <a:ext cx="2743200" cy="40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 marL="742950" indent="-28575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 marL="11430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 marL="16002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 marL="20574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  <a:buClr>
                  <a:srgbClr val="FF3300"/>
                </a:buClr>
              </a:pPr>
              <a:r>
                <a:rPr lang="en-GB" altLang="et-EE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Aatomspektri</a:t>
              </a:r>
              <a:r>
                <a:rPr lang="en-GB" altLang="et-EE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altLang="et-EE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teke</a:t>
              </a:r>
              <a:endParaRPr lang="en-GB" altLang="et-E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091302" y="5064807"/>
            <a:ext cx="13596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Absorptisoon</a:t>
            </a:r>
            <a:endParaRPr lang="et-EE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7394395" y="506401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Emissioon</a:t>
            </a:r>
            <a:endParaRPr lang="et-EE" sz="1600" b="1" dirty="0"/>
          </a:p>
        </p:txBody>
      </p:sp>
    </p:spTree>
    <p:extLst>
      <p:ext uri="{BB962C8B-B14F-4D97-AF65-F5344CB8AC3E}">
        <p14:creationId xmlns:p14="http://schemas.microsoft.com/office/powerpoint/2010/main" val="9744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22" grpId="0"/>
      <p:bldP spid="2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Kiirgusemissiooni saamiseks tuleb aine aatomid ergastada s.o. viia nad kõrgema energiavaruga olekusse. Sealt tagasi madalamale energianivoole minek vabastab seotud energiavaru.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Energiatasemete valik on igale aatomile omane suurus ja võimalikud energeetilised üleminekud annavad joonspektri.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EMK eraldumise puhul saame kiirgus- ehk emissioonspektri, neeldumisel neeldumis- ehk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absorptsioonspektri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AATOMSPEKTER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38</a:t>
            </a:fld>
            <a:endParaRPr lang="et-EE" dirty="0"/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5512240" y="2380400"/>
            <a:ext cx="2726987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GB" altLang="et-E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ΔE = </a:t>
            </a:r>
            <a:r>
              <a:rPr lang="en-GB" altLang="et-E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altLang="et-EE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et-E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altLang="et-E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altLang="et-EE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t-E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t-E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hν</a:t>
            </a:r>
            <a:r>
              <a:rPr lang="en-GB" altLang="et-EE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endParaRPr lang="en-GB" altLang="et-EE" sz="24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33336" y="2244023"/>
            <a:ext cx="3923490" cy="2772625"/>
            <a:chOff x="833336" y="2244023"/>
            <a:chExt cx="3923490" cy="2772625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V="1">
              <a:off x="1366736" y="2814748"/>
              <a:ext cx="1588" cy="17557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509736" y="2816335"/>
              <a:ext cx="1588" cy="685800"/>
            </a:xfrm>
            <a:prstGeom prst="line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miter lim="800000"/>
              <a:headEnd w="lg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flipV="1">
              <a:off x="3576536" y="2814748"/>
              <a:ext cx="1588" cy="688975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t-EE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833336" y="2244023"/>
              <a:ext cx="3923490" cy="2772625"/>
              <a:chOff x="833336" y="2244023"/>
              <a:chExt cx="3923490" cy="2772625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1138136" y="2816335"/>
                <a:ext cx="3095534" cy="1754188"/>
                <a:chOff x="1138136" y="2816335"/>
                <a:chExt cx="2819400" cy="1754188"/>
              </a:xfrm>
            </p:grpSpPr>
            <p:sp>
              <p:nvSpPr>
                <p:cNvPr id="7" name="Line 2"/>
                <p:cNvSpPr>
                  <a:spLocks noChangeShapeType="1"/>
                </p:cNvSpPr>
                <p:nvPr/>
              </p:nvSpPr>
              <p:spPr bwMode="auto">
                <a:xfrm>
                  <a:off x="1138136" y="2816335"/>
                  <a:ext cx="2819400" cy="158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8" name="Line 3"/>
                <p:cNvSpPr>
                  <a:spLocks noChangeShapeType="1"/>
                </p:cNvSpPr>
                <p:nvPr/>
              </p:nvSpPr>
              <p:spPr bwMode="auto">
                <a:xfrm>
                  <a:off x="1138136" y="3502135"/>
                  <a:ext cx="2819400" cy="158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9" name="Line 4"/>
                <p:cNvSpPr>
                  <a:spLocks noChangeShapeType="1"/>
                </p:cNvSpPr>
                <p:nvPr/>
              </p:nvSpPr>
              <p:spPr bwMode="auto">
                <a:xfrm>
                  <a:off x="1138136" y="4568935"/>
                  <a:ext cx="2819400" cy="158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4208838" y="2587735"/>
                <a:ext cx="3048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 err="1">
                    <a:solidFill>
                      <a:srgbClr val="000000"/>
                    </a:solidFill>
                  </a:rPr>
                  <a:t>i</a:t>
                </a:r>
                <a:endParaRPr lang="en-GB" altLang="et-EE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4208838" y="3309201"/>
                <a:ext cx="3810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>
                    <a:solidFill>
                      <a:srgbClr val="000000"/>
                    </a:solidFill>
                  </a:rPr>
                  <a:t>k</a:t>
                </a:r>
              </a:p>
            </p:txBody>
          </p:sp>
          <p:sp>
            <p:nvSpPr>
              <p:cNvPr id="16" name="Text Box 10"/>
              <p:cNvSpPr txBox="1">
                <a:spLocks noChangeArrowheads="1"/>
              </p:cNvSpPr>
              <p:nvPr/>
            </p:nvSpPr>
            <p:spPr bwMode="auto">
              <a:xfrm>
                <a:off x="4208838" y="4397079"/>
                <a:ext cx="4572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17" name="Text Box 11"/>
              <p:cNvSpPr txBox="1">
                <a:spLocks noChangeArrowheads="1"/>
              </p:cNvSpPr>
              <p:nvPr/>
            </p:nvSpPr>
            <p:spPr bwMode="auto">
              <a:xfrm>
                <a:off x="833336" y="4645135"/>
                <a:ext cx="3923490" cy="37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  <a:buClr>
                    <a:srgbClr val="FF3300"/>
                  </a:buClr>
                </a:pP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Ergastumine</a:t>
                </a:r>
                <a:r>
                  <a:rPr lang="et-EE" altLang="et-EE" dirty="0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normaalolekust</a:t>
                </a:r>
                <a:endParaRPr lang="en-GB" altLang="et-EE" dirty="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12"/>
              <p:cNvSpPr txBox="1">
                <a:spLocks noChangeArrowheads="1"/>
              </p:cNvSpPr>
              <p:nvPr/>
            </p:nvSpPr>
            <p:spPr bwMode="auto">
              <a:xfrm>
                <a:off x="2267516" y="3502135"/>
                <a:ext cx="1842420" cy="37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 err="1">
                    <a:solidFill>
                      <a:srgbClr val="000000"/>
                    </a:solidFill>
                  </a:rPr>
                  <a:t>h</a:t>
                </a:r>
                <a:r>
                  <a:rPr lang="en-GB" altLang="et-EE" dirty="0" err="1">
                    <a:solidFill>
                      <a:srgbClr val="000000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ν</a:t>
                </a:r>
                <a:r>
                  <a:rPr lang="en-GB" altLang="et-EE" baseline="-25000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ik</a:t>
                </a:r>
                <a:r>
                  <a:rPr lang="en-GB" altLang="et-EE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         </a:t>
                </a:r>
                <a:r>
                  <a:rPr lang="et-EE" altLang="et-EE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en-GB" altLang="et-EE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h</a:t>
                </a:r>
                <a:r>
                  <a:rPr lang="en-GB" altLang="et-EE" dirty="0" err="1">
                    <a:solidFill>
                      <a:srgbClr val="000000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ν</a:t>
                </a:r>
                <a:r>
                  <a:rPr lang="en-GB" altLang="et-EE" baseline="-25000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ik</a:t>
                </a:r>
                <a:endParaRPr lang="en-GB" altLang="et-EE" baseline="-25000" dirty="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 Box 13"/>
              <p:cNvSpPr txBox="1">
                <a:spLocks noChangeArrowheads="1"/>
              </p:cNvSpPr>
              <p:nvPr/>
            </p:nvSpPr>
            <p:spPr bwMode="auto">
              <a:xfrm>
                <a:off x="1746114" y="2244023"/>
                <a:ext cx="28956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  <a:buClr>
                    <a:srgbClr val="FF3300"/>
                  </a:buClr>
                </a:pP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Emissioon</a:t>
                </a:r>
                <a:r>
                  <a:rPr lang="en-GB" altLang="et-EE" dirty="0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Absorptsioon</a:t>
                </a:r>
                <a:endParaRPr lang="en-GB" altLang="et-EE" dirty="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14081789" flipV="1">
                <a:off x="1651352" y="2839011"/>
                <a:ext cx="1014773" cy="221095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7567429" flipV="1">
                <a:off x="3367052" y="2873653"/>
                <a:ext cx="1014773" cy="221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1329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994368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Valguse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absorptsioon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(A) lahuses sõltub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kontsentratsioonist (c), valguse tee pikkusest lahuses (b) ja absorbeeriva aine iseloomust (ε</a:t>
            </a:r>
            <a:r>
              <a:rPr lang="el-GR" altLang="et-EE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LAMBERT-BEERI SEADUS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39</a:t>
            </a:fld>
            <a:endParaRPr lang="et-EE" dirty="0"/>
          </a:p>
        </p:txBody>
      </p:sp>
      <p:grpSp>
        <p:nvGrpSpPr>
          <p:cNvPr id="25" name="Group 24"/>
          <p:cNvGrpSpPr/>
          <p:nvPr/>
        </p:nvGrpSpPr>
        <p:grpSpPr>
          <a:xfrm>
            <a:off x="915542" y="5227519"/>
            <a:ext cx="6361407" cy="1522690"/>
            <a:chOff x="813983" y="3841680"/>
            <a:chExt cx="7683429" cy="2361938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371600" y="4419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371600" y="5181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1371600" y="5943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791200" y="5562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5791200" y="47244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14499" y="3841680"/>
              <a:ext cx="1043966" cy="572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3300"/>
                  </a:solidFill>
                </a:rPr>
                <a:t>Punane</a:t>
              </a:r>
              <a:endParaRPr lang="en-US" altLang="en-US" sz="1800" dirty="0">
                <a:solidFill>
                  <a:srgbClr val="FF3300"/>
                </a:solidFill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1774613" y="5385138"/>
              <a:ext cx="935542" cy="572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3333FF"/>
                  </a:solidFill>
                </a:rPr>
                <a:t>Sinine</a:t>
              </a:r>
              <a:endParaRPr lang="en-US" altLang="en-US" sz="1800" dirty="0">
                <a:solidFill>
                  <a:srgbClr val="3333FF"/>
                </a:solidFill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1680838" y="4640969"/>
              <a:ext cx="1105922" cy="572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C000"/>
                  </a:solidFill>
                </a:rPr>
                <a:t>Kollane</a:t>
              </a:r>
              <a:endParaRPr lang="en-US" altLang="en-US" sz="1800" dirty="0">
                <a:solidFill>
                  <a:srgbClr val="FFC000"/>
                </a:solidFill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6192724" y="4164312"/>
              <a:ext cx="1105922" cy="572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C000"/>
                  </a:solidFill>
                </a:rPr>
                <a:t>Kollane</a:t>
              </a:r>
              <a:endParaRPr lang="en-US" altLang="en-US" sz="1800" dirty="0">
                <a:solidFill>
                  <a:srgbClr val="FFC000"/>
                </a:solidFill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6286500" y="5002513"/>
              <a:ext cx="935542" cy="572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3333FF"/>
                  </a:solidFill>
                </a:rPr>
                <a:t>Sinine</a:t>
              </a:r>
              <a:endParaRPr lang="en-US" altLang="en-US" sz="1800" dirty="0">
                <a:solidFill>
                  <a:srgbClr val="3333FF"/>
                </a:solidFill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3810000" y="3979863"/>
              <a:ext cx="0" cy="2209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5562600" y="3979863"/>
              <a:ext cx="0" cy="2209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810000" y="4191000"/>
              <a:ext cx="1752600" cy="1981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4111910" y="4572000"/>
              <a:ext cx="1105922" cy="100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3300"/>
                  </a:solidFill>
                </a:rPr>
                <a:t>Punane</a:t>
              </a:r>
              <a:br>
                <a:rPr lang="et-EE" altLang="en-US" sz="1800" dirty="0">
                  <a:solidFill>
                    <a:srgbClr val="FF3300"/>
                  </a:solidFill>
                </a:rPr>
              </a:br>
              <a:r>
                <a:rPr lang="et-EE" altLang="en-US" sz="1800" dirty="0">
                  <a:solidFill>
                    <a:srgbClr val="FF3300"/>
                  </a:solidFill>
                </a:rPr>
                <a:t>neeldub</a:t>
              </a:r>
              <a:endParaRPr lang="en-US" altLang="en-US" sz="1800" dirty="0">
                <a:solidFill>
                  <a:srgbClr val="FF33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 rot="16200000">
              <a:off x="7484652" y="4910730"/>
              <a:ext cx="1579433" cy="446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008000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Roheline</a:t>
              </a:r>
              <a:endParaRPr lang="en-US" altLang="en-US" sz="1800" dirty="0">
                <a:solidFill>
                  <a:srgbClr val="008000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 rot="16200000">
              <a:off x="-26257" y="4917292"/>
              <a:ext cx="2126566" cy="446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Valge valgus</a:t>
              </a:r>
              <a:endParaRPr lang="en-US" altLang="en-US" sz="1800" dirty="0">
                <a:solidFill>
                  <a:schemeClr val="bg1">
                    <a:lumMod val="6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249598"/>
              </p:ext>
            </p:extLst>
          </p:nvPr>
        </p:nvGraphicFramePr>
        <p:xfrm>
          <a:off x="551644" y="2730696"/>
          <a:ext cx="203200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5" name="Equation" r:id="rId4" imgW="812520" imgH="431640" progId="Equation.3">
                  <p:embed/>
                </p:oleObj>
              </mc:Choice>
              <mc:Fallback>
                <p:oleObj name="Equation" r:id="rId4" imgW="812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1644" y="2730696"/>
                        <a:ext cx="2032000" cy="1077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723305"/>
              </p:ext>
            </p:extLst>
          </p:nvPr>
        </p:nvGraphicFramePr>
        <p:xfrm>
          <a:off x="551644" y="1674264"/>
          <a:ext cx="3142800" cy="107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6" name="Equation" r:id="rId6" imgW="1257120" imgH="431640" progId="Equation.3">
                  <p:embed/>
                </p:oleObj>
              </mc:Choice>
              <mc:Fallback>
                <p:oleObj name="Equation" r:id="rId6" imgW="1257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1644" y="1674264"/>
                        <a:ext cx="3142800" cy="107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467544" y="3814040"/>
            <a:ext cx="3142800" cy="1091429"/>
            <a:chOff x="705339" y="2831737"/>
            <a:chExt cx="3879841" cy="1361916"/>
          </a:xfrm>
        </p:grpSpPr>
        <p:grpSp>
          <p:nvGrpSpPr>
            <p:cNvPr id="40" name="Group 39"/>
            <p:cNvGrpSpPr/>
            <p:nvPr/>
          </p:nvGrpSpPr>
          <p:grpSpPr>
            <a:xfrm>
              <a:off x="705339" y="2831737"/>
              <a:ext cx="3879841" cy="1361916"/>
              <a:chOff x="1068860" y="2217863"/>
              <a:chExt cx="3879841" cy="136191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068860" y="2217863"/>
                <a:ext cx="3879841" cy="1048619"/>
                <a:chOff x="1092519" y="1522413"/>
                <a:chExt cx="6781147" cy="2514600"/>
              </a:xfrm>
            </p:grpSpPr>
            <p:sp>
              <p:nvSpPr>
                <p:cNvPr id="2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92519" y="1904999"/>
                  <a:ext cx="922325" cy="1697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4000" dirty="0">
                      <a:solidFill>
                        <a:srgbClr val="FF3300"/>
                      </a:solidFill>
                    </a:rPr>
                    <a:t>I</a:t>
                  </a:r>
                  <a:r>
                    <a:rPr lang="et-EE" altLang="en-US" sz="4000" baseline="-25000" dirty="0">
                      <a:solidFill>
                        <a:srgbClr val="FF3300"/>
                      </a:solidFill>
                    </a:rPr>
                    <a:t>0</a:t>
                  </a:r>
                  <a:endParaRPr lang="en-US" altLang="en-US" sz="4000" dirty="0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7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7251124" y="2020888"/>
                  <a:ext cx="622542" cy="1697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4000" dirty="0">
                      <a:solidFill>
                        <a:srgbClr val="FF3300"/>
                      </a:solidFill>
                    </a:rPr>
                    <a:t>I</a:t>
                  </a:r>
                </a:p>
              </p:txBody>
            </p:sp>
            <p:sp>
              <p:nvSpPr>
                <p:cNvPr id="28" name="Line 8"/>
                <p:cNvSpPr>
                  <a:spLocks noChangeShapeType="1"/>
                </p:cNvSpPr>
                <p:nvPr/>
              </p:nvSpPr>
              <p:spPr bwMode="auto">
                <a:xfrm>
                  <a:off x="4070350" y="1522413"/>
                  <a:ext cx="0" cy="25146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29" name="Line 9"/>
                <p:cNvSpPr>
                  <a:spLocks noChangeShapeType="1"/>
                </p:cNvSpPr>
                <p:nvPr/>
              </p:nvSpPr>
              <p:spPr bwMode="auto">
                <a:xfrm>
                  <a:off x="5427663" y="1522413"/>
                  <a:ext cx="0" cy="25146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30" name="Line 10"/>
                <p:cNvSpPr>
                  <a:spLocks noChangeShapeType="1"/>
                </p:cNvSpPr>
                <p:nvPr/>
              </p:nvSpPr>
              <p:spPr bwMode="auto">
                <a:xfrm>
                  <a:off x="4041775" y="4019550"/>
                  <a:ext cx="1416050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31" name="Rectangle 12" descr="60%"/>
                <p:cNvSpPr>
                  <a:spLocks noChangeArrowheads="1"/>
                </p:cNvSpPr>
                <p:nvPr/>
              </p:nvSpPr>
              <p:spPr bwMode="auto">
                <a:xfrm>
                  <a:off x="4098925" y="1868488"/>
                  <a:ext cx="1311275" cy="2133600"/>
                </a:xfrm>
                <a:prstGeom prst="rect">
                  <a:avLst/>
                </a:prstGeom>
                <a:pattFill prst="pct60">
                  <a:fgClr>
                    <a:srgbClr val="ADE0FF"/>
                  </a:fgClr>
                  <a:bgClr>
                    <a:srgbClr val="FFFFFF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" name="AutoShape 13"/>
                <p:cNvSpPr>
                  <a:spLocks noChangeArrowheads="1"/>
                </p:cNvSpPr>
                <p:nvPr/>
              </p:nvSpPr>
              <p:spPr bwMode="auto">
                <a:xfrm>
                  <a:off x="2276475" y="2325688"/>
                  <a:ext cx="1371600" cy="1143000"/>
                </a:xfrm>
                <a:prstGeom prst="rightArrow">
                  <a:avLst>
                    <a:gd name="adj1" fmla="val 50000"/>
                    <a:gd name="adj2" fmla="val 30000"/>
                  </a:avLst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AutoShape 14"/>
                <p:cNvSpPr>
                  <a:spLocks noChangeArrowheads="1"/>
                </p:cNvSpPr>
                <p:nvPr/>
              </p:nvSpPr>
              <p:spPr bwMode="auto">
                <a:xfrm>
                  <a:off x="5975350" y="2554288"/>
                  <a:ext cx="990600" cy="609600"/>
                </a:xfrm>
                <a:prstGeom prst="rightArrow">
                  <a:avLst>
                    <a:gd name="adj1" fmla="val 50000"/>
                    <a:gd name="adj2" fmla="val 40625"/>
                  </a:avLst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38" name="Straight Arrow Connector 37"/>
              <p:cNvCxnSpPr/>
              <p:nvPr/>
            </p:nvCxnSpPr>
            <p:spPr>
              <a:xfrm>
                <a:off x="2808698" y="3579779"/>
                <a:ext cx="750247" cy="0"/>
              </a:xfrm>
              <a:prstGeom prst="straightConnector1">
                <a:avLst/>
              </a:prstGeom>
              <a:ln w="15875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ectangle 38"/>
              <p:cNvSpPr/>
              <p:nvPr/>
            </p:nvSpPr>
            <p:spPr>
              <a:xfrm>
                <a:off x="2988494" y="3168843"/>
                <a:ext cx="3129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2000" dirty="0">
                    <a:solidFill>
                      <a:srgbClr val="FF3300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b</a:t>
                </a:r>
                <a:endParaRPr lang="et-EE" sz="2000" dirty="0"/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2400565" y="3032711"/>
              <a:ext cx="6735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2800" dirty="0">
                  <a:solidFill>
                    <a:srgbClr val="FF3300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c, </a:t>
              </a:r>
              <a:r>
                <a:rPr lang="el-GR" altLang="en-US" sz="2800" dirty="0">
                  <a:solidFill>
                    <a:srgbClr val="FF3300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ε</a:t>
              </a:r>
              <a:endParaRPr lang="en-US" altLang="en-US" sz="2800" dirty="0">
                <a:solidFill>
                  <a:srgbClr val="FF3300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826611" y="2464916"/>
            <a:ext cx="5272006" cy="2926467"/>
            <a:chOff x="3878661" y="1437714"/>
            <a:chExt cx="5272006" cy="2926467"/>
          </a:xfrm>
        </p:grpSpPr>
        <p:grpSp>
          <p:nvGrpSpPr>
            <p:cNvPr id="59" name="Group 58"/>
            <p:cNvGrpSpPr/>
            <p:nvPr/>
          </p:nvGrpSpPr>
          <p:grpSpPr>
            <a:xfrm>
              <a:off x="3878661" y="1437714"/>
              <a:ext cx="5272006" cy="2926467"/>
              <a:chOff x="3878661" y="1437714"/>
              <a:chExt cx="5272006" cy="2926467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3878661" y="1437714"/>
                <a:ext cx="5272006" cy="2926467"/>
                <a:chOff x="3882727" y="1733598"/>
                <a:chExt cx="5272006" cy="2926467"/>
              </a:xfrm>
            </p:grpSpPr>
            <p:pic>
              <p:nvPicPr>
                <p:cNvPr id="47" name="Picture 46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23186" y="1733598"/>
                  <a:ext cx="4931547" cy="2327547"/>
                </a:xfrm>
                <a:prstGeom prst="rect">
                  <a:avLst/>
                </a:prstGeom>
              </p:spPr>
            </p:pic>
            <p:sp>
              <p:nvSpPr>
                <p:cNvPr id="48" name="Rectangle 47"/>
                <p:cNvSpPr/>
                <p:nvPr/>
              </p:nvSpPr>
              <p:spPr>
                <a:xfrm rot="16200000">
                  <a:off x="3353095" y="2611130"/>
                  <a:ext cx="142859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altLang="et-EE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Absorptsioon</a:t>
                  </a:r>
                  <a:endParaRPr lang="et-EE" dirty="0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5706229" y="4290733"/>
                  <a:ext cx="212109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altLang="et-EE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Kontsentratsioon, g/l</a:t>
                  </a:r>
                  <a:endParaRPr lang="et-EE" dirty="0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4926938" y="1764320"/>
                  <a:ext cx="18902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altLang="et-EE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Kaliibrimisgraafik</a:t>
                  </a:r>
                  <a:endParaRPr lang="et-EE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50" name="Rectangle 49"/>
              <p:cNvSpPr/>
              <p:nvPr/>
            </p:nvSpPr>
            <p:spPr>
              <a:xfrm>
                <a:off x="5304508" y="3640205"/>
                <a:ext cx="33137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altLang="et-EE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1             2             3            4             5</a:t>
                </a:r>
                <a:endParaRPr lang="et-EE" sz="1600" dirty="0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4203739" y="1712701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1,0</a:t>
              </a:r>
              <a:endParaRPr lang="et-EE" sz="160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03739" y="2058584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0,8</a:t>
              </a:r>
              <a:endParaRPr lang="et-EE" sz="160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203739" y="2360677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0,6</a:t>
              </a:r>
              <a:endParaRPr lang="et-EE" sz="16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203739" y="2711270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0,4</a:t>
              </a:r>
              <a:endParaRPr lang="et-EE" sz="16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03739" y="3031847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0,2</a:t>
              </a:r>
              <a:endParaRPr lang="et-EE" sz="1600" dirty="0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4588026" y="1784037"/>
            <a:ext cx="4245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– valguse läbilaskvus (transmissioon)</a:t>
            </a:r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237168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843" y="839889"/>
            <a:ext cx="3949430" cy="39494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466" y="4727643"/>
            <a:ext cx="3197534" cy="2130357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5" y="1052736"/>
            <a:ext cx="47659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annab informatsiooni aine kohta kasutades ära selle hästi formuleeritud reaktsioone kokkupuutes valgusega.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peamine tööriist on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spektrofotomeeter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mis mõõdab valguse intensiivsust sõltuvalt lainepikkusest.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jagatakse nende töö-lainepikkuste, spektri saamismooduste ning mõõtmistehnikate järgi.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SPEKTROSKOOPIA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40</a:t>
            </a:fld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700112"/>
            <a:ext cx="6028211" cy="248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9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http://www.lab-device.com/photo/pl4076835-t90_double_beam_uv_vis_spectrophotometer_photometric_range_4_0abs_4_0ab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338" y="5301610"/>
            <a:ext cx="2081662" cy="156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8" descr="http://www.selectscience.net/images/products/7168_T90+.jpg.ashx?width=270&amp;height=2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38" y="3064219"/>
            <a:ext cx="2084361" cy="20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382238" y="68034"/>
            <a:ext cx="6794660" cy="3363763"/>
            <a:chOff x="382238" y="68034"/>
            <a:chExt cx="6794660" cy="336376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9518" y="68034"/>
              <a:ext cx="6257925" cy="3013234"/>
            </a:xfrm>
            <a:prstGeom prst="rect">
              <a:avLst/>
            </a:prstGeom>
          </p:spPr>
        </p:pic>
        <p:grpSp>
          <p:nvGrpSpPr>
            <p:cNvPr id="26" name="Group 25"/>
            <p:cNvGrpSpPr/>
            <p:nvPr/>
          </p:nvGrpSpPr>
          <p:grpSpPr>
            <a:xfrm>
              <a:off x="382238" y="916881"/>
              <a:ext cx="6794660" cy="2514916"/>
              <a:chOff x="368510" y="4277171"/>
              <a:chExt cx="6794660" cy="2514916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902519" y="6418304"/>
                <a:ext cx="15215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err="1">
                    <a:latin typeface="Times New Roman" pitchFamily="18" charset="0"/>
                    <a:cs typeface="Times New Roman" pitchFamily="18" charset="0"/>
                  </a:rPr>
                  <a:t>Monokromaator</a:t>
                </a:r>
                <a:endParaRPr lang="et-EE" sz="1600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852025" y="6453533"/>
                <a:ext cx="6751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Proov</a:t>
                </a:r>
                <a:endParaRPr lang="et-EE" sz="1600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572000" y="6326846"/>
                <a:ext cx="10294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Fotodiood</a:t>
                </a:r>
                <a:endParaRPr lang="et-EE" sz="160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450595" y="5241690"/>
                <a:ext cx="7216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Arvuti</a:t>
                </a:r>
                <a:endParaRPr lang="et-EE" sz="1600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715525" y="5133049"/>
                <a:ext cx="6319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Filter</a:t>
                </a:r>
                <a:endParaRPr lang="et-EE" sz="1600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68510" y="4277171"/>
                <a:ext cx="8980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t-EE" sz="16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 lamp</a:t>
                </a:r>
                <a:endParaRPr lang="et-EE" sz="1600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425712" y="4277171"/>
                <a:ext cx="90226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Volfram-lamp</a:t>
                </a:r>
                <a:endParaRPr lang="et-EE" sz="1600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051587" y="4692669"/>
                <a:ext cx="8130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Spekter</a:t>
                </a:r>
                <a:endParaRPr lang="et-EE" sz="1600" dirty="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5858005" y="5778386"/>
                <a:ext cx="1305165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Lainepikkus, </a:t>
                </a:r>
                <a:r>
                  <a:rPr lang="et-EE" sz="1300" dirty="0" err="1">
                    <a:latin typeface="Times New Roman" pitchFamily="18" charset="0"/>
                    <a:cs typeface="Times New Roman" pitchFamily="18" charset="0"/>
                  </a:rPr>
                  <a:t>nm</a:t>
                </a:r>
                <a:endParaRPr lang="et-EE" sz="1300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 rot="16200000">
                <a:off x="5514113" y="5183992"/>
                <a:ext cx="896399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Neelduvus</a:t>
                </a:r>
                <a:endParaRPr lang="et-EE" sz="1300" dirty="0"/>
              </a:p>
            </p:txBody>
          </p:sp>
        </p:grp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41</a:t>
            </a:fld>
            <a:endParaRPr lang="et-EE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SPEKTROFOTOMEETER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68510" y="3467873"/>
            <a:ext cx="6794660" cy="3363970"/>
            <a:chOff x="368510" y="3428117"/>
            <a:chExt cx="6794660" cy="3363970"/>
          </a:xfrm>
        </p:grpSpPr>
        <p:grpSp>
          <p:nvGrpSpPr>
            <p:cNvPr id="38" name="Group 37"/>
            <p:cNvGrpSpPr/>
            <p:nvPr/>
          </p:nvGrpSpPr>
          <p:grpSpPr>
            <a:xfrm>
              <a:off x="689518" y="3428117"/>
              <a:ext cx="6257925" cy="3013234"/>
              <a:chOff x="689518" y="3428117"/>
              <a:chExt cx="6257925" cy="3013234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9518" y="3428117"/>
                <a:ext cx="6257925" cy="3013234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4571999" y="4306355"/>
                <a:ext cx="10294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Fotodiood</a:t>
                </a:r>
                <a:endParaRPr lang="et-EE" sz="16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725292" y="4042029"/>
                <a:ext cx="84670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Võrdlus</a:t>
                </a:r>
                <a:endParaRPr lang="et-EE" sz="16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10711" y="4394911"/>
                <a:ext cx="7328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Peegel</a:t>
                </a:r>
                <a:endParaRPr lang="et-EE" sz="1600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68510" y="4277171"/>
              <a:ext cx="6794660" cy="2514916"/>
              <a:chOff x="368510" y="4277171"/>
              <a:chExt cx="6794660" cy="2514916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902519" y="6418304"/>
                <a:ext cx="15215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err="1">
                    <a:latin typeface="Times New Roman" pitchFamily="18" charset="0"/>
                    <a:cs typeface="Times New Roman" pitchFamily="18" charset="0"/>
                  </a:rPr>
                  <a:t>Monokromaator</a:t>
                </a:r>
                <a:endParaRPr lang="et-EE" sz="1600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774158" y="6322959"/>
                <a:ext cx="10999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Kiirejagaja</a:t>
                </a:r>
                <a:endParaRPr lang="et-EE" sz="16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852025" y="6453533"/>
                <a:ext cx="6751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Proov</a:t>
                </a:r>
                <a:endParaRPr lang="et-EE" sz="16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572000" y="6326846"/>
                <a:ext cx="10294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Fotodiood</a:t>
                </a:r>
                <a:endParaRPr lang="et-EE" sz="16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50595" y="5241690"/>
                <a:ext cx="7216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Arvuti</a:t>
                </a:r>
                <a:endParaRPr lang="et-EE" sz="16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715525" y="5133049"/>
                <a:ext cx="6319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Filter</a:t>
                </a:r>
                <a:endParaRPr lang="et-EE" sz="1600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68510" y="4277171"/>
                <a:ext cx="8980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t-EE" sz="16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 lamp</a:t>
                </a:r>
                <a:endParaRPr lang="et-EE" sz="16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425712" y="4277171"/>
                <a:ext cx="90226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Volfram-lamp</a:t>
                </a:r>
                <a:endParaRPr lang="et-EE" sz="16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051587" y="4692669"/>
                <a:ext cx="8130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Spekter</a:t>
                </a:r>
                <a:endParaRPr lang="et-EE" sz="1600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858005" y="5778386"/>
                <a:ext cx="1305165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Lainepikkus, </a:t>
                </a:r>
                <a:r>
                  <a:rPr lang="et-EE" sz="1300" dirty="0" err="1">
                    <a:latin typeface="Times New Roman" pitchFamily="18" charset="0"/>
                    <a:cs typeface="Times New Roman" pitchFamily="18" charset="0"/>
                  </a:rPr>
                  <a:t>nm</a:t>
                </a:r>
                <a:endParaRPr lang="et-EE" sz="1300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 rot="16200000">
                <a:off x="5514113" y="5183992"/>
                <a:ext cx="896399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Neelduvus</a:t>
                </a:r>
                <a:endParaRPr lang="et-EE" sz="1300" dirty="0"/>
              </a:p>
            </p:txBody>
          </p:sp>
        </p:grpSp>
      </p:grpSp>
      <p:sp>
        <p:nvSpPr>
          <p:cNvPr id="41" name="Rectangle 40"/>
          <p:cNvSpPr/>
          <p:nvPr/>
        </p:nvSpPr>
        <p:spPr>
          <a:xfrm>
            <a:off x="2518391" y="1089421"/>
            <a:ext cx="326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Ühekiireline</a:t>
            </a:r>
            <a:r>
              <a:rPr lang="et-EE" altLang="et-EE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spektrofotomeeter</a:t>
            </a:r>
            <a:endParaRPr lang="et-EE" b="1" dirty="0"/>
          </a:p>
        </p:txBody>
      </p:sp>
      <p:sp>
        <p:nvSpPr>
          <p:cNvPr id="43" name="Rectangle 42"/>
          <p:cNvSpPr/>
          <p:nvPr/>
        </p:nvSpPr>
        <p:spPr>
          <a:xfrm>
            <a:off x="2518391" y="3644648"/>
            <a:ext cx="338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Kahekiireline</a:t>
            </a:r>
            <a:r>
              <a:rPr lang="et-EE" altLang="et-EE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spektrofotomeeter</a:t>
            </a:r>
            <a:endParaRPr lang="et-EE" b="1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2242" y="187473"/>
            <a:ext cx="1602758" cy="23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5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84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Ühe- ja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kahekiirelised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Kahekiirelised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mõõdavad kahe valguskiire intensiivsuste suhet (mõõtmised on stabiilsemad ning lihtsamad).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Ühekiirelised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mõõdavad ühe kiire absoluutset intensiivsust (mõõtmiste lineaarne piirkond on sageli suurem).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et-EE" altLang="et-EE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Esimesed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kasutasid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monokromaatoreid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spektri analüüsimiseks, uuemates instrumentides kasutatakse ka dioodvõresid (palju fotosensoreid).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et-EE" altLang="et-EE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ka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kus kasutatakse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Fourier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teisenduse meetodit kiiremaks spektraalse informatsiooni saamiseks.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et-EE" altLang="et-EE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töö on lühidalt kirjeldatav järgmiste etappidena: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Valgusallikast suunatakse valguskiir läbi proovi.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Proov absorbeerib osa valgusest.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Detektor mõõdab kui palju valgust absorbeerus ning muundab tulemuse numbrinäiduks, mis trükitakse välja või kuvatakse ekraanil.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SPEKTROFOTOMEETRI EHITUS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42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0675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6799</TotalTime>
  <Words>2241</Words>
  <Application>Microsoft Office PowerPoint</Application>
  <PresentationFormat>On-screen Show (4:3)</PresentationFormat>
  <Paragraphs>615</Paragraphs>
  <Slides>42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Times</vt:lpstr>
      <vt:lpstr>Times New Roman</vt:lpstr>
      <vt:lpstr>Office Theme</vt:lpstr>
      <vt:lpstr>Equation</vt:lpstr>
      <vt:lpstr>Photo Editor Photo</vt:lpstr>
      <vt:lpstr>ANALÜÜTILINE KEEMIA JA INSTRUMENTAALANALÜÜS</vt:lpstr>
      <vt:lpstr>4. KAALANALÜÜS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VALGUS JA SPEKTROMEETRILISED MÕÕTMISED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Kert Martma</cp:lastModifiedBy>
  <cp:revision>1378</cp:revision>
  <dcterms:created xsi:type="dcterms:W3CDTF">2014-05-26T08:31:20Z</dcterms:created>
  <dcterms:modified xsi:type="dcterms:W3CDTF">2020-09-30T08:40:34Z</dcterms:modified>
</cp:coreProperties>
</file>