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  <p:sldId id="271" r:id="rId17"/>
    <p:sldId id="272" r:id="rId18"/>
    <p:sldId id="273" r:id="rId19"/>
    <p:sldId id="274" r:id="rId20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1128" y="28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  <p:extLst>
      <p:ext uri="{BB962C8B-B14F-4D97-AF65-F5344CB8AC3E}">
        <p14:creationId xmlns:p14="http://schemas.microsoft.com/office/powerpoint/2010/main" val="4271892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dirty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002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990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64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2815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237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106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404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1710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446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93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647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3496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629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440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041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852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9164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dirty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502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dirty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44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060529"/>
            <a:ext cx="7290197" cy="2256061"/>
          </a:xfrm>
        </p:spPr>
        <p:txBody>
          <a:bodyPr anchor="b"/>
          <a:lstStyle>
            <a:lvl1pPr algn="ctr"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3403592"/>
            <a:ext cx="7290197" cy="1564542"/>
          </a:xfrm>
        </p:spPr>
        <p:txBody>
          <a:bodyPr/>
          <a:lstStyle>
            <a:lvl1pPr marL="0" indent="0" algn="ctr">
              <a:buNone/>
              <a:defRPr sz="1914"/>
            </a:lvl1pPr>
            <a:lvl2pPr marL="364526" indent="0" algn="ctr">
              <a:buNone/>
              <a:defRPr sz="1595"/>
            </a:lvl2pPr>
            <a:lvl3pPr marL="729051" indent="0" algn="ctr">
              <a:buNone/>
              <a:defRPr sz="1435"/>
            </a:lvl3pPr>
            <a:lvl4pPr marL="1093577" indent="0" algn="ctr">
              <a:buNone/>
              <a:defRPr sz="1276"/>
            </a:lvl4pPr>
            <a:lvl5pPr marL="1458102" indent="0" algn="ctr">
              <a:buNone/>
              <a:defRPr sz="1276"/>
            </a:lvl5pPr>
            <a:lvl6pPr marL="1822628" indent="0" algn="ctr">
              <a:buNone/>
              <a:defRPr sz="1276"/>
            </a:lvl6pPr>
            <a:lvl7pPr marL="2187153" indent="0" algn="ctr">
              <a:buNone/>
              <a:defRPr sz="1276"/>
            </a:lvl7pPr>
            <a:lvl8pPr marL="2551679" indent="0" algn="ctr">
              <a:buNone/>
              <a:defRPr sz="1276"/>
            </a:lvl8pPr>
            <a:lvl9pPr marL="2916204" indent="0" algn="ctr">
              <a:buNone/>
              <a:defRPr sz="1276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80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8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5" y="1615545"/>
            <a:ext cx="8383727" cy="2695572"/>
          </a:xfrm>
        </p:spPr>
        <p:txBody>
          <a:bodyPr anchor="b"/>
          <a:lstStyle>
            <a:lvl1pPr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5" y="4336618"/>
            <a:ext cx="8383727" cy="1417538"/>
          </a:xfrm>
        </p:spPr>
        <p:txBody>
          <a:bodyPr/>
          <a:lstStyle>
            <a:lvl1pPr marL="0" indent="0">
              <a:buNone/>
              <a:defRPr sz="1914">
                <a:solidFill>
                  <a:schemeClr val="tx1">
                    <a:tint val="75000"/>
                  </a:schemeClr>
                </a:solidFill>
              </a:defRPr>
            </a:lvl1pPr>
            <a:lvl2pPr marL="364526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2pPr>
            <a:lvl3pPr marL="729051" indent="0">
              <a:buNone/>
              <a:defRPr sz="1435">
                <a:solidFill>
                  <a:schemeClr val="tx1">
                    <a:tint val="75000"/>
                  </a:schemeClr>
                </a:solidFill>
              </a:defRPr>
            </a:lvl3pPr>
            <a:lvl4pPr marL="1093577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4pPr>
            <a:lvl5pPr marL="145810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5pPr>
            <a:lvl6pPr marL="1822628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6pPr>
            <a:lvl7pPr marL="2187153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7pPr>
            <a:lvl8pPr marL="2551679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8pPr>
            <a:lvl9pPr marL="2916204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57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2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345010"/>
            <a:ext cx="8383727" cy="1252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1588543"/>
            <a:ext cx="4112126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2367064"/>
            <a:ext cx="4112126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3" y="1588543"/>
            <a:ext cx="4132378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3" y="2367064"/>
            <a:ext cx="4132378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8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9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4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>
              <a:defRPr sz="2551"/>
            </a:lvl1pPr>
            <a:lvl2pPr>
              <a:defRPr sz="2232"/>
            </a:lvl2pPr>
            <a:lvl3pPr>
              <a:defRPr sz="191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69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 marL="0" indent="0">
              <a:buNone/>
              <a:defRPr sz="2551"/>
            </a:lvl1pPr>
            <a:lvl2pPr marL="364526" indent="0">
              <a:buNone/>
              <a:defRPr sz="2232"/>
            </a:lvl2pPr>
            <a:lvl3pPr marL="729051" indent="0">
              <a:buNone/>
              <a:defRPr sz="1914"/>
            </a:lvl3pPr>
            <a:lvl4pPr marL="1093577" indent="0">
              <a:buNone/>
              <a:defRPr sz="1595"/>
            </a:lvl4pPr>
            <a:lvl5pPr marL="1458102" indent="0">
              <a:buNone/>
              <a:defRPr sz="1595"/>
            </a:lvl5pPr>
            <a:lvl6pPr marL="1822628" indent="0">
              <a:buNone/>
              <a:defRPr sz="1595"/>
            </a:lvl6pPr>
            <a:lvl7pPr marL="2187153" indent="0">
              <a:buNone/>
              <a:defRPr sz="1595"/>
            </a:lvl7pPr>
            <a:lvl8pPr marL="2551679" indent="0">
              <a:buNone/>
              <a:defRPr sz="1595"/>
            </a:lvl8pPr>
            <a:lvl9pPr marL="2916204" indent="0">
              <a:buNone/>
              <a:defRPr sz="159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7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4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3" y="345009"/>
            <a:ext cx="2095932" cy="5491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8" y="345009"/>
            <a:ext cx="6166292" cy="54916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71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345010"/>
            <a:ext cx="8383727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1725046"/>
            <a:ext cx="8383727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6006163"/>
            <a:ext cx="328058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6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729051" rtl="0" eaLnBrk="1" latinLnBrk="0" hangingPunct="1">
        <a:lnSpc>
          <a:spcPct val="90000"/>
        </a:lnSpc>
        <a:spcBef>
          <a:spcPct val="0"/>
        </a:spcBef>
        <a:buNone/>
        <a:defRPr sz="3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263" indent="-182263" algn="l" defTabSz="729051" rtl="0" eaLnBrk="1" latinLnBrk="0" hangingPunct="1">
        <a:lnSpc>
          <a:spcPct val="90000"/>
        </a:lnSpc>
        <a:spcBef>
          <a:spcPts val="797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46788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914" kern="1200">
          <a:solidFill>
            <a:schemeClr val="tx1"/>
          </a:solidFill>
          <a:latin typeface="+mn-lt"/>
          <a:ea typeface="+mn-ea"/>
          <a:cs typeface="+mn-cs"/>
        </a:defRPr>
      </a:lvl2pPr>
      <a:lvl3pPr marL="911314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75839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640365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2004891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369416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733942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3098467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1pPr>
      <a:lvl2pPr marL="364526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2pPr>
      <a:lvl3pPr marL="729051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3pPr>
      <a:lvl4pPr marL="1093577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458102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1822628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187153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551679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2916204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3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4/4e/Eniac.jpg">
            <a:extLst>
              <a:ext uri="{FF2B5EF4-FFF2-40B4-BE49-F238E27FC236}">
                <a16:creationId xmlns:a16="http://schemas.microsoft.com/office/drawing/2014/main" id="{376CF570-A0AE-44A1-BE2F-93C422F06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8" y="24606"/>
            <a:ext cx="8416024" cy="643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/>
          <p:nvPr/>
        </p:nvSpPr>
        <p:spPr>
          <a:xfrm>
            <a:off x="3203947" y="42034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907802" y="1511895"/>
            <a:ext cx="5904656" cy="9936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b="1" dirty="0">
                <a:solidFill>
                  <a:schemeClr val="bg1"/>
                </a:solidFill>
                <a:ea typeface="ＭＳ Ｐゴシック" charset="-128"/>
              </a:rPr>
              <a:t>IT rakendused loodusteadustes</a:t>
            </a:r>
            <a:br>
              <a:rPr lang="et-EE" altLang="en-US" dirty="0">
                <a:solidFill>
                  <a:schemeClr val="bg1"/>
                </a:solidFill>
                <a:ea typeface="ＭＳ Ｐゴシック" charset="-128"/>
              </a:rPr>
            </a:br>
            <a:r>
              <a:rPr lang="et-EE" altLang="en-US" sz="3000" b="1" i="1" dirty="0">
                <a:solidFill>
                  <a:schemeClr val="bg1"/>
                </a:solidFill>
                <a:ea typeface="ＭＳ Ｐゴシック" charset="-128"/>
              </a:rPr>
              <a:t>Arvuti komponendid</a:t>
            </a:r>
            <a:endParaRPr lang="en-GB" altLang="en-US" b="1" i="1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327472"/>
            <a:ext cx="2249077" cy="12204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solidFill>
                <a:schemeClr val="bg1"/>
              </a:solidFill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>
                <a:solidFill>
                  <a:schemeClr val="bg1"/>
                </a:solidFill>
                <a:ea typeface="ＭＳ Ｐゴシック" charset="-128"/>
              </a:rPr>
              <a:t>Kert Martma, </a:t>
            </a:r>
            <a:r>
              <a:rPr lang="et-EE" altLang="en-US" sz="2200" i="1" dirty="0">
                <a:solidFill>
                  <a:schemeClr val="bg1"/>
                </a:solidFill>
                <a:ea typeface="ＭＳ Ｐゴシック" charset="-128"/>
              </a:rPr>
              <a:t>PhD</a:t>
            </a:r>
            <a:endParaRPr lang="en-GB" altLang="en-US" sz="2200" dirty="0">
              <a:solidFill>
                <a:schemeClr val="bg1"/>
              </a:solidFill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B0B3AEB-D7E9-4F7A-93EA-536A4B8A190C}"/>
              </a:ext>
            </a:extLst>
          </p:cNvPr>
          <p:cNvSpPr txBox="1">
            <a:spLocks noChangeArrowheads="1"/>
          </p:cNvSpPr>
          <p:nvPr/>
        </p:nvSpPr>
        <p:spPr>
          <a:xfrm>
            <a:off x="4189917" y="5595147"/>
            <a:ext cx="1340432" cy="11373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rtlCol="0">
            <a:spAutoFit/>
          </a:bodyPr>
          <a:lstStyle>
            <a:lvl1pPr marL="182263" indent="-182263" algn="l" defTabSz="729051" rtl="0" eaLnBrk="1" latinLnBrk="0" hangingPunct="1">
              <a:lnSpc>
                <a:spcPct val="90000"/>
              </a:lnSpc>
              <a:spcBef>
                <a:spcPts val="797"/>
              </a:spcBef>
              <a:buFont typeface="Arial" panose="020B0604020202020204" pitchFamily="34" charset="0"/>
              <a:buChar char="•"/>
              <a:defRPr sz="22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788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9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1314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5839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0365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4891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9416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3942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8467" indent="-182263" algn="l" defTabSz="729051" rtl="0" eaLnBrk="1" latinLnBrk="0" hangingPunct="1">
              <a:lnSpc>
                <a:spcPct val="90000"/>
              </a:lnSpc>
              <a:spcBef>
                <a:spcPts val="399"/>
              </a:spcBef>
              <a:buFont typeface="Arial" panose="020B0604020202020204" pitchFamily="34" charset="0"/>
              <a:buChar char="•"/>
              <a:defRPr sz="14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ClrTx/>
              <a:buSzTx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solidFill>
                <a:schemeClr val="bg1"/>
              </a:solidFill>
              <a:ea typeface="ＭＳ Ｐゴシック" charset="-128"/>
            </a:endParaRPr>
          </a:p>
          <a:p>
            <a:pPr algn="ctr" fontAlgn="auto">
              <a:spcAft>
                <a:spcPts val="0"/>
              </a:spcAft>
              <a:buClrTx/>
              <a:buSzTx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1600" dirty="0">
                <a:solidFill>
                  <a:schemeClr val="bg1"/>
                </a:solidFill>
                <a:ea typeface="ＭＳ Ｐゴシック" charset="-128"/>
              </a:rPr>
              <a:t>TALLINN 2018</a:t>
            </a:r>
            <a:endParaRPr lang="en-GB" altLang="en-US" sz="1600" dirty="0">
              <a:solidFill>
                <a:schemeClr val="bg1"/>
              </a:solidFill>
              <a:ea typeface="ＭＳ Ｐゴシック" charset="-128"/>
            </a:endParaRPr>
          </a:p>
          <a:p>
            <a:pPr algn="ctr" fontAlgn="auto">
              <a:spcAft>
                <a:spcPts val="0"/>
              </a:spcAft>
              <a:buClrTx/>
              <a:buSzTx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solidFill>
                <a:schemeClr val="bg1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PROTSESSOR 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583903"/>
            <a:ext cx="8301038" cy="1302921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= </a:t>
            </a:r>
            <a:r>
              <a:rPr lang="et-EE" altLang="en-US" sz="2400" u="sng" dirty="0">
                <a:ea typeface="ＭＳ Ｐゴシック" charset="-128"/>
              </a:rPr>
              <a:t>AJU</a:t>
            </a:r>
          </a:p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Informatsiooni kiire töötlus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fthmb.tqn.com/SLf_DWMHJj1M-o1QGnwB_2zLiNQ=/768x0/filters:no_upscale()/164921876-56a1b45c3df78cf7726d39d4.jpg">
            <a:extLst>
              <a:ext uri="{FF2B5EF4-FFF2-40B4-BE49-F238E27FC236}">
                <a16:creationId xmlns:a16="http://schemas.microsoft.com/office/drawing/2014/main" id="{91175C49-5469-4E5A-A839-527539A03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8" y="3066360"/>
            <a:ext cx="4222379" cy="279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ownload.intel.com/pressroom/kits/corei7/images/Intel_Core_i7_front_1.jpg">
            <a:extLst>
              <a:ext uri="{FF2B5EF4-FFF2-40B4-BE49-F238E27FC236}">
                <a16:creationId xmlns:a16="http://schemas.microsoft.com/office/drawing/2014/main" id="{518380DB-C5AB-488B-A74E-B06631C7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15" y="647799"/>
            <a:ext cx="2974654" cy="347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makeuseof.com/wp-content/uploads/2013/01/computersocket2.jpg">
            <a:extLst>
              <a:ext uri="{FF2B5EF4-FFF2-40B4-BE49-F238E27FC236}">
                <a16:creationId xmlns:a16="http://schemas.microsoft.com/office/drawing/2014/main" id="{9BDF7039-D389-484E-BC2B-D299B592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006" y="3185859"/>
            <a:ext cx="4104456" cy="30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MUUTMÄLU, OPERATIIVMÄLU (RAM) 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655911"/>
            <a:ext cx="8301038" cy="58907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Ajutine kiire andme salvestus andmete töötlemise ajal</a:t>
            </a:r>
            <a:endParaRPr lang="en-GB" altLang="en-US" sz="24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fthmb.tqn.com/Cr_Ow5_Iip063z0BXV_mhPGSrTc=/768x0/filters:no_upscale()/corsair_ram-56a6f9a53df78cf77291394b.jpg">
            <a:extLst>
              <a:ext uri="{FF2B5EF4-FFF2-40B4-BE49-F238E27FC236}">
                <a16:creationId xmlns:a16="http://schemas.microsoft.com/office/drawing/2014/main" id="{86711819-1A3D-4C3A-BE87-692708F0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4" y="2260513"/>
            <a:ext cx="4521695" cy="301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e/e8/DDR2_ram_mounted.jpg/1200px-DDR2_ram_mounted.jpg">
            <a:extLst>
              <a:ext uri="{FF2B5EF4-FFF2-40B4-BE49-F238E27FC236}">
                <a16:creationId xmlns:a16="http://schemas.microsoft.com/office/drawing/2014/main" id="{8AB83275-009E-4F57-8AA4-00C0FDC0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528" y="2400266"/>
            <a:ext cx="4068043" cy="271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ages-na.ssl-images-amazon.com/images/I/41z3E2A6LOL._SX355_.jpg">
            <a:extLst>
              <a:ext uri="{FF2B5EF4-FFF2-40B4-BE49-F238E27FC236}">
                <a16:creationId xmlns:a16="http://schemas.microsoft.com/office/drawing/2014/main" id="{5C9E8161-9DF0-42A8-8EB8-903F8BB97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851" y="4560315"/>
            <a:ext cx="338137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311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atic.gigabyte.com/Product/2/4934/9675_big.jpg">
            <a:extLst>
              <a:ext uri="{FF2B5EF4-FFF2-40B4-BE49-F238E27FC236}">
                <a16:creationId xmlns:a16="http://schemas.microsoft.com/office/drawing/2014/main" id="{30BC2E76-E825-43C9-9FD3-0CE53F544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55" y="1511895"/>
            <a:ext cx="6624736" cy="500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789707"/>
            <a:ext cx="8301038" cy="578172"/>
          </a:xfrm>
        </p:spPr>
        <p:txBody>
          <a:bodyPr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EMAPLAAT (</a:t>
            </a:r>
            <a:r>
              <a:rPr lang="et-EE" altLang="en-US" i="1" dirty="0" err="1">
                <a:ea typeface="ＭＳ Ｐゴシック" charset="-128"/>
              </a:rPr>
              <a:t>motherboard</a:t>
            </a:r>
            <a:r>
              <a:rPr lang="et-EE" altLang="en-US" dirty="0">
                <a:ea typeface="ＭＳ Ｐゴシック" charset="-128"/>
              </a:rPr>
              <a:t>)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173921"/>
            <a:ext cx="8301038" cy="553998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000" dirty="0">
                <a:ea typeface="ＭＳ Ｐゴシック" charset="-128"/>
              </a:rPr>
              <a:t>Ühendab arvutikomponendid erinevate liideste abil ühtseks tervikuks</a:t>
            </a:r>
            <a:endParaRPr lang="en-GB" altLang="en-US" sz="20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6343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KÕVAKETAS – HDD, tänapäeval ka SSD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439887"/>
            <a:ext cx="8301038" cy="58907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Informatsiooni talletamine</a:t>
            </a:r>
            <a:endParaRPr lang="en-GB" altLang="en-US" sz="24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s://qph.fs.quoracdn.net/main-qimg-e6a2866f05e3dfdef179f5cee215187b-c">
            <a:extLst>
              <a:ext uri="{FF2B5EF4-FFF2-40B4-BE49-F238E27FC236}">
                <a16:creationId xmlns:a16="http://schemas.microsoft.com/office/drawing/2014/main" id="{613B322A-0153-4AF2-B3BE-04B3B6FC4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05" y="2041882"/>
            <a:ext cx="3613646" cy="21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s-na.ssl-images-amazon.com/images/I/81SYu2aMXRL._SL1500_.jpg">
            <a:extLst>
              <a:ext uri="{FF2B5EF4-FFF2-40B4-BE49-F238E27FC236}">
                <a16:creationId xmlns:a16="http://schemas.microsoft.com/office/drawing/2014/main" id="{2DED150B-E1FD-43C7-B1B8-E5C9A56F1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123" y="1586012"/>
            <a:ext cx="2950220" cy="295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dn.gamer-network.net/2017/usgamer/SSD-image.jpg">
            <a:extLst>
              <a:ext uri="{FF2B5EF4-FFF2-40B4-BE49-F238E27FC236}">
                <a16:creationId xmlns:a16="http://schemas.microsoft.com/office/drawing/2014/main" id="{EB84D640-1416-4B13-9399-DD5813117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4156933"/>
            <a:ext cx="4284067" cy="22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techwile.com/wp-content/uploads/2017/09/SSD-5.jpg">
            <a:extLst>
              <a:ext uri="{FF2B5EF4-FFF2-40B4-BE49-F238E27FC236}">
                <a16:creationId xmlns:a16="http://schemas.microsoft.com/office/drawing/2014/main" id="{C25A8DAE-BB65-42B8-8339-EB68A16EE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87" y="4451216"/>
            <a:ext cx="2779439" cy="194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1944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TOITEPLOKK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439887"/>
            <a:ext cx="8301038" cy="58907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Arvuti ja selle erinevate osade varustamine vooluga </a:t>
            </a:r>
            <a:endParaRPr lang="en-GB" altLang="en-US" sz="24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cdn.instructables.com/FKD/C8TO/H12SVEDU/FKDC8TOH12SVEDU.LARGE.jpg">
            <a:extLst>
              <a:ext uri="{FF2B5EF4-FFF2-40B4-BE49-F238E27FC236}">
                <a16:creationId xmlns:a16="http://schemas.microsoft.com/office/drawing/2014/main" id="{B39D2336-9153-4980-89E4-4C3C621A4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5" y="2087959"/>
            <a:ext cx="449600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e01.alicdn.com/kf/HTB1UOK_SFXXXXbsaXXXxh4dFXXXy/ATX-Miner-Power-Supply-for-GPU-Card-PC-24-Pin-Bitmain-Antminer-Mining-Miner-Power-Supply.jpeg_640x640.jpeg">
            <a:extLst>
              <a:ext uri="{FF2B5EF4-FFF2-40B4-BE49-F238E27FC236}">
                <a16:creationId xmlns:a16="http://schemas.microsoft.com/office/drawing/2014/main" id="{DE304DF2-2C09-41D6-B0FE-6C4A731B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155" y="2018059"/>
            <a:ext cx="4344937" cy="434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869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VIDEOKAART, GRAAFIKAKAART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439887"/>
            <a:ext cx="8301038" cy="58907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Informatsiooni graafiline esitamine ja töötlus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https://cdn.mos.cms.futurecdn.net/QSjwpofL4v2VgLvWaJWAhH.jpg">
            <a:extLst>
              <a:ext uri="{FF2B5EF4-FFF2-40B4-BE49-F238E27FC236}">
                <a16:creationId xmlns:a16="http://schemas.microsoft.com/office/drawing/2014/main" id="{C158923E-4B1B-4508-A7CD-B33A957F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11" y="2419554"/>
            <a:ext cx="5220171" cy="293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5.walmartimages.com/asr/b8c0ca7a-b666-4268-a374-f0c924c20d9d_1.1a8423397b2b53dd7920a423628af57c.jpeg">
            <a:extLst>
              <a:ext uri="{FF2B5EF4-FFF2-40B4-BE49-F238E27FC236}">
                <a16:creationId xmlns:a16="http://schemas.microsoft.com/office/drawing/2014/main" id="{8AFE67E4-50CC-4DAD-9F5D-4895FA2EE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179" y="2003218"/>
            <a:ext cx="4032175" cy="40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4739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HELIKAART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439887"/>
            <a:ext cx="8301038" cy="1143070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Informatsiooni audio väljundid – tavaliselt integreeritud emaplaadi külge</a:t>
            </a:r>
            <a:endParaRPr lang="en-GB" altLang="en-US" sz="24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s://images10.newegg.com/ProductImage/29-102-003-06.jpg">
            <a:extLst>
              <a:ext uri="{FF2B5EF4-FFF2-40B4-BE49-F238E27FC236}">
                <a16:creationId xmlns:a16="http://schemas.microsoft.com/office/drawing/2014/main" id="{30D82C0E-5417-4141-87A0-3DB59AA21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66" y="2303983"/>
            <a:ext cx="5065017" cy="379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060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upload.wikimedia.org/wikipedia/commons/thumb/9/9e/Network_card.jpg/1200px-Network_card.jpg">
            <a:extLst>
              <a:ext uri="{FF2B5EF4-FFF2-40B4-BE49-F238E27FC236}">
                <a16:creationId xmlns:a16="http://schemas.microsoft.com/office/drawing/2014/main" id="{8E644EC2-884B-47F3-83E0-D0B434F77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002" y="2159967"/>
            <a:ext cx="4945657" cy="36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VÕRGUKAART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439887"/>
            <a:ext cx="8301038" cy="58907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Võrguväljundid – tavaliselt integreeritud emaplaadi külge</a:t>
            </a:r>
            <a:endParaRPr lang="en-GB" altLang="en-US" sz="2400" u="sng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s://s3.amazonaws.com/assets.mhint/product_images/522328/522328pro.jpg">
            <a:extLst>
              <a:ext uri="{FF2B5EF4-FFF2-40B4-BE49-F238E27FC236}">
                <a16:creationId xmlns:a16="http://schemas.microsoft.com/office/drawing/2014/main" id="{54850695-4E35-4559-B7C7-E4419EDF5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20" y="3073994"/>
            <a:ext cx="4716914" cy="241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083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KORPUS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https://cache.osta.ee/iv2/auctions/1_20_19089199.jpg">
            <a:extLst>
              <a:ext uri="{FF2B5EF4-FFF2-40B4-BE49-F238E27FC236}">
                <a16:creationId xmlns:a16="http://schemas.microsoft.com/office/drawing/2014/main" id="{07A94FC7-8EC7-4587-BA5D-38E1D2F2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203" y="2015951"/>
            <a:ext cx="38884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ww.arvutitark.ee/prodpics/81/81875/original/69078.jpg">
            <a:extLst>
              <a:ext uri="{FF2B5EF4-FFF2-40B4-BE49-F238E27FC236}">
                <a16:creationId xmlns:a16="http://schemas.microsoft.com/office/drawing/2014/main" id="{5E6F5EFC-06BD-445F-80E1-5F4BE1DC4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90" y="1476450"/>
            <a:ext cx="4715965" cy="471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18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JAHUTID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ttps://www.144hzmonitors.com/wp-content/uploads/2016/10/DeepCool-430x430.jpg">
            <a:extLst>
              <a:ext uri="{FF2B5EF4-FFF2-40B4-BE49-F238E27FC236}">
                <a16:creationId xmlns:a16="http://schemas.microsoft.com/office/drawing/2014/main" id="{952F056C-05F0-4477-8D6B-CCC0F46E5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9" y="1871935"/>
            <a:ext cx="3920876" cy="392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mages-na.ssl-images-amazon.com/images/I/412kkKnl%2BwL._SX355_.jpg">
            <a:extLst>
              <a:ext uri="{FF2B5EF4-FFF2-40B4-BE49-F238E27FC236}">
                <a16:creationId xmlns:a16="http://schemas.microsoft.com/office/drawing/2014/main" id="{CBBEE589-D258-4617-9E94-B9342F32C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15" y="2231975"/>
            <a:ext cx="422844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24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789707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LIIDESED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619138-EED6-4CEF-AF25-44BE6EDDCFD9}"/>
              </a:ext>
            </a:extLst>
          </p:cNvPr>
          <p:cNvSpPr txBox="1"/>
          <p:nvPr/>
        </p:nvSpPr>
        <p:spPr>
          <a:xfrm>
            <a:off x="755675" y="1223863"/>
            <a:ext cx="5760640" cy="6364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700" dirty="0">
                <a:solidFill>
                  <a:schemeClr val="tx1"/>
                </a:solidFill>
              </a:rPr>
              <a:t>PS/2 – Hiir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Keyboard</a:t>
            </a:r>
            <a:r>
              <a:rPr lang="et-EE" sz="1700" dirty="0">
                <a:solidFill>
                  <a:schemeClr val="tx1"/>
                </a:solidFill>
              </a:rPr>
              <a:t> </a:t>
            </a:r>
            <a:r>
              <a:rPr lang="et-EE" sz="1700" dirty="0" err="1">
                <a:solidFill>
                  <a:schemeClr val="tx1"/>
                </a:solidFill>
              </a:rPr>
              <a:t>Connector</a:t>
            </a:r>
            <a:r>
              <a:rPr lang="et-EE" sz="1700" dirty="0">
                <a:solidFill>
                  <a:schemeClr val="tx1"/>
                </a:solidFill>
              </a:rPr>
              <a:t> – klaviatuur</a:t>
            </a:r>
          </a:p>
          <a:p>
            <a:r>
              <a:rPr lang="et-EE" sz="1700" dirty="0">
                <a:solidFill>
                  <a:schemeClr val="tx1"/>
                </a:solidFill>
              </a:rPr>
              <a:t>COM Port – erinevad seadmed (kunagi ka hiir ja modem)</a:t>
            </a:r>
          </a:p>
          <a:p>
            <a:r>
              <a:rPr lang="et-EE" sz="1700" dirty="0">
                <a:solidFill>
                  <a:schemeClr val="tx1"/>
                </a:solidFill>
              </a:rPr>
              <a:t>LPT Port – kunagi printer</a:t>
            </a:r>
          </a:p>
          <a:p>
            <a:r>
              <a:rPr lang="et-EE" sz="1700" dirty="0">
                <a:solidFill>
                  <a:schemeClr val="tx1"/>
                </a:solidFill>
              </a:rPr>
              <a:t>FDD </a:t>
            </a:r>
            <a:r>
              <a:rPr lang="et-EE" sz="1700" dirty="0" err="1">
                <a:solidFill>
                  <a:schemeClr val="tx1"/>
                </a:solidFill>
              </a:rPr>
              <a:t>Connector</a:t>
            </a:r>
            <a:r>
              <a:rPr lang="et-EE" sz="1700" dirty="0">
                <a:solidFill>
                  <a:schemeClr val="tx1"/>
                </a:solidFill>
              </a:rPr>
              <a:t> – </a:t>
            </a:r>
            <a:r>
              <a:rPr lang="et-EE" sz="1700" dirty="0" err="1">
                <a:solidFill>
                  <a:schemeClr val="tx1"/>
                </a:solidFill>
              </a:rPr>
              <a:t>Floppy</a:t>
            </a:r>
            <a:r>
              <a:rPr lang="et-EE" sz="1700" dirty="0">
                <a:solidFill>
                  <a:schemeClr val="tx1"/>
                </a:solidFill>
              </a:rPr>
              <a:t> seade</a:t>
            </a:r>
          </a:p>
          <a:p>
            <a:r>
              <a:rPr lang="et-EE" sz="1700" dirty="0">
                <a:solidFill>
                  <a:schemeClr val="tx1"/>
                </a:solidFill>
              </a:rPr>
              <a:t>IDE/ATA </a:t>
            </a:r>
            <a:r>
              <a:rPr lang="et-EE" sz="1700" dirty="0" err="1">
                <a:solidFill>
                  <a:schemeClr val="tx1"/>
                </a:solidFill>
              </a:rPr>
              <a:t>bus</a:t>
            </a:r>
            <a:r>
              <a:rPr lang="et-EE" sz="1700" dirty="0">
                <a:solidFill>
                  <a:schemeClr val="tx1"/>
                </a:solidFill>
              </a:rPr>
              <a:t> - kõvakettad</a:t>
            </a:r>
          </a:p>
          <a:p>
            <a:r>
              <a:rPr lang="et-EE" sz="1700" dirty="0">
                <a:solidFill>
                  <a:schemeClr val="tx1"/>
                </a:solidFill>
              </a:rPr>
              <a:t>SATA </a:t>
            </a:r>
            <a:r>
              <a:rPr lang="et-EE" sz="1700" dirty="0" err="1">
                <a:solidFill>
                  <a:schemeClr val="tx1"/>
                </a:solidFill>
              </a:rPr>
              <a:t>bus</a:t>
            </a:r>
            <a:r>
              <a:rPr lang="et-EE" sz="1700" dirty="0">
                <a:solidFill>
                  <a:schemeClr val="tx1"/>
                </a:solidFill>
              </a:rPr>
              <a:t> – kõvakettad</a:t>
            </a:r>
          </a:p>
          <a:p>
            <a:r>
              <a:rPr lang="et-EE" sz="1700" dirty="0">
                <a:solidFill>
                  <a:schemeClr val="tx1"/>
                </a:solidFill>
              </a:rPr>
              <a:t>SCSI – kõvakettad</a:t>
            </a:r>
          </a:p>
          <a:p>
            <a:r>
              <a:rPr lang="et-EE" sz="1700" dirty="0">
                <a:solidFill>
                  <a:schemeClr val="tx1"/>
                </a:solidFill>
              </a:rPr>
              <a:t>USB port – printer, mälu, hiir, klaviatuur ja paljud teised seadmed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FireWire</a:t>
            </a:r>
            <a:r>
              <a:rPr lang="et-EE" sz="1700" dirty="0">
                <a:solidFill>
                  <a:schemeClr val="tx1"/>
                </a:solidFill>
              </a:rPr>
              <a:t> (IEEE 1394 port) – arvuti, erinevad seadmed</a:t>
            </a:r>
          </a:p>
          <a:p>
            <a:r>
              <a:rPr lang="et-EE" sz="1700" dirty="0">
                <a:solidFill>
                  <a:schemeClr val="tx1"/>
                </a:solidFill>
              </a:rPr>
              <a:t>MIDI port – mängud, süntesaator</a:t>
            </a:r>
          </a:p>
          <a:p>
            <a:r>
              <a:rPr lang="et-EE" sz="1700" dirty="0">
                <a:solidFill>
                  <a:schemeClr val="tx1"/>
                </a:solidFill>
              </a:rPr>
              <a:t>VGA D15, DVI </a:t>
            </a:r>
            <a:r>
              <a:rPr lang="et-EE" sz="1700" dirty="0" err="1">
                <a:solidFill>
                  <a:schemeClr val="tx1"/>
                </a:solidFill>
              </a:rPr>
              <a:t>connector</a:t>
            </a:r>
            <a:r>
              <a:rPr lang="et-EE" sz="1700" dirty="0">
                <a:solidFill>
                  <a:schemeClr val="tx1"/>
                </a:solidFill>
              </a:rPr>
              <a:t> – monitor</a:t>
            </a:r>
          </a:p>
          <a:p>
            <a:r>
              <a:rPr lang="et-EE" sz="1700" dirty="0">
                <a:solidFill>
                  <a:schemeClr val="tx1"/>
                </a:solidFill>
              </a:rPr>
              <a:t>HDMI – video + heli</a:t>
            </a:r>
          </a:p>
          <a:p>
            <a:r>
              <a:rPr lang="et-EE" sz="1700" dirty="0">
                <a:solidFill>
                  <a:schemeClr val="tx1"/>
                </a:solidFill>
              </a:rPr>
              <a:t>IR – </a:t>
            </a:r>
            <a:r>
              <a:rPr lang="et-EE" sz="1700" dirty="0" err="1">
                <a:solidFill>
                  <a:schemeClr val="tx1"/>
                </a:solidFill>
              </a:rPr>
              <a:t>infrapunaandur</a:t>
            </a:r>
            <a:endParaRPr lang="et-EE" sz="1700" dirty="0">
              <a:solidFill>
                <a:schemeClr val="tx1"/>
              </a:solidFill>
            </a:endParaRPr>
          </a:p>
          <a:p>
            <a:r>
              <a:rPr lang="et-EE" sz="1700" dirty="0">
                <a:solidFill>
                  <a:schemeClr val="tx1"/>
                </a:solidFill>
              </a:rPr>
              <a:t>Ethernet – arvutivõrk</a:t>
            </a:r>
          </a:p>
          <a:p>
            <a:r>
              <a:rPr lang="et-EE" sz="1700" dirty="0">
                <a:solidFill>
                  <a:schemeClr val="tx1"/>
                </a:solidFill>
              </a:rPr>
              <a:t>PCMCIA – kaardi liides (sülearvutil)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Power</a:t>
            </a:r>
            <a:r>
              <a:rPr lang="et-EE" sz="1700" dirty="0">
                <a:solidFill>
                  <a:schemeClr val="tx1"/>
                </a:solidFill>
              </a:rPr>
              <a:t> </a:t>
            </a:r>
            <a:r>
              <a:rPr lang="et-EE" sz="1700" dirty="0" err="1">
                <a:solidFill>
                  <a:schemeClr val="tx1"/>
                </a:solidFill>
              </a:rPr>
              <a:t>Support</a:t>
            </a:r>
            <a:r>
              <a:rPr lang="et-EE" sz="1700" dirty="0">
                <a:solidFill>
                  <a:schemeClr val="tx1"/>
                </a:solidFill>
              </a:rPr>
              <a:t> – toide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Fan</a:t>
            </a:r>
            <a:r>
              <a:rPr lang="et-EE" sz="1700" dirty="0">
                <a:solidFill>
                  <a:schemeClr val="tx1"/>
                </a:solidFill>
              </a:rPr>
              <a:t> </a:t>
            </a:r>
            <a:r>
              <a:rPr lang="et-EE" sz="1700" dirty="0" err="1">
                <a:solidFill>
                  <a:schemeClr val="tx1"/>
                </a:solidFill>
              </a:rPr>
              <a:t>Connector</a:t>
            </a:r>
            <a:r>
              <a:rPr lang="et-EE" sz="1700" dirty="0">
                <a:solidFill>
                  <a:schemeClr val="tx1"/>
                </a:solidFill>
              </a:rPr>
              <a:t> – ventilaator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PWDLED..jne</a:t>
            </a:r>
            <a:r>
              <a:rPr lang="et-EE" sz="1700" dirty="0">
                <a:solidFill>
                  <a:schemeClr val="tx1"/>
                </a:solidFill>
              </a:rPr>
              <a:t>. – indikatsioon</a:t>
            </a:r>
          </a:p>
          <a:p>
            <a:r>
              <a:rPr lang="et-EE" sz="1700" dirty="0" err="1">
                <a:solidFill>
                  <a:schemeClr val="tx1"/>
                </a:solidFill>
              </a:rPr>
              <a:t>Line-In</a:t>
            </a:r>
            <a:r>
              <a:rPr lang="et-EE" sz="1700" dirty="0">
                <a:solidFill>
                  <a:schemeClr val="tx1"/>
                </a:solidFill>
              </a:rPr>
              <a:t>, </a:t>
            </a:r>
            <a:r>
              <a:rPr lang="et-EE" sz="1700" dirty="0" err="1">
                <a:solidFill>
                  <a:schemeClr val="tx1"/>
                </a:solidFill>
              </a:rPr>
              <a:t>Line-Out</a:t>
            </a:r>
            <a:r>
              <a:rPr lang="et-EE" sz="1700" dirty="0">
                <a:solidFill>
                  <a:schemeClr val="tx1"/>
                </a:solidFill>
              </a:rPr>
              <a:t>, </a:t>
            </a:r>
            <a:r>
              <a:rPr lang="et-EE" sz="1700" dirty="0" err="1">
                <a:solidFill>
                  <a:schemeClr val="tx1"/>
                </a:solidFill>
              </a:rPr>
              <a:t>Mic-In</a:t>
            </a:r>
            <a:r>
              <a:rPr lang="et-EE" sz="1700" dirty="0">
                <a:solidFill>
                  <a:schemeClr val="tx1"/>
                </a:solidFill>
              </a:rPr>
              <a:t> - Heli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</p:txBody>
      </p:sp>
      <p:pic>
        <p:nvPicPr>
          <p:cNvPr id="13314" name="Picture 2" descr="https://www.online-tech-tips.com/wp-content/uploads/2014/08/ps2-ports.jpg">
            <a:extLst>
              <a:ext uri="{FF2B5EF4-FFF2-40B4-BE49-F238E27FC236}">
                <a16:creationId xmlns:a16="http://schemas.microsoft.com/office/drawing/2014/main" id="{A8604ECF-B954-489A-A268-E3EC8E296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27" y="935831"/>
            <a:ext cx="1207814" cy="80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inceptiontechnologies.com/InfiniTimeManual/TS1.gif">
            <a:extLst>
              <a:ext uri="{FF2B5EF4-FFF2-40B4-BE49-F238E27FC236}">
                <a16:creationId xmlns:a16="http://schemas.microsoft.com/office/drawing/2014/main" id="{89391EBE-141D-4E77-BECD-121CE7571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67" y="935831"/>
            <a:ext cx="1376015" cy="13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img.tomshardware.com/us/2005/11/23/pc_interfaces_101/hdd_sata_connected2.jpg">
            <a:extLst>
              <a:ext uri="{FF2B5EF4-FFF2-40B4-BE49-F238E27FC236}">
                <a16:creationId xmlns:a16="http://schemas.microsoft.com/office/drawing/2014/main" id="{1D077F62-0B39-47CF-970E-159F9FD1D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411" y="2087959"/>
            <a:ext cx="1976179" cy="13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s://s.hswstatic.com/gif/firewire-3.jpg">
            <a:extLst>
              <a:ext uri="{FF2B5EF4-FFF2-40B4-BE49-F238E27FC236}">
                <a16:creationId xmlns:a16="http://schemas.microsoft.com/office/drawing/2014/main" id="{4BA04CE7-F93C-4D1E-B965-1029EC57A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67" y="3096071"/>
            <a:ext cx="1102833" cy="103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s://www.technologyuk.net/computing/computer-systems/images/hard_disk_drive_09.jpg">
            <a:extLst>
              <a:ext uri="{FF2B5EF4-FFF2-40B4-BE49-F238E27FC236}">
                <a16:creationId xmlns:a16="http://schemas.microsoft.com/office/drawing/2014/main" id="{DB0D2C82-45CF-4171-AFEF-845340960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458" y="2087959"/>
            <a:ext cx="1950161" cy="11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s://upload.wikimedia.org/wikipedia/commons/thumb/9/92/SVGA_port.jpg/300px-SVGA_port.jpg">
            <a:extLst>
              <a:ext uri="{FF2B5EF4-FFF2-40B4-BE49-F238E27FC236}">
                <a16:creationId xmlns:a16="http://schemas.microsoft.com/office/drawing/2014/main" id="{A34839AC-2509-4F91-A8C4-7F4C5BD98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339" y="4032175"/>
            <a:ext cx="1339236" cy="100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Image result for DVI connector">
            <a:extLst>
              <a:ext uri="{FF2B5EF4-FFF2-40B4-BE49-F238E27FC236}">
                <a16:creationId xmlns:a16="http://schemas.microsoft.com/office/drawing/2014/main" id="{3E6EFF2E-2F8F-46D7-980D-D341645A1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780" y="3960167"/>
            <a:ext cx="2378075" cy="120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 descr="https://i5.walmartimages.com/asr/df50c9b2-ef24-4d78-891c-4f97ad8505e7_1.0d925d24c4d6c473d24cbbc3c0eeb256.jpeg?odnHeight=450&amp;odnWidth=450&amp;odnBg=FFFFFF">
            <a:extLst>
              <a:ext uri="{FF2B5EF4-FFF2-40B4-BE49-F238E27FC236}">
                <a16:creationId xmlns:a16="http://schemas.microsoft.com/office/drawing/2014/main" id="{9125EA92-DC63-4E7F-8A1C-3C2D1532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109" y="4730060"/>
            <a:ext cx="703758" cy="70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 descr="http://www.dvdyourmemories.com/wp-content/uploads/2012/06/1.jpg">
            <a:extLst>
              <a:ext uri="{FF2B5EF4-FFF2-40B4-BE49-F238E27FC236}">
                <a16:creationId xmlns:a16="http://schemas.microsoft.com/office/drawing/2014/main" id="{546E4282-0D06-4E71-8569-CC6C83D90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534" y="5509288"/>
            <a:ext cx="1639475" cy="89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mybroadband.co.za/vb/attachment.php?attachmentid=81761&amp;d=1384108600">
            <a:extLst>
              <a:ext uri="{FF2B5EF4-FFF2-40B4-BE49-F238E27FC236}">
                <a16:creationId xmlns:a16="http://schemas.microsoft.com/office/drawing/2014/main" id="{7C7A6855-44A7-46DF-90C9-56C894EE2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68" y="4437321"/>
            <a:ext cx="1102295" cy="73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3671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86171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SIINID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619138-EED6-4CEF-AF25-44BE6EDDCFD9}"/>
              </a:ext>
            </a:extLst>
          </p:cNvPr>
          <p:cNvSpPr txBox="1"/>
          <p:nvPr/>
        </p:nvSpPr>
        <p:spPr>
          <a:xfrm>
            <a:off x="755675" y="1555330"/>
            <a:ext cx="5760640" cy="161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tx1"/>
                </a:solidFill>
              </a:rPr>
              <a:t>AGP, PCI, PCI Express (kunagi ka ISA) – VIDEO, HELI</a:t>
            </a:r>
          </a:p>
          <a:p>
            <a:endParaRPr lang="et-EE" sz="1600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</p:txBody>
      </p:sp>
      <p:pic>
        <p:nvPicPr>
          <p:cNvPr id="12290" name="Picture 2" descr="https://kosmostechlab.files.wordpress.com/2013/06/agp_pci_pcie_slots.jpg">
            <a:extLst>
              <a:ext uri="{FF2B5EF4-FFF2-40B4-BE49-F238E27FC236}">
                <a16:creationId xmlns:a16="http://schemas.microsoft.com/office/drawing/2014/main" id="{4C4AFE84-4444-4D8E-9163-5A7A9D702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15" y="2160312"/>
            <a:ext cx="5715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003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800090"/>
            <a:ext cx="8301038" cy="99367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                     </a:t>
            </a:r>
            <a:r>
              <a:rPr lang="et-EE" altLang="en-US" b="1" dirty="0">
                <a:ea typeface="ＭＳ Ｐゴシック" charset="-128"/>
              </a:rPr>
              <a:t>ARVUTI LISASEADMED</a:t>
            </a:r>
            <a:br>
              <a:rPr lang="et-EE" altLang="en-US" dirty="0">
                <a:ea typeface="ＭＳ Ｐゴシック" charset="-128"/>
              </a:rPr>
            </a:br>
            <a:r>
              <a:rPr lang="et-EE" altLang="en-US" sz="3000" dirty="0">
                <a:ea typeface="ＭＳ Ｐゴシック" charset="-128"/>
              </a:rPr>
              <a:t>VÄLISED ANDMEKANDJAD</a:t>
            </a:r>
            <a:endParaRPr lang="en-GB" altLang="en-US" sz="30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C0D4DD-3084-45E7-B6AE-4C5A651932D2}"/>
              </a:ext>
            </a:extLst>
          </p:cNvPr>
          <p:cNvSpPr txBox="1"/>
          <p:nvPr/>
        </p:nvSpPr>
        <p:spPr>
          <a:xfrm>
            <a:off x="714375" y="2231975"/>
            <a:ext cx="263084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t-EE" dirty="0">
                <a:solidFill>
                  <a:schemeClr val="tx1"/>
                </a:solidFill>
              </a:rPr>
              <a:t>Väline kõvaketas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chemeClr val="tx1"/>
                </a:solidFill>
              </a:rPr>
              <a:t>USB mälupulk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chemeClr val="tx1"/>
                </a:solidFill>
              </a:rPr>
              <a:t>CD, DVD, </a:t>
            </a:r>
            <a:r>
              <a:rPr lang="et-EE" dirty="0" err="1">
                <a:solidFill>
                  <a:schemeClr val="tx1"/>
                </a:solidFill>
              </a:rPr>
              <a:t>Blu-Ray</a:t>
            </a:r>
            <a:endParaRPr lang="et-EE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t-EE" dirty="0" err="1">
                <a:solidFill>
                  <a:schemeClr val="tx1"/>
                </a:solidFill>
              </a:rPr>
              <a:t>Floppy</a:t>
            </a:r>
            <a:r>
              <a:rPr lang="et-EE" dirty="0">
                <a:solidFill>
                  <a:schemeClr val="tx1"/>
                </a:solidFill>
              </a:rPr>
              <a:t> Disk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chemeClr val="tx1"/>
                </a:solidFill>
              </a:rPr>
              <a:t>…</a:t>
            </a:r>
          </a:p>
        </p:txBody>
      </p:sp>
      <p:pic>
        <p:nvPicPr>
          <p:cNvPr id="11266" name="Picture 2" descr="https://upload.wikimedia.org/wikipedia/commons/thumb/a/aa/Floppy_disk_2009_G1.jpg/1200px-Floppy_disk_2009_G1.jpg">
            <a:extLst>
              <a:ext uri="{FF2B5EF4-FFF2-40B4-BE49-F238E27FC236}">
                <a16:creationId xmlns:a16="http://schemas.microsoft.com/office/drawing/2014/main" id="{F56992FA-FB17-4089-8D68-56A7A8937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891" y="4248199"/>
            <a:ext cx="4273549" cy="20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mg1.ibay.com.mv/is1/full/2017/11/item_2031832_869.jpg">
            <a:extLst>
              <a:ext uri="{FF2B5EF4-FFF2-40B4-BE49-F238E27FC236}">
                <a16:creationId xmlns:a16="http://schemas.microsoft.com/office/drawing/2014/main" id="{912E9E7C-E0C3-4CEC-999F-7DD0EEF0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373" y="1318483"/>
            <a:ext cx="3357388" cy="152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home.bt.com/images/usb-sticks-136401592897103901-151111154135.jpg">
            <a:extLst>
              <a:ext uri="{FF2B5EF4-FFF2-40B4-BE49-F238E27FC236}">
                <a16:creationId xmlns:a16="http://schemas.microsoft.com/office/drawing/2014/main" id="{8552C9CE-0064-4C74-AE1F-680A2CA9A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369" y="2375991"/>
            <a:ext cx="2355850" cy="132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kapidani.com/wp-content/uploads/2017/09/cd-dvd-blu-ray-discs.jpg">
            <a:extLst>
              <a:ext uri="{FF2B5EF4-FFF2-40B4-BE49-F238E27FC236}">
                <a16:creationId xmlns:a16="http://schemas.microsoft.com/office/drawing/2014/main" id="{971BD688-ADD4-410F-AEE7-FAA6D3443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267" y="2867591"/>
            <a:ext cx="3308095" cy="207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814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i.kinja-img.com/gawker-media/image/upload/s--Jo7sinAv--/c_scale,f_auto,fl_progressive,q_80,w_800/aoj4ajmkg11pq7jdwkm5.jpg">
            <a:extLst>
              <a:ext uri="{FF2B5EF4-FFF2-40B4-BE49-F238E27FC236}">
                <a16:creationId xmlns:a16="http://schemas.microsoft.com/office/drawing/2014/main" id="{D31B1E08-A52A-43EC-AEF1-7F20A6A26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357" y="3456111"/>
            <a:ext cx="4033279" cy="260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KLAVIATUUR JA HIIR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https://www.computerhope.com/cdn/keyboard/keyboard.jpg">
            <a:extLst>
              <a:ext uri="{FF2B5EF4-FFF2-40B4-BE49-F238E27FC236}">
                <a16:creationId xmlns:a16="http://schemas.microsoft.com/office/drawing/2014/main" id="{05779E96-1432-40E7-9438-C2969FDF8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27" y="1746955"/>
            <a:ext cx="5683001" cy="212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7611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MONITOR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 descr="http://ssl-product-images.www8-hp.com/digmedialib/prodimg/lowres/c04939206.png">
            <a:extLst>
              <a:ext uri="{FF2B5EF4-FFF2-40B4-BE49-F238E27FC236}">
                <a16:creationId xmlns:a16="http://schemas.microsoft.com/office/drawing/2014/main" id="{A924E5A9-3F55-441D-9183-787E03FAA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27" y="1713582"/>
            <a:ext cx="545782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www.informationq.com/wp-content/uploads/2013/10/MONITOR.jpg">
            <a:extLst>
              <a:ext uri="{FF2B5EF4-FFF2-40B4-BE49-F238E27FC236}">
                <a16:creationId xmlns:a16="http://schemas.microsoft.com/office/drawing/2014/main" id="{F4583598-C631-4C16-A616-BB38D1E3E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42" y="2015950"/>
            <a:ext cx="3456385" cy="34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1407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PRINTER – laser, tindi, maatriks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s://s3-ap-southeast-2.amazonaws.com/wc-prod-pim/JPEG_1000x1000/CALBP6780X_canon_cso_canon_lbp6780x_mono_laser_prin_white.jpg">
            <a:extLst>
              <a:ext uri="{FF2B5EF4-FFF2-40B4-BE49-F238E27FC236}">
                <a16:creationId xmlns:a16="http://schemas.microsoft.com/office/drawing/2014/main" id="{04498954-1709-44DD-99E1-17745DD5E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56" y="1671357"/>
            <a:ext cx="3605098" cy="360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cdn1.expertreviews.co.uk/sites/expertreviews/files/2016/09/best_printers_2016_-_best_photo_printer_under_100_-_canon_pixma_mg5750.jpg?itok=xy61loBV">
            <a:extLst>
              <a:ext uri="{FF2B5EF4-FFF2-40B4-BE49-F238E27FC236}">
                <a16:creationId xmlns:a16="http://schemas.microsoft.com/office/drawing/2014/main" id="{ECB6570A-A0BC-47D9-8677-382803E49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13" y="1442874"/>
            <a:ext cx="4320139" cy="252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images-cdn.azureedge.net/azure/in-resources/199ee40b-11b8-466c-b005-1d0eeaefb4a2/Images/ProductImages/Source/fx2175.jpg">
            <a:extLst>
              <a:ext uri="{FF2B5EF4-FFF2-40B4-BE49-F238E27FC236}">
                <a16:creationId xmlns:a16="http://schemas.microsoft.com/office/drawing/2014/main" id="{EECFB797-CA45-4E03-97DE-B4B9F8408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907" y="3495740"/>
            <a:ext cx="5238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8543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SKÄNNER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https://i5.walmartimages.com/asr/badf33b2-5244-4f54-9b0e-23a15b9efef1_1.c5715094b2f3c7af81be497241b80db5.jpeg?odnHeight=450&amp;odnWidth=450&amp;odnBg=FFFFFF">
            <a:extLst>
              <a:ext uri="{FF2B5EF4-FFF2-40B4-BE49-F238E27FC236}">
                <a16:creationId xmlns:a16="http://schemas.microsoft.com/office/drawing/2014/main" id="{C9912675-7E91-482C-A01A-03AEFD62E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83" y="1007839"/>
            <a:ext cx="5096246" cy="509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6991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AUDIO - kõlarid</a:t>
            </a: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 descr="https://www.windowscentral.com/sites/wpcentral.com/files/styles/xlarge/public/field/image/2016/11/speakers-cyber-acoustics-3602-01.jpg?itok=oD5m4KFk">
            <a:extLst>
              <a:ext uri="{FF2B5EF4-FFF2-40B4-BE49-F238E27FC236}">
                <a16:creationId xmlns:a16="http://schemas.microsoft.com/office/drawing/2014/main" id="{4C74A416-511C-49CB-998B-4A9F6597A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83" y="1661505"/>
            <a:ext cx="5395496" cy="432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752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254</Words>
  <Application>Microsoft Office PowerPoint</Application>
  <PresentationFormat>Custom</PresentationFormat>
  <Paragraphs>62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Calibri Light</vt:lpstr>
      <vt:lpstr>StarSymbol</vt:lpstr>
      <vt:lpstr>Times New Roman</vt:lpstr>
      <vt:lpstr>Office Theme</vt:lpstr>
      <vt:lpstr>IT rakendused loodusteadustes Arvuti komponendid</vt:lpstr>
      <vt:lpstr>PROTSESSOR </vt:lpstr>
      <vt:lpstr>MUUTMÄLU, OPERATIIVMÄLU (RAM) </vt:lpstr>
      <vt:lpstr>EMAPLAAT (motherboard)</vt:lpstr>
      <vt:lpstr>KÕVAKETAS – HDD, tänapäeval ka SSD</vt:lpstr>
      <vt:lpstr>TOITEPLOKK</vt:lpstr>
      <vt:lpstr>VIDEOKAART, GRAAFIKAKAART</vt:lpstr>
      <vt:lpstr>HELIKAART</vt:lpstr>
      <vt:lpstr>VÕRGUKAART</vt:lpstr>
      <vt:lpstr>KORPUS</vt:lpstr>
      <vt:lpstr>JAHUTID</vt:lpstr>
      <vt:lpstr>LIIDESED</vt:lpstr>
      <vt:lpstr>SIINID</vt:lpstr>
      <vt:lpstr>                     ARVUTI LISASEADMED VÄLISED ANDMEKANDJAD</vt:lpstr>
      <vt:lpstr>KLAVIATUUR JA HIIR</vt:lpstr>
      <vt:lpstr>MONITOR</vt:lpstr>
      <vt:lpstr>PRINTER – laser, tindi, maatriks</vt:lpstr>
      <vt:lpstr>SKÄNNER</vt:lpstr>
      <vt:lpstr>AUDIO - kõlarid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Kert Martma</cp:lastModifiedBy>
  <cp:revision>34</cp:revision>
  <dcterms:modified xsi:type="dcterms:W3CDTF">2018-02-07T12:13:45Z</dcterms:modified>
</cp:coreProperties>
</file>