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31"/>
  </p:notesMasterIdLst>
  <p:handoutMasterIdLst>
    <p:handoutMasterId r:id="rId32"/>
  </p:handoutMasterIdLst>
  <p:sldIdLst>
    <p:sldId id="305" r:id="rId2"/>
    <p:sldId id="370" r:id="rId3"/>
    <p:sldId id="371" r:id="rId4"/>
    <p:sldId id="372" r:id="rId5"/>
    <p:sldId id="373" r:id="rId6"/>
    <p:sldId id="374" r:id="rId7"/>
    <p:sldId id="399" r:id="rId8"/>
    <p:sldId id="398" r:id="rId9"/>
    <p:sldId id="375" r:id="rId10"/>
    <p:sldId id="376" r:id="rId11"/>
    <p:sldId id="378" r:id="rId12"/>
    <p:sldId id="379" r:id="rId13"/>
    <p:sldId id="380" r:id="rId14"/>
    <p:sldId id="381" r:id="rId15"/>
    <p:sldId id="382" r:id="rId16"/>
    <p:sldId id="383" r:id="rId17"/>
    <p:sldId id="385" r:id="rId18"/>
    <p:sldId id="388" r:id="rId19"/>
    <p:sldId id="387" r:id="rId20"/>
    <p:sldId id="389" r:id="rId21"/>
    <p:sldId id="390" r:id="rId22"/>
    <p:sldId id="391" r:id="rId23"/>
    <p:sldId id="392" r:id="rId24"/>
    <p:sldId id="393" r:id="rId25"/>
    <p:sldId id="394" r:id="rId26"/>
    <p:sldId id="395" r:id="rId27"/>
    <p:sldId id="396" r:id="rId28"/>
    <p:sldId id="397" r:id="rId29"/>
    <p:sldId id="384" r:id="rId30"/>
  </p:sldIdLst>
  <p:sldSz cx="9144000" cy="6858000" type="screen4x3"/>
  <p:notesSz cx="6797675" cy="9926638"/>
  <p:defaultTextStyle>
    <a:defPPr>
      <a:defRPr lang="et-E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42A1F0D-7B77-47E3-9957-632D061B6E5A}" type="datetimeFigureOut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FE8594E-F980-4463-AADC-08E17DD51E80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838267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BFDC895-6F1F-437F-8260-2702775C1C42}" type="datetimeFigureOut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t-E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t-E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71280AC-59FC-4095-A81E-E62F7887296A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0286948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D84DEA-E822-4F7F-B3A9-5F0E0DDC5B0A}" type="slidenum">
              <a:rPr lang="en-US" altLang="et-EE"/>
              <a:pPr/>
              <a:t>1</a:t>
            </a:fld>
            <a:endParaRPr lang="en-US" altLang="et-EE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1220563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2B71FE-21A1-4F9D-B6C2-705D7A7685D5}" type="slidenum">
              <a:rPr lang="en-US" altLang="et-EE"/>
              <a:pPr/>
              <a:t>2</a:t>
            </a:fld>
            <a:endParaRPr lang="en-US" altLang="et-EE"/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1347363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3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500346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4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3185618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5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3451016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6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2099841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7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1250483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8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4276071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9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1942647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10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27529008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11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4143752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12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2429391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13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1281234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14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2353864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15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2846462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16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4907163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17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13397330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18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19818521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19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39225554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20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16254377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21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2845034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22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25670349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23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27213538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24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37752356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25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1501520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26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25932644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27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8621269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28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dirty="0" smtClean="0"/>
          </a:p>
        </p:txBody>
      </p:sp>
    </p:spTree>
    <p:extLst>
      <p:ext uri="{BB962C8B-B14F-4D97-AF65-F5344CB8AC3E}">
        <p14:creationId xmlns:p14="http://schemas.microsoft.com/office/powerpoint/2010/main" val="34845739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DFD6A5-EF4B-4FC4-98B3-4349B62280C5}" type="slidenum">
              <a:rPr lang="en-US" altLang="et-EE"/>
              <a:pPr/>
              <a:t>29</a:t>
            </a:fld>
            <a:endParaRPr lang="en-US" altLang="et-EE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140223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99F-7570-4FE5-8638-137CF0121EB3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4A4E5-BDF5-41BA-B4AB-D2AA69649D18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007158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4AF58-3ED5-4146-A925-D263096A639A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2DBA6-9A40-4F0F-9099-772AEFD005B4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513352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FDB1E-6B65-4F17-9F23-CCC8E9546E25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A3F1D-04FA-4C94-8F54-65FBCF80D511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13205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31762-217D-4D07-AB7B-51505294A34F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FC8C56-4379-463C-A887-68865B791244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2563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4B39E-3824-48D0-8B10-A510ACCE1338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068B9-4966-4D43-9135-9EA0BBC9637D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76086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23797-2C68-4A05-A33C-1A1FD2DF79A5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D6E69-A339-4B13-803C-6C59BB689545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721995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10D11-DDA4-4B9E-8FF9-F1FBE8FF0258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5BADF-DDC0-44BB-A1B4-0EFC06795E5B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687217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E9D90-2F63-41C2-97DF-71CEAA484AC6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4FD58-5A09-47BC-88DC-6A16F72C17E1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621503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t-E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1CDC4-9AA9-40D2-8836-5C4ECBB44597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F4BE2-52F9-42E3-A407-BAC4B29B1BAE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34942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1D77F-4A2E-478E-9611-C4B70CD82CFA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DA288-46A2-4D46-866E-C6F28EFBF227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042016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30261-6BB7-433B-BA8C-79711CB8985E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55882-41DD-4D8D-95E7-10FF9B6AE087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70613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5E2DD-9FD1-499D-84C3-C64342BF2EC8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52874E-5156-488D-9137-9F3B57443B5C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56534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417CD-6197-401B-AD35-757E018CBF45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7A430-A6D3-451D-9774-01325BCE9FCD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28570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t-EE" smtClean="0"/>
              <a:t>Click to edit Master title style</a:t>
            </a:r>
            <a:endParaRPr lang="et-EE" altLang="et-E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t-EE" smtClean="0"/>
              <a:t>Click to edit Master text styles</a:t>
            </a:r>
          </a:p>
          <a:p>
            <a:pPr lvl="1"/>
            <a:r>
              <a:rPr lang="en-US" altLang="et-EE" smtClean="0"/>
              <a:t>Second level</a:t>
            </a:r>
          </a:p>
          <a:p>
            <a:pPr lvl="2"/>
            <a:r>
              <a:rPr lang="en-US" altLang="et-EE" smtClean="0"/>
              <a:t>Third level</a:t>
            </a:r>
          </a:p>
          <a:p>
            <a:pPr lvl="3"/>
            <a:r>
              <a:rPr lang="en-US" altLang="et-EE" smtClean="0"/>
              <a:t>Fourth level</a:t>
            </a:r>
          </a:p>
          <a:p>
            <a:pPr lvl="4"/>
            <a:r>
              <a:rPr lang="en-US" altLang="et-EE" smtClean="0"/>
              <a:t>Fifth level</a:t>
            </a:r>
            <a:endParaRPr lang="et-EE" altLang="et-E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6FCCB9-996A-4272-B6B5-20E5D87B2E40}" type="datetime1">
              <a:rPr lang="et-EE"/>
              <a:pPr>
                <a:defRPr/>
              </a:pPr>
              <a:t>2.02.2015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4CE61BC-7462-423D-8F0C-4BA9EC99BA59}" type="slidenum">
              <a:rPr lang="et-EE" altLang="et-EE"/>
              <a:pPr/>
              <a:t>‹#›</a:t>
            </a:fld>
            <a:endParaRPr lang="et-EE" alt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gif"/><Relationship Id="rId10" Type="http://schemas.openxmlformats.org/officeDocument/2006/relationships/image" Target="../media/image13.jpeg"/><Relationship Id="rId4" Type="http://schemas.openxmlformats.org/officeDocument/2006/relationships/image" Target="../media/image5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ooajaplaan_NRK_2014_M16II_Kristo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20.jpg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11" Type="http://schemas.openxmlformats.org/officeDocument/2006/relationships/image" Target="../media/image26.jpeg"/><Relationship Id="rId5" Type="http://schemas.openxmlformats.org/officeDocument/2006/relationships/image" Target="../media/image5.jpeg"/><Relationship Id="rId10" Type="http://schemas.openxmlformats.org/officeDocument/2006/relationships/image" Target="../media/image25.gif"/><Relationship Id="rId4" Type="http://schemas.openxmlformats.org/officeDocument/2006/relationships/image" Target="../media/image4.jpeg"/><Relationship Id="rId9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file:///E:\TREENING\CFC\Ettekanne_EJL\Videod\Plank_k&#245;ht_sirgetel%20k&#228;tel.mp4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30.png"/><Relationship Id="rId2" Type="http://schemas.openxmlformats.org/officeDocument/2006/relationships/video" Target="file:///E:\TREENING\CFC\Ettekanne_EJL\Videod\Plank_k&#245;ht.mp4" TargetMode="External"/><Relationship Id="rId1" Type="http://schemas.microsoft.com/office/2007/relationships/media" Target="file:///E:\TREENING\CFC\Ettekanne_EJL\Videod\Plank_k&#245;ht.mp4" TargetMode="External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2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jpeg"/><Relationship Id="rId4" Type="http://schemas.openxmlformats.org/officeDocument/2006/relationships/video" Target="file:///E:\TREENING\CFC\Ettekanne_EJL\Videod\Plank_k&#245;ht_sirgetel%20k&#228;tel.mp4" TargetMode="External"/><Relationship Id="rId9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jpeg"/><Relationship Id="rId2" Type="http://schemas.openxmlformats.org/officeDocument/2006/relationships/video" Target="file:///E:\TREENING\CFC\Ettekanne_EJL\Videod\Plank_k&#245;ht_vead.mp4" TargetMode="External"/><Relationship Id="rId1" Type="http://schemas.microsoft.com/office/2007/relationships/media" Target="file:///E:\TREENING\CFC\Ettekanne_EJL\Videod\Plank_k&#245;ht_vead.mp4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file:///E:\TREENING\CFC\Ettekanne_EJL\Videod\Plank_k&#245;ht_d&#252;n_var2.mp4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33.png"/><Relationship Id="rId2" Type="http://schemas.openxmlformats.org/officeDocument/2006/relationships/video" Target="file:///E:\TREENING\CFC\Ettekanne_EJL\Videod\Plank_k&#245;ht_d&#252;n.mp4" TargetMode="External"/><Relationship Id="rId1" Type="http://schemas.microsoft.com/office/2007/relationships/media" Target="file:///E:\TREENING\CFC\Ettekanne_EJL\Videod\Plank_k&#245;ht_d&#252;n.mp4" TargetMode="External"/><Relationship Id="rId6" Type="http://schemas.openxmlformats.org/officeDocument/2006/relationships/notesSlide" Target="../notesSlides/notesSlide19.xml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jpeg"/><Relationship Id="rId4" Type="http://schemas.openxmlformats.org/officeDocument/2006/relationships/video" Target="file:///E:\TREENING\CFC\Ettekanne_EJL\Videod\Plank_k&#245;ht_d&#252;n_var2.mp4" TargetMode="External"/><Relationship Id="rId9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file:///E:\TREENING\CFC\Ettekanne_EJL\Videod\Plank_k&#245;ht_sirgetel%20k&#228;tel_d&#252;n_var2.mp4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35.png"/><Relationship Id="rId2" Type="http://schemas.openxmlformats.org/officeDocument/2006/relationships/video" Target="file:///E:\TREENING\CFC\Ettekanne_EJL\Videod\Plank_k&#245;ht_sirgetel%20k&#228;tel_d&#252;n.mp4" TargetMode="External"/><Relationship Id="rId1" Type="http://schemas.microsoft.com/office/2007/relationships/media" Target="file:///E:\TREENING\CFC\Ettekanne_EJL\Videod\Plank_k&#245;ht_sirgetel%20k&#228;tel_d&#252;n.mp4" TargetMode="External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jpeg"/><Relationship Id="rId4" Type="http://schemas.openxmlformats.org/officeDocument/2006/relationships/video" Target="file:///E:\TREENING\CFC\Ettekanne_EJL\Videod\Plank_k&#245;ht_sirgetel%20k&#228;tel_d&#252;n_var2.mp4" TargetMode="External"/><Relationship Id="rId9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file:///E:\TREENING\CFC\Ettekanne_EJL\Videod\Stat_d&#252;n_k&#245;ht.mp4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37.png"/><Relationship Id="rId2" Type="http://schemas.openxmlformats.org/officeDocument/2006/relationships/video" Target="file:///E:\TREENING\CFC\Ettekanne_EJL\Videod\Stat_k&#245;ht.mp4" TargetMode="External"/><Relationship Id="rId1" Type="http://schemas.microsoft.com/office/2007/relationships/media" Target="file:///E:\TREENING\CFC\Ettekanne_EJL\Videod\Stat_k&#245;ht.mp4" TargetMode="External"/><Relationship Id="rId6" Type="http://schemas.openxmlformats.org/officeDocument/2006/relationships/notesSlide" Target="../notesSlides/notesSlide21.xml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jpeg"/><Relationship Id="rId4" Type="http://schemas.openxmlformats.org/officeDocument/2006/relationships/video" Target="file:///E:\TREENING\CFC\Ettekanne_EJL\Videod\Stat_d&#252;n_k&#245;ht.mp4" TargetMode="External"/><Relationship Id="rId9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file:///E:\TREENING\CFC\Ettekanne_EJL\Videod\K&#245;ht_vead.mp4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39.png"/><Relationship Id="rId2" Type="http://schemas.openxmlformats.org/officeDocument/2006/relationships/video" Target="file:///E:\TREENING\CFC\Ettekanne_EJL\Videod\K&#245;ht.mp4" TargetMode="External"/><Relationship Id="rId1" Type="http://schemas.microsoft.com/office/2007/relationships/media" Target="file:///E:\TREENING\CFC\Ettekanne_EJL\Videod\K&#245;ht.mp4" TargetMode="External"/><Relationship Id="rId6" Type="http://schemas.openxmlformats.org/officeDocument/2006/relationships/notesSlide" Target="../notesSlides/notesSlide22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jpeg"/><Relationship Id="rId4" Type="http://schemas.openxmlformats.org/officeDocument/2006/relationships/video" Target="file:///E:\TREENING\CFC\Ettekanne_EJL\Videod\K&#245;ht_vead.mp4" TargetMode="External"/><Relationship Id="rId9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video" Target="file:///E:\TREENING\CFC\Ettekanne_EJL\Videod\K&#245;ht_var5.mp4" TargetMode="External"/><Relationship Id="rId13" Type="http://schemas.openxmlformats.org/officeDocument/2006/relationships/image" Target="../media/image27.jpeg"/><Relationship Id="rId18" Type="http://schemas.openxmlformats.org/officeDocument/2006/relationships/image" Target="../media/image43.png"/><Relationship Id="rId3" Type="http://schemas.microsoft.com/office/2007/relationships/media" Target="file:///E:\TREENING\CFC\Ettekanne_EJL\Videod\K&#245;ht_var3.mp4" TargetMode="External"/><Relationship Id="rId7" Type="http://schemas.microsoft.com/office/2007/relationships/media" Target="file:///E:\TREENING\CFC\Ettekanne_EJL\Videod\K&#245;ht_var5.mp4" TargetMode="External"/><Relationship Id="rId12" Type="http://schemas.openxmlformats.org/officeDocument/2006/relationships/image" Target="../media/image5.jpeg"/><Relationship Id="rId17" Type="http://schemas.openxmlformats.org/officeDocument/2006/relationships/image" Target="../media/image42.png"/><Relationship Id="rId2" Type="http://schemas.openxmlformats.org/officeDocument/2006/relationships/video" Target="file:///E:\TREENING\CFC\Ettekanne_EJL\Videod\K&#245;ht_var2.mp4" TargetMode="External"/><Relationship Id="rId16" Type="http://schemas.openxmlformats.org/officeDocument/2006/relationships/image" Target="../media/image41.png"/><Relationship Id="rId1" Type="http://schemas.microsoft.com/office/2007/relationships/media" Target="file:///E:\TREENING\CFC\Ettekanne_EJL\Videod\K&#245;ht_var2.mp4" TargetMode="External"/><Relationship Id="rId6" Type="http://schemas.openxmlformats.org/officeDocument/2006/relationships/video" Target="file:///E:\TREENING\CFC\Ettekanne_EJL\Videod\K&#245;ht_var4.mp4" TargetMode="External"/><Relationship Id="rId11" Type="http://schemas.openxmlformats.org/officeDocument/2006/relationships/image" Target="../media/image4.jpeg"/><Relationship Id="rId5" Type="http://schemas.microsoft.com/office/2007/relationships/media" Target="file:///E:\TREENING\CFC\Ettekanne_EJL\Videod\K&#245;ht_var4.mp4" TargetMode="External"/><Relationship Id="rId15" Type="http://schemas.openxmlformats.org/officeDocument/2006/relationships/image" Target="../media/image40.png"/><Relationship Id="rId10" Type="http://schemas.openxmlformats.org/officeDocument/2006/relationships/notesSlide" Target="../notesSlides/notesSlide23.xml"/><Relationship Id="rId4" Type="http://schemas.openxmlformats.org/officeDocument/2006/relationships/video" Target="file:///E:\TREENING\CFC\Ettekanne_EJL\Videod\K&#245;ht_var3.mp4" TargetMode="Externa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file:///E:\TREENING\CFC\Ettekanne_EJL\Videod\K&#252;lgplank_var2.mp4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45.png"/><Relationship Id="rId2" Type="http://schemas.openxmlformats.org/officeDocument/2006/relationships/video" Target="file:///E:\TREENING\CFC\Ettekanne_EJL\Videod\K&#252;lgplank_var1.mp4" TargetMode="External"/><Relationship Id="rId1" Type="http://schemas.microsoft.com/office/2007/relationships/media" Target="file:///E:\TREENING\CFC\Ettekanne_EJL\Videod\K&#252;lgplank_var1.mp4" TargetMode="External"/><Relationship Id="rId6" Type="http://schemas.openxmlformats.org/officeDocument/2006/relationships/notesSlide" Target="../notesSlides/notesSlide24.xml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jpeg"/><Relationship Id="rId4" Type="http://schemas.openxmlformats.org/officeDocument/2006/relationships/video" Target="file:///E:\TREENING\CFC\Ettekanne_EJL\Videod\K&#252;lgplank_var2.mp4" TargetMode="External"/><Relationship Id="rId9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jpeg"/><Relationship Id="rId2" Type="http://schemas.openxmlformats.org/officeDocument/2006/relationships/video" Target="file:///E:\TREENING\CFC\Ettekanne_EJL\Videod\K&#252;lgplank_d&#252;n.mp4" TargetMode="External"/><Relationship Id="rId1" Type="http://schemas.microsoft.com/office/2007/relationships/media" Target="file:///E:\TREENING\CFC\Ettekanne_EJL\Videod\K&#252;lgplank_d&#252;n.mp4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file:///E:\TREENING\CFC\Ettekanne_EJL\Videod\Plank_selg_var2.mp4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48.png"/><Relationship Id="rId2" Type="http://schemas.openxmlformats.org/officeDocument/2006/relationships/video" Target="file:///E:\TREENING\CFC\Ettekanne_EJL\Videod\Plank_selg.mp4" TargetMode="External"/><Relationship Id="rId1" Type="http://schemas.microsoft.com/office/2007/relationships/media" Target="file:///E:\TREENING\CFC\Ettekanne_EJL\Videod\Plank_selg.mp4" TargetMode="External"/><Relationship Id="rId6" Type="http://schemas.openxmlformats.org/officeDocument/2006/relationships/notesSlide" Target="../notesSlides/notesSlide26.xml"/><Relationship Id="rId11" Type="http://schemas.openxmlformats.org/officeDocument/2006/relationships/image" Target="../media/image47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jpeg"/><Relationship Id="rId4" Type="http://schemas.openxmlformats.org/officeDocument/2006/relationships/video" Target="file:///E:\TREENING\CFC\Ettekanne_EJL\Videod\Plank_selg_var2.mp4" TargetMode="External"/><Relationship Id="rId9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jpeg"/><Relationship Id="rId2" Type="http://schemas.openxmlformats.org/officeDocument/2006/relationships/video" Target="file:///E:\TREENING\CFC\Ettekanne_EJL\Videod\Selg_stat_d&#252;n.mp4" TargetMode="External"/><Relationship Id="rId1" Type="http://schemas.microsoft.com/office/2007/relationships/media" Target="file:///E:\TREENING\CFC\Ettekanne_EJL\Videod\Selg_stat_d&#252;n.mp4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jpeg"/><Relationship Id="rId2" Type="http://schemas.openxmlformats.org/officeDocument/2006/relationships/video" Target="file:///E:\TREENING\CFC\Ettekanne_EJL\Videod\Stat_jalg.mp4" TargetMode="External"/><Relationship Id="rId1" Type="http://schemas.microsoft.com/office/2007/relationships/media" Target="file:///E:\TREENING\CFC\Ettekanne_EJL\Videod\Stat_jalg.mp4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9166683" cy="6858000"/>
          </a:xfrm>
          <a:prstGeom prst="rect">
            <a:avLst/>
          </a:prstGeom>
        </p:spPr>
      </p:pic>
      <p:sp>
        <p:nvSpPr>
          <p:cNvPr id="2051" name="Text Box 1"/>
          <p:cNvSpPr txBox="1">
            <a:spLocks noChangeArrowheads="1"/>
          </p:cNvSpPr>
          <p:nvPr/>
        </p:nvSpPr>
        <p:spPr bwMode="auto">
          <a:xfrm>
            <a:off x="-106992" y="818665"/>
            <a:ext cx="938066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t-EE" altLang="et-EE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t-EE" altLang="et-EE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TÄNAPÄEVA NOORSPORTLANE </a:t>
            </a:r>
          </a:p>
          <a:p>
            <a:pPr algn="ctr" eaLnBrk="1" hangingPunct="1">
              <a:lnSpc>
                <a:spcPct val="150000"/>
              </a:lnSpc>
            </a:pPr>
            <a:r>
              <a:rPr lang="et-EE" altLang="et-EE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ÜLDKEHALINE ETTEVALMISTUS - </a:t>
            </a:r>
            <a:r>
              <a:rPr lang="et-EE" altLang="et-EE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</a:rPr>
              <a:t>TÄHTSUS, OSAKAAL</a:t>
            </a:r>
            <a:r>
              <a:rPr lang="et-EE" altLang="et-EE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</a:rPr>
              <a:t> </a:t>
            </a:r>
            <a:endParaRPr lang="et-EE" altLang="et-EE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</a:endParaRPr>
          </a:p>
        </p:txBody>
      </p:sp>
      <p:sp>
        <p:nvSpPr>
          <p:cNvPr id="2052" name="Text Box 2"/>
          <p:cNvSpPr txBox="1">
            <a:spLocks noChangeArrowheads="1"/>
          </p:cNvSpPr>
          <p:nvPr/>
        </p:nvSpPr>
        <p:spPr bwMode="auto">
          <a:xfrm>
            <a:off x="5080556" y="5229200"/>
            <a:ext cx="3927475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t-EE" alt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  <a:cs typeface="Arial" panose="020B0604020202020204" pitchFamily="34" charset="0"/>
              </a:rPr>
              <a:t>Kert Martma, </a:t>
            </a:r>
            <a:r>
              <a:rPr lang="et-EE" altLang="et-EE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  <a:cs typeface="Arial" panose="020B0604020202020204" pitchFamily="34" charset="0"/>
              </a:rPr>
              <a:t>PhD</a:t>
            </a:r>
          </a:p>
          <a:p>
            <a:pPr algn="ctr" eaLnBrk="1" hangingPunct="1">
              <a:spcBef>
                <a:spcPts val="600"/>
              </a:spcBef>
            </a:pPr>
            <a:r>
              <a:rPr lang="et-EE" altLang="et-EE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  <a:cs typeface="Arial" panose="020B0604020202020204" pitchFamily="34" charset="0"/>
              </a:rPr>
              <a:t>Tallinna Ülikool</a:t>
            </a:r>
            <a:endParaRPr lang="et-EE" altLang="et-E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</a:pPr>
            <a:endParaRPr lang="et-EE" altLang="et-E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</a:pPr>
            <a:endParaRPr lang="et-EE" altLang="et-EE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</a:pPr>
            <a:endParaRPr lang="et-EE" altLang="et-EE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</a:pPr>
            <a:endParaRPr lang="et-EE" altLang="et-E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</a:pPr>
            <a:endParaRPr lang="et-EE" altLang="et-E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</a:pPr>
            <a:endParaRPr lang="et-EE" altLang="et-EE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</a:pPr>
            <a:endParaRPr lang="et-EE" altLang="et-E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</a:pPr>
            <a:endParaRPr lang="et-EE" altLang="et-E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</a:pPr>
            <a:endParaRPr lang="et-EE" altLang="et-E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53" name="TextBox 2"/>
          <p:cNvSpPr txBox="1">
            <a:spLocks noChangeArrowheads="1"/>
          </p:cNvSpPr>
          <p:nvPr/>
        </p:nvSpPr>
        <p:spPr bwMode="auto">
          <a:xfrm>
            <a:off x="3717258" y="6309320"/>
            <a:ext cx="16936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t-EE" alt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  <a:cs typeface="Arial" panose="020B0604020202020204" pitchFamily="34" charset="0"/>
              </a:rPr>
              <a:t>TALLINN </a:t>
            </a:r>
            <a:r>
              <a:rPr lang="et-EE" altLang="et-E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  <a:cs typeface="Arial" panose="020B0604020202020204" pitchFamily="34" charset="0"/>
              </a:rPr>
              <a:t>2015</a:t>
            </a:r>
            <a:endParaRPr lang="et-EE" alt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t-EE" alt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559" y="-27384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606" y="-27384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428625" y="620713"/>
            <a:ext cx="8247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>
              <a:lnSpc>
                <a:spcPct val="150000"/>
              </a:lnSpc>
            </a:pPr>
            <a:r>
              <a:rPr lang="et-EE" altLang="et-EE" sz="2400" dirty="0"/>
              <a:t>Minust…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27038" y="1528763"/>
            <a:ext cx="8466137" cy="4973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 smtClean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Haridus – Tallinna Ülikool</a:t>
            </a: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Bakalaureusekraad (</a:t>
            </a:r>
            <a:r>
              <a:rPr lang="et-EE" sz="2000" i="1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BSc</a:t>
            </a:r>
            <a:r>
              <a:rPr lang="et-EE" sz="2000" i="1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) 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2006 (Bioloogia)</a:t>
            </a: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Magistrikraad </a:t>
            </a:r>
            <a:r>
              <a:rPr lang="et-EE" sz="2000" i="1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(</a:t>
            </a:r>
            <a:r>
              <a:rPr lang="et-EE" sz="2000" i="1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MSc</a:t>
            </a:r>
            <a:r>
              <a:rPr lang="et-EE" sz="2000" i="1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)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i="1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Cum</a:t>
            </a:r>
            <a:r>
              <a:rPr lang="et-EE" sz="2000" i="1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i="1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Laude</a:t>
            </a:r>
            <a:r>
              <a:rPr lang="et-EE" sz="2000" i="1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2008 (Merebioloog- </a:t>
            </a: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  keskkonnaspetsialist)</a:t>
            </a: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Doktorikraad </a:t>
            </a:r>
            <a:r>
              <a:rPr lang="et-EE" sz="2000" i="1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(PhD) 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2013 (Analüütiline </a:t>
            </a:r>
            <a:r>
              <a:rPr lang="et-EE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biokeemia</a:t>
            </a:r>
            <a:r>
              <a:rPr lang="et-EE" sz="2000" dirty="0" smtClean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)</a:t>
            </a: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 smtClean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Jalgrattasport</a:t>
            </a: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</a:t>
            </a:r>
            <a:r>
              <a:rPr lang="et-EE" sz="2000" dirty="0" smtClean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EKR 6 jalgrattatreener</a:t>
            </a: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 smtClean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EJL litsentseeritud jalgrattur 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(</a:t>
            </a:r>
            <a:r>
              <a:rPr lang="et-EE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M-Eliit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)</a:t>
            </a: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Töökohad</a:t>
            </a: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Tallinna Ülikool – lektor, teadur</a:t>
            </a: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 smtClean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CFC Spordiklubi 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Nõmme </a:t>
            </a:r>
            <a:r>
              <a:rPr lang="et-EE" sz="2000" dirty="0" smtClean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osakond – treener</a:t>
            </a: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307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854075"/>
            <a:ext cx="1081088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428625" y="548680"/>
            <a:ext cx="8247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>
              <a:lnSpc>
                <a:spcPct val="150000"/>
              </a:lnSpc>
            </a:pPr>
            <a:r>
              <a:rPr lang="et-EE" altLang="et-EE" sz="2400" dirty="0" smtClean="0"/>
              <a:t>ETTEKANDE ÜLESEHITUS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8625" y="1593552"/>
            <a:ext cx="8247063" cy="5003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Noorsportlane tänapäeva ühiskonnas</a:t>
            </a:r>
            <a:endParaRPr lang="et-EE" dirty="0"/>
          </a:p>
          <a:p>
            <a:pPr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/>
              <a:t>Tänapäeva noor, tema elustiil ning </a:t>
            </a:r>
            <a:r>
              <a:rPr lang="et-EE" dirty="0" err="1"/>
              <a:t>üldfüüsilised</a:t>
            </a:r>
            <a:r>
              <a:rPr lang="et-EE" dirty="0"/>
              <a:t> võimed – mis on muutunud</a:t>
            </a:r>
            <a:r>
              <a:rPr lang="et-EE" dirty="0" smtClean="0"/>
              <a:t>?</a:t>
            </a:r>
          </a:p>
          <a:p>
            <a:pPr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Noorsportlase </a:t>
            </a:r>
            <a:r>
              <a:rPr lang="et-EE" dirty="0" err="1" smtClean="0"/>
              <a:t>üldkehaline</a:t>
            </a:r>
            <a:r>
              <a:rPr lang="et-EE" dirty="0" smtClean="0"/>
              <a:t> ettevalmistus – eesmärgid, vajalikkus</a:t>
            </a: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Ebapiisav </a:t>
            </a:r>
            <a:r>
              <a:rPr lang="et-EE" dirty="0" err="1" smtClean="0"/>
              <a:t>üldkehaline</a:t>
            </a:r>
            <a:r>
              <a:rPr lang="et-EE" dirty="0" smtClean="0"/>
              <a:t> ettevalmistus – tagajärjed</a:t>
            </a: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Süvalihased (stabilisaatorlihased) – mis need on ning miks peab neid treenima?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Sagedasemad vead noorsportlaste </a:t>
            </a:r>
            <a:r>
              <a:rPr lang="et-EE" dirty="0" err="1" smtClean="0"/>
              <a:t>üldkehalisel</a:t>
            </a:r>
            <a:r>
              <a:rPr lang="et-EE" dirty="0" smtClean="0"/>
              <a:t> treeningul. </a:t>
            </a:r>
            <a:r>
              <a:rPr lang="et-EE" dirty="0"/>
              <a:t>Õ</a:t>
            </a:r>
            <a:r>
              <a:rPr lang="et-EE" dirty="0" smtClean="0"/>
              <a:t>ige 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    harjutuste sooritamise tehnika – mida peab jälgima? Motivatsioon.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    (Treeningvideod)</a:t>
            </a: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344488" y="584200"/>
            <a:ext cx="85358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>
              <a:lnSpc>
                <a:spcPct val="150000"/>
              </a:lnSpc>
            </a:pPr>
            <a:r>
              <a:rPr lang="et-EE" altLang="et-EE" sz="2400" dirty="0" smtClean="0"/>
              <a:t>INFOÜHISKOND - AEG KUI KÕIGE KALLIM RESSURSS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8625" y="1593552"/>
            <a:ext cx="8247063" cy="5003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Kui palju infot suudame omandada - hoomata?</a:t>
            </a:r>
            <a:endParaRPr lang="et-EE" dirty="0"/>
          </a:p>
          <a:p>
            <a:pPr>
              <a:defRPr/>
            </a:pPr>
            <a:r>
              <a:rPr lang="et-EE" dirty="0" smtClean="0"/>
              <a:t>     - palju kättesaadavat informatsiooni - selektiivsuse puudumine, väärkasutus 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      ning valesti mõistmine.</a:t>
            </a:r>
            <a:endParaRPr lang="et-EE" dirty="0"/>
          </a:p>
          <a:p>
            <a:pPr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Probleemid ja ohud: </a:t>
            </a:r>
          </a:p>
          <a:p>
            <a:pPr>
              <a:defRPr/>
            </a:pPr>
            <a:r>
              <a:rPr lang="et-EE" dirty="0" smtClean="0"/>
              <a:t>     - töö ja keskendumisvõime langus, 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    - aja planeerimise oskuse puudumine,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    - stress, depressioon (ärevushäired)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    - läbi õhu levivad kiirgused ja lained – 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      elektromagnetkiirgus jne…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KAS TASUB VÕIDELDA VÕI KOHANEDA? </a:t>
            </a:r>
            <a:endParaRPr lang="et-EE" dirty="0"/>
          </a:p>
          <a:p>
            <a:pPr>
              <a:defRPr/>
            </a:pPr>
            <a:r>
              <a:rPr lang="et-EE" i="1" dirty="0" smtClean="0"/>
              <a:t>Homo </a:t>
            </a:r>
            <a:r>
              <a:rPr lang="et-EE" i="1" dirty="0" err="1" smtClean="0"/>
              <a:t>sapiens</a:t>
            </a:r>
            <a:r>
              <a:rPr lang="et-EE" i="1" dirty="0" smtClean="0"/>
              <a:t> </a:t>
            </a:r>
            <a:r>
              <a:rPr lang="et-EE" i="1" dirty="0" err="1" smtClean="0"/>
              <a:t>sapiens</a:t>
            </a:r>
            <a:r>
              <a:rPr lang="et-EE" i="1" dirty="0" smtClean="0"/>
              <a:t> </a:t>
            </a:r>
            <a:r>
              <a:rPr lang="et-EE" dirty="0" smtClean="0"/>
              <a:t>(</a:t>
            </a:r>
            <a:r>
              <a:rPr lang="et-EE" dirty="0" err="1" smtClean="0"/>
              <a:t>nüüdisinimene</a:t>
            </a:r>
            <a:r>
              <a:rPr lang="et-EE" dirty="0" smtClean="0"/>
              <a:t>) – paratamatu </a:t>
            </a:r>
          </a:p>
          <a:p>
            <a:pPr>
              <a:defRPr/>
            </a:pPr>
            <a:r>
              <a:rPr lang="et-EE" dirty="0" smtClean="0"/>
              <a:t>liigi evolutsioon</a:t>
            </a: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4" name="Picture 2" descr="http://www.doctorsintraining.com/wp-content/uploads/2011/01/shutterstock_57813463-triage-all-that-into-your-brai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796" y="2780928"/>
            <a:ext cx="2575892" cy="343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5717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344488" y="580199"/>
            <a:ext cx="85358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>
              <a:lnSpc>
                <a:spcPct val="150000"/>
              </a:lnSpc>
            </a:pPr>
            <a:r>
              <a:rPr lang="et-EE" altLang="et-EE" sz="2400" dirty="0" smtClean="0"/>
              <a:t>SPORTLANE JA TÄNAPÄEVA ÜHISKOND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8624" y="1340768"/>
            <a:ext cx="8715375" cy="51082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t-EE" dirty="0" smtClean="0"/>
              <a:t>KUI INIMENE ON MUUTUNUD, SIIS KAS ON </a:t>
            </a:r>
            <a:r>
              <a:rPr lang="et-EE" dirty="0" smtClean="0"/>
              <a:t>MUUTUNUD/ARENENUD KA…</a:t>
            </a:r>
            <a:endParaRPr lang="et-EE" dirty="0" smtClean="0"/>
          </a:p>
          <a:p>
            <a:pPr>
              <a:defRPr/>
            </a:pPr>
            <a:endParaRPr lang="et-EE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…a</a:t>
            </a:r>
            <a:r>
              <a:rPr lang="et-EE" dirty="0" smtClean="0"/>
              <a:t>rusaamad </a:t>
            </a:r>
            <a:r>
              <a:rPr lang="et-EE" dirty="0" smtClean="0"/>
              <a:t>ja tõekspidamised </a:t>
            </a:r>
            <a:r>
              <a:rPr lang="et-EE" dirty="0" smtClean="0"/>
              <a:t>treenimisest?</a:t>
            </a:r>
            <a:endParaRPr lang="et-EE" dirty="0" smtClean="0"/>
          </a:p>
          <a:p>
            <a:pPr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…p</a:t>
            </a:r>
            <a:r>
              <a:rPr lang="et-EE" dirty="0" smtClean="0"/>
              <a:t>edagoogika </a:t>
            </a:r>
            <a:r>
              <a:rPr lang="et-EE" dirty="0" smtClean="0"/>
              <a:t>ning kasvatuse </a:t>
            </a:r>
            <a:r>
              <a:rPr lang="et-EE" dirty="0" smtClean="0"/>
              <a:t>põhimõtted?</a:t>
            </a:r>
            <a:endParaRPr lang="et-EE" dirty="0" smtClean="0"/>
          </a:p>
          <a:p>
            <a:pPr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…i</a:t>
            </a:r>
            <a:r>
              <a:rPr lang="et-EE" dirty="0" smtClean="0"/>
              <a:t>ndividuaalne </a:t>
            </a:r>
            <a:r>
              <a:rPr lang="et-EE" dirty="0" smtClean="0"/>
              <a:t>(personaalne) </a:t>
            </a:r>
            <a:r>
              <a:rPr lang="et-EE" dirty="0" smtClean="0"/>
              <a:t>lähenemine?</a:t>
            </a:r>
            <a:endParaRPr lang="et-EE" dirty="0" smtClean="0"/>
          </a:p>
          <a:p>
            <a:pPr>
              <a:defRPr/>
            </a:pPr>
            <a:r>
              <a:rPr lang="et-EE" dirty="0" smtClean="0"/>
              <a:t>….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AGA…füsioloogia ja anatoomia – kas endiselt samad? – kui palju me tegelikult teame organismist ja tema funktsioneerimisest? Palju me üldse oskame tahta teada saada – </a:t>
            </a:r>
            <a:r>
              <a:rPr lang="et-EE" i="1" dirty="0" smtClean="0"/>
              <a:t>kes ei tea minevikku </a:t>
            </a:r>
            <a:r>
              <a:rPr lang="et-EE" dirty="0" smtClean="0"/>
              <a:t>(elu teke)</a:t>
            </a:r>
            <a:r>
              <a:rPr lang="et-EE" i="1" dirty="0" smtClean="0"/>
              <a:t>, see elab tulevikuta</a:t>
            </a:r>
            <a:r>
              <a:rPr lang="et-EE" dirty="0" smtClean="0"/>
              <a:t>?</a:t>
            </a: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    DNA</a:t>
            </a:r>
            <a:r>
              <a:rPr lang="et-EE" dirty="0" smtClean="0">
                <a:sym typeface="Symbol" panose="05050102010706020507" pitchFamily="18" charset="2"/>
              </a:rPr>
              <a:t>RNA</a:t>
            </a:r>
            <a:r>
              <a:rPr lang="et-EE" dirty="0">
                <a:sym typeface="Symbol" panose="05050102010706020507" pitchFamily="18" charset="2"/>
              </a:rPr>
              <a:t> </a:t>
            </a:r>
            <a:endParaRPr lang="et-EE" dirty="0" smtClean="0">
              <a:sym typeface="Symbol" panose="05050102010706020507" pitchFamily="18" charset="2"/>
            </a:endParaRPr>
          </a:p>
          <a:p>
            <a:pPr>
              <a:defRPr/>
            </a:pPr>
            <a:endParaRPr lang="et-EE" dirty="0">
              <a:sym typeface="Symbol" panose="05050102010706020507" pitchFamily="18" charset="2"/>
            </a:endParaRPr>
          </a:p>
          <a:p>
            <a:pPr>
              <a:defRPr/>
            </a:pPr>
            <a:r>
              <a:rPr lang="et-EE" dirty="0" smtClean="0">
                <a:sym typeface="Symbol" panose="05050102010706020507" pitchFamily="18" charset="2"/>
              </a:rPr>
              <a:t>      </a:t>
            </a:r>
            <a:r>
              <a:rPr lang="et-EE" sz="1600" dirty="0" smtClean="0">
                <a:sym typeface="Symbol" panose="05050102010706020507" pitchFamily="18" charset="2"/>
              </a:rPr>
              <a:t>AMINOHAPPEDVALKORGANELLRAKKKUDEORGANORGANSÜSTEEM</a:t>
            </a:r>
            <a:endParaRPr lang="et-EE" sz="1600" dirty="0"/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dirty="0" smtClean="0"/>
              <a:t>                                                                                                       ORGANISM</a:t>
            </a: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1619672" y="5229200"/>
            <a:ext cx="216024" cy="288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186" name="Picture 2" descr="http://1.bp.blogspot.com/-IeQt45z-Q7M/TcOjyM385cI/AAAAAAAABDo/mWVA6T6cxow/s1600/food-amino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179" y="5733255"/>
            <a:ext cx="648072" cy="104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88" name="Picture 4" descr="http://upload.wikimedia.org/wikipedia/commons/d/d8/Benzopyrene_DNA_adduct_1JD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34" y="4855878"/>
            <a:ext cx="864096" cy="119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533" y="5940037"/>
            <a:ext cx="975843" cy="5689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236" y="5877516"/>
            <a:ext cx="717588" cy="7563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718" y="5794556"/>
            <a:ext cx="1168698" cy="922296"/>
          </a:xfrm>
          <a:prstGeom prst="rect">
            <a:avLst/>
          </a:prstGeom>
        </p:spPr>
      </p:pic>
      <p:pic>
        <p:nvPicPr>
          <p:cNvPr id="93190" name="Picture 6" descr="http://medicalpicturesinfo.com/wp-content/uploads/2011/08/Cardiac-muscle-6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364" y="5972556"/>
            <a:ext cx="694868" cy="4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61" y="5971436"/>
            <a:ext cx="626460" cy="344553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7812360" y="5733255"/>
            <a:ext cx="0" cy="3600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020" y="5884539"/>
            <a:ext cx="783043" cy="78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4739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344488" y="584200"/>
            <a:ext cx="85358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>
              <a:lnSpc>
                <a:spcPct val="150000"/>
              </a:lnSpc>
            </a:pPr>
            <a:r>
              <a:rPr lang="et-EE" altLang="et-EE" sz="2400" dirty="0" smtClean="0"/>
              <a:t>TEADUS JA SPORT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8625" y="1489075"/>
            <a:ext cx="8247063" cy="51082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t-EE" dirty="0" smtClean="0"/>
              <a:t>UUED LÄHENEMISED - INDIVIDUALISEERIMINE</a:t>
            </a:r>
          </a:p>
          <a:p>
            <a:pPr>
              <a:defRPr/>
            </a:pPr>
            <a:endParaRPr lang="et-EE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Mudelid </a:t>
            </a:r>
          </a:p>
          <a:p>
            <a:pPr>
              <a:defRPr/>
            </a:pPr>
            <a:r>
              <a:rPr lang="et-EE" dirty="0" smtClean="0"/>
              <a:t>						   Uued  metoodikad,</a:t>
            </a: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Testid (ka DNA) 			                  arusaamad</a:t>
            </a:r>
            <a:r>
              <a:rPr lang="et-EE" dirty="0"/>
              <a:t>,</a:t>
            </a:r>
            <a:r>
              <a:rPr lang="et-EE" dirty="0" smtClean="0"/>
              <a:t> </a:t>
            </a:r>
          </a:p>
          <a:p>
            <a:pPr>
              <a:defRPr/>
            </a:pPr>
            <a:r>
              <a:rPr lang="et-EE" dirty="0" smtClean="0"/>
              <a:t>                                                                                          tõekspidamised</a:t>
            </a: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Spordifüsioloogia ja </a:t>
            </a:r>
            <a:r>
              <a:rPr lang="et-EE" dirty="0" err="1" smtClean="0"/>
              <a:t>spordibiokeemia</a:t>
            </a:r>
            <a:r>
              <a:rPr lang="et-EE" dirty="0" smtClean="0"/>
              <a:t> areng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KOMMERTSLIKUD EESMÄRGID – TEADUS JA RAHA?</a:t>
            </a: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PALJU ME TEGELIKULT TEAME? – organismi </a:t>
            </a:r>
            <a:r>
              <a:rPr lang="et-EE" dirty="0" err="1" smtClean="0"/>
              <a:t>biokeemiline</a:t>
            </a:r>
            <a:r>
              <a:rPr lang="et-EE" dirty="0" smtClean="0"/>
              <a:t> talitlus ja funktsioneerimine. Teadmised evolutsioonist (geneetiline kood – teket ei teata). Elu loomine tehistingimustes (kasvõi rakk) – VÕIMATU!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Brace 1"/>
          <p:cNvSpPr/>
          <p:nvPr/>
        </p:nvSpPr>
        <p:spPr>
          <a:xfrm rot="10800000">
            <a:off x="5364088" y="2132856"/>
            <a:ext cx="576064" cy="126306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1138" name="Picture 2" descr="http://dtmw9u23bb9ya.cloudfront.net/uploads/image/file/5551/advice_full_s30-sports-science-testi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000" y="798842"/>
            <a:ext cx="2409965" cy="138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7616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Transl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9592" y="980728"/>
            <a:ext cx="7393715" cy="554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71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344488" y="584200"/>
            <a:ext cx="85358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>
              <a:lnSpc>
                <a:spcPct val="150000"/>
              </a:lnSpc>
            </a:pPr>
            <a:r>
              <a:rPr lang="et-EE" altLang="et-EE" sz="2400" dirty="0" smtClean="0"/>
              <a:t>TEADUS JA SPORT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8625" y="1489075"/>
            <a:ext cx="8247063" cy="51082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t-EE" dirty="0" smtClean="0"/>
              <a:t>UUED LÄHENEMISED - INDIVIDUALISEERIMINE</a:t>
            </a:r>
          </a:p>
          <a:p>
            <a:pPr>
              <a:defRPr/>
            </a:pPr>
            <a:endParaRPr lang="et-EE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Mudelid </a:t>
            </a:r>
          </a:p>
          <a:p>
            <a:pPr>
              <a:defRPr/>
            </a:pPr>
            <a:r>
              <a:rPr lang="et-EE" dirty="0" smtClean="0"/>
              <a:t>						   Uued  metoodikad,</a:t>
            </a: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Testid (ka DNA) 			                  arusaamad</a:t>
            </a:r>
            <a:r>
              <a:rPr lang="et-EE" dirty="0"/>
              <a:t>,</a:t>
            </a:r>
            <a:r>
              <a:rPr lang="et-EE" dirty="0" smtClean="0"/>
              <a:t> </a:t>
            </a:r>
          </a:p>
          <a:p>
            <a:pPr>
              <a:defRPr/>
            </a:pPr>
            <a:r>
              <a:rPr lang="et-EE" dirty="0" smtClean="0"/>
              <a:t>                                                                                          tõekspidamised</a:t>
            </a: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Spordifüsioloogia ja </a:t>
            </a:r>
            <a:r>
              <a:rPr lang="et-EE" dirty="0" err="1" smtClean="0"/>
              <a:t>spordibiokeemia</a:t>
            </a:r>
            <a:r>
              <a:rPr lang="et-EE" dirty="0" smtClean="0"/>
              <a:t> areng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KOMMERTSLIKUD EESMÄRGID – TEADUS JA RAHA?</a:t>
            </a: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PALJU ME TEGELIKULT TEAME? – organismi </a:t>
            </a:r>
            <a:r>
              <a:rPr lang="et-EE" dirty="0" err="1" smtClean="0"/>
              <a:t>biokeemiline</a:t>
            </a:r>
            <a:r>
              <a:rPr lang="et-EE" dirty="0" smtClean="0"/>
              <a:t> talitlus ja funktsioneerimine. Teadmised evolutsioonist (geneetiline kood – teket ei teata). Elu loomine tehistingimustes (kasvõi rakk) – VÕIMATU!!!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KUI OLULISEKS JÄÄB EDASPIDI SPORTLASE ENESETUNNETUSE, ANALÜÜSIMISE JA HINDAMISE OSKUSE ARENDAMINE?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KAS EESMÄRK „VOOLIDA SOBIVAST SAVIST IDENTSEID KUJUKESI“?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Brace 1"/>
          <p:cNvSpPr/>
          <p:nvPr/>
        </p:nvSpPr>
        <p:spPr>
          <a:xfrm rot="10800000">
            <a:off x="5364088" y="2132856"/>
            <a:ext cx="576064" cy="126306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1138" name="Picture 2" descr="http://dtmw9u23bb9ya.cloudfront.net/uploads/image/file/5551/advice_full_s30-sports-science-testi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000" y="798842"/>
            <a:ext cx="2409965" cy="138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105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344488" y="584200"/>
            <a:ext cx="85358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>
              <a:lnSpc>
                <a:spcPct val="150000"/>
              </a:lnSpc>
            </a:pPr>
            <a:r>
              <a:rPr lang="et-EE" altLang="et-EE" sz="2400" dirty="0" smtClean="0"/>
              <a:t>NOORSPORTLANE TÄNAPÄEVAL – MIDA SAAME MUUTA?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8625" y="1489075"/>
            <a:ext cx="8247063" cy="51082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t-EE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AJA KASUTAMISE OSKUS NING PLANEERIMINE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ERALDATUD AJA PIIRES </a:t>
            </a:r>
            <a:r>
              <a:rPr lang="et-EE" u="sng" dirty="0" smtClean="0"/>
              <a:t>KVALITEETNE</a:t>
            </a:r>
            <a:r>
              <a:rPr lang="et-EE" dirty="0" smtClean="0"/>
              <a:t> TÖÖ (TREENING) – EFEKTIIVSUS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KESKENDUMINE HARJUTUSTELE JA ÕIGE SOORITUSTEHNIKA</a:t>
            </a:r>
          </a:p>
          <a:p>
            <a:pPr>
              <a:defRPr/>
            </a:pPr>
            <a:endParaRPr lang="et-EE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KARISTAMINE vs SUUNAMINE</a:t>
            </a:r>
            <a:endParaRPr lang="et-EE" dirty="0"/>
          </a:p>
          <a:p>
            <a:pPr>
              <a:defRPr/>
            </a:pPr>
            <a:r>
              <a:rPr lang="et-EE" dirty="0" smtClean="0"/>
              <a:t>    </a:t>
            </a:r>
          </a:p>
          <a:p>
            <a:pPr>
              <a:defRPr/>
            </a:pPr>
            <a:r>
              <a:rPr lang="et-EE" dirty="0" smtClean="0"/>
              <a:t>NÄIDE: TUDENG ÜLIKOOLIS – HIRM KUI MOTIVAATOR – KAS SEE ON NII?</a:t>
            </a: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0" name="Picture 2" descr="http://teachbetter.co/images/tb-laptops-in-clas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581128"/>
            <a:ext cx="4248472" cy="214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8170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344488" y="584200"/>
            <a:ext cx="85358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>
              <a:lnSpc>
                <a:spcPct val="150000"/>
              </a:lnSpc>
            </a:pPr>
            <a:r>
              <a:rPr lang="et-EE" altLang="et-EE" sz="2400" dirty="0" smtClean="0"/>
              <a:t>ÜLDFÜÜSILISED VÕIMED NING TÄNAPÄEVA NOOR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8625" y="1196752"/>
            <a:ext cx="8247063" cy="51082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dirty="0" smtClean="0"/>
              <a:t>MUUTUNUD ON ELUSTIIL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VÄHEM VABAAJALIST KEHALIST TEGEVUST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VAIMSE TEGEVUSE OSAKAALU KASV</a:t>
            </a:r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dirty="0" smtClean="0"/>
              <a:t>… SIIS TULENEVALT LOOMULIKU KEHALISE AKTIIVUSE VÄHENEMINE </a:t>
            </a:r>
            <a:r>
              <a:rPr lang="et-EE" dirty="0" smtClean="0">
                <a:sym typeface="Symbol" panose="05050102010706020507" pitchFamily="18" charset="2"/>
              </a:rPr>
              <a:t> </a:t>
            </a:r>
            <a:r>
              <a:rPr lang="et-EE" dirty="0" smtClean="0"/>
              <a:t>NÕRK KOORMUSTALUVUS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PROBLEEMID:</a:t>
            </a:r>
          </a:p>
          <a:p>
            <a:pPr>
              <a:defRPr/>
            </a:pPr>
            <a:endParaRPr lang="et-EE" sz="10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ÜLEKAALULISUS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SÜDAMEHAIGUSED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KÕRGE VERERÕHK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VALUD LIIGESTES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STRESS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DEPRESSIOON JA ÄREVUS</a:t>
            </a:r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dirty="0" smtClean="0"/>
              <a:t>    UURINGUD – vaid 20% 18 aastastest lastest on hea füüsilise tervisega!</a:t>
            </a:r>
            <a:endParaRPr lang="et-EE" dirty="0"/>
          </a:p>
          <a:p>
            <a:pPr>
              <a:defRPr/>
            </a:pPr>
            <a:r>
              <a:rPr lang="et-EE" dirty="0" smtClean="0"/>
              <a:t>    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380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NOORSPORTLASE ÜLDKEHALINE TREENING </a:t>
            </a:r>
          </a:p>
          <a:p>
            <a:pPr algn="ctr"/>
            <a:r>
              <a:rPr lang="et-EE" altLang="et-EE" sz="2400" dirty="0"/>
              <a:t> </a:t>
            </a:r>
            <a:r>
              <a:rPr lang="et-EE" altLang="et-EE" sz="2400" dirty="0" smtClean="0"/>
              <a:t>- EESMÄRGID VAJALIKKUS - 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1650" y="1525563"/>
            <a:ext cx="8247063" cy="4532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dirty="0" smtClean="0"/>
              <a:t>…ON VÄGA OLULINE BAAS ERIALATREENINGUTEKS NING TREENINGUTE KOORMUSE KASVATAMISEKS!</a:t>
            </a:r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dirty="0" smtClean="0"/>
              <a:t>EEMÄRGID JA VAJALIKKUS:</a:t>
            </a:r>
          </a:p>
          <a:p>
            <a:pPr>
              <a:defRPr/>
            </a:pPr>
            <a:endParaRPr lang="et-EE" sz="1000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/>
              <a:t>s</a:t>
            </a:r>
            <a:r>
              <a:rPr lang="et-EE" dirty="0" smtClean="0"/>
              <a:t>portliku saavutusvõime suurendamine ning erialalise sooritusvõime parandamine,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/>
              <a:t>v</a:t>
            </a:r>
            <a:r>
              <a:rPr lang="et-EE" dirty="0" smtClean="0"/>
              <a:t>igastuste ennetamine,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/>
              <a:t>õ</a:t>
            </a:r>
            <a:r>
              <a:rPr lang="et-EE" dirty="0" smtClean="0"/>
              <a:t>ige rüht ja keha hoiak.</a:t>
            </a:r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dirty="0" smtClean="0"/>
              <a:t>PUUDULIKU ÜLDFÜÜSILISE BAASI TAGAJÄRJED:</a:t>
            </a:r>
          </a:p>
          <a:p>
            <a:pPr>
              <a:defRPr/>
            </a:pPr>
            <a:endParaRPr lang="et-EE" sz="1000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/>
              <a:t>n</a:t>
            </a:r>
            <a:r>
              <a:rPr lang="et-EE" dirty="0" smtClean="0"/>
              <a:t>õrk koormustaluvus </a:t>
            </a:r>
            <a:r>
              <a:rPr lang="et-EE" dirty="0" smtClean="0">
                <a:sym typeface="Symbol" panose="05050102010706020507" pitchFamily="18" charset="2"/>
              </a:rPr>
              <a:t> ülekoormusvigastused,</a:t>
            </a:r>
            <a:r>
              <a:rPr lang="et-EE" dirty="0" smtClean="0"/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/>
              <a:t>s</a:t>
            </a:r>
            <a:r>
              <a:rPr lang="et-EE" dirty="0" smtClean="0"/>
              <a:t>ooritusvõime langus,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t-EE" dirty="0"/>
              <a:t>o</a:t>
            </a:r>
            <a:r>
              <a:rPr lang="et-EE" dirty="0" smtClean="0"/>
              <a:t>rganismi üldine vastupanuvõime langus – terviseprobleemid.</a:t>
            </a:r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b="1" dirty="0" smtClean="0"/>
              <a:t>KOKKUVÕTVALT: </a:t>
            </a:r>
            <a:r>
              <a:rPr lang="et-EE" dirty="0" smtClean="0"/>
              <a:t>MIDA SUUREMAT MAJA TAHAME EHITADA, SEDA TUGEVAM PEAB OLEMA VUNDAMENT!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771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ÜLDKEHALINE TREENING, JÕUTREENING 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1650" y="1525563"/>
            <a:ext cx="8247063" cy="4532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dirty="0" smtClean="0"/>
              <a:t>SOOVITUSED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u="sng" dirty="0" smtClean="0">
                <a:hlinkClick r:id="rId3" action="ppaction://hlinkfile"/>
              </a:rPr>
              <a:t>Pidev süstemaatiline</a:t>
            </a:r>
            <a:r>
              <a:rPr lang="et-EE" dirty="0" smtClean="0">
                <a:hlinkClick r:id="rId3" action="ppaction://hlinkfile"/>
              </a:rPr>
              <a:t> arendamine tagab soovitud efekti</a:t>
            </a:r>
            <a:endParaRPr lang="et-EE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u="sng" dirty="0" smtClean="0"/>
              <a:t>Mitmekesine treening </a:t>
            </a:r>
            <a:r>
              <a:rPr lang="et-EE" dirty="0" smtClean="0"/>
              <a:t>ning erinevad lihasgrupid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Õige harjutuste </a:t>
            </a:r>
            <a:r>
              <a:rPr lang="et-EE" u="sng" dirty="0" smtClean="0"/>
              <a:t>sooritustehnika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Õiged treeningvahendid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u="sng" dirty="0" smtClean="0"/>
              <a:t>Kava</a:t>
            </a:r>
            <a:r>
              <a:rPr lang="et-EE" dirty="0" smtClean="0"/>
              <a:t> ning regulaarsed testid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dirty="0" smtClean="0"/>
              <a:t>Korralik </a:t>
            </a:r>
            <a:r>
              <a:rPr lang="et-EE" u="sng" dirty="0" smtClean="0"/>
              <a:t>soojendus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u="sng" dirty="0" smtClean="0"/>
              <a:t>Lõdvestus ja venitusharjutused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u="sng" dirty="0" smtClean="0"/>
              <a:t>Õige toitumine</a:t>
            </a:r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615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SÜVALIHASED  – MIS NEED ON? 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1650" y="1525563"/>
            <a:ext cx="8247063" cy="4532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sz="2000" dirty="0" smtClean="0"/>
              <a:t>SÜVALIHASED (ka stabilisaatorlihased) on väiksemad lihased, mis asuvad suuremate lihaste all või lihasgruppide vahel. Nendel on meid toestav funktsioon – nt vaagnavöötmes, lülisambas, õlavöötmes.</a:t>
            </a:r>
          </a:p>
          <a:p>
            <a:pPr>
              <a:defRPr/>
            </a:pPr>
            <a:endParaRPr lang="et-EE" sz="2000" dirty="0"/>
          </a:p>
          <a:p>
            <a:pPr>
              <a:defRPr/>
            </a:pPr>
            <a:r>
              <a:rPr lang="et-EE" sz="2000" dirty="0" smtClean="0"/>
              <a:t>Suuremad lihasgrupid koostöös </a:t>
            </a:r>
          </a:p>
          <a:p>
            <a:pPr>
              <a:defRPr/>
            </a:pPr>
            <a:r>
              <a:rPr lang="et-EE" sz="2000" dirty="0" smtClean="0"/>
              <a:t>väiksematega moodustavad ühtselt </a:t>
            </a:r>
          </a:p>
          <a:p>
            <a:pPr>
              <a:defRPr/>
            </a:pPr>
            <a:r>
              <a:rPr lang="et-EE" sz="2000" dirty="0" smtClean="0"/>
              <a:t>toimiva terviku – tagavad liigutuste </a:t>
            </a:r>
          </a:p>
          <a:p>
            <a:pPr>
              <a:defRPr/>
            </a:pPr>
            <a:r>
              <a:rPr lang="et-EE" sz="2000" dirty="0" smtClean="0"/>
              <a:t>terviklikkuse.  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8" name="Picture 2" descr="http://www.rci.rutgers.edu/~uzwiak/AnatPhys/APFallLect14_files/image0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28" y="3212976"/>
            <a:ext cx="4056385" cy="304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6259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SÜVALIHASTE TREENING JA SELLE VAJALIKKUS 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1650" y="1525563"/>
            <a:ext cx="8247063" cy="4532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t-EE" dirty="0"/>
              <a:t>Tugevate süvalihaste olemasolul…</a:t>
            </a:r>
          </a:p>
          <a:p>
            <a:pPr>
              <a:defRPr/>
            </a:pPr>
            <a:endParaRPr lang="et-E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dirty="0"/>
              <a:t>…suureneb </a:t>
            </a:r>
            <a:r>
              <a:rPr lang="et-EE" dirty="0" smtClean="0"/>
              <a:t>koormustaluvus,</a:t>
            </a:r>
            <a:endParaRPr lang="et-E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dirty="0"/>
              <a:t>…paraneb </a:t>
            </a:r>
            <a:r>
              <a:rPr lang="et-EE" dirty="0" smtClean="0"/>
              <a:t>sooritusvõime,</a:t>
            </a:r>
            <a:endParaRPr lang="et-E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dirty="0"/>
              <a:t>…paraneb rüht ning suureneb keha stabiilsus </a:t>
            </a:r>
            <a:r>
              <a:rPr lang="et-EE" dirty="0">
                <a:sym typeface="Symbol" panose="05050102010706020507" pitchFamily="18" charset="2"/>
              </a:rPr>
              <a:t> paraneb harjutuste sooritamise tehnika ja treeningu </a:t>
            </a:r>
            <a:r>
              <a:rPr lang="et-EE" dirty="0" smtClean="0">
                <a:sym typeface="Symbol" panose="05050102010706020507" pitchFamily="18" charset="2"/>
              </a:rPr>
              <a:t>efektiivsus,</a:t>
            </a:r>
            <a:endParaRPr lang="et-EE" dirty="0">
              <a:sym typeface="Symbol" panose="05050102010706020507" pitchFamily="18" charset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t-EE" dirty="0">
                <a:sym typeface="Symbol" panose="05050102010706020507" pitchFamily="18" charset="2"/>
              </a:rPr>
              <a:t>…väheneb koormusvigasuste ja lihaspingete </a:t>
            </a:r>
            <a:r>
              <a:rPr lang="et-EE" dirty="0" smtClean="0">
                <a:sym typeface="Symbol" panose="05050102010706020507" pitchFamily="18" charset="2"/>
              </a:rPr>
              <a:t>oht.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t-EE" dirty="0">
              <a:sym typeface="Symbol" panose="05050102010706020507" pitchFamily="18" charset="2"/>
            </a:endParaRPr>
          </a:p>
          <a:p>
            <a:pPr>
              <a:defRPr/>
            </a:pPr>
            <a:r>
              <a:rPr lang="et-EE" dirty="0" smtClean="0">
                <a:sym typeface="Symbol" panose="05050102010706020507" pitchFamily="18" charset="2"/>
              </a:rPr>
              <a:t>KOKKUVÕTVALT on süvalihaste treening asendamatu võimalus erialalise sooritusvõime ning treeningu efektiivsuse suurendamisel!</a:t>
            </a:r>
          </a:p>
          <a:p>
            <a:pPr>
              <a:defRPr/>
            </a:pPr>
            <a:endParaRPr lang="et-EE" dirty="0">
              <a:sym typeface="Symbol" panose="05050102010706020507" pitchFamily="18" charset="2"/>
            </a:endParaRPr>
          </a:p>
          <a:p>
            <a:pPr>
              <a:defRPr/>
            </a:pPr>
            <a:r>
              <a:rPr lang="et-EE" dirty="0"/>
              <a:t>Tugevad süvalihased on kiiruse, jõu, vastupidavuse, koormustaluvuse ning ilusa rühi </a:t>
            </a:r>
            <a:r>
              <a:rPr lang="et-EE" dirty="0" smtClean="0"/>
              <a:t>alustalaks!</a:t>
            </a:r>
            <a:endParaRPr lang="et-EE" dirty="0"/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2834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745" y="2888141"/>
            <a:ext cx="1796285" cy="1796285"/>
          </a:xfrm>
          <a:prstGeom prst="rect">
            <a:avLst/>
          </a:prstGeom>
        </p:spPr>
      </p:pic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SÜVALIHASTE TREENIMINE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1650" y="1525563"/>
            <a:ext cx="8247063" cy="4532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t-EE" dirty="0" smtClean="0"/>
              <a:t>Plussid…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- vajab väheseid vahendeid ning treeningtingimusi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- harjutused </a:t>
            </a:r>
            <a:r>
              <a:rPr lang="et-EE" dirty="0"/>
              <a:t>oma </a:t>
            </a:r>
            <a:r>
              <a:rPr lang="et-EE" dirty="0" smtClean="0"/>
              <a:t>kaharaskusega </a:t>
            </a:r>
            <a:r>
              <a:rPr lang="et-EE" dirty="0" smtClean="0">
                <a:sym typeface="Symbol" panose="05050102010706020507" pitchFamily="18" charset="2"/>
              </a:rPr>
              <a:t> </a:t>
            </a:r>
            <a:r>
              <a:rPr lang="et-EE" dirty="0" smtClean="0"/>
              <a:t>vähene </a:t>
            </a:r>
            <a:r>
              <a:rPr lang="et-EE" dirty="0"/>
              <a:t>vigastuste või ülekoormuse </a:t>
            </a:r>
            <a:r>
              <a:rPr lang="et-EE" dirty="0" smtClean="0"/>
              <a:t>oht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- ajaliselt ei kesta kaua</a:t>
            </a:r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- võib teha pidevalt kombineerides teiste treeningutega 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r>
              <a:rPr lang="et-EE" dirty="0" smtClean="0"/>
              <a:t>Harjutuste liigid:</a:t>
            </a:r>
          </a:p>
          <a:p>
            <a:pPr>
              <a:defRPr/>
            </a:pPr>
            <a:r>
              <a:rPr lang="et-EE" dirty="0" smtClean="0"/>
              <a:t> - Staatilised 	</a:t>
            </a:r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r>
              <a:rPr lang="et-EE" dirty="0"/>
              <a:t> </a:t>
            </a:r>
            <a:r>
              <a:rPr lang="et-EE" dirty="0" smtClean="0"/>
              <a:t>- </a:t>
            </a:r>
            <a:r>
              <a:rPr lang="et-EE" dirty="0" err="1" smtClean="0"/>
              <a:t>Staatilis</a:t>
            </a:r>
            <a:r>
              <a:rPr lang="et-EE" dirty="0" smtClean="0"/>
              <a:t>-dünaamilised</a:t>
            </a:r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2" name="Picture 2" descr="http://www.sport-fitness-advisor.com/images/core_strength_prone_bridge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061" y="2987311"/>
            <a:ext cx="1597943" cy="159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24" name="Picture 4" descr="Isometric exercises - prone brid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22613"/>
            <a:ext cx="155855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30" name="Picture 10" descr="http://cdn.akairan.com/akairan/aka/m995/a027554210214102a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413" y="4034815"/>
            <a:ext cx="1480791" cy="148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28" name="Picture 8" descr="http://www.fitnessgenerator.com/images/exercises/oblique%20bridge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235" y="4129020"/>
            <a:ext cx="151216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36" name="Picture 16" descr="http://www.sport-fitness-advisor.com/images/core_strength_russiantwist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72" y="4124534"/>
            <a:ext cx="1391072" cy="139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38" name="Picture 18" descr="http://www.exercisegoals.com/images/isometric-squats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989" y="3072759"/>
            <a:ext cx="1964110" cy="125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997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7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SÜVALIHASTE TREENIMINE - PROBLEEMID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1650" y="1525563"/>
            <a:ext cx="8247063" cy="4532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t-EE" dirty="0"/>
          </a:p>
          <a:p>
            <a:pPr>
              <a:lnSpc>
                <a:spcPct val="150000"/>
              </a:lnSpc>
              <a:defRPr/>
            </a:pPr>
            <a:r>
              <a:rPr lang="et-EE" dirty="0" smtClean="0"/>
              <a:t>KAS NOORELE TÜÜTUD…</a:t>
            </a:r>
          </a:p>
          <a:p>
            <a:pPr>
              <a:lnSpc>
                <a:spcPct val="150000"/>
              </a:lnSpc>
              <a:defRPr/>
            </a:pPr>
            <a:r>
              <a:rPr lang="et-EE" dirty="0" smtClean="0"/>
              <a:t> </a:t>
            </a:r>
            <a:r>
              <a:rPr lang="et-EE" dirty="0"/>
              <a:t>- </a:t>
            </a:r>
            <a:r>
              <a:rPr lang="et-EE" dirty="0" smtClean="0"/>
              <a:t>motivatsioon</a:t>
            </a:r>
            <a:r>
              <a:rPr lang="et-EE" dirty="0"/>
              <a:t> </a:t>
            </a:r>
            <a:r>
              <a:rPr lang="et-EE" dirty="0" smtClean="0"/>
              <a:t>ja </a:t>
            </a:r>
            <a:r>
              <a:rPr lang="et-EE" dirty="0" err="1" smtClean="0"/>
              <a:t>motivaatorid</a:t>
            </a:r>
            <a:r>
              <a:rPr lang="et-EE" dirty="0"/>
              <a:t>;</a:t>
            </a:r>
          </a:p>
          <a:p>
            <a:pPr>
              <a:lnSpc>
                <a:spcPct val="150000"/>
              </a:lnSpc>
              <a:defRPr/>
            </a:pPr>
            <a:r>
              <a:rPr lang="et-EE" dirty="0"/>
              <a:t> - </a:t>
            </a:r>
            <a:r>
              <a:rPr lang="et-EE" dirty="0" smtClean="0"/>
              <a:t>tahtejõud</a:t>
            </a:r>
            <a:r>
              <a:rPr lang="et-EE" dirty="0"/>
              <a:t>;</a:t>
            </a:r>
          </a:p>
          <a:p>
            <a:pPr>
              <a:lnSpc>
                <a:spcPct val="150000"/>
              </a:lnSpc>
              <a:defRPr/>
            </a:pPr>
            <a:r>
              <a:rPr lang="et-EE" dirty="0"/>
              <a:t> - treeneri </a:t>
            </a:r>
            <a:r>
              <a:rPr lang="et-EE" dirty="0" smtClean="0"/>
              <a:t>selgitused;</a:t>
            </a:r>
            <a:endParaRPr lang="et-EE" dirty="0"/>
          </a:p>
          <a:p>
            <a:pPr>
              <a:lnSpc>
                <a:spcPct val="150000"/>
              </a:lnSpc>
              <a:defRPr/>
            </a:pPr>
            <a:r>
              <a:rPr lang="et-EE" dirty="0"/>
              <a:t> - treeningu mitmekesistamine ning põnevaks </a:t>
            </a:r>
            <a:r>
              <a:rPr lang="et-EE" dirty="0" smtClean="0"/>
              <a:t>muutmine – harjutuste  </a:t>
            </a:r>
          </a:p>
          <a:p>
            <a:pPr>
              <a:lnSpc>
                <a:spcPct val="150000"/>
              </a:lnSpc>
              <a:defRPr/>
            </a:pPr>
            <a:r>
              <a:rPr lang="et-EE" dirty="0"/>
              <a:t> </a:t>
            </a:r>
            <a:r>
              <a:rPr lang="et-EE" dirty="0" smtClean="0"/>
              <a:t>  raskusastmed, aegade pikenemine, kombineerimine;</a:t>
            </a:r>
          </a:p>
          <a:p>
            <a:pPr>
              <a:lnSpc>
                <a:spcPct val="150000"/>
              </a:lnSpc>
              <a:defRPr/>
            </a:pPr>
            <a:r>
              <a:rPr lang="et-EE" dirty="0"/>
              <a:t> </a:t>
            </a:r>
            <a:r>
              <a:rPr lang="et-EE" dirty="0" smtClean="0"/>
              <a:t>- efekti saavutamine pikaajaline…aga efekt tuntav ja võimas!</a:t>
            </a:r>
            <a:endParaRPr lang="et-EE" dirty="0"/>
          </a:p>
          <a:p>
            <a:pPr>
              <a:defRPr/>
            </a:pPr>
            <a:endParaRPr lang="et-EE" dirty="0"/>
          </a:p>
          <a:p>
            <a:pPr>
              <a:defRPr/>
            </a:pPr>
            <a:endParaRPr lang="et-EE" sz="1400" dirty="0"/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4243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lank_kõh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398" y="2363880"/>
            <a:ext cx="4427984" cy="2509191"/>
          </a:xfrm>
          <a:prstGeom prst="rect">
            <a:avLst/>
          </a:prstGeom>
        </p:spPr>
      </p:pic>
      <p:pic>
        <p:nvPicPr>
          <p:cNvPr id="4" name="Plank_kõht_sirgetel kätel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16713" y="2363880"/>
            <a:ext cx="4427984" cy="250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750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lank_kõht_vea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8404" y="1525563"/>
            <a:ext cx="7587191" cy="429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312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lank_kõht_dü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504" y="2383864"/>
            <a:ext cx="4389733" cy="2469225"/>
          </a:xfrm>
          <a:prstGeom prst="rect">
            <a:avLst/>
          </a:prstGeom>
        </p:spPr>
      </p:pic>
      <p:pic>
        <p:nvPicPr>
          <p:cNvPr id="5" name="Plank_kõht_dün_var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46763" y="2383864"/>
            <a:ext cx="4389733" cy="246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435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lank_kõht_sirgetel kätel_dü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0259" y="2383864"/>
            <a:ext cx="4389733" cy="2469225"/>
          </a:xfrm>
          <a:prstGeom prst="rect">
            <a:avLst/>
          </a:prstGeom>
        </p:spPr>
      </p:pic>
      <p:pic>
        <p:nvPicPr>
          <p:cNvPr id="4" name="Plank_kõht_sirgetel kätel_dün_var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46763" y="2399935"/>
            <a:ext cx="4389733" cy="246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4312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tat_kõh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3539" y="2420888"/>
            <a:ext cx="4389733" cy="2469225"/>
          </a:xfrm>
          <a:prstGeom prst="rect">
            <a:avLst/>
          </a:prstGeom>
        </p:spPr>
      </p:pic>
      <p:pic>
        <p:nvPicPr>
          <p:cNvPr id="5" name="Stat_dün_kõh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46763" y="2420888"/>
            <a:ext cx="4389733" cy="246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192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õh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5757" y="2420888"/>
            <a:ext cx="4389733" cy="2469225"/>
          </a:xfrm>
          <a:prstGeom prst="rect">
            <a:avLst/>
          </a:prstGeom>
        </p:spPr>
      </p:pic>
      <p:pic>
        <p:nvPicPr>
          <p:cNvPr id="4" name="Kõht_vead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11025" y="2420887"/>
            <a:ext cx="4389733" cy="246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366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476672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õht_var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0291" y="1484784"/>
            <a:ext cx="3658111" cy="2057687"/>
          </a:xfrm>
          <a:prstGeom prst="rect">
            <a:avLst/>
          </a:prstGeom>
        </p:spPr>
      </p:pic>
      <p:pic>
        <p:nvPicPr>
          <p:cNvPr id="5" name="Kõht_var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719831" y="1484784"/>
            <a:ext cx="3658111" cy="2057687"/>
          </a:xfrm>
          <a:prstGeom prst="rect">
            <a:avLst/>
          </a:prstGeom>
        </p:spPr>
      </p:pic>
      <p:pic>
        <p:nvPicPr>
          <p:cNvPr id="6" name="Kõht_var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40290" y="3727220"/>
            <a:ext cx="3658111" cy="2057687"/>
          </a:xfrm>
          <a:prstGeom prst="rect">
            <a:avLst/>
          </a:prstGeom>
        </p:spPr>
      </p:pic>
      <p:pic>
        <p:nvPicPr>
          <p:cNvPr id="8" name="Kõht_var5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719830" y="3717032"/>
            <a:ext cx="3658111" cy="20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415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ülgplank_var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0259" y="2420887"/>
            <a:ext cx="4389733" cy="2469225"/>
          </a:xfrm>
          <a:prstGeom prst="rect">
            <a:avLst/>
          </a:prstGeom>
        </p:spPr>
      </p:pic>
      <p:pic>
        <p:nvPicPr>
          <p:cNvPr id="5" name="Külgplank_var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46763" y="2420886"/>
            <a:ext cx="4389733" cy="246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440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ülgplank_dü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0984" y="1503698"/>
            <a:ext cx="7682032" cy="432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68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lank_sel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504" y="2420886"/>
            <a:ext cx="4389733" cy="2469225"/>
          </a:xfrm>
          <a:prstGeom prst="rect">
            <a:avLst/>
          </a:prstGeom>
        </p:spPr>
      </p:pic>
      <p:pic>
        <p:nvPicPr>
          <p:cNvPr id="4" name="Plank_selg_var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44008" y="2420807"/>
            <a:ext cx="4389733" cy="246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516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elg_stat_dü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0984" y="1510433"/>
            <a:ext cx="7682032" cy="432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961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0" y="620688"/>
            <a:ext cx="9144000" cy="88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/>
            <a:r>
              <a:rPr lang="et-EE" altLang="et-EE" sz="2400" dirty="0" smtClean="0"/>
              <a:t>NOORRATTURITE TREENINGNÄITEID</a:t>
            </a:r>
            <a:endParaRPr lang="et-EE" altLang="et-EE" sz="2400" dirty="0">
              <a:ea typeface="Microsoft YaHei" panose="020B0503020204020204" pitchFamily="34" charset="-122"/>
            </a:endParaRP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kartdago.ee/bw_client_files/kaina_kart/public/news2_img/magick.php/110_Sparta_logo_CMYK.jpg?resize(800x600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8" y="5733256"/>
            <a:ext cx="2062896" cy="9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6" name="Picture 8" descr="http://www.cfc.ee/images/cfc_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50744"/>
            <a:ext cx="1366590" cy="5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tat_jal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0984" y="1492892"/>
            <a:ext cx="7682032" cy="432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328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179512" y="2636912"/>
            <a:ext cx="85358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t-EE" altLang="et-EE" i="1" dirty="0"/>
          </a:p>
          <a:p>
            <a:pPr algn="ctr">
              <a:lnSpc>
                <a:spcPct val="150000"/>
              </a:lnSpc>
            </a:pPr>
            <a:r>
              <a:rPr lang="et-EE" altLang="et-EE" sz="4000" dirty="0" smtClean="0"/>
              <a:t>TÄNAN!</a:t>
            </a:r>
            <a:endParaRPr lang="et-EE" altLang="et-EE" sz="4000" dirty="0"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48759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3651</TotalTime>
  <Words>814</Words>
  <Application>Microsoft Office PowerPoint</Application>
  <PresentationFormat>On-screen Show (4:3)</PresentationFormat>
  <Paragraphs>334</Paragraphs>
  <Slides>29</Slides>
  <Notes>29</Notes>
  <HiddenSlides>0</HiddenSlides>
  <MMClips>23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Microsoft YaHei</vt:lpstr>
      <vt:lpstr>Arial</vt:lpstr>
      <vt:lpstr>Calibri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LOODUSLIKE MEMBRAANIDE UURIMINE KAPILLAARELEKTROKROMATOGRAAFIAGA</dc:title>
  <dc:creator>Kert Martma</dc:creator>
  <cp:lastModifiedBy>Kert Martma</cp:lastModifiedBy>
  <cp:revision>347</cp:revision>
  <cp:lastPrinted>2013-09-26T06:28:47Z</cp:lastPrinted>
  <dcterms:created xsi:type="dcterms:W3CDTF">2009-04-08T07:42:47Z</dcterms:created>
  <dcterms:modified xsi:type="dcterms:W3CDTF">2015-02-02T20:23:47Z</dcterms:modified>
</cp:coreProperties>
</file>