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305" r:id="rId2"/>
    <p:sldId id="357" r:id="rId3"/>
    <p:sldId id="370" r:id="rId4"/>
    <p:sldId id="371" r:id="rId5"/>
    <p:sldId id="359" r:id="rId6"/>
    <p:sldId id="360" r:id="rId7"/>
    <p:sldId id="361" r:id="rId8"/>
    <p:sldId id="362" r:id="rId9"/>
    <p:sldId id="372" r:id="rId10"/>
    <p:sldId id="373" r:id="rId11"/>
    <p:sldId id="363" r:id="rId12"/>
    <p:sldId id="364" r:id="rId13"/>
    <p:sldId id="366" r:id="rId14"/>
    <p:sldId id="367" r:id="rId15"/>
    <p:sldId id="368" r:id="rId16"/>
    <p:sldId id="369" r:id="rId17"/>
  </p:sldIdLst>
  <p:sldSz cx="9144000" cy="6858000" type="screen4x3"/>
  <p:notesSz cx="6797675" cy="9926638"/>
  <p:defaultTextStyle>
    <a:defPPr>
      <a:defRPr lang="et-E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 varScale="1">
        <p:scale>
          <a:sx n="82" d="100"/>
          <a:sy n="82" d="100"/>
        </p:scale>
        <p:origin x="75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D100806-2BB3-4545-ABD2-FB841CC49A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63DBF0-6C84-4FC2-9FC4-994CD4A714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3CBD302-2322-46C2-8C20-1A1335053D25}" type="datetimeFigureOut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620CC3-A231-406E-ADB2-833B7E1999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C1B5F-AC62-485A-94C2-6B66B1AA9E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03865C3-A401-4305-BA0C-0621A4E5F92E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516D97-0EC3-401A-8CA4-CF32B9D5C3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B70151-5ED9-4069-8954-E0B87077993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1D487EE-876C-491F-BFD5-0EFAFF32F8EC}" type="datetimeFigureOut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32828BF-5065-4441-95A5-3B57CD3A87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t-E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5944D45-F2FB-4A71-853B-F8F6AF4EB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t-E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FF1E3-C3FE-49D1-922F-DD05338880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19265-D177-4E15-ADCC-22A3330F0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12F7D0E-9B84-4D80-B3A3-762F25B16208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>
            <a:extLst>
              <a:ext uri="{FF2B5EF4-FFF2-40B4-BE49-F238E27FC236}">
                <a16:creationId xmlns:a16="http://schemas.microsoft.com/office/drawing/2014/main" id="{F74D1CA0-359E-49CE-A576-A695416EE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ED93A1-2F55-4CA4-8A17-1CE3DCE75F58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596DC2C2-12FB-4A6C-9075-336D27421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768B37B6-68F4-4036-AEA4-CDBEB1996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81572248-7156-4B71-A111-6E99E0EDFB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0025AE-EDAB-407F-900E-8DCF61EFFA8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7ECE3F53-5300-4B5E-ABBC-AC364C4BD0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6E9C4733-0653-4CC4-99C2-85772720E0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>
            <a:extLst>
              <a:ext uri="{FF2B5EF4-FFF2-40B4-BE49-F238E27FC236}">
                <a16:creationId xmlns:a16="http://schemas.microsoft.com/office/drawing/2014/main" id="{75F92E8E-E237-4BAE-927E-5EDFF6F38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5CB9E8-B879-42E6-974B-349F338E130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3315" name="Rectangle 1">
            <a:extLst>
              <a:ext uri="{FF2B5EF4-FFF2-40B4-BE49-F238E27FC236}">
                <a16:creationId xmlns:a16="http://schemas.microsoft.com/office/drawing/2014/main" id="{B7A92914-8D55-454B-A07C-FFB396017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8A5B35B3-BF98-42F4-A464-77792A2E4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>
            <a:extLst>
              <a:ext uri="{FF2B5EF4-FFF2-40B4-BE49-F238E27FC236}">
                <a16:creationId xmlns:a16="http://schemas.microsoft.com/office/drawing/2014/main" id="{85791421-7C9D-4440-8460-D46A01E37C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B81E7B-B70A-4B4C-8BA3-0749A0F55196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363" name="Rectangle 1">
            <a:extLst>
              <a:ext uri="{FF2B5EF4-FFF2-40B4-BE49-F238E27FC236}">
                <a16:creationId xmlns:a16="http://schemas.microsoft.com/office/drawing/2014/main" id="{2618A1F9-8F3D-4D52-A432-76FF11F12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5B24E961-34CC-413B-91B2-285146563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0334F4D9-B648-4910-900C-6228D9F23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5FDAA4-E0AE-4F71-813C-288A73FAFB70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7171" name="Rectangle 1">
            <a:extLst>
              <a:ext uri="{FF2B5EF4-FFF2-40B4-BE49-F238E27FC236}">
                <a16:creationId xmlns:a16="http://schemas.microsoft.com/office/drawing/2014/main" id="{29E26E5B-DCAB-47A6-9887-2ADA525B1A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92FCE380-1629-48DF-AE58-9016A13C5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>
            <a:extLst>
              <a:ext uri="{FF2B5EF4-FFF2-40B4-BE49-F238E27FC236}">
                <a16:creationId xmlns:a16="http://schemas.microsoft.com/office/drawing/2014/main" id="{2E7EC8DF-FA06-42E3-8CEC-39920950D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753AD6-ED9A-4086-8AFA-EC9FA8709A73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D8B6C445-04F0-45A5-96DD-80EF18987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6ACE99CD-AE1C-46F1-9DA4-1BC5453D5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>
            <a:extLst>
              <a:ext uri="{FF2B5EF4-FFF2-40B4-BE49-F238E27FC236}">
                <a16:creationId xmlns:a16="http://schemas.microsoft.com/office/drawing/2014/main" id="{40A96993-119D-4FDD-9C8F-9CB2755800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299F55-E2FC-4315-A365-D7A3AED695FB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9459" name="Rectangle 1">
            <a:extLst>
              <a:ext uri="{FF2B5EF4-FFF2-40B4-BE49-F238E27FC236}">
                <a16:creationId xmlns:a16="http://schemas.microsoft.com/office/drawing/2014/main" id="{BDA8205A-1D79-4FD6-93AE-DAD141FF93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883C61B2-6638-4180-9828-6E7524428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>
            <a:extLst>
              <a:ext uri="{FF2B5EF4-FFF2-40B4-BE49-F238E27FC236}">
                <a16:creationId xmlns:a16="http://schemas.microsoft.com/office/drawing/2014/main" id="{C2D89620-87C4-44C2-BF60-066701474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33D106-5AD9-4546-B475-33BEB762B92B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19F1DBBA-A30C-4AE9-B05C-46F0C54E6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C5F62A1B-D576-43DC-BD6B-4CB26E069A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>
            <a:extLst>
              <a:ext uri="{FF2B5EF4-FFF2-40B4-BE49-F238E27FC236}">
                <a16:creationId xmlns:a16="http://schemas.microsoft.com/office/drawing/2014/main" id="{C2D89620-87C4-44C2-BF60-066701474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33D106-5AD9-4546-B475-33BEB762B92B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19F1DBBA-A30C-4AE9-B05C-46F0C54E6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C5F62A1B-D576-43DC-BD6B-4CB26E069A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3219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>
            <a:extLst>
              <a:ext uri="{FF2B5EF4-FFF2-40B4-BE49-F238E27FC236}">
                <a16:creationId xmlns:a16="http://schemas.microsoft.com/office/drawing/2014/main" id="{C2D89620-87C4-44C2-BF60-066701474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33D106-5AD9-4546-B475-33BEB762B92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19F1DBBA-A30C-4AE9-B05C-46F0C54E6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C5F62A1B-D576-43DC-BD6B-4CB26E069A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509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>
            <a:extLst>
              <a:ext uri="{FF2B5EF4-FFF2-40B4-BE49-F238E27FC236}">
                <a16:creationId xmlns:a16="http://schemas.microsoft.com/office/drawing/2014/main" id="{B83AF868-A5E0-4ECB-A575-A72CB5CFF2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D51048-6020-4137-951F-40D69A428BF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32864F80-2B1E-475C-AD6E-C0C23C650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CFB389C4-4F94-41DE-A5A9-6422405BF9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>
            <a:extLst>
              <a:ext uri="{FF2B5EF4-FFF2-40B4-BE49-F238E27FC236}">
                <a16:creationId xmlns:a16="http://schemas.microsoft.com/office/drawing/2014/main" id="{2A158205-24DB-47F0-AA1F-8B5E2DCA7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7B64A6-607F-431F-9355-EE21D1E98956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5603" name="Rectangle 1">
            <a:extLst>
              <a:ext uri="{FF2B5EF4-FFF2-40B4-BE49-F238E27FC236}">
                <a16:creationId xmlns:a16="http://schemas.microsoft.com/office/drawing/2014/main" id="{17165DDF-6D27-431E-BB7E-E078F3DC5B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46791704-33A3-4108-B27F-D3EC82B54C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>
            <a:extLst>
              <a:ext uri="{FF2B5EF4-FFF2-40B4-BE49-F238E27FC236}">
                <a16:creationId xmlns:a16="http://schemas.microsoft.com/office/drawing/2014/main" id="{0B6A16EF-FDE0-4D25-8B9D-F5DE0C4B22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35BEF0-FF00-455F-A83F-B68A5AB91D1C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E2A58EFA-FCEE-4E47-AE6B-B153408097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2FF37695-764A-4556-8500-D8E046976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>
            <a:extLst>
              <a:ext uri="{FF2B5EF4-FFF2-40B4-BE49-F238E27FC236}">
                <a16:creationId xmlns:a16="http://schemas.microsoft.com/office/drawing/2014/main" id="{07A0C3BD-A2D2-498C-A153-16181171BE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D18149-FA54-45B2-91D8-8AB699C82E5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29699" name="Rectangle 1">
            <a:extLst>
              <a:ext uri="{FF2B5EF4-FFF2-40B4-BE49-F238E27FC236}">
                <a16:creationId xmlns:a16="http://schemas.microsoft.com/office/drawing/2014/main" id="{981816A6-CEE9-4C4F-96F6-52C954349A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B0A93132-7FC2-4163-8778-8EAB19A90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>
            <a:extLst>
              <a:ext uri="{FF2B5EF4-FFF2-40B4-BE49-F238E27FC236}">
                <a16:creationId xmlns:a16="http://schemas.microsoft.com/office/drawing/2014/main" id="{2EFDAE96-6047-49EC-934A-47E77D8A66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6C65C1-AF2A-4893-B3D7-0B0726840B48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C2A46DC8-2FB9-4094-AB2B-58A787068E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64A456EE-A9BC-40A3-A6A0-DC0FDCF1C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>
            <a:extLst>
              <a:ext uri="{FF2B5EF4-FFF2-40B4-BE49-F238E27FC236}">
                <a16:creationId xmlns:a16="http://schemas.microsoft.com/office/drawing/2014/main" id="{A87334E7-3A1E-47F6-90CD-F182008203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E8E38F-4B0A-4119-8F1E-CB87E4D2C1F4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3795" name="Rectangle 1">
            <a:extLst>
              <a:ext uri="{FF2B5EF4-FFF2-40B4-BE49-F238E27FC236}">
                <a16:creationId xmlns:a16="http://schemas.microsoft.com/office/drawing/2014/main" id="{D1A788CD-312E-48B6-8422-D40ED361E0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3C5FAB72-AE3E-4A51-AC0B-E966FC1B34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CE71B-C8E3-4052-8D08-E47B6E5C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5A7DA-CF6B-41F4-8B70-87BBD276FAEB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505E9-D31A-4775-9CBB-215A71DF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943CC-8BF9-42F7-AE2A-29156E20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73331-D52F-40C3-8F72-2E384E67579C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52816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BBC8C-B9D5-4D91-8452-D595D4F9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064CD-4E31-4B74-99FE-E1BC291C3085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A87B1-424F-4ECC-AF20-74132B643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A587-4C3A-4EF8-97C2-D7F70460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A370D-C7E4-4E5C-AE64-5400064688DB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39633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5AA93-1AFA-4977-B9F6-517F8EAA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9A735-36AB-426D-BBF2-ACDC6A021BA6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F05AC-FF3B-40CA-B812-5F505BB37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13387-7BA8-43FF-9B65-5908FA03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D9E9C-9F5D-4D96-B63C-1A2E3F0415C7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74113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B02EDF-A5CB-4715-8CB2-646CD8F9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05A81-1E96-4F62-81C3-AE4579FF9DE7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55C249F-BF8A-4AD0-9F7D-8F0D8B9B9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5A51AF-2C09-4248-9D8C-565CE1A1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484E0-C764-4D6B-A76A-C10CAC0AD514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71701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6DEC39B-51B4-48F7-B238-40310F8F2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4B05A-CD36-4072-BFA2-46C60027D567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1817612-D60E-4417-B440-B617C64B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EF0241-9EC6-4ECC-B973-47158712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63B36-6954-47F7-A441-F39BF9BEA8E4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438407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BA98F80-45FB-41FA-A2BF-44CC54E6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561DB-0E24-4411-B3E9-61D4C1981876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483988-359A-42EF-9F36-C54373C7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3AEA329-AB60-4039-9EED-101A4DBA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BFB5B-FA36-4E1D-B593-9D4D065813B2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82106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5365FBA-C343-44AA-B8A4-EB0D4B9A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5B1B7-96AE-4E40-98CF-BDE7A3CA9392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069D2D-62A7-47CF-BCDE-03B62E9A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B273656-015F-472E-B18E-CB8D9F311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B33FF-1667-43CF-87DA-F240229CCE25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69090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DD2F06-15B3-47D6-B54E-FFF8EB16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4894-51F8-4BA6-834C-40DDF5E8B204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CD75DE-7C0C-4E98-B626-E7F6B515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E69FD5-836D-4074-B23C-7DE001AD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44C30-F44B-4036-80DD-3ED5D62C1265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67018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D112A6-53F4-4045-A786-9015A89B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8D5A3-E7FE-43A2-8920-CDFA4CEA89B5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B351BE-A857-43A8-8464-4274A53D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150AE2-52A3-4234-975C-82370E46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A9C06-C108-4E9B-B702-50C3B25E5FEE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85853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76D1E-7FEA-4486-A480-2A534C543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C546-CDA7-4082-880F-CEA9C5115BAF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970D7-8400-4080-9558-87503D515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1AF99-23A6-4AB5-B18F-062C1C41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47834-D519-4648-953F-DAD3514D5583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09012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7F1A9-F930-461B-828A-DEE072CFB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AE7AB-7988-4351-B550-1DDBDC21FB06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BEB43-542F-42C8-92F1-6B3CB0815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C79C2-55DD-4F02-A112-5F7B93DF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70318-6A8F-465A-963B-B524ED2AB23B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99470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4C8F1E-E88E-452B-BC34-30C38E35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93B6E-700D-49C6-98B0-1DF3589ED958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468C98-9128-46FA-A8CE-96F8B391A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12720F3-19C4-4A0C-8510-90590EAC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0CF2F-B85E-4BB8-869E-634F072E1B7B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692459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EBFF8C-BE6E-4E39-867A-5733909A0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E7095-88C8-41D8-8269-31EA4D43458D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BBC28D-A9CB-4718-B423-6014A9A56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E5ED4-56CF-4B66-9A15-62FA2A4C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CBDC5-FC63-455E-8AA6-371CB959CDD1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1345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9CFBBF8-5DBE-4700-9AF4-21A93011AD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t-EE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6DC6665-0C99-4F12-B802-4186C3DD41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t-EE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3D10F-A5B4-425A-AADC-5D27E33F7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E763E6-ABC5-4BC7-8498-6AD306C45EAC}" type="datetime1">
              <a:rPr lang="et-EE"/>
              <a:pPr>
                <a:defRPr/>
              </a:pPr>
              <a:t>22.09.2021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8E56E-0C51-46AA-A5BE-B0CA1603E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3E4CF-F7A4-45EF-B4CF-C5F5FDFF2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3D770B4-E020-4947-9565-4C5D782642A7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100000">
              <a:schemeClr val="accent3">
                <a:lumMod val="89000"/>
              </a:schemeClr>
            </a:gs>
            <a:gs pos="34000">
              <a:schemeClr val="accent3">
                <a:lumMod val="75000"/>
                <a:alpha val="30000"/>
              </a:schemeClr>
            </a:gs>
            <a:gs pos="94000">
              <a:schemeClr val="accent3">
                <a:lumMod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13C4DD-202F-47BB-A082-30B3E7FAD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143500"/>
          </a:xfrm>
          <a:prstGeom prst="rect">
            <a:avLst/>
          </a:prstGeom>
        </p:spPr>
      </p:pic>
      <p:sp>
        <p:nvSpPr>
          <p:cNvPr id="4099" name="Text Box 2">
            <a:extLst>
              <a:ext uri="{FF2B5EF4-FFF2-40B4-BE49-F238E27FC236}">
                <a16:creationId xmlns:a16="http://schemas.microsoft.com/office/drawing/2014/main" id="{EE7C8818-CF80-418E-A6E3-36DB6B6AC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12776" y="2636912"/>
            <a:ext cx="8247063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t-EE" altLang="en-US" sz="2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Kert Martma, </a:t>
            </a:r>
            <a:r>
              <a:rPr lang="et-EE" altLang="en-US" sz="2200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PhD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t-EE" altLang="en-US" sz="1800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Tallinna Ülikool</a:t>
            </a:r>
            <a:endParaRPr lang="et-EE" altLang="en-US" sz="1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endParaRPr lang="et-EE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endParaRPr lang="et-EE" altLang="en-US" sz="10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endParaRPr lang="et-EE" altLang="en-US" sz="10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0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6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r>
              <a:rPr lang="et-EE" altLang="en-US" sz="1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TALLINN 20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21</a:t>
            </a:r>
            <a:endParaRPr lang="et-EE" altLang="en-US" sz="1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450"/>
              </a:spcBef>
              <a:buFontTx/>
              <a:buNone/>
            </a:pPr>
            <a:endParaRPr lang="et-EE" altLang="en-US" sz="1800" dirty="0">
              <a:solidFill>
                <a:srgbClr val="0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98" name="Text Box 1">
            <a:extLst>
              <a:ext uri="{FF2B5EF4-FFF2-40B4-BE49-F238E27FC236}">
                <a16:creationId xmlns:a16="http://schemas.microsoft.com/office/drawing/2014/main" id="{DF888D02-416E-41F6-ADDE-ADDA20DBE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66" y="980728"/>
            <a:ext cx="82470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3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KESKKOND JA TERVIS</a:t>
            </a:r>
            <a:endParaRPr lang="en-US" altLang="en-US" sz="3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25D1653-FDF2-40FB-96D5-74F7A56672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27784" y="196623"/>
            <a:ext cx="3744416" cy="7841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8CB4F987-B4B9-46BB-91AC-4FFC72ADA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6">
            <a:extLst>
              <a:ext uri="{FF2B5EF4-FFF2-40B4-BE49-F238E27FC236}">
                <a16:creationId xmlns:a16="http://schemas.microsoft.com/office/drawing/2014/main" id="{BD399679-3785-4129-B10F-A1E324885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Text Box 2">
            <a:extLst>
              <a:ext uri="{FF2B5EF4-FFF2-40B4-BE49-F238E27FC236}">
                <a16:creationId xmlns:a16="http://schemas.microsoft.com/office/drawing/2014/main" id="{08630230-8465-4109-80D8-EC667225D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8" y="1052513"/>
            <a:ext cx="8247062" cy="551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Tallinna 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Ühisgümnaasium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(põhikool)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Tallinna Mustamäe Gümnaasium (keskkool)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Tallinna Ülikool 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Bakalaureus 2006 (Bioloogia)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Magister 2008 (Merebioloog-keskkonna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-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 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spetsialist)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Doktor 2013 (Analüütiline 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biokeemia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Sport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EJL litsentseeritud tegevrattur (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M-Eliit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     - 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EKR </a:t>
            </a: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7. kat jalgratta </a:t>
            </a:r>
            <a:r>
              <a:rPr lang="et-EE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meistertreene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r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Töökohad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Tallinna Ülikool – lektor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treenerite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ja 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kehalisekasvatuse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õpetajate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koolitaja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CFC Spordiklubi – Nõmme osakonna peatreener, 16+ grupi treener</a:t>
            </a:r>
            <a:endParaRPr lang="en-US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Eesti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Jalgratturite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Liidu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treenerite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kutsekomisjoni</a:t>
            </a:r>
            <a:r>
              <a:rPr lang="en-US" sz="2000" dirty="0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Microsoft YaHei" charset="0"/>
                <a:cs typeface="Arial" panose="020B0604020202020204" pitchFamily="34" charset="0"/>
              </a:rPr>
              <a:t>liige</a:t>
            </a: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sp>
        <p:nvSpPr>
          <p:cNvPr id="6146" name="Text Box 1">
            <a:extLst>
              <a:ext uri="{FF2B5EF4-FFF2-40B4-BE49-F238E27FC236}">
                <a16:creationId xmlns:a16="http://schemas.microsoft.com/office/drawing/2014/main" id="{ED856466-CC9C-4CFA-A0BC-216BF67E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04813"/>
            <a:ext cx="8247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 i="1" dirty="0">
                <a:latin typeface="Arial" panose="020B0604020202020204" pitchFamily="34" charset="0"/>
              </a:rPr>
              <a:t>C</a:t>
            </a:r>
            <a:r>
              <a:rPr lang="en-US" altLang="en-US" sz="2400" i="1" dirty="0" err="1">
                <a:latin typeface="Arial" panose="020B0604020202020204" pitchFamily="34" charset="0"/>
              </a:rPr>
              <a:t>urriculum</a:t>
            </a:r>
            <a:r>
              <a:rPr lang="en-US" altLang="en-US" sz="2400" i="1" dirty="0">
                <a:latin typeface="Arial" panose="020B0604020202020204" pitchFamily="34" charset="0"/>
              </a:rPr>
              <a:t> vitae</a:t>
            </a:r>
            <a:endParaRPr lang="et-EE" altLang="en-US" sz="2400" i="1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D28B4D-A333-46AB-999D-E224426192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87997"/>
            <a:ext cx="3061448" cy="4717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8537FF-005C-4DE9-A1D5-B21E66A99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566" y="1090228"/>
            <a:ext cx="2274604" cy="471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>
            <a:extLst>
              <a:ext uri="{FF2B5EF4-FFF2-40B4-BE49-F238E27FC236}">
                <a16:creationId xmlns:a16="http://schemas.microsoft.com/office/drawing/2014/main" id="{3C8CBEA4-E75F-4D63-8C3C-4309ACBF5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6">
            <a:extLst>
              <a:ext uri="{FF2B5EF4-FFF2-40B4-BE49-F238E27FC236}">
                <a16:creationId xmlns:a16="http://schemas.microsoft.com/office/drawing/2014/main" id="{ED2824BE-FE03-4917-8374-35D3726DC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1CD954-DA00-40E0-9BB9-483744F5E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9480"/>
            <a:ext cx="8604448" cy="55438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>
            <a:extLst>
              <a:ext uri="{FF2B5EF4-FFF2-40B4-BE49-F238E27FC236}">
                <a16:creationId xmlns:a16="http://schemas.microsoft.com/office/drawing/2014/main" id="{479C7CEA-A722-440A-8BBA-0881F0F3F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>
            <a:extLst>
              <a:ext uri="{FF2B5EF4-FFF2-40B4-BE49-F238E27FC236}">
                <a16:creationId xmlns:a16="http://schemas.microsoft.com/office/drawing/2014/main" id="{07F248AB-2289-46DA-A413-E8D7E9015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3E68B4-17EC-4710-9E09-EB5CB24D5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25538"/>
            <a:ext cx="907415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C15E5EE-4AFD-42B3-82F7-67ACF2317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7625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>
                <a:latin typeface="Arial" panose="020B0604020202020204" pitchFamily="34" charset="0"/>
              </a:rPr>
              <a:t>KURSUSE KAVA</a:t>
            </a:r>
            <a:endParaRPr lang="et-EE" altLang="en-US" sz="24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73FB9A9E-2E7A-4C94-8CC4-E91085D3B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371600"/>
            <a:ext cx="8247063" cy="5014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US" sz="1400" b="1" dirty="0">
                <a:latin typeface="Arial" charset="0"/>
              </a:rPr>
              <a:t>I </a:t>
            </a:r>
            <a:r>
              <a:rPr lang="en-US" sz="1400" b="1" dirty="0" err="1">
                <a:latin typeface="Arial" charset="0"/>
              </a:rPr>
              <a:t>teema</a:t>
            </a:r>
            <a:endParaRPr lang="en-US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dirty="0">
                <a:latin typeface="Arial" charset="0"/>
              </a:rPr>
              <a:t>KESKKOND MEIE ÜMBER – keskkonnamürgid, müra, ehitusmaterjalide mõju tervisele, osooni kasulikkus ja kahjulikud mõjud, radooni sisaldus joogivees, õhusaaste mõju tervisele</a:t>
            </a:r>
          </a:p>
          <a:p>
            <a:pPr eaLnBrk="1" hangingPunct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b="1" dirty="0">
                <a:latin typeface="Arial" charset="0"/>
              </a:rPr>
              <a:t>II </a:t>
            </a:r>
            <a:r>
              <a:rPr lang="en-US" sz="1400" b="1" dirty="0" err="1">
                <a:latin typeface="Arial" charset="0"/>
              </a:rPr>
              <a:t>teema</a:t>
            </a:r>
            <a:endParaRPr lang="et-EE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dirty="0">
                <a:latin typeface="Arial" charset="0"/>
              </a:rPr>
              <a:t>ELUSTIIL TERVIS – füüsiline ja vaimne tervis, oskus puhata, stressist hoidumine ja sellega toimetulek</a:t>
            </a:r>
          </a:p>
          <a:p>
            <a:pPr eaLnBrk="1" hangingPunct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b="1" dirty="0">
                <a:latin typeface="Arial" charset="0"/>
              </a:rPr>
              <a:t>III </a:t>
            </a:r>
            <a:r>
              <a:rPr lang="en-US" sz="1400" b="1" dirty="0" err="1">
                <a:latin typeface="Arial" charset="0"/>
              </a:rPr>
              <a:t>teema</a:t>
            </a:r>
            <a:endParaRPr lang="et-EE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dirty="0">
                <a:latin typeface="Arial" charset="0"/>
              </a:rPr>
              <a:t>SPORT JA LIIKUMINE - koormuse mõju organismile, valgud sportlaste toidulisanditena jms</a:t>
            </a:r>
          </a:p>
          <a:p>
            <a:pPr eaLnBrk="1" hangingPunct="1">
              <a:defRPr/>
            </a:pPr>
            <a:endParaRPr lang="et-EE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b="1" dirty="0">
                <a:latin typeface="Arial" charset="0"/>
              </a:rPr>
              <a:t>VÄLITUNNID</a:t>
            </a:r>
            <a:endParaRPr lang="en-US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L</a:t>
            </a:r>
            <a:r>
              <a:rPr lang="et-EE" sz="1400" dirty="0" err="1">
                <a:latin typeface="Arial" charset="0"/>
              </a:rPr>
              <a:t>iikumine</a:t>
            </a:r>
            <a:r>
              <a:rPr lang="et-EE" sz="1400" dirty="0">
                <a:latin typeface="Arial" charset="0"/>
              </a:rPr>
              <a:t> väljas</a:t>
            </a:r>
            <a:r>
              <a:rPr lang="en-US" sz="1400" dirty="0">
                <a:latin typeface="Arial" charset="0"/>
              </a:rPr>
              <a:t>,</a:t>
            </a:r>
            <a:r>
              <a:rPr lang="et-EE" sz="1400" dirty="0">
                <a:latin typeface="Arial" charset="0"/>
              </a:rPr>
              <a:t> tervisespordi alused</a:t>
            </a:r>
            <a:r>
              <a:rPr lang="en-US" sz="1400" dirty="0">
                <a:latin typeface="Arial" charset="0"/>
              </a:rPr>
              <a:t>, </a:t>
            </a:r>
            <a:r>
              <a:rPr lang="en-US" sz="1400" dirty="0" err="1">
                <a:latin typeface="Arial" charset="0"/>
              </a:rPr>
              <a:t>välitreening</a:t>
            </a:r>
            <a:r>
              <a:rPr lang="en-US" sz="1400" dirty="0">
                <a:latin typeface="Arial" charset="0"/>
              </a:rPr>
              <a:t> – Kert Martma, Rando Marten </a:t>
            </a:r>
            <a:r>
              <a:rPr lang="en-US" sz="1400" dirty="0" err="1">
                <a:latin typeface="Arial" charset="0"/>
              </a:rPr>
              <a:t>Evendi</a:t>
            </a: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dirty="0" err="1">
                <a:latin typeface="Arial" charset="0"/>
              </a:rPr>
              <a:t>Sisetreeningu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põhimõtted</a:t>
            </a:r>
            <a:r>
              <a:rPr lang="en-US" sz="1400" dirty="0">
                <a:latin typeface="Arial" charset="0"/>
              </a:rPr>
              <a:t> (Sparta </a:t>
            </a:r>
            <a:r>
              <a:rPr lang="en-US" sz="1400" dirty="0" err="1">
                <a:latin typeface="Arial" charset="0"/>
              </a:rPr>
              <a:t>spordiklubi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jõusaal</a:t>
            </a:r>
            <a:r>
              <a:rPr lang="en-US" sz="1400" dirty="0">
                <a:latin typeface="Arial" charset="0"/>
              </a:rPr>
              <a:t>) – Kert Martma, Rando Marten </a:t>
            </a:r>
            <a:r>
              <a:rPr lang="en-US" sz="1400" dirty="0" err="1">
                <a:latin typeface="Arial" charset="0"/>
              </a:rPr>
              <a:t>Evendi</a:t>
            </a:r>
            <a:endParaRPr lang="et-EE" sz="1400" dirty="0">
              <a:latin typeface="Arial" charset="0"/>
            </a:endParaRPr>
          </a:p>
          <a:p>
            <a:pPr eaLnBrk="1" hangingPunct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b="1" dirty="0">
                <a:latin typeface="Arial" charset="0"/>
              </a:rPr>
              <a:t>IV </a:t>
            </a:r>
            <a:r>
              <a:rPr lang="en-US" sz="1400" b="1" dirty="0" err="1">
                <a:latin typeface="Arial" charset="0"/>
              </a:rPr>
              <a:t>teema</a:t>
            </a:r>
            <a:endParaRPr lang="et-EE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dirty="0">
                <a:latin typeface="Arial" charset="0"/>
              </a:rPr>
              <a:t>TOITUMINE – mahetoit, toidulisandid, E-ained toidus, toitumishäired, energiajookide mõju organismile jt</a:t>
            </a:r>
          </a:p>
          <a:p>
            <a:pPr eaLnBrk="1" hangingPunct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b="1" dirty="0">
                <a:latin typeface="Arial" charset="0"/>
              </a:rPr>
              <a:t>V </a:t>
            </a:r>
            <a:r>
              <a:rPr lang="en-US" sz="1400" b="1" dirty="0" err="1">
                <a:latin typeface="Arial" charset="0"/>
              </a:rPr>
              <a:t>teema</a:t>
            </a:r>
            <a:endParaRPr lang="et-EE" sz="1400" b="1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1400" dirty="0">
                <a:latin typeface="Arial" charset="0"/>
              </a:rPr>
              <a:t>SÕLTUVUSPROBLEEMID – alkohol, tubakas, narkootikumid, muud sõltuvused</a:t>
            </a: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1400" b="1" dirty="0">
                <a:solidFill>
                  <a:srgbClr val="FF0000"/>
                </a:solidFill>
                <a:latin typeface="Arial" charset="0"/>
              </a:rPr>
              <a:t>HINDE KUJUNEMINE: </a:t>
            </a:r>
            <a:r>
              <a:rPr lang="en-US" sz="1400" dirty="0">
                <a:latin typeface="Arial" charset="0"/>
              </a:rPr>
              <a:t>TEHTUD PEAVAD OLEMA </a:t>
            </a:r>
            <a:r>
              <a:rPr lang="en-US" sz="1400" b="1" u="sng" dirty="0">
                <a:latin typeface="Arial" charset="0"/>
              </a:rPr>
              <a:t>KÕIK </a:t>
            </a:r>
            <a:r>
              <a:rPr lang="en-US" sz="1400" dirty="0">
                <a:latin typeface="Arial" charset="0"/>
              </a:rPr>
              <a:t>ARVESTUSLIKUD TÖÖD JA </a:t>
            </a:r>
            <a:r>
              <a:rPr lang="en-US" sz="1400" b="1" u="sng" dirty="0">
                <a:latin typeface="Arial" charset="0"/>
              </a:rPr>
              <a:t>LÕPU ARVESTUS</a:t>
            </a:r>
            <a:r>
              <a:rPr lang="en-US" sz="1400" dirty="0">
                <a:latin typeface="Arial" charset="0"/>
              </a:rPr>
              <a:t> VÄHEMALT MIINIMUM POSITIIVSELE HINDELE (E).</a:t>
            </a:r>
          </a:p>
          <a:p>
            <a:pPr eaLnBrk="1" hangingPunct="1">
              <a:defRPr/>
            </a:pPr>
            <a:endParaRPr lang="en-US" sz="1400" dirty="0">
              <a:solidFill>
                <a:srgbClr val="000000"/>
              </a:solidFill>
              <a:latin typeface="Arial" charset="0"/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ea typeface="Microsoft YaHei" charset="0"/>
                <a:cs typeface="Arial" panose="020B0604020202020204" pitchFamily="34" charset="0"/>
              </a:rPr>
              <a:t>PUUDUTUD TUNNID – MATERJAL TULEB VASTATA JÄRGI. Ka </a:t>
            </a:r>
            <a:r>
              <a:rPr lang="en-US" sz="1400" dirty="0" err="1">
                <a:solidFill>
                  <a:srgbClr val="000000"/>
                </a:solidFill>
                <a:latin typeface="Arial" charset="0"/>
                <a:ea typeface="Microsoft YaHei" charset="0"/>
                <a:cs typeface="Arial" panose="020B0604020202020204" pitchFamily="34" charset="0"/>
              </a:rPr>
              <a:t>välitunnid</a:t>
            </a:r>
            <a:r>
              <a:rPr lang="en-US" sz="1400" dirty="0">
                <a:solidFill>
                  <a:srgbClr val="000000"/>
                </a:solidFill>
                <a:latin typeface="Arial" charset="0"/>
                <a:ea typeface="Microsoft YaHei" charset="0"/>
                <a:cs typeface="Arial" panose="020B0604020202020204" pitchFamily="34" charset="0"/>
              </a:rPr>
              <a:t>!</a:t>
            </a:r>
          </a:p>
          <a:p>
            <a:pPr eaLnBrk="1" hangingPunct="1"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6148" name="Picture 1">
            <a:extLst>
              <a:ext uri="{FF2B5EF4-FFF2-40B4-BE49-F238E27FC236}">
                <a16:creationId xmlns:a16="http://schemas.microsoft.com/office/drawing/2014/main" id="{FDBE52CA-1C47-4FB0-AB21-9916D49CA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6">
            <a:extLst>
              <a:ext uri="{FF2B5EF4-FFF2-40B4-BE49-F238E27FC236}">
                <a16:creationId xmlns:a16="http://schemas.microsoft.com/office/drawing/2014/main" id="{6D4B082E-4AF3-46E8-9E0D-9B5953A1E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>
            <a:extLst>
              <a:ext uri="{FF2B5EF4-FFF2-40B4-BE49-F238E27FC236}">
                <a16:creationId xmlns:a16="http://schemas.microsoft.com/office/drawing/2014/main" id="{137DACE3-0397-472A-8552-68665130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6">
            <a:extLst>
              <a:ext uri="{FF2B5EF4-FFF2-40B4-BE49-F238E27FC236}">
                <a16:creationId xmlns:a16="http://schemas.microsoft.com/office/drawing/2014/main" id="{49D0DEDF-7A90-4E38-88EE-A3196619F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>
            <a:extLst>
              <a:ext uri="{FF2B5EF4-FFF2-40B4-BE49-F238E27FC236}">
                <a16:creationId xmlns:a16="http://schemas.microsoft.com/office/drawing/2014/main" id="{DCCB0757-3BE4-4206-86C2-A7426D8A60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>
            <a:extLst>
              <a:ext uri="{FF2B5EF4-FFF2-40B4-BE49-F238E27FC236}">
                <a16:creationId xmlns:a16="http://schemas.microsoft.com/office/drawing/2014/main" id="{3ED00B0B-03EE-4FA8-9BDA-9529A691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>
                <a:latin typeface="Arial" panose="020B0604020202020204" pitchFamily="34" charset="0"/>
              </a:rPr>
              <a:t>GLOBAALSED KESKKONNAPROBLEEMID</a:t>
            </a:r>
            <a:endParaRPr lang="et-EE" altLang="en-US" sz="24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FCF610D6-D08C-4398-9EFE-5DCF11C66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00213"/>
            <a:ext cx="8247063" cy="468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GLOBAALNE KESKKOND – KESKKOND MAAL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KESKKONNAREOSTUS – keskkonnamürgid, müra, ehitusmaterjalide mõju tervisele, osooni kasulikkus ja kahjulikud mõjud, radooni sisaldus joogivees, õhusaaste mõju tervisele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ATMOSFÄÄR, HÜDROSFÄÄR, LITOSFÄÄR - BIOSFÄÄR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ÕHK, VESI, PINNAS</a:t>
            </a:r>
          </a:p>
          <a:p>
            <a:pPr eaLnBrk="1" hangingPunct="1">
              <a:defRPr/>
            </a:pPr>
            <a:endParaRPr lang="et-EE" sz="1400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18436" name="Picture 1">
            <a:extLst>
              <a:ext uri="{FF2B5EF4-FFF2-40B4-BE49-F238E27FC236}">
                <a16:creationId xmlns:a16="http://schemas.microsoft.com/office/drawing/2014/main" id="{F7BA58AF-CE90-4858-938C-C5D0ED154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>
            <a:extLst>
              <a:ext uri="{FF2B5EF4-FFF2-40B4-BE49-F238E27FC236}">
                <a16:creationId xmlns:a16="http://schemas.microsoft.com/office/drawing/2014/main" id="{D4DB02A3-0A9A-4D63-9B50-966576A9C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A369C4BB-D846-4481-B12D-71E45DA9C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 dirty="0">
                <a:latin typeface="Arial" panose="020B0604020202020204" pitchFamily="34" charset="0"/>
              </a:rPr>
              <a:t>RAHVASTIKU KASV – 7</a:t>
            </a:r>
            <a:r>
              <a:rPr lang="en-US" altLang="en-US" sz="2400" dirty="0">
                <a:latin typeface="Arial" panose="020B0604020202020204" pitchFamily="34" charset="0"/>
              </a:rPr>
              <a:t>,9</a:t>
            </a:r>
            <a:r>
              <a:rPr lang="et-EE" altLang="en-US" sz="2400" dirty="0">
                <a:latin typeface="Arial" panose="020B0604020202020204" pitchFamily="34" charset="0"/>
              </a:rPr>
              <a:t> miljardit</a:t>
            </a:r>
            <a:r>
              <a:rPr lang="en-US" altLang="en-US" sz="2400" dirty="0">
                <a:latin typeface="Arial" panose="020B0604020202020204" pitchFamily="34" charset="0"/>
              </a:rPr>
              <a:t> (sept 2021)</a:t>
            </a:r>
            <a:endParaRPr lang="et-EE" altLang="en-US" sz="24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1302870E-9161-4D80-80CA-5C1E5827D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>
            <a:extLst>
              <a:ext uri="{FF2B5EF4-FFF2-40B4-BE49-F238E27FC236}">
                <a16:creationId xmlns:a16="http://schemas.microsoft.com/office/drawing/2014/main" id="{8069C9A7-259E-471D-B38B-537CC109A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2">
            <a:extLst>
              <a:ext uri="{FF2B5EF4-FFF2-40B4-BE49-F238E27FC236}">
                <a16:creationId xmlns:a16="http://schemas.microsoft.com/office/drawing/2014/main" id="{0F26030E-4946-4435-93F9-53787BA846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060575"/>
            <a:ext cx="60579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A369C4BB-D846-4481-B12D-71E45DA9C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 dirty="0">
                <a:latin typeface="Arial" panose="020B0604020202020204" pitchFamily="34" charset="0"/>
              </a:rPr>
              <a:t>RAHVASTIKU KASV – 7</a:t>
            </a:r>
            <a:r>
              <a:rPr lang="en-US" altLang="en-US" sz="2400" dirty="0">
                <a:latin typeface="Arial" panose="020B0604020202020204" pitchFamily="34" charset="0"/>
              </a:rPr>
              <a:t>,9</a:t>
            </a:r>
            <a:r>
              <a:rPr lang="et-EE" altLang="en-US" sz="2400" dirty="0">
                <a:latin typeface="Arial" panose="020B0604020202020204" pitchFamily="34" charset="0"/>
              </a:rPr>
              <a:t> miljardit</a:t>
            </a:r>
            <a:r>
              <a:rPr lang="en-US" altLang="en-US" sz="2400" dirty="0">
                <a:latin typeface="Arial" panose="020B0604020202020204" pitchFamily="34" charset="0"/>
              </a:rPr>
              <a:t> (sept 2021)</a:t>
            </a:r>
            <a:endParaRPr lang="et-EE" altLang="en-US" sz="24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1302870E-9161-4D80-80CA-5C1E5827D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>
            <a:extLst>
              <a:ext uri="{FF2B5EF4-FFF2-40B4-BE49-F238E27FC236}">
                <a16:creationId xmlns:a16="http://schemas.microsoft.com/office/drawing/2014/main" id="{8069C9A7-259E-471D-B38B-537CC109A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5F8FC8-FD49-4289-8854-5A724A3D4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03773"/>
            <a:ext cx="7596336" cy="540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708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A369C4BB-D846-4481-B12D-71E45DA9C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 dirty="0">
                <a:latin typeface="Arial" panose="020B0604020202020204" pitchFamily="34" charset="0"/>
              </a:rPr>
              <a:t>RAHVASTIKU KASV – 7</a:t>
            </a:r>
            <a:r>
              <a:rPr lang="en-US" altLang="en-US" sz="2400" dirty="0">
                <a:latin typeface="Arial" panose="020B0604020202020204" pitchFamily="34" charset="0"/>
              </a:rPr>
              <a:t>,9</a:t>
            </a:r>
            <a:r>
              <a:rPr lang="et-EE" altLang="en-US" sz="2400" dirty="0">
                <a:latin typeface="Arial" panose="020B0604020202020204" pitchFamily="34" charset="0"/>
              </a:rPr>
              <a:t> miljardit</a:t>
            </a:r>
            <a:r>
              <a:rPr lang="en-US" altLang="en-US" sz="2400" dirty="0">
                <a:latin typeface="Arial" panose="020B0604020202020204" pitchFamily="34" charset="0"/>
              </a:rPr>
              <a:t> (sept 2021)</a:t>
            </a:r>
            <a:endParaRPr lang="et-EE" altLang="en-US" sz="24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1302870E-9161-4D80-80CA-5C1E5827D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>
            <a:extLst>
              <a:ext uri="{FF2B5EF4-FFF2-40B4-BE49-F238E27FC236}">
                <a16:creationId xmlns:a16="http://schemas.microsoft.com/office/drawing/2014/main" id="{8069C9A7-259E-471D-B38B-537CC109A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D9779E-0F33-46E2-8F39-64136DFEB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32637"/>
            <a:ext cx="4473755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824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55512424-D2E1-4555-BCEB-07315F19A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>
                <a:latin typeface="Arial" panose="020B0604020202020204" pitchFamily="34" charset="0"/>
              </a:rPr>
              <a:t>ENERGIA</a:t>
            </a:r>
            <a:endParaRPr lang="et-EE" altLang="en-US" sz="24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2531" name="Picture 1">
            <a:extLst>
              <a:ext uri="{FF2B5EF4-FFF2-40B4-BE49-F238E27FC236}">
                <a16:creationId xmlns:a16="http://schemas.microsoft.com/office/drawing/2014/main" id="{39955A11-F225-4854-8173-74942DB3A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6">
            <a:extLst>
              <a:ext uri="{FF2B5EF4-FFF2-40B4-BE49-F238E27FC236}">
                <a16:creationId xmlns:a16="http://schemas.microsoft.com/office/drawing/2014/main" id="{47229BA9-945E-4271-BD57-2FFF966E4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>
            <a:extLst>
              <a:ext uri="{FF2B5EF4-FFF2-40B4-BE49-F238E27FC236}">
                <a16:creationId xmlns:a16="http://schemas.microsoft.com/office/drawing/2014/main" id="{7C0E4A0B-31E6-4496-AF67-F1052A872D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700213"/>
            <a:ext cx="6946900" cy="456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>
            <a:extLst>
              <a:ext uri="{FF2B5EF4-FFF2-40B4-BE49-F238E27FC236}">
                <a16:creationId xmlns:a16="http://schemas.microsoft.com/office/drawing/2014/main" id="{53AEC641-E8A3-4B94-8D25-6E874DA6C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>
                <a:latin typeface="Arial" panose="020B0604020202020204" pitchFamily="34" charset="0"/>
              </a:rPr>
              <a:t>ENERGIA</a:t>
            </a:r>
            <a:endParaRPr lang="et-EE" altLang="en-US" sz="24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4579" name="Picture 1">
            <a:extLst>
              <a:ext uri="{FF2B5EF4-FFF2-40B4-BE49-F238E27FC236}">
                <a16:creationId xmlns:a16="http://schemas.microsoft.com/office/drawing/2014/main" id="{3C483FB7-7EDB-4471-A92F-2E94A1F60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6">
            <a:extLst>
              <a:ext uri="{FF2B5EF4-FFF2-40B4-BE49-F238E27FC236}">
                <a16:creationId xmlns:a16="http://schemas.microsoft.com/office/drawing/2014/main" id="{12261DA6-F706-4AEA-85FD-31ADD40DB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>
            <a:extLst>
              <a:ext uri="{FF2B5EF4-FFF2-40B4-BE49-F238E27FC236}">
                <a16:creationId xmlns:a16="http://schemas.microsoft.com/office/drawing/2014/main" id="{A1008A1E-A345-4D30-8668-21D98577C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557338"/>
            <a:ext cx="71437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>
            <a:extLst>
              <a:ext uri="{FF2B5EF4-FFF2-40B4-BE49-F238E27FC236}">
                <a16:creationId xmlns:a16="http://schemas.microsoft.com/office/drawing/2014/main" id="{B3EE89D1-6F58-4CF2-9E70-341FD0E52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84200"/>
            <a:ext cx="82470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t-EE" altLang="en-US" sz="1800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t-EE" altLang="en-US" sz="2400">
                <a:latin typeface="Arial" panose="020B0604020202020204" pitchFamily="34" charset="0"/>
              </a:rPr>
              <a:t>LOODUSVARAD – KASUTAMINE, AMMENDUMINE</a:t>
            </a: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C556B5F9-6795-4CE3-AA43-F4A007B8C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00213"/>
            <a:ext cx="8247063" cy="468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MIS ON LOODUSVARA?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LIIGITUS…TAASTUVAD, TAASTUMATUD</a:t>
            </a: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                   AMMENDUVAD, AMMENDAMATUD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LOODUSVARADE KASUTAMINE – MILLEKS? KUI PALJU?</a:t>
            </a:r>
          </a:p>
          <a:p>
            <a:pPr eaLnBrk="1" hangingPunct="1">
              <a:defRPr/>
            </a:pPr>
            <a:endParaRPr lang="et-EE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t-EE" sz="2000" dirty="0">
                <a:latin typeface="Arial" charset="0"/>
              </a:rPr>
              <a:t>MIS OOTAB EES?</a:t>
            </a:r>
          </a:p>
          <a:p>
            <a:pPr eaLnBrk="1" hangingPunct="1">
              <a:defRPr/>
            </a:pPr>
            <a:endParaRPr lang="et-EE" sz="1400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0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1600" dirty="0">
              <a:solidFill>
                <a:srgbClr val="000000"/>
              </a:solidFill>
              <a:ea typeface="Microsoft YaHei" charset="0"/>
              <a:cs typeface="Arial" panose="020B0604020202020204" pitchFamily="34" charset="0"/>
            </a:endParaRPr>
          </a:p>
        </p:txBody>
      </p:sp>
      <p:pic>
        <p:nvPicPr>
          <p:cNvPr id="26628" name="Picture 1">
            <a:extLst>
              <a:ext uri="{FF2B5EF4-FFF2-40B4-BE49-F238E27FC236}">
                <a16:creationId xmlns:a16="http://schemas.microsoft.com/office/drawing/2014/main" id="{E7DD5B6C-96D5-4B7F-8660-2D4236E7C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>
            <a:extLst>
              <a:ext uri="{FF2B5EF4-FFF2-40B4-BE49-F238E27FC236}">
                <a16:creationId xmlns:a16="http://schemas.microsoft.com/office/drawing/2014/main" id="{F9675682-67EA-4B6F-9B02-E76A7BD81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>
            <a:extLst>
              <a:ext uri="{FF2B5EF4-FFF2-40B4-BE49-F238E27FC236}">
                <a16:creationId xmlns:a16="http://schemas.microsoft.com/office/drawing/2014/main" id="{68E27B80-FB35-4E51-B48B-8D162ADE9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>
            <a:extLst>
              <a:ext uri="{FF2B5EF4-FFF2-40B4-BE49-F238E27FC236}">
                <a16:creationId xmlns:a16="http://schemas.microsoft.com/office/drawing/2014/main" id="{CDD04BC4-6339-481D-ADCC-65F807E50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>
            <a:extLst>
              <a:ext uri="{FF2B5EF4-FFF2-40B4-BE49-F238E27FC236}">
                <a16:creationId xmlns:a16="http://schemas.microsoft.com/office/drawing/2014/main" id="{42BE4B58-4230-4630-A31A-677E8E0C3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7545387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D370016A-767F-47EA-A385-9594D3EED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6">
            <a:extLst>
              <a:ext uri="{FF2B5EF4-FFF2-40B4-BE49-F238E27FC236}">
                <a16:creationId xmlns:a16="http://schemas.microsoft.com/office/drawing/2014/main" id="{56C77854-60D4-440D-8EB3-7F617613E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>
            <a:extLst>
              <a:ext uri="{FF2B5EF4-FFF2-40B4-BE49-F238E27FC236}">
                <a16:creationId xmlns:a16="http://schemas.microsoft.com/office/drawing/2014/main" id="{8D7DF0FF-10F1-4E88-9B10-F1B6B5A1A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84313"/>
            <a:ext cx="6186488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>
            <a:extLst>
              <a:ext uri="{FF2B5EF4-FFF2-40B4-BE49-F238E27FC236}">
                <a16:creationId xmlns:a16="http://schemas.microsoft.com/office/drawing/2014/main" id="{F5147319-F133-4FA8-8794-49FCA975C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2388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6">
            <a:extLst>
              <a:ext uri="{FF2B5EF4-FFF2-40B4-BE49-F238E27FC236}">
                <a16:creationId xmlns:a16="http://schemas.microsoft.com/office/drawing/2014/main" id="{4A9590CB-FD33-449B-B37D-FC7CE3CE0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175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3">
            <a:extLst>
              <a:ext uri="{FF2B5EF4-FFF2-40B4-BE49-F238E27FC236}">
                <a16:creationId xmlns:a16="http://schemas.microsoft.com/office/drawing/2014/main" id="{40492C8D-C279-40D3-B3E3-FC33AC047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49275"/>
            <a:ext cx="4157662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2356</TotalTime>
  <Words>369</Words>
  <Application>Microsoft Office PowerPoint</Application>
  <PresentationFormat>On-screen Show (4:3)</PresentationFormat>
  <Paragraphs>109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LOODUSLIKE MEMBRAANIDE UURIMINE KAPILLAARELEKTROKROMATOGRAAFIAGA</dc:title>
  <dc:creator>Kert Martma</dc:creator>
  <cp:lastModifiedBy>Kert Martma</cp:lastModifiedBy>
  <cp:revision>277</cp:revision>
  <cp:lastPrinted>2013-09-26T06:28:47Z</cp:lastPrinted>
  <dcterms:created xsi:type="dcterms:W3CDTF">2009-04-08T07:42:47Z</dcterms:created>
  <dcterms:modified xsi:type="dcterms:W3CDTF">2021-09-22T12:30:11Z</dcterms:modified>
</cp:coreProperties>
</file>