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2" r:id="rId1"/>
  </p:sldMasterIdLst>
  <p:notesMasterIdLst>
    <p:notesMasterId r:id="rId11"/>
  </p:notesMasterIdLst>
  <p:sldIdLst>
    <p:sldId id="256" r:id="rId2"/>
    <p:sldId id="257" r:id="rId3"/>
    <p:sldId id="292" r:id="rId4"/>
    <p:sldId id="287" r:id="rId5"/>
    <p:sldId id="288" r:id="rId6"/>
    <p:sldId id="289" r:id="rId7"/>
    <p:sldId id="290" r:id="rId8"/>
    <p:sldId id="291" r:id="rId9"/>
    <p:sldId id="293" r:id="rId10"/>
  </p:sldIdLst>
  <p:sldSz cx="9720263" cy="6480175"/>
  <p:notesSz cx="7559675" cy="10691813"/>
  <p:defaultTextStyle>
    <a:defPPr>
      <a:defRPr lang="en-GB"/>
    </a:defPPr>
    <a:lvl1pPr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1pPr>
    <a:lvl2pPr marL="4318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2pPr>
    <a:lvl3pPr marL="6477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3pPr>
    <a:lvl4pPr marL="8636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4pPr>
    <a:lvl5pPr marL="10795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200" y="6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32362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69988" y="5086350"/>
            <a:ext cx="5224462" cy="4106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t-EE" noProof="0"/>
          </a:p>
        </p:txBody>
      </p:sp>
    </p:spTree>
    <p:extLst>
      <p:ext uri="{BB962C8B-B14F-4D97-AF65-F5344CB8AC3E}">
        <p14:creationId xmlns:p14="http://schemas.microsoft.com/office/powerpoint/2010/main" val="42718922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ＭＳ Ｐゴシック" pitchFamily="1" charset="-128"/>
      </a:defRPr>
    </a:lvl1pPr>
    <a:lvl2pPr marL="37931725" indent="-37474525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0021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9907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690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587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139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6636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8570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9605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7780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5033" y="1060529"/>
            <a:ext cx="7290197" cy="2256061"/>
          </a:xfrm>
        </p:spPr>
        <p:txBody>
          <a:bodyPr anchor="b"/>
          <a:lstStyle>
            <a:lvl1pPr algn="ctr">
              <a:defRPr sz="4784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3403592"/>
            <a:ext cx="7290197" cy="1564542"/>
          </a:xfrm>
        </p:spPr>
        <p:txBody>
          <a:bodyPr/>
          <a:lstStyle>
            <a:lvl1pPr marL="0" indent="0" algn="ctr">
              <a:buNone/>
              <a:defRPr sz="1914"/>
            </a:lvl1pPr>
            <a:lvl2pPr marL="364526" indent="0" algn="ctr">
              <a:buNone/>
              <a:defRPr sz="1595"/>
            </a:lvl2pPr>
            <a:lvl3pPr marL="729051" indent="0" algn="ctr">
              <a:buNone/>
              <a:defRPr sz="1435"/>
            </a:lvl3pPr>
            <a:lvl4pPr marL="1093577" indent="0" algn="ctr">
              <a:buNone/>
              <a:defRPr sz="1276"/>
            </a:lvl4pPr>
            <a:lvl5pPr marL="1458102" indent="0" algn="ctr">
              <a:buNone/>
              <a:defRPr sz="1276"/>
            </a:lvl5pPr>
            <a:lvl6pPr marL="1822628" indent="0" algn="ctr">
              <a:buNone/>
              <a:defRPr sz="1276"/>
            </a:lvl6pPr>
            <a:lvl7pPr marL="2187153" indent="0" algn="ctr">
              <a:buNone/>
              <a:defRPr sz="1276"/>
            </a:lvl7pPr>
            <a:lvl8pPr marL="2551679" indent="0" algn="ctr">
              <a:buNone/>
              <a:defRPr sz="1276"/>
            </a:lvl8pPr>
            <a:lvl9pPr marL="2916204" indent="0" algn="ctr">
              <a:buNone/>
              <a:defRPr sz="1276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7800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584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5" y="1615545"/>
            <a:ext cx="8383727" cy="2695572"/>
          </a:xfrm>
        </p:spPr>
        <p:txBody>
          <a:bodyPr anchor="b"/>
          <a:lstStyle>
            <a:lvl1pPr>
              <a:defRPr sz="4784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5" y="4336618"/>
            <a:ext cx="8383727" cy="1417538"/>
          </a:xfrm>
        </p:spPr>
        <p:txBody>
          <a:bodyPr/>
          <a:lstStyle>
            <a:lvl1pPr marL="0" indent="0">
              <a:buNone/>
              <a:defRPr sz="1914">
                <a:solidFill>
                  <a:schemeClr val="tx1">
                    <a:tint val="75000"/>
                  </a:schemeClr>
                </a:solidFill>
              </a:defRPr>
            </a:lvl1pPr>
            <a:lvl2pPr marL="364526" indent="0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2pPr>
            <a:lvl3pPr marL="729051" indent="0">
              <a:buNone/>
              <a:defRPr sz="1435">
                <a:solidFill>
                  <a:schemeClr val="tx1">
                    <a:tint val="75000"/>
                  </a:schemeClr>
                </a:solidFill>
              </a:defRPr>
            </a:lvl3pPr>
            <a:lvl4pPr marL="1093577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4pPr>
            <a:lvl5pPr marL="1458102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5pPr>
            <a:lvl6pPr marL="1822628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6pPr>
            <a:lvl7pPr marL="2187153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7pPr>
            <a:lvl8pPr marL="2551679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8pPr>
            <a:lvl9pPr marL="2916204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576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1725046"/>
            <a:ext cx="4131112" cy="4111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1725046"/>
            <a:ext cx="4131112" cy="4111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629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345010"/>
            <a:ext cx="8383727" cy="12525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1588543"/>
            <a:ext cx="4112126" cy="778521"/>
          </a:xfrm>
        </p:spPr>
        <p:txBody>
          <a:bodyPr anchor="b"/>
          <a:lstStyle>
            <a:lvl1pPr marL="0" indent="0">
              <a:buNone/>
              <a:defRPr sz="1914" b="1"/>
            </a:lvl1pPr>
            <a:lvl2pPr marL="364526" indent="0">
              <a:buNone/>
              <a:defRPr sz="1595" b="1"/>
            </a:lvl2pPr>
            <a:lvl3pPr marL="729051" indent="0">
              <a:buNone/>
              <a:defRPr sz="1435" b="1"/>
            </a:lvl3pPr>
            <a:lvl4pPr marL="1093577" indent="0">
              <a:buNone/>
              <a:defRPr sz="1276" b="1"/>
            </a:lvl4pPr>
            <a:lvl5pPr marL="1458102" indent="0">
              <a:buNone/>
              <a:defRPr sz="1276" b="1"/>
            </a:lvl5pPr>
            <a:lvl6pPr marL="1822628" indent="0">
              <a:buNone/>
              <a:defRPr sz="1276" b="1"/>
            </a:lvl6pPr>
            <a:lvl7pPr marL="2187153" indent="0">
              <a:buNone/>
              <a:defRPr sz="1276" b="1"/>
            </a:lvl7pPr>
            <a:lvl8pPr marL="2551679" indent="0">
              <a:buNone/>
              <a:defRPr sz="1276" b="1"/>
            </a:lvl8pPr>
            <a:lvl9pPr marL="2916204" indent="0">
              <a:buNone/>
              <a:defRPr sz="127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2367064"/>
            <a:ext cx="4112126" cy="34815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3" y="1588543"/>
            <a:ext cx="4132378" cy="778521"/>
          </a:xfrm>
        </p:spPr>
        <p:txBody>
          <a:bodyPr anchor="b"/>
          <a:lstStyle>
            <a:lvl1pPr marL="0" indent="0">
              <a:buNone/>
              <a:defRPr sz="1914" b="1"/>
            </a:lvl1pPr>
            <a:lvl2pPr marL="364526" indent="0">
              <a:buNone/>
              <a:defRPr sz="1595" b="1"/>
            </a:lvl2pPr>
            <a:lvl3pPr marL="729051" indent="0">
              <a:buNone/>
              <a:defRPr sz="1435" b="1"/>
            </a:lvl3pPr>
            <a:lvl4pPr marL="1093577" indent="0">
              <a:buNone/>
              <a:defRPr sz="1276" b="1"/>
            </a:lvl4pPr>
            <a:lvl5pPr marL="1458102" indent="0">
              <a:buNone/>
              <a:defRPr sz="1276" b="1"/>
            </a:lvl5pPr>
            <a:lvl6pPr marL="1822628" indent="0">
              <a:buNone/>
              <a:defRPr sz="1276" b="1"/>
            </a:lvl6pPr>
            <a:lvl7pPr marL="2187153" indent="0">
              <a:buNone/>
              <a:defRPr sz="1276" b="1"/>
            </a:lvl7pPr>
            <a:lvl8pPr marL="2551679" indent="0">
              <a:buNone/>
              <a:defRPr sz="1276" b="1"/>
            </a:lvl8pPr>
            <a:lvl9pPr marL="2916204" indent="0">
              <a:buNone/>
              <a:defRPr sz="127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3" y="2367064"/>
            <a:ext cx="4132378" cy="34815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686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794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6843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432012"/>
            <a:ext cx="3135038" cy="1512041"/>
          </a:xfrm>
        </p:spPr>
        <p:txBody>
          <a:bodyPr anchor="b"/>
          <a:lstStyle>
            <a:lvl1pPr>
              <a:defRPr sz="255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933026"/>
            <a:ext cx="4920883" cy="4605124"/>
          </a:xfrm>
        </p:spPr>
        <p:txBody>
          <a:bodyPr/>
          <a:lstStyle>
            <a:lvl1pPr>
              <a:defRPr sz="2551"/>
            </a:lvl1pPr>
            <a:lvl2pPr>
              <a:defRPr sz="2232"/>
            </a:lvl2pPr>
            <a:lvl3pPr>
              <a:defRPr sz="1914"/>
            </a:lvl3pPr>
            <a:lvl4pPr>
              <a:defRPr sz="1595"/>
            </a:lvl4pPr>
            <a:lvl5pPr>
              <a:defRPr sz="1595"/>
            </a:lvl5pPr>
            <a:lvl6pPr>
              <a:defRPr sz="1595"/>
            </a:lvl6pPr>
            <a:lvl7pPr>
              <a:defRPr sz="1595"/>
            </a:lvl7pPr>
            <a:lvl8pPr>
              <a:defRPr sz="1595"/>
            </a:lvl8pPr>
            <a:lvl9pPr>
              <a:defRPr sz="159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1944052"/>
            <a:ext cx="3135038" cy="3601598"/>
          </a:xfrm>
        </p:spPr>
        <p:txBody>
          <a:bodyPr/>
          <a:lstStyle>
            <a:lvl1pPr marL="0" indent="0">
              <a:buNone/>
              <a:defRPr sz="1276"/>
            </a:lvl1pPr>
            <a:lvl2pPr marL="364526" indent="0">
              <a:buNone/>
              <a:defRPr sz="1116"/>
            </a:lvl2pPr>
            <a:lvl3pPr marL="729051" indent="0">
              <a:buNone/>
              <a:defRPr sz="957"/>
            </a:lvl3pPr>
            <a:lvl4pPr marL="1093577" indent="0">
              <a:buNone/>
              <a:defRPr sz="797"/>
            </a:lvl4pPr>
            <a:lvl5pPr marL="1458102" indent="0">
              <a:buNone/>
              <a:defRPr sz="797"/>
            </a:lvl5pPr>
            <a:lvl6pPr marL="1822628" indent="0">
              <a:buNone/>
              <a:defRPr sz="797"/>
            </a:lvl6pPr>
            <a:lvl7pPr marL="2187153" indent="0">
              <a:buNone/>
              <a:defRPr sz="797"/>
            </a:lvl7pPr>
            <a:lvl8pPr marL="2551679" indent="0">
              <a:buNone/>
              <a:defRPr sz="797"/>
            </a:lvl8pPr>
            <a:lvl9pPr marL="2916204" indent="0">
              <a:buNone/>
              <a:defRPr sz="79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169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432012"/>
            <a:ext cx="3135038" cy="1512041"/>
          </a:xfrm>
        </p:spPr>
        <p:txBody>
          <a:bodyPr anchor="b"/>
          <a:lstStyle>
            <a:lvl1pPr>
              <a:defRPr sz="255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32378" y="933026"/>
            <a:ext cx="4920883" cy="4605124"/>
          </a:xfrm>
        </p:spPr>
        <p:txBody>
          <a:bodyPr/>
          <a:lstStyle>
            <a:lvl1pPr marL="0" indent="0">
              <a:buNone/>
              <a:defRPr sz="2551"/>
            </a:lvl1pPr>
            <a:lvl2pPr marL="364526" indent="0">
              <a:buNone/>
              <a:defRPr sz="2232"/>
            </a:lvl2pPr>
            <a:lvl3pPr marL="729051" indent="0">
              <a:buNone/>
              <a:defRPr sz="1914"/>
            </a:lvl3pPr>
            <a:lvl4pPr marL="1093577" indent="0">
              <a:buNone/>
              <a:defRPr sz="1595"/>
            </a:lvl4pPr>
            <a:lvl5pPr marL="1458102" indent="0">
              <a:buNone/>
              <a:defRPr sz="1595"/>
            </a:lvl5pPr>
            <a:lvl6pPr marL="1822628" indent="0">
              <a:buNone/>
              <a:defRPr sz="1595"/>
            </a:lvl6pPr>
            <a:lvl7pPr marL="2187153" indent="0">
              <a:buNone/>
              <a:defRPr sz="1595"/>
            </a:lvl7pPr>
            <a:lvl8pPr marL="2551679" indent="0">
              <a:buNone/>
              <a:defRPr sz="1595"/>
            </a:lvl8pPr>
            <a:lvl9pPr marL="2916204" indent="0">
              <a:buNone/>
              <a:defRPr sz="159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1944052"/>
            <a:ext cx="3135038" cy="3601598"/>
          </a:xfrm>
        </p:spPr>
        <p:txBody>
          <a:bodyPr/>
          <a:lstStyle>
            <a:lvl1pPr marL="0" indent="0">
              <a:buNone/>
              <a:defRPr sz="1276"/>
            </a:lvl1pPr>
            <a:lvl2pPr marL="364526" indent="0">
              <a:buNone/>
              <a:defRPr sz="1116"/>
            </a:lvl2pPr>
            <a:lvl3pPr marL="729051" indent="0">
              <a:buNone/>
              <a:defRPr sz="957"/>
            </a:lvl3pPr>
            <a:lvl4pPr marL="1093577" indent="0">
              <a:buNone/>
              <a:defRPr sz="797"/>
            </a:lvl4pPr>
            <a:lvl5pPr marL="1458102" indent="0">
              <a:buNone/>
              <a:defRPr sz="797"/>
            </a:lvl5pPr>
            <a:lvl6pPr marL="1822628" indent="0">
              <a:buNone/>
              <a:defRPr sz="797"/>
            </a:lvl6pPr>
            <a:lvl7pPr marL="2187153" indent="0">
              <a:buNone/>
              <a:defRPr sz="797"/>
            </a:lvl7pPr>
            <a:lvl8pPr marL="2551679" indent="0">
              <a:buNone/>
              <a:defRPr sz="797"/>
            </a:lvl8pPr>
            <a:lvl9pPr marL="2916204" indent="0">
              <a:buNone/>
              <a:defRPr sz="79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370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044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3" y="345009"/>
            <a:ext cx="2095932" cy="54916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8" y="345009"/>
            <a:ext cx="6166292" cy="549164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712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8268" y="345010"/>
            <a:ext cx="8383727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68" y="1725046"/>
            <a:ext cx="8383727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268" y="6006163"/>
            <a:ext cx="218705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2557A-7053-4340-A874-8AB926A8EDA1}" type="datetimeFigureOut">
              <a:rPr lang="en-US" smtClean="0"/>
              <a:pPr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9837" y="6006163"/>
            <a:ext cx="328058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64936" y="6006163"/>
            <a:ext cx="218705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46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729051" rtl="0" eaLnBrk="1" latinLnBrk="0" hangingPunct="1">
        <a:lnSpc>
          <a:spcPct val="90000"/>
        </a:lnSpc>
        <a:spcBef>
          <a:spcPct val="0"/>
        </a:spcBef>
        <a:buNone/>
        <a:defRPr sz="35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263" indent="-182263" algn="l" defTabSz="729051" rtl="0" eaLnBrk="1" latinLnBrk="0" hangingPunct="1">
        <a:lnSpc>
          <a:spcPct val="90000"/>
        </a:lnSpc>
        <a:spcBef>
          <a:spcPts val="797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1pPr>
      <a:lvl2pPr marL="546788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914" kern="1200">
          <a:solidFill>
            <a:schemeClr val="tx1"/>
          </a:solidFill>
          <a:latin typeface="+mn-lt"/>
          <a:ea typeface="+mn-ea"/>
          <a:cs typeface="+mn-cs"/>
        </a:defRPr>
      </a:lvl2pPr>
      <a:lvl3pPr marL="911314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3pPr>
      <a:lvl4pPr marL="1275839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4pPr>
      <a:lvl5pPr marL="1640365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5pPr>
      <a:lvl6pPr marL="2004891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6pPr>
      <a:lvl7pPr marL="2369416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7pPr>
      <a:lvl8pPr marL="2733942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8pPr>
      <a:lvl9pPr marL="3098467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1pPr>
      <a:lvl2pPr marL="364526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2pPr>
      <a:lvl3pPr marL="729051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3pPr>
      <a:lvl4pPr marL="1093577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4pPr>
      <a:lvl5pPr marL="1458102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5pPr>
      <a:lvl6pPr marL="1822628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6pPr>
      <a:lvl7pPr marL="2187153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7pPr>
      <a:lvl8pPr marL="2551679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8pPr>
      <a:lvl9pPr marL="2916204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1907802" y="1797819"/>
            <a:ext cx="5904656" cy="578172"/>
          </a:xfrm>
        </p:spPr>
        <p:txBody>
          <a:bodyPr wrap="square"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IT rakendused loodusteadustes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idx="1"/>
          </p:nvPr>
        </p:nvSpPr>
        <p:spPr>
          <a:xfrm>
            <a:off x="3740358" y="2087959"/>
            <a:ext cx="2249078" cy="1344663"/>
          </a:xfrm>
        </p:spPr>
        <p:txBody>
          <a:bodyPr wrap="none">
            <a:spAutoFit/>
          </a:bodyPr>
          <a:lstStyle/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>
              <a:ea typeface="ＭＳ Ｐゴシック" charset="-128"/>
            </a:endParaRPr>
          </a:p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200" dirty="0">
                <a:ea typeface="ＭＳ Ｐゴシック" charset="-128"/>
              </a:rPr>
              <a:t>Kert Martma, </a:t>
            </a:r>
            <a:r>
              <a:rPr lang="et-EE" altLang="en-US" sz="2200" i="1" dirty="0">
                <a:ea typeface="ＭＳ Ｐゴシック" charset="-128"/>
              </a:rPr>
              <a:t>PhD</a:t>
            </a:r>
            <a:endParaRPr lang="en-GB" altLang="en-US" sz="2200" dirty="0">
              <a:ea typeface="ＭＳ Ｐゴシック" charset="-128"/>
            </a:endParaRPr>
          </a:p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/>
          <p:cNvSpPr txBox="1"/>
          <p:nvPr/>
        </p:nvSpPr>
        <p:spPr>
          <a:xfrm>
            <a:off x="3242815" y="533400"/>
            <a:ext cx="3238500" cy="3714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t-EE" sz="1700" i="1" dirty="0">
                <a:solidFill>
                  <a:srgbClr val="B20E1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Loodus- ja terviseteaduste instituut</a:t>
            </a:r>
            <a:endParaRPr lang="en-GB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986" name="Picture 2" descr="http://www.naturalspublishing.com/files/journals/JorSld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192" y="3288606"/>
            <a:ext cx="3571875" cy="252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257535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KURSUSE EESMÄRK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314296"/>
            <a:ext cx="8301038" cy="2305375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err="1"/>
              <a:t>Luua</a:t>
            </a:r>
            <a:r>
              <a:rPr lang="en-GB" dirty="0"/>
              <a:t> </a:t>
            </a:r>
            <a:r>
              <a:rPr lang="en-GB" dirty="0" err="1"/>
              <a:t>ülevaade</a:t>
            </a:r>
            <a:r>
              <a:rPr lang="en-GB" dirty="0"/>
              <a:t> IT </a:t>
            </a:r>
            <a:r>
              <a:rPr lang="en-GB" dirty="0" err="1"/>
              <a:t>alastest</a:t>
            </a:r>
            <a:r>
              <a:rPr lang="en-GB" dirty="0"/>
              <a:t> </a:t>
            </a:r>
            <a:r>
              <a:rPr lang="en-GB" dirty="0" err="1"/>
              <a:t>rakendustest</a:t>
            </a:r>
            <a:r>
              <a:rPr lang="en-GB" dirty="0"/>
              <a:t> </a:t>
            </a:r>
            <a:r>
              <a:rPr lang="en-GB" dirty="0" err="1"/>
              <a:t>loodusteadustes</a:t>
            </a:r>
            <a:endParaRPr lang="et-EE" dirty="0"/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err="1"/>
              <a:t>Võimaldada</a:t>
            </a:r>
            <a:r>
              <a:rPr lang="en-GB" dirty="0"/>
              <a:t> </a:t>
            </a:r>
            <a:r>
              <a:rPr lang="en-GB" dirty="0" err="1"/>
              <a:t>luua</a:t>
            </a:r>
            <a:r>
              <a:rPr lang="en-GB" dirty="0"/>
              <a:t> </a:t>
            </a:r>
            <a:r>
              <a:rPr lang="en-GB" dirty="0" err="1"/>
              <a:t>seosed</a:t>
            </a:r>
            <a:r>
              <a:rPr lang="en-GB" dirty="0"/>
              <a:t> </a:t>
            </a:r>
            <a:r>
              <a:rPr lang="en-GB" dirty="0" err="1"/>
              <a:t>erinevate</a:t>
            </a:r>
            <a:r>
              <a:rPr lang="en-GB" dirty="0"/>
              <a:t> </a:t>
            </a:r>
            <a:r>
              <a:rPr lang="en-GB" dirty="0" err="1"/>
              <a:t>alade</a:t>
            </a:r>
            <a:r>
              <a:rPr lang="en-GB" dirty="0"/>
              <a:t> </a:t>
            </a:r>
            <a:r>
              <a:rPr lang="en-GB" dirty="0" err="1"/>
              <a:t>vahel</a:t>
            </a:r>
            <a:r>
              <a:rPr lang="en-GB" dirty="0"/>
              <a:t> </a:t>
            </a:r>
            <a:r>
              <a:rPr lang="en-GB" dirty="0" err="1"/>
              <a:t>läbi</a:t>
            </a:r>
            <a:r>
              <a:rPr lang="en-GB" dirty="0"/>
              <a:t> IT </a:t>
            </a:r>
            <a:r>
              <a:rPr lang="en-GB" dirty="0" err="1"/>
              <a:t>rakenduste</a:t>
            </a:r>
            <a:endParaRPr lang="et-EE" dirty="0"/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err="1"/>
              <a:t>Toetada</a:t>
            </a:r>
            <a:r>
              <a:rPr lang="en-GB" dirty="0"/>
              <a:t> </a:t>
            </a:r>
            <a:r>
              <a:rPr lang="en-GB" dirty="0" err="1"/>
              <a:t>kaasaegseid</a:t>
            </a:r>
            <a:r>
              <a:rPr lang="en-GB" dirty="0"/>
              <a:t> IT </a:t>
            </a:r>
            <a:r>
              <a:rPr lang="en-GB" dirty="0" err="1"/>
              <a:t>alaseid</a:t>
            </a:r>
            <a:r>
              <a:rPr lang="en-GB" dirty="0"/>
              <a:t> </a:t>
            </a:r>
            <a:r>
              <a:rPr lang="en-GB" dirty="0" err="1"/>
              <a:t>meetodeid</a:t>
            </a:r>
            <a:r>
              <a:rPr lang="en-GB" dirty="0"/>
              <a:t> </a:t>
            </a:r>
            <a:r>
              <a:rPr lang="en-GB" dirty="0" err="1"/>
              <a:t>erinevate</a:t>
            </a:r>
            <a:r>
              <a:rPr lang="en-GB" dirty="0"/>
              <a:t> </a:t>
            </a:r>
            <a:r>
              <a:rPr lang="en-GB" dirty="0" err="1"/>
              <a:t>valdkondade</a:t>
            </a:r>
            <a:r>
              <a:rPr lang="en-GB" dirty="0"/>
              <a:t> </a:t>
            </a:r>
            <a:r>
              <a:rPr lang="en-GB" dirty="0" err="1"/>
              <a:t>praktikas</a:t>
            </a:r>
            <a:endParaRPr lang="en-GB" altLang="en-US" sz="2400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257535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KURSUSE ÜLEVAADE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314296"/>
            <a:ext cx="8301038" cy="3678379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dirty="0"/>
              <a:t>IT rakendused keemias – Kert Martma (</a:t>
            </a:r>
            <a:r>
              <a:rPr lang="en-GB" dirty="0"/>
              <a:t>3</a:t>
            </a:r>
            <a:r>
              <a:rPr lang="et-EE" dirty="0"/>
              <a:t> nädalat)</a:t>
            </a:r>
            <a:endParaRPr lang="en-US" dirty="0"/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dirty="0"/>
              <a:t>IT rakendused füüsikas – Tõnu Laas (</a:t>
            </a:r>
            <a:r>
              <a:rPr lang="en-US" dirty="0"/>
              <a:t>3</a:t>
            </a:r>
            <a:r>
              <a:rPr lang="et-EE" dirty="0"/>
              <a:t> nädalat)</a:t>
            </a:r>
            <a:endParaRPr lang="en-GB" dirty="0"/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/>
              <a:t>IT </a:t>
            </a:r>
            <a:r>
              <a:rPr lang="en-GB" dirty="0" err="1"/>
              <a:t>rakendused</a:t>
            </a:r>
            <a:r>
              <a:rPr lang="en-GB" dirty="0"/>
              <a:t> </a:t>
            </a:r>
            <a:r>
              <a:rPr lang="en-GB" dirty="0" err="1"/>
              <a:t>sporditeadustes</a:t>
            </a:r>
            <a:r>
              <a:rPr lang="en-GB" dirty="0"/>
              <a:t> – </a:t>
            </a:r>
            <a:r>
              <a:rPr lang="en-GB" dirty="0" err="1"/>
              <a:t>Indrek</a:t>
            </a:r>
            <a:r>
              <a:rPr lang="en-GB" dirty="0"/>
              <a:t> </a:t>
            </a:r>
            <a:r>
              <a:rPr lang="en-GB" dirty="0" err="1"/>
              <a:t>Rannama</a:t>
            </a:r>
            <a:r>
              <a:rPr lang="en-GB" dirty="0"/>
              <a:t> (1 </a:t>
            </a:r>
            <a:r>
              <a:rPr lang="en-GB" dirty="0" err="1"/>
              <a:t>nädal</a:t>
            </a:r>
            <a:r>
              <a:rPr lang="en-GB" dirty="0"/>
              <a:t>)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dirty="0"/>
              <a:t>IT rakendused </a:t>
            </a:r>
            <a:r>
              <a:rPr lang="et-EE" dirty="0" err="1"/>
              <a:t>ökoogias</a:t>
            </a:r>
            <a:r>
              <a:rPr lang="et-EE" dirty="0"/>
              <a:t> – Reimo Rivis (3 nädalat)</a:t>
            </a:r>
            <a:endParaRPr lang="en-US" dirty="0"/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dirty="0"/>
              <a:t>IT rakendused bioloogias – </a:t>
            </a:r>
            <a:r>
              <a:rPr lang="en-US" dirty="0"/>
              <a:t>Andres </a:t>
            </a:r>
            <a:r>
              <a:rPr lang="en-US" dirty="0" err="1"/>
              <a:t>Halman</a:t>
            </a:r>
            <a:r>
              <a:rPr lang="en-US" dirty="0"/>
              <a:t> </a:t>
            </a:r>
            <a:r>
              <a:rPr lang="et-EE" dirty="0"/>
              <a:t>(</a:t>
            </a:r>
            <a:r>
              <a:rPr lang="en-GB" dirty="0"/>
              <a:t>3</a:t>
            </a:r>
            <a:r>
              <a:rPr lang="et-EE" dirty="0"/>
              <a:t> nädalat)</a:t>
            </a:r>
          </a:p>
          <a:p>
            <a:pPr marL="0" indent="0">
              <a:lnSpc>
                <a:spcPct val="15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400" dirty="0">
                <a:ea typeface="ＭＳ Ｐゴシック" charset="-128"/>
              </a:rPr>
              <a:t>Hindamine: arvestus</a:t>
            </a:r>
            <a:endParaRPr lang="en-GB" altLang="en-US" sz="2400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17747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06887" y="719807"/>
            <a:ext cx="8301038" cy="300082"/>
          </a:xfrm>
        </p:spPr>
        <p:txBody>
          <a:bodyPr>
            <a:spAutoFit/>
          </a:bodyPr>
          <a:lstStyle/>
          <a:p>
            <a:pPr algn="ctr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1500" b="1" dirty="0">
                <a:ea typeface="ＭＳ Ｐゴシック" charset="-128"/>
              </a:rPr>
              <a:t>KURSUSE ÜLEVAADE – ajakava</a:t>
            </a:r>
            <a:endParaRPr lang="en-GB" altLang="en-US" sz="1500" b="1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1545" y="1079847"/>
            <a:ext cx="8757097" cy="5681042"/>
          </a:xfrm>
        </p:spPr>
        <p:txBody>
          <a:bodyPr wrap="square">
            <a:spAutoFit/>
          </a:bodyPr>
          <a:lstStyle/>
          <a:p>
            <a:pPr algn="l"/>
            <a:r>
              <a:rPr lang="en-US" sz="1100" b="1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Planeeritud</a:t>
            </a:r>
            <a:r>
              <a:rPr lang="en-US" sz="1100" b="1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100" b="1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nädalate</a:t>
            </a:r>
            <a:r>
              <a:rPr lang="en-US" sz="1100" b="1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100" b="1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jaotus</a:t>
            </a:r>
            <a:r>
              <a:rPr lang="en-US" sz="1100" b="1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:</a:t>
            </a:r>
            <a:br>
              <a:rPr lang="en-US" sz="11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</a:br>
            <a:endParaRPr lang="en-US" sz="1300" b="0" i="0" dirty="0">
              <a:solidFill>
                <a:srgbClr val="50005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1.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nädal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01.02-07.02 - Kert Martma (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Sissejuhatus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ainesse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arvutus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riist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- ja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tarkvara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baasteadmised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arvutustehnika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komponendid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, IT 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võimalikud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kasutusalad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loodusteadustes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nstrumentide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juhtimise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tarkvara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ja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andmebaasid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  <a:endParaRPr lang="en-US" sz="1300" b="0" i="0" dirty="0">
              <a:solidFill>
                <a:srgbClr val="50005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2.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nädal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08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.02-14.02 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Kert Martma (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IT 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võimalikud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kasutusalad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loodusteadustes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nstrumentide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juhtimise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tarkvara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ja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andmebaasid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  <a:endParaRPr lang="en-US" sz="13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3. 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nädal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.02-21.02 - 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Kert Martma (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infotehnoloogilised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rakendused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TLÜ 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biokeemia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laborites  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  <a:endParaRPr lang="en-US" sz="13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4.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nädal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22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.02-28.02 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 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Tõnu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Laas (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PASCO 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interfeiside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ja 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tarkvara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rakendused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  <a:endParaRPr lang="en-US" sz="13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5.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nädal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01.03-07.03 - 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Tõnu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Laas (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Vernieri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tark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- ja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riistvara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kasutamine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I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  <a:endParaRPr lang="en-US" sz="1300" b="0" i="0" dirty="0">
              <a:solidFill>
                <a:srgbClr val="50005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6.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nädal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08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.03-14.03 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 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Tõnu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Laas (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Vernieri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tark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- ja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riistvara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kasutamine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II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  <a:endParaRPr lang="en-US" sz="1300" b="0" i="0" dirty="0">
              <a:solidFill>
                <a:srgbClr val="50005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7.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nädal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15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.03-21.03 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 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Indrek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Rannama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(IT 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rakendused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spordi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- ja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liikumisteadustes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) </a:t>
            </a:r>
          </a:p>
          <a:p>
            <a:pPr algn="l"/>
            <a:r>
              <a:rPr lang="en-US" sz="13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Vahenädal</a:t>
            </a:r>
            <a:r>
              <a:rPr lang="en-US" sz="13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22.03-28</a:t>
            </a:r>
            <a:r>
              <a:rPr lang="en-US" sz="1300" b="1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  </a:t>
            </a:r>
            <a:b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US" sz="1300" b="0" i="0" dirty="0">
              <a:solidFill>
                <a:srgbClr val="50005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8.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nädal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29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.03-04.04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- Reimo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Rivis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Lühidalt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andmebaaside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teooriast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keskkonnavaldkonna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andmebaasid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1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  <a:endParaRPr lang="en-US" sz="1300" b="0" i="0" dirty="0">
              <a:solidFill>
                <a:srgbClr val="50005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9.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nädal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05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.04-11.04 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 Reimo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Rivis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Keskkonnavaldkonna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andmebaasid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2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  <a:endParaRPr lang="en-US" sz="1300" b="0" i="0" dirty="0">
              <a:solidFill>
                <a:srgbClr val="50005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10.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nädal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12.04-18.04 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 Reimo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Rivis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GIS,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geoinfo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kasutamine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ja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analüüsi</a:t>
            </a:r>
            <a:r>
              <a:rPr lang="en-US" sz="1300" b="0" i="0" dirty="0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0" i="0" dirty="0" err="1">
                <a:solidFill>
                  <a:srgbClr val="500050"/>
                </a:solidFill>
                <a:effectLst/>
                <a:latin typeface="Arial" panose="020B0604020202020204" pitchFamily="34" charset="0"/>
              </a:rPr>
              <a:t>meetodid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  <a:endParaRPr lang="en-US" sz="1300" b="0" i="0" dirty="0">
              <a:solidFill>
                <a:srgbClr val="50005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11. </a:t>
            </a:r>
            <a:r>
              <a:rPr lang="en-US" sz="13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nädal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19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.04-25.04</a:t>
            </a:r>
            <a:r>
              <a:rPr lang="en-US" sz="1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- 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Andres 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Halman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bioinformaatika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algn="l"/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12. 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nädal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26.04-02.05 - Andres 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Halman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bioinformaatika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 </a:t>
            </a:r>
          </a:p>
          <a:p>
            <a:pPr algn="l"/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13. 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nädal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03.05-09.05 - Andres 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Halman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en-U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bioinformaatika</a:t>
            </a:r>
            <a:r>
              <a:rPr 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 </a:t>
            </a:r>
          </a:p>
          <a:p>
            <a:pPr algn="l"/>
            <a:r>
              <a:rPr lang="en-US" sz="13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14. </a:t>
            </a:r>
            <a:r>
              <a:rPr lang="en-US" sz="13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nädal</a:t>
            </a:r>
            <a:r>
              <a:rPr lang="en-US" sz="13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en-US" sz="13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arvestused</a:t>
            </a:r>
            <a:r>
              <a:rPr lang="en-US" sz="13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13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kõikide</a:t>
            </a:r>
            <a:r>
              <a:rPr lang="en-US" sz="13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tööde</a:t>
            </a:r>
            <a:r>
              <a:rPr lang="en-US" sz="13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esitamise</a:t>
            </a:r>
            <a:r>
              <a:rPr lang="en-US" sz="13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3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tähtajad</a:t>
            </a:r>
            <a:endParaRPr lang="en-US" sz="1300" b="0" i="0" dirty="0">
              <a:solidFill>
                <a:srgbClr val="50005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t-EE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0440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257535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IT ja loodusteadused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799927"/>
            <a:ext cx="8301038" cy="4528612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Kaasaegne lähenemine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Kiirus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Mugavus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Eksimuste vähendamine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400" dirty="0">
                <a:ea typeface="ＭＳ Ｐゴシック" charset="-128"/>
              </a:rPr>
              <a:t>Andmeanalüüs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400" dirty="0">
                <a:ea typeface="ＭＳ Ｐゴシック" charset="-128"/>
              </a:rPr>
              <a:t>Visualiseerimine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400" dirty="0">
                <a:ea typeface="ＭＳ Ｐゴシック" charset="-128"/>
              </a:rPr>
              <a:t>Andmevahetus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5457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257535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IT rakendused - jaotus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943943"/>
            <a:ext cx="8301038" cy="1302921"/>
          </a:xfrm>
        </p:spPr>
        <p:txBody>
          <a:bodyPr>
            <a:spAutoFit/>
          </a:bodyPr>
          <a:lstStyle/>
          <a:p>
            <a:pPr marL="0" indent="0">
              <a:lnSpc>
                <a:spcPct val="15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1. Tarkvaralised rakendused</a:t>
            </a:r>
          </a:p>
          <a:p>
            <a:pPr marL="0" indent="0">
              <a:lnSpc>
                <a:spcPct val="15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2. Riistvaralised rakendused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9788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257535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Tarkvaralised rakendused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943943"/>
            <a:ext cx="8301038" cy="3929281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Spetsiaaltarkvara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 err="1"/>
              <a:t>Otsüngusüsteemid</a:t>
            </a:r>
            <a:endParaRPr lang="et-EE" sz="2400" dirty="0"/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Andmebaasid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Andmetöötlus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Statistika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Visualiseerimine ja kujundus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8209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257535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Riistvaralised rakendused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943943"/>
            <a:ext cx="8301038" cy="2616101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Instrumendi ühenduskanalid arvutiga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 err="1"/>
              <a:t>Juhtimisriistvara</a:t>
            </a:r>
            <a:endParaRPr lang="et-EE" sz="2400" dirty="0"/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Täiendkonsoolid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Spetsiaaltarvikud – nt proovikogujad, segajad, registraatorid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7587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257535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ÜLESANNE – arvutist informatsiooni otsimine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943943"/>
            <a:ext cx="8301038" cy="4380686"/>
          </a:xfrm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Leida IT abi kasutades kolesterooli molekulmass</a:t>
            </a:r>
          </a:p>
          <a:p>
            <a:pPr marL="457200" indent="-457200">
              <a:lnSpc>
                <a:spcPct val="150000"/>
              </a:lnSpc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Joonistada arvuti abil </a:t>
            </a:r>
            <a:r>
              <a:rPr lang="et-EE" sz="2400" dirty="0" err="1"/>
              <a:t>klorobenseeni</a:t>
            </a:r>
            <a:r>
              <a:rPr lang="et-EE" sz="2400" dirty="0"/>
              <a:t> ja </a:t>
            </a:r>
            <a:r>
              <a:rPr lang="et-EE" sz="2400"/>
              <a:t>propaanhappe struktuurivalemid</a:t>
            </a:r>
            <a:endParaRPr lang="et-EE" sz="2400" dirty="0"/>
          </a:p>
          <a:p>
            <a:pPr marL="457200" indent="-457200">
              <a:lnSpc>
                <a:spcPct val="150000"/>
              </a:lnSpc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Millised gaasid ja millises vahekorras tekivad reaktsioonil lahjendatud lämmastikhape ja tsink?</a:t>
            </a:r>
          </a:p>
          <a:p>
            <a:pPr marL="457200" indent="-457200">
              <a:lnSpc>
                <a:spcPct val="150000"/>
              </a:lnSpc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Milline on </a:t>
            </a:r>
            <a:r>
              <a:rPr lang="et-EE" sz="2400" dirty="0" err="1"/>
              <a:t>testosterooni</a:t>
            </a:r>
            <a:r>
              <a:rPr lang="et-EE" sz="2400" dirty="0"/>
              <a:t> </a:t>
            </a:r>
            <a:r>
              <a:rPr lang="et-EE" sz="2400" dirty="0" err="1"/>
              <a:t>IUPAC’i</a:t>
            </a:r>
            <a:r>
              <a:rPr lang="et-EE" sz="2400" dirty="0"/>
              <a:t> põhine nimetus?</a:t>
            </a:r>
          </a:p>
          <a:p>
            <a:pPr marL="457200" indent="-457200">
              <a:lnSpc>
                <a:spcPct val="150000"/>
              </a:lnSpc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t-EE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36490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</TotalTime>
  <Words>395</Words>
  <Application>Microsoft Office PowerPoint</Application>
  <PresentationFormat>Custom</PresentationFormat>
  <Paragraphs>60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StarSymbol</vt:lpstr>
      <vt:lpstr>Times New Roman</vt:lpstr>
      <vt:lpstr>Office Theme</vt:lpstr>
      <vt:lpstr>IT rakendused loodusteadustes</vt:lpstr>
      <vt:lpstr>KURSUSE EESMÄRK</vt:lpstr>
      <vt:lpstr>KURSUSE ÜLEVAADE</vt:lpstr>
      <vt:lpstr>KURSUSE ÜLEVAADE – ajakava</vt:lpstr>
      <vt:lpstr>IT ja loodusteadused</vt:lpstr>
      <vt:lpstr>IT rakendused - jaotus</vt:lpstr>
      <vt:lpstr>Tarkvaralised rakendused</vt:lpstr>
      <vt:lpstr>Riistvaralised rakendused</vt:lpstr>
      <vt:lpstr>ÜLESANNE – arvutist informatsiooni otsimine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Keskkonnaanalüütiline keemia</dc:title>
  <dc:creator>Kert Martma</dc:creator>
  <cp:lastModifiedBy>Kert Martma</cp:lastModifiedBy>
  <cp:revision>28</cp:revision>
  <dcterms:modified xsi:type="dcterms:W3CDTF">2021-02-02T10:41:37Z</dcterms:modified>
</cp:coreProperties>
</file>