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720263" cy="6480175"/>
  <p:notesSz cx="7559675" cy="10691813"/>
  <p:defaultTextStyle>
    <a:defPPr>
      <a:defRPr lang="en-GB"/>
    </a:defPPr>
    <a:lvl1pPr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1pPr>
    <a:lvl2pPr marL="4318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2pPr>
    <a:lvl3pPr marL="6477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3pPr>
    <a:lvl4pPr marL="8636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4pPr>
    <a:lvl5pPr marL="10795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36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236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4462" cy="410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t-EE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ＭＳ Ｐゴシック" pitchFamily="1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679" y="0"/>
            <a:ext cx="9729321" cy="6489082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832159" y="441012"/>
            <a:ext cx="3893168" cy="5596652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54119" y="6087590"/>
            <a:ext cx="2187059" cy="345009"/>
          </a:xfrm>
        </p:spPr>
        <p:txBody>
          <a:bodyPr/>
          <a:lstStyle/>
          <a:p>
            <a:fld id="{BB02557A-7053-4340-A874-8AB926A8EDA1}" type="datetimeFigureOut">
              <a:rPr lang="en-US" smtClean="0"/>
              <a:t>2/20/2016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4743" y="6087590"/>
            <a:ext cx="3280589" cy="345009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1870" y="6087590"/>
            <a:ext cx="2196769" cy="345009"/>
          </a:xfrm>
        </p:spPr>
        <p:txBody>
          <a:bodyPr anchor="ctr"/>
          <a:lstStyle>
            <a:lvl1pPr algn="l">
              <a:defRPr sz="85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3552706" y="30001"/>
            <a:ext cx="0" cy="1501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507142" y="-4725128"/>
            <a:ext cx="1266" cy="3000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4944" y="967461"/>
            <a:ext cx="3024570" cy="316510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118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4944" y="4672923"/>
            <a:ext cx="3024570" cy="980587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606" baseline="0">
                <a:solidFill>
                  <a:schemeClr val="bg2"/>
                </a:solidFill>
              </a:defRPr>
            </a:lvl1pPr>
            <a:lvl2pPr marL="324006" indent="0" algn="ctr">
              <a:buNone/>
              <a:defRPr sz="1417"/>
            </a:lvl2pPr>
            <a:lvl3pPr marL="648012" indent="0" algn="ctr">
              <a:buNone/>
              <a:defRPr sz="1276"/>
            </a:lvl3pPr>
            <a:lvl4pPr marL="972019" indent="0" algn="ctr">
              <a:buNone/>
              <a:defRPr sz="1134"/>
            </a:lvl4pPr>
            <a:lvl5pPr marL="1296025" indent="0" algn="ctr">
              <a:buNone/>
              <a:defRPr sz="1134"/>
            </a:lvl5pPr>
            <a:lvl6pPr marL="1620031" indent="0" algn="ctr">
              <a:buNone/>
              <a:defRPr sz="1134"/>
            </a:lvl6pPr>
            <a:lvl7pPr marL="1944037" indent="0" algn="ctr">
              <a:buNone/>
              <a:defRPr sz="1134"/>
            </a:lvl7pPr>
            <a:lvl8pPr marL="2268043" indent="0" algn="ctr">
              <a:buNone/>
              <a:defRPr sz="1134"/>
            </a:lvl8pPr>
            <a:lvl9pPr marL="2592050" indent="0" algn="ctr">
              <a:buNone/>
              <a:defRPr sz="113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552706" y="30001"/>
            <a:ext cx="0" cy="1501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507142" y="-4725128"/>
            <a:ext cx="1266" cy="3000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235032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60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725967" cy="6480175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954178" y="1192533"/>
            <a:ext cx="5832158" cy="4095111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313367" y="3649983"/>
            <a:ext cx="10935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63227" y="5949828"/>
            <a:ext cx="2187059" cy="34500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2/20/2016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21679" y="5949828"/>
            <a:ext cx="3280589" cy="34500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9993" y="5949828"/>
            <a:ext cx="2217628" cy="345009"/>
          </a:xfrm>
        </p:spPr>
        <p:txBody>
          <a:bodyPr anchor="ctr"/>
          <a:lstStyle>
            <a:lvl1pPr algn="l">
              <a:defRPr sz="85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1195" y="1729729"/>
            <a:ext cx="4671757" cy="1740250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118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1237" y="3946059"/>
            <a:ext cx="3640693" cy="981576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701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24006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12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19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25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3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037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04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050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73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52050" y="2304063"/>
            <a:ext cx="3324330" cy="34560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7083" y="2304063"/>
            <a:ext cx="3324330" cy="34560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18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6955" y="535694"/>
            <a:ext cx="7094459" cy="1477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8939" y="2321078"/>
            <a:ext cx="3334050" cy="778521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1984" b="0" baseline="0">
                <a:solidFill>
                  <a:schemeClr val="accent2"/>
                </a:solidFill>
              </a:defRPr>
            </a:lvl1pPr>
            <a:lvl2pPr marL="324006" indent="0">
              <a:buNone/>
              <a:defRPr sz="1417" b="1"/>
            </a:lvl2pPr>
            <a:lvl3pPr marL="648012" indent="0">
              <a:buNone/>
              <a:defRPr sz="1276" b="1"/>
            </a:lvl3pPr>
            <a:lvl4pPr marL="972019" indent="0">
              <a:buNone/>
              <a:defRPr sz="1134" b="1"/>
            </a:lvl4pPr>
            <a:lvl5pPr marL="1296025" indent="0">
              <a:buNone/>
              <a:defRPr sz="1134" b="1"/>
            </a:lvl5pPr>
            <a:lvl6pPr marL="1620031" indent="0">
              <a:buNone/>
              <a:defRPr sz="1134" b="1"/>
            </a:lvl6pPr>
            <a:lvl7pPr marL="1944037" indent="0">
              <a:buNone/>
              <a:defRPr sz="1134" b="1"/>
            </a:lvl7pPr>
            <a:lvl8pPr marL="2268043" indent="0">
              <a:buNone/>
              <a:defRPr sz="1134" b="1"/>
            </a:lvl8pPr>
            <a:lvl9pPr marL="2592050" indent="0">
              <a:buNone/>
              <a:defRPr sz="113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38939" y="3133918"/>
            <a:ext cx="3334050" cy="2626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7363" y="2321078"/>
            <a:ext cx="3334050" cy="778521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1984" b="0" baseline="0">
                <a:solidFill>
                  <a:schemeClr val="accent2"/>
                </a:solidFill>
              </a:defRPr>
            </a:lvl1pPr>
            <a:lvl2pPr marL="324006" indent="0">
              <a:buNone/>
              <a:defRPr sz="1417" b="1"/>
            </a:lvl2pPr>
            <a:lvl3pPr marL="648012" indent="0">
              <a:buNone/>
              <a:defRPr sz="1276" b="1"/>
            </a:lvl3pPr>
            <a:lvl4pPr marL="972019" indent="0">
              <a:buNone/>
              <a:defRPr sz="1134" b="1"/>
            </a:lvl4pPr>
            <a:lvl5pPr marL="1296025" indent="0">
              <a:buNone/>
              <a:defRPr sz="1134" b="1"/>
            </a:lvl5pPr>
            <a:lvl6pPr marL="1620031" indent="0">
              <a:buNone/>
              <a:defRPr sz="1134" b="1"/>
            </a:lvl6pPr>
            <a:lvl7pPr marL="1944037" indent="0">
              <a:buNone/>
              <a:defRPr sz="1134" b="1"/>
            </a:lvl7pPr>
            <a:lvl8pPr marL="2268043" indent="0">
              <a:buNone/>
              <a:defRPr sz="1134" b="1"/>
            </a:lvl8pPr>
            <a:lvl9pPr marL="2592050" indent="0">
              <a:buNone/>
              <a:defRPr sz="113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7363" y="3133918"/>
            <a:ext cx="3334050" cy="2626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1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67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3890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6340849" y="734829"/>
            <a:ext cx="3269313" cy="4992493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583" y="1421053"/>
            <a:ext cx="2573346" cy="1594932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6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51" y="417095"/>
            <a:ext cx="6056859" cy="5343060"/>
          </a:xfrm>
        </p:spPr>
        <p:txBody>
          <a:bodyPr/>
          <a:lstStyle>
            <a:lvl1pPr>
              <a:defRPr sz="1417"/>
            </a:lvl1pPr>
            <a:lvl2pPr>
              <a:defRPr sz="1276"/>
            </a:lvl2pPr>
            <a:lvl3pPr>
              <a:defRPr sz="1134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5583" y="3046197"/>
            <a:ext cx="2573346" cy="2713960"/>
          </a:xfrm>
        </p:spPr>
        <p:txBody>
          <a:bodyPr>
            <a:normAutofit/>
          </a:bodyPr>
          <a:lstStyle>
            <a:lvl1pPr marL="0" indent="0">
              <a:spcBef>
                <a:spcPts val="1134"/>
              </a:spcBef>
              <a:buNone/>
              <a:defRPr sz="1323"/>
            </a:lvl1pPr>
            <a:lvl2pPr marL="324006" indent="0">
              <a:buNone/>
              <a:defRPr sz="992"/>
            </a:lvl2pPr>
            <a:lvl3pPr marL="648012" indent="0">
              <a:buNone/>
              <a:defRPr sz="850"/>
            </a:lvl3pPr>
            <a:lvl4pPr marL="972019" indent="0">
              <a:buNone/>
              <a:defRPr sz="709"/>
            </a:lvl4pPr>
            <a:lvl5pPr marL="1296025" indent="0">
              <a:buNone/>
              <a:defRPr sz="709"/>
            </a:lvl5pPr>
            <a:lvl6pPr marL="1620031" indent="0">
              <a:buNone/>
              <a:defRPr sz="709"/>
            </a:lvl6pPr>
            <a:lvl7pPr marL="1944037" indent="0">
              <a:buNone/>
              <a:defRPr sz="709"/>
            </a:lvl7pPr>
            <a:lvl8pPr marL="2268043" indent="0">
              <a:buNone/>
              <a:defRPr sz="709"/>
            </a:lvl8pPr>
            <a:lvl9pPr marL="2592050" indent="0">
              <a:buNone/>
              <a:defRPr sz="70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58067" y="5940162"/>
            <a:ext cx="2573346" cy="345009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smtClean="0"/>
              <a:pPr/>
              <a:t>2/20/2016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8851" y="5940162"/>
            <a:ext cx="6056859" cy="345009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55583" y="353023"/>
            <a:ext cx="2573346" cy="771499"/>
          </a:xfrm>
        </p:spPr>
        <p:txBody>
          <a:bodyPr anchor="t"/>
          <a:lstStyle>
            <a:lvl1pPr algn="l">
              <a:defRPr sz="3591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6840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6340849" y="734829"/>
            <a:ext cx="3269313" cy="4992493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583" y="1421056"/>
            <a:ext cx="2575870" cy="1594932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6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459965" cy="6480174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06" indent="0">
              <a:buNone/>
              <a:defRPr sz="1984"/>
            </a:lvl2pPr>
            <a:lvl3pPr marL="648012" indent="0">
              <a:buNone/>
              <a:defRPr sz="1701"/>
            </a:lvl3pPr>
            <a:lvl4pPr marL="972019" indent="0">
              <a:buNone/>
              <a:defRPr sz="1417"/>
            </a:lvl4pPr>
            <a:lvl5pPr marL="1296025" indent="0">
              <a:buNone/>
              <a:defRPr sz="1417"/>
            </a:lvl5pPr>
            <a:lvl6pPr marL="1620031" indent="0">
              <a:buNone/>
              <a:defRPr sz="1417"/>
            </a:lvl6pPr>
            <a:lvl7pPr marL="1944037" indent="0">
              <a:buNone/>
              <a:defRPr sz="1417"/>
            </a:lvl7pPr>
            <a:lvl8pPr marL="2268043" indent="0">
              <a:buNone/>
              <a:defRPr sz="1417"/>
            </a:lvl8pPr>
            <a:lvl9pPr marL="2592050" indent="0">
              <a:buNone/>
              <a:defRPr sz="141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5583" y="3046198"/>
            <a:ext cx="2575870" cy="2713957"/>
          </a:xfrm>
        </p:spPr>
        <p:txBody>
          <a:bodyPr>
            <a:normAutofit/>
          </a:bodyPr>
          <a:lstStyle>
            <a:lvl1pPr marL="0" indent="0">
              <a:spcBef>
                <a:spcPts val="1134"/>
              </a:spcBef>
              <a:buNone/>
              <a:defRPr sz="1323"/>
            </a:lvl1pPr>
            <a:lvl2pPr marL="324006" indent="0">
              <a:buNone/>
              <a:defRPr sz="992"/>
            </a:lvl2pPr>
            <a:lvl3pPr marL="648012" indent="0">
              <a:buNone/>
              <a:defRPr sz="850"/>
            </a:lvl3pPr>
            <a:lvl4pPr marL="972019" indent="0">
              <a:buNone/>
              <a:defRPr sz="709"/>
            </a:lvl4pPr>
            <a:lvl5pPr marL="1296025" indent="0">
              <a:buNone/>
              <a:defRPr sz="709"/>
            </a:lvl5pPr>
            <a:lvl6pPr marL="1620031" indent="0">
              <a:buNone/>
              <a:defRPr sz="709"/>
            </a:lvl6pPr>
            <a:lvl7pPr marL="1944037" indent="0">
              <a:buNone/>
              <a:defRPr sz="709"/>
            </a:lvl7pPr>
            <a:lvl8pPr marL="2268043" indent="0">
              <a:buNone/>
              <a:defRPr sz="709"/>
            </a:lvl8pPr>
            <a:lvl9pPr marL="2592050" indent="0">
              <a:buNone/>
              <a:defRPr sz="70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50389" y="5949720"/>
            <a:ext cx="2581025" cy="345009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smtClean="0"/>
              <a:pPr/>
              <a:t>2/20/2016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8851" y="5949720"/>
            <a:ext cx="6071114" cy="345009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55583" y="353024"/>
            <a:ext cx="2575870" cy="771500"/>
          </a:xfrm>
        </p:spPr>
        <p:txBody>
          <a:bodyPr anchor="t"/>
          <a:lstStyle>
            <a:lvl1pPr algn="l">
              <a:defRPr sz="3591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34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2/20/2016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02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88124" y="479103"/>
            <a:ext cx="1662165" cy="50457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38939" y="495484"/>
            <a:ext cx="4344969" cy="502936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97004" y="5949720"/>
            <a:ext cx="1997945" cy="345009"/>
          </a:xfrm>
        </p:spPr>
        <p:txBody>
          <a:bodyPr/>
          <a:lstStyle/>
          <a:p>
            <a:fld id="{BB02557A-7053-4340-A874-8AB926A8EDA1}" type="datetimeFigureOut">
              <a:rPr lang="en-US" smtClean="0"/>
              <a:t>2/20/2016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8939" y="5949720"/>
            <a:ext cx="4751366" cy="3450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566434" y="2740619"/>
            <a:ext cx="5086689" cy="481763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884378" y="540018"/>
            <a:ext cx="0" cy="498482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9310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57700" y="683479"/>
            <a:ext cx="3373433" cy="532169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7691" y="537033"/>
            <a:ext cx="7093723" cy="14747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8939" y="2304062"/>
            <a:ext cx="6992475" cy="3450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44354" y="5949720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smtClean="0"/>
              <a:pPr/>
              <a:t>2/20/2016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38939" y="5949720"/>
            <a:ext cx="451840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3759" y="593295"/>
            <a:ext cx="1502326" cy="5709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591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38939" y="2056127"/>
            <a:ext cx="699247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338939" y="2056127"/>
            <a:ext cx="699247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96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48012" rtl="0" eaLnBrk="1" latinLnBrk="0" hangingPunct="1">
        <a:lnSpc>
          <a:spcPct val="99000"/>
        </a:lnSpc>
        <a:spcBef>
          <a:spcPct val="0"/>
        </a:spcBef>
        <a:buNone/>
        <a:defRPr sz="3591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6804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89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3609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70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0413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512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07217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34022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60826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587630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814435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041239" indent="-226804" algn="l" defTabSz="648012" rtl="0" eaLnBrk="1" latinLnBrk="0" hangingPunct="1">
        <a:lnSpc>
          <a:spcPct val="111000"/>
        </a:lnSpc>
        <a:spcBef>
          <a:spcPts val="879"/>
        </a:spcBef>
        <a:buFont typeface="Corbel" panose="020B0503020204020204" pitchFamily="34" charset="0"/>
        <a:buChar char="–"/>
        <a:defRPr sz="1323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06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12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19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25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31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037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043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050" algn="l" defTabSz="648012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3024643" y="2083702"/>
            <a:ext cx="3680816" cy="639406"/>
          </a:xfrm>
        </p:spPr>
        <p:txBody>
          <a:bodyPr wrap="none"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Keemia seminar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3740358" y="2375991"/>
            <a:ext cx="2249078" cy="1344663"/>
          </a:xfrm>
        </p:spPr>
        <p:txBody>
          <a:bodyPr wrap="none">
            <a:spAutoFit/>
          </a:bodyPr>
          <a:lstStyle/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200" dirty="0">
                <a:ea typeface="ＭＳ Ｐゴシック" charset="-128"/>
              </a:rPr>
              <a:t>Kert Martma, </a:t>
            </a:r>
            <a:r>
              <a:rPr lang="et-EE" altLang="en-US" sz="2200" i="1" dirty="0">
                <a:ea typeface="ＭＳ Ｐゴシック" charset="-128"/>
              </a:rPr>
              <a:t>PhD</a:t>
            </a:r>
            <a:endParaRPr lang="en-GB" altLang="en-US" sz="2200" dirty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ea typeface="ＭＳ Ｐゴシック" charset="-12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 Box 2"/>
          <p:cNvSpPr txBox="1"/>
          <p:nvPr/>
        </p:nvSpPr>
        <p:spPr>
          <a:xfrm>
            <a:off x="3242815" y="533400"/>
            <a:ext cx="3238500" cy="3714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t-EE" sz="1700" i="1" dirty="0">
                <a:solidFill>
                  <a:srgbClr val="B20E1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Loodus- ja terviseteaduste instituut</a:t>
            </a:r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1407" y="3456111"/>
            <a:ext cx="3744052" cy="280803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854305"/>
            <a:ext cx="8856984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Reaktsioonivõrrandid – nende koostamise ja tasakaalustamise põhimõtte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pPr algn="ctr"/>
            <a:r>
              <a:rPr lang="et-EE" dirty="0">
                <a:solidFill>
                  <a:schemeClr val="tx1"/>
                </a:solidFill>
              </a:rPr>
              <a:t>Elektronide ülekandereaktsioonid ehk </a:t>
            </a:r>
            <a:r>
              <a:rPr lang="et-EE" dirty="0" err="1">
                <a:solidFill>
                  <a:schemeClr val="tx1"/>
                </a:solidFill>
              </a:rPr>
              <a:t>redoksreaktsioonid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015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647799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 – 1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287457"/>
            <a:ext cx="8856984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Tsingi reageerimisel lämmastikhappega tekivad tsinknitraat, vesi ja gaasid </a:t>
            </a:r>
            <a:r>
              <a:rPr lang="et-EE" dirty="0" err="1">
                <a:solidFill>
                  <a:schemeClr val="tx1"/>
                </a:solidFill>
              </a:rPr>
              <a:t>dilämmastikoksiid</a:t>
            </a:r>
            <a:r>
              <a:rPr lang="et-EE" dirty="0">
                <a:solidFill>
                  <a:schemeClr val="tx1"/>
                </a:solidFill>
              </a:rPr>
              <a:t> ning lämmastikoksiid moolivahekorras 5:3. Koosta ja tasakaalusta reaktsiooni brutovõrrand.</a:t>
            </a:r>
          </a:p>
          <a:p>
            <a:endParaRPr lang="et-EE" sz="600" dirty="0">
              <a:solidFill>
                <a:schemeClr val="tx1"/>
              </a:solidFill>
            </a:endParaRPr>
          </a:p>
          <a:p>
            <a:r>
              <a:rPr lang="et-EE" sz="1400" dirty="0">
                <a:solidFill>
                  <a:schemeClr val="tx1"/>
                </a:solidFill>
              </a:rPr>
              <a:t>   0                V                     II                               I</a:t>
            </a:r>
          </a:p>
          <a:p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dirty="0">
                <a:solidFill>
                  <a:schemeClr val="tx1"/>
                </a:solidFill>
              </a:rPr>
              <a:t> + 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dirty="0">
                <a:solidFill>
                  <a:schemeClr val="tx1"/>
                </a:solidFill>
              </a:rPr>
              <a:t>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O↑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Zn</a:t>
            </a:r>
            <a:r>
              <a:rPr lang="et-EE" baseline="30000" dirty="0">
                <a:solidFill>
                  <a:schemeClr val="tx1"/>
                </a:solidFill>
              </a:rPr>
              <a:t>0</a:t>
            </a:r>
            <a:r>
              <a:rPr lang="et-EE" dirty="0">
                <a:solidFill>
                  <a:schemeClr val="tx1"/>
                </a:solidFill>
              </a:rPr>
              <a:t> – 2e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baseline="30000" dirty="0" err="1">
                <a:solidFill>
                  <a:schemeClr val="tx1"/>
                </a:solidFill>
              </a:rPr>
              <a:t>II</a:t>
            </a:r>
            <a:r>
              <a:rPr lang="et-EE" baseline="30000" dirty="0">
                <a:solidFill>
                  <a:schemeClr val="tx1"/>
                </a:solidFill>
              </a:rPr>
              <a:t>   </a:t>
            </a:r>
            <a:r>
              <a:rPr lang="et-EE" dirty="0">
                <a:solidFill>
                  <a:schemeClr val="tx1"/>
                </a:solidFill>
              </a:rPr>
              <a:t>       </a:t>
            </a:r>
          </a:p>
          <a:p>
            <a:r>
              <a:rPr lang="et-EE" dirty="0">
                <a:solidFill>
                  <a:schemeClr val="tx1"/>
                </a:solidFill>
              </a:rPr>
              <a:t>2N</a:t>
            </a:r>
            <a:r>
              <a:rPr lang="et-EE" baseline="30000" dirty="0">
                <a:solidFill>
                  <a:schemeClr val="tx1"/>
                </a:solidFill>
              </a:rPr>
              <a:t>V</a:t>
            </a:r>
            <a:r>
              <a:rPr lang="et-EE" dirty="0">
                <a:solidFill>
                  <a:schemeClr val="tx1"/>
                </a:solidFill>
              </a:rPr>
              <a:t> + 8e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baseline="30000" dirty="0">
                <a:solidFill>
                  <a:schemeClr val="tx1"/>
                </a:solidFill>
              </a:rPr>
              <a:t>I</a:t>
            </a:r>
            <a:r>
              <a:rPr lang="et-EE" dirty="0">
                <a:solidFill>
                  <a:schemeClr val="tx1"/>
                </a:solidFill>
              </a:rPr>
              <a:t>        </a:t>
            </a:r>
          </a:p>
          <a:p>
            <a:r>
              <a:rPr lang="et-EE" dirty="0">
                <a:solidFill>
                  <a:schemeClr val="tx1"/>
                </a:solidFill>
              </a:rPr>
              <a:t>4Zn + 10HNO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4Zn(NO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O↑ + 5H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sz="1400" dirty="0">
                <a:solidFill>
                  <a:schemeClr val="tx1"/>
                </a:solidFill>
              </a:rPr>
              <a:t>0                V                     II                               </a:t>
            </a:r>
            <a:r>
              <a:rPr lang="et-EE" sz="1400" dirty="0" err="1">
                <a:solidFill>
                  <a:schemeClr val="tx1"/>
                </a:solidFill>
              </a:rPr>
              <a:t>II</a:t>
            </a:r>
            <a:endParaRPr lang="et-EE" sz="1400" dirty="0">
              <a:solidFill>
                <a:schemeClr val="tx1"/>
              </a:solidFill>
            </a:endParaRPr>
          </a:p>
          <a:p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dirty="0">
                <a:solidFill>
                  <a:schemeClr val="tx1"/>
                </a:solidFill>
              </a:rPr>
              <a:t> + 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dirty="0">
                <a:solidFill>
                  <a:schemeClr val="tx1"/>
                </a:solidFill>
              </a:rPr>
              <a:t>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NO↑ + 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Zn</a:t>
            </a:r>
            <a:r>
              <a:rPr lang="et-EE" baseline="30000" dirty="0">
                <a:solidFill>
                  <a:schemeClr val="tx1"/>
                </a:solidFill>
              </a:rPr>
              <a:t>0</a:t>
            </a:r>
            <a:r>
              <a:rPr lang="et-EE" dirty="0">
                <a:solidFill>
                  <a:schemeClr val="tx1"/>
                </a:solidFill>
              </a:rPr>
              <a:t> – 2e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</a:t>
            </a:r>
            <a:r>
              <a:rPr lang="et-EE" dirty="0" err="1">
                <a:solidFill>
                  <a:schemeClr val="tx1"/>
                </a:solidFill>
              </a:rPr>
              <a:t>Zn</a:t>
            </a:r>
            <a:r>
              <a:rPr lang="et-EE" baseline="30000" dirty="0" err="1">
                <a:solidFill>
                  <a:schemeClr val="tx1"/>
                </a:solidFill>
              </a:rPr>
              <a:t>II</a:t>
            </a:r>
            <a:r>
              <a:rPr lang="et-EE" baseline="30000" dirty="0">
                <a:solidFill>
                  <a:schemeClr val="tx1"/>
                </a:solidFill>
              </a:rPr>
              <a:t>   </a:t>
            </a:r>
            <a:r>
              <a:rPr lang="et-EE" dirty="0">
                <a:solidFill>
                  <a:schemeClr val="tx1"/>
                </a:solidFill>
              </a:rPr>
              <a:t>       </a:t>
            </a:r>
          </a:p>
          <a:p>
            <a:r>
              <a:rPr lang="et-EE" dirty="0">
                <a:solidFill>
                  <a:schemeClr val="tx1"/>
                </a:solidFill>
              </a:rPr>
              <a:t>N</a:t>
            </a:r>
            <a:r>
              <a:rPr lang="et-EE" baseline="30000" dirty="0">
                <a:solidFill>
                  <a:schemeClr val="tx1"/>
                </a:solidFill>
              </a:rPr>
              <a:t>V</a:t>
            </a:r>
            <a:r>
              <a:rPr lang="et-EE" dirty="0">
                <a:solidFill>
                  <a:schemeClr val="tx1"/>
                </a:solidFill>
              </a:rPr>
              <a:t> + 3e</a:t>
            </a:r>
            <a:r>
              <a:rPr lang="et-EE" baseline="30000" dirty="0">
                <a:solidFill>
                  <a:schemeClr val="tx1"/>
                </a:solidFill>
              </a:rPr>
              <a:t>-</a:t>
            </a:r>
            <a:r>
              <a:rPr lang="et-EE" dirty="0">
                <a:solidFill>
                  <a:schemeClr val="tx1"/>
                </a:solidFill>
              </a:rPr>
              <a:t> → N</a:t>
            </a:r>
            <a:r>
              <a:rPr lang="et-EE" baseline="30000" dirty="0">
                <a:solidFill>
                  <a:schemeClr val="tx1"/>
                </a:solidFill>
              </a:rPr>
              <a:t>II</a:t>
            </a:r>
            <a:r>
              <a:rPr lang="et-EE" dirty="0">
                <a:solidFill>
                  <a:schemeClr val="tx1"/>
                </a:solidFill>
              </a:rPr>
              <a:t>        </a:t>
            </a:r>
          </a:p>
          <a:p>
            <a:r>
              <a:rPr lang="et-EE" dirty="0">
                <a:solidFill>
                  <a:schemeClr val="tx1"/>
                </a:solidFill>
              </a:rPr>
              <a:t>3Zn + 8HNO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3Zn(NO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+ 2NO↑ + 4H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99" y="3127488"/>
            <a:ext cx="338554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8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0453" y="2952055"/>
            <a:ext cx="338554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4</a:t>
            </a:r>
          </a:p>
          <a:p>
            <a:r>
              <a:rPr lang="et-EE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983496" y="3349087"/>
            <a:ext cx="253914" cy="3544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449007" y="3530778"/>
            <a:ext cx="1051084" cy="2153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71899" y="5189118"/>
            <a:ext cx="338554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6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0453" y="5013685"/>
            <a:ext cx="338554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3</a:t>
            </a:r>
          </a:p>
          <a:p>
            <a:r>
              <a:rPr lang="et-EE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814219" y="5410717"/>
            <a:ext cx="423191" cy="4180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47904" y="5568722"/>
            <a:ext cx="974509" cy="2153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59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647799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 – 2 slaid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287457"/>
            <a:ext cx="8856984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Tsingi reageerimisel lämmastikhappega tekivad tsinknitraat, vesi ja gaasid </a:t>
            </a:r>
            <a:r>
              <a:rPr lang="et-EE" dirty="0" err="1">
                <a:solidFill>
                  <a:schemeClr val="tx1"/>
                </a:solidFill>
              </a:rPr>
              <a:t>dilämmastikoksiid</a:t>
            </a:r>
            <a:r>
              <a:rPr lang="et-EE" dirty="0">
                <a:solidFill>
                  <a:schemeClr val="tx1"/>
                </a:solidFill>
              </a:rPr>
              <a:t> ning lämmastikoksiid moolivahekorras 5:3. Koosta ja tasakaalusta reaktsiooni brutovõrrand.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Viin võrrandid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ja NO moolivahekorda 5:3</a:t>
            </a:r>
          </a:p>
          <a:p>
            <a:endParaRPr lang="et-EE" sz="600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4Zn + 10HNO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4Zn(NO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O↑ + 5H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    ∙ 10</a:t>
            </a:r>
          </a:p>
          <a:p>
            <a:r>
              <a:rPr lang="et-EE" dirty="0">
                <a:solidFill>
                  <a:schemeClr val="tx1"/>
                </a:solidFill>
              </a:rPr>
              <a:t>3Zn + 8HNO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3Zn(NO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+ 2NO↑ + 4H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      ∙ 3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40Zn + 100HNO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40Zn(NO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+ 10N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O↑ + 50H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9Zn + 24HNO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 → 9Zn(NO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 + 6NO↑ + 12H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____________________________________________</a:t>
            </a:r>
          </a:p>
          <a:p>
            <a:r>
              <a:rPr lang="et-EE" dirty="0">
                <a:solidFill>
                  <a:srgbClr val="FF0000"/>
                </a:solidFill>
              </a:rPr>
              <a:t>49Zn + 124HNO</a:t>
            </a:r>
            <a:r>
              <a:rPr lang="et-EE" baseline="-25000" dirty="0">
                <a:solidFill>
                  <a:srgbClr val="FF0000"/>
                </a:solidFill>
              </a:rPr>
              <a:t>3</a:t>
            </a:r>
            <a:r>
              <a:rPr lang="et-EE" dirty="0">
                <a:solidFill>
                  <a:srgbClr val="FF0000"/>
                </a:solidFill>
              </a:rPr>
              <a:t> → 49Zn(NO</a:t>
            </a:r>
            <a:r>
              <a:rPr lang="et-EE" baseline="-25000" dirty="0">
                <a:solidFill>
                  <a:srgbClr val="FF0000"/>
                </a:solidFill>
              </a:rPr>
              <a:t>3</a:t>
            </a:r>
            <a:r>
              <a:rPr lang="et-EE" dirty="0">
                <a:solidFill>
                  <a:srgbClr val="FF0000"/>
                </a:solidFill>
              </a:rPr>
              <a:t>)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 + 10N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O↑ + 6NO↑ + 62H</a:t>
            </a:r>
            <a:r>
              <a:rPr lang="et-EE" baseline="-25000" dirty="0">
                <a:solidFill>
                  <a:srgbClr val="FF0000"/>
                </a:solidFill>
              </a:rPr>
              <a:t>2</a:t>
            </a:r>
            <a:r>
              <a:rPr lang="et-EE" dirty="0">
                <a:solidFill>
                  <a:srgbClr val="FF0000"/>
                </a:solidFill>
              </a:rPr>
              <a:t>O</a:t>
            </a:r>
          </a:p>
          <a:p>
            <a:r>
              <a:rPr lang="et-EE" dirty="0">
                <a:solidFill>
                  <a:schemeClr val="tx1"/>
                </a:solidFill>
              </a:rPr>
              <a:t>Brutovõrrand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4584" y="4392215"/>
            <a:ext cx="2378075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+ </a:t>
            </a:r>
            <a:r>
              <a:rPr lang="et-EE" sz="1600" dirty="0">
                <a:solidFill>
                  <a:schemeClr val="tx1"/>
                </a:solidFill>
              </a:rPr>
              <a:t>(summeerin võrrandid)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696" y="-273"/>
            <a:ext cx="9478963" cy="905148"/>
            <a:chOff x="133696" y="-273"/>
            <a:chExt cx="9478963" cy="9051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96" y="0"/>
              <a:ext cx="2355850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584" y="-273"/>
              <a:ext cx="2378075" cy="85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67643" y="647799"/>
            <a:ext cx="88569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ÜLESANNE II – iseseisev töö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643" y="1287457"/>
            <a:ext cx="8856984" cy="289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tx1"/>
                </a:solidFill>
              </a:rPr>
              <a:t>Tina reageerimisel lämmastikhappega tekivad </a:t>
            </a:r>
            <a:r>
              <a:rPr lang="et-EE" dirty="0" err="1">
                <a:solidFill>
                  <a:schemeClr val="tx1"/>
                </a:solidFill>
              </a:rPr>
              <a:t>metatinahape</a:t>
            </a:r>
            <a:r>
              <a:rPr lang="et-EE" dirty="0">
                <a:solidFill>
                  <a:schemeClr val="tx1"/>
                </a:solidFill>
              </a:rPr>
              <a:t> (H</a:t>
            </a:r>
            <a:r>
              <a:rPr lang="et-EE" baseline="-25000" dirty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SnO</a:t>
            </a:r>
            <a:r>
              <a:rPr lang="et-EE" baseline="-25000" dirty="0">
                <a:solidFill>
                  <a:schemeClr val="tx1"/>
                </a:solidFill>
              </a:rPr>
              <a:t>3</a:t>
            </a:r>
            <a:r>
              <a:rPr lang="et-EE" dirty="0">
                <a:solidFill>
                  <a:schemeClr val="tx1"/>
                </a:solidFill>
              </a:rPr>
              <a:t>), vesi ja gaasid lämmastikoksiid ning lämmastikdioksiid mahulises vahekorras 3:8 (gaaside puhul on võrdne moolsuhtega). Koosta ja tasakaalusta reaktsiooni brutovõrrand.</a:t>
            </a: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t-E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8414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219</TotalTime>
  <Words>255</Words>
  <Application>Microsoft Office PowerPoint</Application>
  <PresentationFormat>Custom</PresentationFormat>
  <Paragraphs>46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Calibri</vt:lpstr>
      <vt:lpstr>Century Schoolbook</vt:lpstr>
      <vt:lpstr>Corbel</vt:lpstr>
      <vt:lpstr>ＭＳ Ｐゴシック</vt:lpstr>
      <vt:lpstr>StarSymbol</vt:lpstr>
      <vt:lpstr>Times New Roman</vt:lpstr>
      <vt:lpstr>Feathered</vt:lpstr>
      <vt:lpstr>Keemia seminar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Keskkonnaanalüütiline keemia</dc:title>
  <dc:creator>Kert Martma</dc:creator>
  <cp:lastModifiedBy>Kert Martma</cp:lastModifiedBy>
  <cp:revision>21</cp:revision>
  <dcterms:modified xsi:type="dcterms:W3CDTF">2016-02-20T15:30:47Z</dcterms:modified>
</cp:coreProperties>
</file>