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73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34188" cy="9979025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164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-2490" y="-72"/>
      </p:cViewPr>
      <p:guideLst>
        <p:guide orient="horz" pos="3143"/>
        <p:guide pos="2153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71125" y="0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1A034A-3060-4D66-A887-DA2A7A08CF2C}" type="datetimeFigureOut">
              <a:rPr lang="et-EE" smtClean="0"/>
              <a:pPr/>
              <a:t>31.05.2011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78342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71125" y="9478342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5A224D-AEEF-49C0-82CD-76FA0C5B7036}" type="slidenum">
              <a:rPr lang="et-EE" smtClean="0"/>
              <a:pPr/>
              <a:t>‹#›</a:t>
            </a:fld>
            <a:endParaRPr lang="et-E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71125" y="0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36C5CC-B5D7-46EA-B0C9-BA1DAFA4CDBE}" type="datetimeFigureOut">
              <a:rPr lang="et-EE" smtClean="0"/>
              <a:pPr/>
              <a:t>31.05.2011</a:t>
            </a:fld>
            <a:endParaRPr lang="et-E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2338" y="747713"/>
            <a:ext cx="4991100" cy="3743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3419" y="4740037"/>
            <a:ext cx="5467350" cy="44905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78342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71125" y="9478342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CDCBD7-D0BA-4CC4-B2DB-D438F8590ADF}" type="slidenum">
              <a:rPr lang="et-EE" smtClean="0"/>
              <a:pPr/>
              <a:t>‹#›</a:t>
            </a:fld>
            <a:endParaRPr lang="et-E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CDCBD7-D0BA-4CC4-B2DB-D438F8590ADF}" type="slidenum">
              <a:rPr lang="et-EE" smtClean="0"/>
              <a:pPr/>
              <a:t>1</a:t>
            </a:fld>
            <a:endParaRPr lang="et-E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CDCBD7-D0BA-4CC4-B2DB-D438F8590ADF}" type="slidenum">
              <a:rPr lang="et-EE" smtClean="0"/>
              <a:pPr/>
              <a:t>16</a:t>
            </a:fld>
            <a:endParaRPr lang="et-E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t-EE" smtClean="0"/>
              <a:t>01.06.2011</a:t>
            </a:r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t-EE" smtClean="0"/>
              <a:t>Maria Arpo</a:t>
            </a:r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CEE0-636C-4235-B3DD-19700B9265BB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t-EE" smtClean="0"/>
              <a:t>01.06.2011</a:t>
            </a:r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t-EE" smtClean="0"/>
              <a:t>Maria Arpo</a:t>
            </a:r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CEE0-636C-4235-B3DD-19700B9265BB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t-EE" smtClean="0"/>
              <a:t>01.06.2011</a:t>
            </a:r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t-EE" smtClean="0"/>
              <a:t>Maria Arpo</a:t>
            </a:r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CEE0-636C-4235-B3DD-19700B9265BB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t-EE" smtClean="0"/>
              <a:t>01.06.2011</a:t>
            </a:r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t-EE" smtClean="0"/>
              <a:t>Maria Arpo</a:t>
            </a:r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CEE0-636C-4235-B3DD-19700B9265BB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t-EE" smtClean="0"/>
              <a:t>01.06.2011</a:t>
            </a:r>
            <a:endParaRPr lang="et-E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t-EE" smtClean="0"/>
              <a:t>Maria Arpo</a:t>
            </a:r>
            <a:endParaRPr lang="et-E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CEE0-636C-4235-B3DD-19700B9265BB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t-EE" smtClean="0"/>
              <a:t>01.06.2011</a:t>
            </a:r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t-EE" smtClean="0"/>
              <a:t>Maria Arpo</a:t>
            </a:r>
            <a:endParaRPr 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CEE0-636C-4235-B3DD-19700B9265BB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t-EE" smtClean="0"/>
              <a:t>01.06.2011</a:t>
            </a:r>
            <a:endParaRPr lang="et-E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t-EE" smtClean="0"/>
              <a:t>Maria Arpo</a:t>
            </a:r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CEE0-636C-4235-B3DD-19700B9265BB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t-EE" smtClean="0"/>
              <a:t>01.06.2011</a:t>
            </a:r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t-EE" smtClean="0"/>
              <a:t>Maria Arpo</a:t>
            </a:r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CEE0-636C-4235-B3DD-19700B9265BB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t-EE" smtClean="0"/>
              <a:t>01.06.2011</a:t>
            </a:r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t-EE" smtClean="0"/>
              <a:t>Maria Arpo</a:t>
            </a:r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CEE0-636C-4235-B3DD-19700B9265BB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t-EE" smtClean="0"/>
              <a:t>01.06.2011</a:t>
            </a:r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t-EE" smtClean="0"/>
              <a:t>Maria Arpo</a:t>
            </a:r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CEE0-636C-4235-B3DD-19700B9265BB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t-EE" smtClean="0"/>
              <a:t>01.06.2011</a:t>
            </a:r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t-EE" smtClean="0"/>
              <a:t>Maria Arpo</a:t>
            </a:r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CEE0-636C-4235-B3DD-19700B9265BB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t-EE" smtClean="0"/>
              <a:t>01.06.2011</a:t>
            </a:r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t-EE" smtClean="0"/>
              <a:t>Maria Arpo</a:t>
            </a:r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3CEE0-636C-4235-B3DD-19700B9265BB}" type="slidenum">
              <a:rPr lang="et-EE" smtClean="0"/>
              <a:pPr/>
              <a:t>‹#›</a:t>
            </a:fld>
            <a:endParaRPr lang="et-E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 thruBlk="1"/>
  </p:transition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t-EE" dirty="0" smtClean="0"/>
              <a:t>Lotka-Volterra Mudel</a:t>
            </a:r>
            <a:endParaRPr lang="et-E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t-EE" dirty="0" smtClean="0">
                <a:solidFill>
                  <a:schemeClr val="tx1"/>
                </a:solidFill>
              </a:rPr>
              <a:t>Maria Arpo</a:t>
            </a:r>
            <a:endParaRPr lang="et-EE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548680"/>
            <a:ext cx="8229600" cy="4525963"/>
          </a:xfrm>
        </p:spPr>
        <p:txBody>
          <a:bodyPr/>
          <a:lstStyle/>
          <a:p>
            <a:pPr marL="324000"/>
            <a:r>
              <a:rPr lang="et-EE" dirty="0" smtClean="0"/>
              <a:t>Lotka-Volterra mudel ehk kiskja-saaklooma mudel</a:t>
            </a:r>
          </a:p>
          <a:p>
            <a:r>
              <a:rPr lang="et-EE" dirty="0" smtClean="0"/>
              <a:t>Ameerika biofüüsik Alfred James Lotka </a:t>
            </a:r>
          </a:p>
          <a:p>
            <a:r>
              <a:rPr lang="et-EE" dirty="0" smtClean="0"/>
              <a:t>Itaalia matemaatik Vito Volterra </a:t>
            </a:r>
          </a:p>
          <a:p>
            <a:pPr>
              <a:buNone/>
            </a:pPr>
            <a:endParaRPr lang="et-E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t-EE" smtClean="0"/>
              <a:t>01.06.2011</a:t>
            </a:r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t-EE" smtClean="0"/>
              <a:t>Maria Arpo</a:t>
            </a:r>
            <a:endParaRPr lang="et-EE"/>
          </a:p>
        </p:txBody>
      </p:sp>
      <p:pic>
        <p:nvPicPr>
          <p:cNvPr id="6" name="Picture 5" descr="Lotka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5655" y="2924944"/>
            <a:ext cx="2517294" cy="3348000"/>
          </a:xfrm>
          <a:prstGeom prst="rect">
            <a:avLst/>
          </a:prstGeom>
        </p:spPr>
      </p:pic>
      <p:pic>
        <p:nvPicPr>
          <p:cNvPr id="7" name="Picture 6" descr="may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77882" y="2852936"/>
            <a:ext cx="2526879" cy="342000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Lotka-Volterra võrrandid</a:t>
            </a:r>
            <a:endParaRPr lang="et-E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t-EE" smtClean="0"/>
              <a:t>01.06.2011</a:t>
            </a:r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t-EE" smtClean="0"/>
              <a:t>Maria Arpo</a:t>
            </a:r>
            <a:endParaRPr lang="et-EE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828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sp>
        <p:nvSpPr>
          <p:cNvPr id="1042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560" y="1268760"/>
            <a:ext cx="2761529" cy="1886509"/>
          </a:xfrm>
          <a:prstGeom prst="rect">
            <a:avLst/>
          </a:prstGeom>
          <a:noFill/>
        </p:spPr>
      </p:pic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457200" y="3284985"/>
            <a:ext cx="8363272" cy="3024336"/>
          </a:xfrm>
        </p:spPr>
        <p:txBody>
          <a:bodyPr>
            <a:normAutofit fontScale="92500" lnSpcReduction="20000"/>
          </a:bodyPr>
          <a:lstStyle/>
          <a:p>
            <a:r>
              <a:rPr lang="et-EE" i="1" dirty="0">
                <a:latin typeface="Cambria Math" pitchFamily="18" charset="0"/>
                <a:ea typeface="Cambria Math" pitchFamily="18" charset="0"/>
              </a:rPr>
              <a:t>y</a:t>
            </a:r>
            <a:r>
              <a:rPr lang="et-EE" dirty="0" smtClean="0"/>
              <a:t> – </a:t>
            </a:r>
            <a:r>
              <a:rPr lang="et-EE" dirty="0"/>
              <a:t>kiskja </a:t>
            </a:r>
            <a:r>
              <a:rPr lang="et-EE" dirty="0" smtClean="0"/>
              <a:t>arvukus</a:t>
            </a:r>
          </a:p>
          <a:p>
            <a:r>
              <a:rPr lang="et-EE" i="1" dirty="0">
                <a:latin typeface="Cambria Math" pitchFamily="18" charset="0"/>
                <a:ea typeface="Cambria Math" pitchFamily="18" charset="0"/>
              </a:rPr>
              <a:t>x</a:t>
            </a:r>
            <a:r>
              <a:rPr lang="et-EE" dirty="0"/>
              <a:t> </a:t>
            </a:r>
            <a:r>
              <a:rPr lang="et-EE" dirty="0" smtClean="0"/>
              <a:t>– saaklooma arvukus</a:t>
            </a:r>
          </a:p>
          <a:p>
            <a:r>
              <a:rPr lang="et-EE" i="1" dirty="0" smtClean="0">
                <a:latin typeface="Cambria Math" pitchFamily="18" charset="0"/>
                <a:ea typeface="Cambria Math" pitchFamily="18" charset="0"/>
              </a:rPr>
              <a:t>t</a:t>
            </a:r>
            <a:r>
              <a:rPr lang="et-EE" dirty="0" smtClean="0"/>
              <a:t> – aeg</a:t>
            </a:r>
          </a:p>
          <a:p>
            <a:pPr>
              <a:lnSpc>
                <a:spcPts val="4900"/>
              </a:lnSpc>
            </a:pPr>
            <a:r>
              <a:rPr lang="et-EE" dirty="0" smtClean="0"/>
              <a:t>    </a:t>
            </a:r>
            <a:r>
              <a:rPr lang="et-EE" dirty="0"/>
              <a:t>;</a:t>
            </a:r>
            <a:r>
              <a:rPr lang="et-EE" dirty="0" smtClean="0"/>
              <a:t>       – kiskja ja saagi arvukuse muutumine ajas</a:t>
            </a:r>
          </a:p>
          <a:p>
            <a:r>
              <a:rPr lang="el-GR" i="1" dirty="0" smtClean="0">
                <a:latin typeface="Cambria Math" pitchFamily="18" charset="0"/>
                <a:ea typeface="Cambria Math" pitchFamily="18" charset="0"/>
              </a:rPr>
              <a:t>α</a:t>
            </a:r>
            <a:r>
              <a:rPr lang="et-EE" i="1" dirty="0" smtClean="0">
                <a:latin typeface="Cambria Math" pitchFamily="18" charset="0"/>
                <a:ea typeface="Cambria Math" pitchFamily="18" charset="0"/>
              </a:rPr>
              <a:t>, </a:t>
            </a:r>
            <a:r>
              <a:rPr lang="el-GR" i="1" dirty="0" smtClean="0">
                <a:latin typeface="Cambria Math" pitchFamily="18" charset="0"/>
                <a:ea typeface="Cambria Math" pitchFamily="18" charset="0"/>
              </a:rPr>
              <a:t>β</a:t>
            </a:r>
            <a:r>
              <a:rPr lang="et-EE" i="1" dirty="0" smtClean="0">
                <a:latin typeface="Cambria Math" pitchFamily="18" charset="0"/>
                <a:ea typeface="Cambria Math" pitchFamily="18" charset="0"/>
              </a:rPr>
              <a:t>, </a:t>
            </a:r>
            <a:r>
              <a:rPr lang="el-GR" i="1" dirty="0" smtClean="0">
                <a:latin typeface="Cambria Math" pitchFamily="18" charset="0"/>
                <a:ea typeface="Cambria Math" pitchFamily="18" charset="0"/>
              </a:rPr>
              <a:t>γ</a:t>
            </a:r>
            <a:r>
              <a:rPr lang="et-EE" i="1" dirty="0" smtClean="0">
                <a:latin typeface="Cambria Math" pitchFamily="18" charset="0"/>
                <a:ea typeface="Cambria Math" pitchFamily="18" charset="0"/>
              </a:rPr>
              <a:t>, </a:t>
            </a:r>
            <a:r>
              <a:rPr lang="el-GR" i="1" dirty="0" smtClean="0">
                <a:latin typeface="Cambria Math" pitchFamily="18" charset="0"/>
                <a:ea typeface="Cambria Math" pitchFamily="18" charset="0"/>
              </a:rPr>
              <a:t>δ</a:t>
            </a:r>
            <a:r>
              <a:rPr lang="et-EE" i="1" dirty="0" smtClean="0"/>
              <a:t> </a:t>
            </a:r>
            <a:r>
              <a:rPr lang="et-EE" dirty="0" smtClean="0"/>
              <a:t>– parameetrid, mis iseloomustavad kahe populatsiooni vastasmõju</a:t>
            </a: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7584" y="4612843"/>
            <a:ext cx="389048" cy="832381"/>
          </a:xfrm>
          <a:prstGeom prst="rect">
            <a:avLst/>
          </a:prstGeom>
          <a:noFill/>
        </p:spPr>
      </p:pic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75656" y="4612843"/>
            <a:ext cx="389048" cy="832381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Eeldused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et-EE" dirty="0"/>
              <a:t>Saaklooma populatsiooni toidulaud on </a:t>
            </a:r>
            <a:r>
              <a:rPr lang="et-EE" dirty="0" smtClean="0"/>
              <a:t>piiramatu. </a:t>
            </a:r>
            <a:endParaRPr lang="et-EE" dirty="0"/>
          </a:p>
          <a:p>
            <a:pPr lvl="0"/>
            <a:r>
              <a:rPr lang="et-EE" dirty="0"/>
              <a:t>Kiskja populatsiooni toiduvarud sõltuvad täielikult saaklooma </a:t>
            </a:r>
            <a:r>
              <a:rPr lang="et-EE" dirty="0" smtClean="0"/>
              <a:t>populatsiooni suurusest.</a:t>
            </a:r>
            <a:endParaRPr lang="et-EE" dirty="0"/>
          </a:p>
          <a:p>
            <a:pPr lvl="0"/>
            <a:r>
              <a:rPr lang="et-EE" dirty="0"/>
              <a:t>Populatsiooni </a:t>
            </a:r>
            <a:r>
              <a:rPr lang="et-EE" dirty="0" smtClean="0"/>
              <a:t>muutumise </a:t>
            </a:r>
            <a:r>
              <a:rPr lang="et-EE" dirty="0"/>
              <a:t>määr on </a:t>
            </a:r>
            <a:r>
              <a:rPr lang="et-EE" dirty="0" smtClean="0"/>
              <a:t>proportsio-naalne </a:t>
            </a:r>
            <a:r>
              <a:rPr lang="et-EE" dirty="0"/>
              <a:t>tema </a:t>
            </a:r>
            <a:r>
              <a:rPr lang="et-EE" dirty="0" smtClean="0"/>
              <a:t>suurusega.</a:t>
            </a:r>
            <a:endParaRPr lang="et-EE" dirty="0"/>
          </a:p>
          <a:p>
            <a:r>
              <a:rPr lang="et-EE" dirty="0" smtClean="0"/>
              <a:t>Keskkonnatingimused </a:t>
            </a:r>
            <a:r>
              <a:rPr lang="et-EE" dirty="0"/>
              <a:t>ei muutu protsessi käigus ühe liigi kasuks ja geneetiline kohanemine on nii aeglane, et selle võib </a:t>
            </a:r>
            <a:r>
              <a:rPr lang="et-EE" dirty="0" smtClean="0"/>
              <a:t>vaatluse </a:t>
            </a:r>
            <a:r>
              <a:rPr lang="et-EE" dirty="0"/>
              <a:t>alt välja </a:t>
            </a:r>
            <a:r>
              <a:rPr lang="et-EE" dirty="0" smtClean="0"/>
              <a:t>jätta.</a:t>
            </a:r>
            <a:endParaRPr lang="et-E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t-EE" smtClean="0"/>
              <a:t>01.06.2011</a:t>
            </a:r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t-EE" smtClean="0"/>
              <a:t>Maria Arpo</a:t>
            </a:r>
            <a:endParaRPr lang="et-EE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629816"/>
            <a:ext cx="8229600" cy="1143000"/>
          </a:xfrm>
        </p:spPr>
        <p:txBody>
          <a:bodyPr/>
          <a:lstStyle/>
          <a:p>
            <a:pPr algn="l"/>
            <a:r>
              <a:rPr lang="et-EE" dirty="0" smtClean="0"/>
              <a:t>Saaklooma võrrand:  			</a:t>
            </a:r>
            <a:endParaRPr lang="et-EE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/>
          <a:lstStyle/>
          <a:p>
            <a:r>
              <a:rPr lang="et-EE" dirty="0" smtClean="0"/>
              <a:t>      – saaklooma arvukuse kasv kiskja puudumisel</a:t>
            </a:r>
          </a:p>
          <a:p>
            <a:r>
              <a:rPr lang="et-EE" dirty="0" smtClean="0"/>
              <a:t>        – kiskja mõju saaklooma liigile </a:t>
            </a:r>
          </a:p>
          <a:p>
            <a:r>
              <a:rPr lang="et-EE" dirty="0" smtClean="0"/>
              <a:t>Saagi </a:t>
            </a:r>
            <a:r>
              <a:rPr lang="et-EE" dirty="0"/>
              <a:t>arvukuse </a:t>
            </a:r>
            <a:r>
              <a:rPr lang="et-EE" dirty="0" smtClean="0"/>
              <a:t>muutus ajas </a:t>
            </a:r>
            <a:r>
              <a:rPr lang="et-EE" dirty="0"/>
              <a:t>avaldub tema enda kasvu ja jahi tulemusena toimuva arvukuse vähenemise </a:t>
            </a:r>
            <a:r>
              <a:rPr lang="et-EE" dirty="0" smtClean="0"/>
              <a:t>vahena.</a:t>
            </a:r>
          </a:p>
          <a:p>
            <a:endParaRPr lang="et-EE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t-EE" smtClean="0"/>
              <a:t>01.06.2011</a:t>
            </a:r>
            <a:endParaRPr lang="et-E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t-EE" smtClean="0"/>
              <a:t>Maria Arpo</a:t>
            </a:r>
            <a:endParaRPr lang="et-EE"/>
          </a:p>
        </p:txBody>
      </p:sp>
      <p:pic>
        <p:nvPicPr>
          <p:cNvPr id="6" name="Picture 1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36096" y="661966"/>
            <a:ext cx="3124286" cy="1182858"/>
          </a:xfrm>
          <a:prstGeom prst="rect">
            <a:avLst/>
          </a:prstGeom>
          <a:noFill/>
        </p:spPr>
      </p:pic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81164" y="2132856"/>
            <a:ext cx="450476" cy="523810"/>
          </a:xfrm>
          <a:prstGeom prst="rect">
            <a:avLst/>
          </a:prstGeom>
          <a:noFill/>
        </p:spPr>
      </p:pic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77188" y="3212976"/>
            <a:ext cx="670476" cy="52381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t-EE" smtClean="0"/>
              <a:t>01.06.2011</a:t>
            </a:r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t-EE" smtClean="0"/>
              <a:t>Maria Arpo</a:t>
            </a:r>
            <a:endParaRPr lang="et-EE"/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457200" y="62981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Kiskja võrrand:  			</a:t>
            </a:r>
          </a:p>
        </p:txBody>
      </p:sp>
      <p:sp>
        <p:nvSpPr>
          <p:cNvPr id="7" name="Content Placeholder 4"/>
          <p:cNvSpPr txBox="1">
            <a:spLocks/>
          </p:cNvSpPr>
          <p:nvPr/>
        </p:nvSpPr>
        <p:spPr>
          <a:xfrm>
            <a:off x="457200" y="2060848"/>
            <a:ext cx="8229600" cy="40653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t-EE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– kiskja arvukuse</a:t>
            </a:r>
            <a:r>
              <a:rPr kumimoji="0" lang="et-EE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kasv</a:t>
            </a:r>
            <a:endParaRPr kumimoji="0" lang="et-EE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t-EE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– kiskja arvukuse vähenemine saagi puudumisel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t-EE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Kiskja arvukuse muutus ajas avaldub</a:t>
            </a:r>
            <a:r>
              <a:rPr kumimoji="0" lang="et-EE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juurdekasvu ja loomuliku surma vahena.</a:t>
            </a:r>
            <a:endParaRPr kumimoji="0" lang="et-EE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t-EE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1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1960" y="548680"/>
            <a:ext cx="3414287" cy="1314287"/>
          </a:xfrm>
          <a:prstGeom prst="rect">
            <a:avLst/>
          </a:prstGeom>
          <a:noFill/>
        </p:spPr>
      </p:pic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08617" y="2132856"/>
            <a:ext cx="639047" cy="523810"/>
          </a:xfrm>
          <a:prstGeom prst="rect">
            <a:avLst/>
          </a:prstGeom>
          <a:noFill/>
        </p:spPr>
      </p:pic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8306" y="2708920"/>
            <a:ext cx="513334" cy="52381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3200" dirty="0" smtClean="0"/>
              <a:t>Võrrandite lahendid on perioodilised</a:t>
            </a:r>
            <a:endParaRPr lang="et-EE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t-EE" smtClean="0"/>
              <a:t>01.06.2011</a:t>
            </a:r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t-EE" smtClean="0"/>
              <a:t>Maria Arpo</a:t>
            </a:r>
            <a:endParaRPr lang="et-EE"/>
          </a:p>
        </p:txBody>
      </p:sp>
      <p:pic>
        <p:nvPicPr>
          <p:cNvPr id="7" name="Picture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340768"/>
            <a:ext cx="7592131" cy="4706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16024" y="1196752"/>
            <a:ext cx="118762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t-EE" dirty="0" smtClean="0"/>
              <a:t>arvukus</a:t>
            </a:r>
            <a:endParaRPr lang="et-EE" dirty="0"/>
          </a:p>
        </p:txBody>
      </p:sp>
      <p:sp>
        <p:nvSpPr>
          <p:cNvPr id="8" name="TextBox 7"/>
          <p:cNvSpPr txBox="1"/>
          <p:nvPr/>
        </p:nvSpPr>
        <p:spPr>
          <a:xfrm>
            <a:off x="8028384" y="573325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/>
              <a:t>aeg</a:t>
            </a:r>
            <a:endParaRPr lang="et-EE" dirty="0"/>
          </a:p>
        </p:txBody>
      </p:sp>
      <p:grpSp>
        <p:nvGrpSpPr>
          <p:cNvPr id="13" name="Group 12"/>
          <p:cNvGrpSpPr/>
          <p:nvPr/>
        </p:nvGrpSpPr>
        <p:grpSpPr>
          <a:xfrm>
            <a:off x="7020272" y="1198493"/>
            <a:ext cx="1584176" cy="646331"/>
            <a:chOff x="7020272" y="1198493"/>
            <a:chExt cx="1584176" cy="646331"/>
          </a:xfrm>
        </p:grpSpPr>
        <p:sp>
          <p:nvSpPr>
            <p:cNvPr id="9" name="TextBox 8"/>
            <p:cNvSpPr txBox="1"/>
            <p:nvPr/>
          </p:nvSpPr>
          <p:spPr>
            <a:xfrm>
              <a:off x="7020272" y="1198493"/>
              <a:ext cx="1584176" cy="6463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t-EE" dirty="0" smtClean="0"/>
                <a:t>        Saakloom</a:t>
              </a:r>
            </a:p>
            <a:p>
              <a:r>
                <a:rPr lang="et-EE" dirty="0" smtClean="0"/>
                <a:t>        Kiskja </a:t>
              </a:r>
              <a:endParaRPr lang="et-EE" dirty="0"/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7092280" y="1340768"/>
              <a:ext cx="360040" cy="0"/>
            </a:xfrm>
            <a:prstGeom prst="line">
              <a:avLst/>
            </a:prstGeom>
            <a:ln w="127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7092280" y="1628800"/>
              <a:ext cx="360040" cy="0"/>
            </a:xfrm>
            <a:prstGeom prst="line">
              <a:avLst/>
            </a:prstGeom>
            <a:ln w="12700" cmpd="sng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3200" dirty="0" smtClean="0"/>
              <a:t>Lahendeid saab esitada ka faasidiagrammina</a:t>
            </a:r>
            <a:endParaRPr lang="et-EE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t-EE" smtClean="0"/>
              <a:t>01.06.2011</a:t>
            </a:r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t-EE" smtClean="0"/>
              <a:t>Maria Arpo</a:t>
            </a:r>
            <a:endParaRPr lang="et-EE"/>
          </a:p>
        </p:txBody>
      </p:sp>
      <p:pic>
        <p:nvPicPr>
          <p:cNvPr id="8" name="Picture 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700808"/>
            <a:ext cx="7848872" cy="4248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60040" y="1556792"/>
            <a:ext cx="9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/>
              <a:t>kiskja</a:t>
            </a:r>
            <a:endParaRPr lang="et-EE" dirty="0"/>
          </a:p>
        </p:txBody>
      </p:sp>
      <p:sp>
        <p:nvSpPr>
          <p:cNvPr id="7" name="TextBox 6"/>
          <p:cNvSpPr txBox="1"/>
          <p:nvPr/>
        </p:nvSpPr>
        <p:spPr>
          <a:xfrm>
            <a:off x="8028384" y="5661248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/>
              <a:t>saakloom</a:t>
            </a:r>
            <a:endParaRPr lang="et-EE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Süsteemi tasakaal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Leidub 2 tasakaalupunkti</a:t>
            </a:r>
          </a:p>
          <a:p>
            <a:r>
              <a:rPr lang="et-EE" dirty="0" smtClean="0"/>
              <a:t>Kummagi populatsiooni tase ei muutu, kui mõlemad tuletised on võrdsed nulliga</a:t>
            </a:r>
          </a:p>
          <a:p>
            <a:pPr>
              <a:buNone/>
            </a:pPr>
            <a:endParaRPr lang="et-EE" dirty="0" smtClean="0"/>
          </a:p>
          <a:p>
            <a:pPr>
              <a:buNone/>
            </a:pPr>
            <a:endParaRPr lang="et-EE" dirty="0"/>
          </a:p>
          <a:p>
            <a:r>
              <a:rPr lang="et-EE" dirty="0" smtClean="0"/>
              <a:t>Tasakaalupunktid: </a:t>
            </a:r>
            <a:endParaRPr lang="et-E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t-EE" smtClean="0"/>
              <a:t>01.06.2011</a:t>
            </a:r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t-EE" smtClean="0"/>
              <a:t>Maria Arpo</a:t>
            </a:r>
            <a:endParaRPr lang="et-EE"/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43606" y="3356988"/>
            <a:ext cx="2828572" cy="1005715"/>
          </a:xfrm>
          <a:prstGeom prst="rect">
            <a:avLst/>
          </a:prstGeom>
          <a:noFill/>
        </p:spPr>
      </p:pic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1957" y="4509118"/>
            <a:ext cx="2346666" cy="460953"/>
          </a:xfrm>
          <a:prstGeom prst="rect">
            <a:avLst/>
          </a:prstGeom>
          <a:noFill/>
        </p:spPr>
      </p:pic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1960" y="5085184"/>
            <a:ext cx="2535238" cy="900953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8256"/>
            <a:ext cx="8229600" cy="1143000"/>
          </a:xfrm>
        </p:spPr>
        <p:txBody>
          <a:bodyPr/>
          <a:lstStyle/>
          <a:p>
            <a:r>
              <a:rPr lang="et-EE" dirty="0" smtClean="0"/>
              <a:t>Kolme liigi toiduahel</a:t>
            </a:r>
            <a:endParaRPr lang="et-E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t-EE" smtClean="0"/>
              <a:t>01.06.2011</a:t>
            </a:r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t-EE" smtClean="0"/>
              <a:t>Maria Arpo</a:t>
            </a:r>
            <a:endParaRPr lang="et-EE"/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3568" y="980728"/>
            <a:ext cx="3367894" cy="2245263"/>
          </a:xfrm>
          <a:prstGeom prst="rect">
            <a:avLst/>
          </a:prstGeom>
          <a:noFill/>
        </p:spPr>
      </p:pic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3223517"/>
            <a:ext cx="8291264" cy="3013795"/>
          </a:xfrm>
        </p:spPr>
        <p:txBody>
          <a:bodyPr>
            <a:noAutofit/>
          </a:bodyPr>
          <a:lstStyle/>
          <a:p>
            <a:r>
              <a:rPr lang="et-EE" i="1" dirty="0">
                <a:latin typeface="Cambria Math" pitchFamily="18" charset="0"/>
                <a:ea typeface="Cambria Math" pitchFamily="18" charset="0"/>
              </a:rPr>
              <a:t>a</a:t>
            </a:r>
            <a:r>
              <a:rPr lang="et-EE" i="1" dirty="0" smtClean="0">
                <a:latin typeface="Cambria Math" pitchFamily="18" charset="0"/>
                <a:ea typeface="Cambria Math" pitchFamily="18" charset="0"/>
              </a:rPr>
              <a:t>, b, c, d</a:t>
            </a:r>
            <a:r>
              <a:rPr lang="et-EE" dirty="0" smtClean="0">
                <a:latin typeface="Cambria Math" pitchFamily="18" charset="0"/>
                <a:ea typeface="Cambria Math" pitchFamily="18" charset="0"/>
              </a:rPr>
              <a:t>  </a:t>
            </a:r>
            <a:r>
              <a:rPr lang="et-EE" dirty="0" smtClean="0"/>
              <a:t>on ümbertähistatult </a:t>
            </a:r>
            <a:r>
              <a:rPr lang="el-GR" i="1" dirty="0" smtClean="0">
                <a:latin typeface="Cambria Math" pitchFamily="18" charset="0"/>
                <a:ea typeface="Cambria Math" pitchFamily="18" charset="0"/>
              </a:rPr>
              <a:t>α</a:t>
            </a:r>
            <a:r>
              <a:rPr lang="et-EE" i="1" dirty="0" smtClean="0">
                <a:latin typeface="Cambria Math" pitchFamily="18" charset="0"/>
                <a:ea typeface="Cambria Math" pitchFamily="18" charset="0"/>
              </a:rPr>
              <a:t>, </a:t>
            </a:r>
            <a:r>
              <a:rPr lang="el-GR" i="1" dirty="0" smtClean="0">
                <a:latin typeface="Cambria Math" pitchFamily="18" charset="0"/>
                <a:ea typeface="Cambria Math" pitchFamily="18" charset="0"/>
              </a:rPr>
              <a:t>β</a:t>
            </a:r>
            <a:r>
              <a:rPr lang="et-EE" i="1" dirty="0" smtClean="0">
                <a:latin typeface="Cambria Math" pitchFamily="18" charset="0"/>
                <a:ea typeface="Cambria Math" pitchFamily="18" charset="0"/>
              </a:rPr>
              <a:t>, </a:t>
            </a:r>
            <a:r>
              <a:rPr lang="el-GR" i="1" dirty="0" smtClean="0">
                <a:latin typeface="Cambria Math" pitchFamily="18" charset="0"/>
                <a:ea typeface="Cambria Math" pitchFamily="18" charset="0"/>
              </a:rPr>
              <a:t>γ</a:t>
            </a:r>
            <a:r>
              <a:rPr lang="et-EE" i="1" dirty="0" smtClean="0">
                <a:latin typeface="Cambria Math" pitchFamily="18" charset="0"/>
                <a:ea typeface="Cambria Math" pitchFamily="18" charset="0"/>
              </a:rPr>
              <a:t>, </a:t>
            </a:r>
            <a:r>
              <a:rPr lang="el-GR" i="1" dirty="0" smtClean="0">
                <a:latin typeface="Cambria Math" pitchFamily="18" charset="0"/>
                <a:ea typeface="Cambria Math" pitchFamily="18" charset="0"/>
              </a:rPr>
              <a:t>δ</a:t>
            </a:r>
            <a:r>
              <a:rPr lang="et-EE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t-EE" dirty="0" smtClean="0"/>
              <a:t>esialgses kahe liigi Lotka-Volterra mudelis</a:t>
            </a:r>
          </a:p>
          <a:p>
            <a:r>
              <a:rPr lang="et-EE" i="1" dirty="0" smtClean="0">
                <a:latin typeface="Cambria Math" pitchFamily="18" charset="0"/>
                <a:ea typeface="Cambria Math" pitchFamily="18" charset="0"/>
              </a:rPr>
              <a:t>e</a:t>
            </a:r>
            <a:r>
              <a:rPr lang="et-EE" dirty="0"/>
              <a:t> </a:t>
            </a:r>
            <a:r>
              <a:rPr lang="et-EE" dirty="0" smtClean="0">
                <a:latin typeface="Cambria Math" pitchFamily="18" charset="0"/>
                <a:ea typeface="Cambria Math" pitchFamily="18" charset="0"/>
              </a:rPr>
              <a:t>–</a:t>
            </a:r>
            <a:r>
              <a:rPr lang="et-EE" dirty="0" smtClean="0"/>
              <a:t> kiskja </a:t>
            </a:r>
            <a:r>
              <a:rPr lang="et-EE" i="1" dirty="0" smtClean="0">
                <a:latin typeface="Cambria Math" pitchFamily="18" charset="0"/>
                <a:ea typeface="Cambria Math" pitchFamily="18" charset="0"/>
              </a:rPr>
              <a:t>z </a:t>
            </a:r>
            <a:r>
              <a:rPr lang="et-EE" i="1" dirty="0" smtClean="0"/>
              <a:t> </a:t>
            </a:r>
            <a:r>
              <a:rPr lang="et-EE" dirty="0" smtClean="0"/>
              <a:t>mõju liigile</a:t>
            </a:r>
            <a:r>
              <a:rPr lang="et-EE" i="1" dirty="0" smtClean="0"/>
              <a:t> </a:t>
            </a:r>
            <a:r>
              <a:rPr lang="et-EE" i="1" dirty="0" smtClean="0">
                <a:latin typeface="Cambria Math" pitchFamily="18" charset="0"/>
                <a:ea typeface="Cambria Math" pitchFamily="18" charset="0"/>
              </a:rPr>
              <a:t>y</a:t>
            </a:r>
          </a:p>
          <a:p>
            <a:r>
              <a:rPr lang="et-EE" i="1" dirty="0">
                <a:latin typeface="Cambria Math" pitchFamily="18" charset="0"/>
                <a:ea typeface="Cambria Math" pitchFamily="18" charset="0"/>
              </a:rPr>
              <a:t>f</a:t>
            </a:r>
            <a:r>
              <a:rPr lang="et-EE" dirty="0" smtClean="0">
                <a:latin typeface="Cambria Math" pitchFamily="18" charset="0"/>
                <a:ea typeface="Cambria Math" pitchFamily="18" charset="0"/>
              </a:rPr>
              <a:t>  – </a:t>
            </a:r>
            <a:r>
              <a:rPr lang="et-EE" dirty="0" smtClean="0">
                <a:latin typeface="+mj-lt"/>
                <a:ea typeface="Cambria Math" pitchFamily="18" charset="0"/>
              </a:rPr>
              <a:t>kiskja </a:t>
            </a:r>
            <a:r>
              <a:rPr lang="et-EE" i="1" dirty="0" smtClean="0">
                <a:latin typeface="Cambria Math" pitchFamily="18" charset="0"/>
                <a:ea typeface="Cambria Math" pitchFamily="18" charset="0"/>
              </a:rPr>
              <a:t>z</a:t>
            </a:r>
            <a:r>
              <a:rPr lang="et-EE" dirty="0" smtClean="0">
                <a:latin typeface="+mj-lt"/>
                <a:ea typeface="Cambria Math" pitchFamily="18" charset="0"/>
              </a:rPr>
              <a:t>  loomulik surm saagi puudumisel</a:t>
            </a:r>
          </a:p>
          <a:p>
            <a:r>
              <a:rPr lang="et-EE" i="1" dirty="0" smtClean="0">
                <a:latin typeface="Cambria Math" pitchFamily="18" charset="0"/>
                <a:ea typeface="Cambria Math" pitchFamily="18" charset="0"/>
              </a:rPr>
              <a:t>g </a:t>
            </a:r>
            <a:r>
              <a:rPr lang="et-EE" dirty="0" smtClean="0">
                <a:latin typeface="Cambria Math" pitchFamily="18" charset="0"/>
                <a:ea typeface="Cambria Math" pitchFamily="18" charset="0"/>
              </a:rPr>
              <a:t>–</a:t>
            </a:r>
            <a:r>
              <a:rPr lang="et-EE" dirty="0" smtClean="0">
                <a:latin typeface="+mj-lt"/>
                <a:ea typeface="Cambria Math" pitchFamily="18" charset="0"/>
              </a:rPr>
              <a:t> kiskja </a:t>
            </a:r>
            <a:r>
              <a:rPr lang="et-EE" i="1" dirty="0" smtClean="0">
                <a:latin typeface="Cambria Math" pitchFamily="18" charset="0"/>
                <a:ea typeface="Cambria Math" pitchFamily="18" charset="0"/>
              </a:rPr>
              <a:t>z</a:t>
            </a:r>
            <a:r>
              <a:rPr lang="et-EE" dirty="0" smtClean="0">
                <a:latin typeface="+mj-lt"/>
                <a:ea typeface="Cambria Math" pitchFamily="18" charset="0"/>
              </a:rPr>
              <a:t>  populatsiooni kasv saagi olemasolu korral</a:t>
            </a:r>
            <a:endParaRPr lang="et-EE" dirty="0">
              <a:latin typeface="+mj-lt"/>
              <a:ea typeface="Cambria Math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Süsteemi tasakaal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91264" cy="4525963"/>
          </a:xfrm>
        </p:spPr>
        <p:txBody>
          <a:bodyPr/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t-EE" dirty="0" smtClean="0"/>
              <a:t>Leidub 2 tasakaalupunkti:</a:t>
            </a:r>
          </a:p>
          <a:p>
            <a:pPr>
              <a:buNone/>
            </a:pPr>
            <a:r>
              <a:rPr lang="et-EE" dirty="0" smtClean="0"/>
              <a:t> </a:t>
            </a:r>
            <a:r>
              <a:rPr lang="et-EE" dirty="0" smtClean="0"/>
              <a:t>                  ja </a:t>
            </a:r>
          </a:p>
          <a:p>
            <a:pPr>
              <a:buNone/>
            </a:pPr>
            <a:endParaRPr lang="et-EE" dirty="0"/>
          </a:p>
          <a:p>
            <a:r>
              <a:rPr lang="et-EE" dirty="0" smtClean="0"/>
              <a:t>Tasakaalupunkti erijuhtum             ehk                .  </a:t>
            </a:r>
            <a:endParaRPr lang="et-EE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t-EE" smtClean="0"/>
              <a:t>01.06.2011</a:t>
            </a:r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t-EE" smtClean="0"/>
              <a:t>Maria Arpo</a:t>
            </a:r>
            <a:endParaRPr lang="et-EE"/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99591" y="2535999"/>
            <a:ext cx="1309524" cy="460953"/>
          </a:xfrm>
          <a:prstGeom prst="rect">
            <a:avLst/>
          </a:prstGeom>
          <a:noFill/>
        </p:spPr>
      </p:pic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34817" y="2406310"/>
            <a:ext cx="1477143" cy="806666"/>
          </a:xfrm>
          <a:prstGeom prst="rect">
            <a:avLst/>
          </a:prstGeom>
          <a:noFill/>
        </p:spPr>
      </p:pic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36096" y="3551287"/>
            <a:ext cx="895350" cy="885825"/>
          </a:xfrm>
          <a:prstGeom prst="rect">
            <a:avLst/>
          </a:prstGeom>
          <a:noFill/>
        </p:spPr>
      </p:pic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64288" y="3760135"/>
            <a:ext cx="1414285" cy="460953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3200" i="1" dirty="0">
                <a:latin typeface="Cambria Math" pitchFamily="18" charset="0"/>
                <a:ea typeface="Cambria Math" pitchFamily="18" charset="0"/>
              </a:rPr>
              <a:t>g</a:t>
            </a:r>
            <a:r>
              <a:rPr lang="et-EE" sz="3200" i="1" dirty="0" smtClean="0">
                <a:latin typeface="Cambria Math" pitchFamily="18" charset="0"/>
                <a:ea typeface="Cambria Math" pitchFamily="18" charset="0"/>
              </a:rPr>
              <a:t>a = fb</a:t>
            </a:r>
            <a:endParaRPr lang="et-EE" sz="3200" i="1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t-EE" smtClean="0"/>
              <a:t>01.06.2011</a:t>
            </a:r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t-EE" smtClean="0"/>
              <a:t>Maria Arpo</a:t>
            </a:r>
            <a:endParaRPr lang="et-EE"/>
          </a:p>
        </p:txBody>
      </p:sp>
      <p:pic>
        <p:nvPicPr>
          <p:cNvPr id="7" name="Content Placeholder 6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2271" y="1627848"/>
            <a:ext cx="7008121" cy="4393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6631728" y="1196754"/>
            <a:ext cx="1252640" cy="908021"/>
            <a:chOff x="9435" y="2350"/>
            <a:chExt cx="1394" cy="933"/>
          </a:xfrm>
        </p:grpSpPr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>
              <a:off x="9435" y="2350"/>
              <a:ext cx="1394" cy="93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t-EE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	</a:t>
              </a:r>
              <a:endParaRPr kumimoji="0" lang="et-EE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t-EE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              </a:t>
              </a:r>
              <a:endParaRPr kumimoji="0" lang="et-EE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t-EE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              </a:t>
              </a:r>
              <a:endParaRPr kumimoji="0" lang="et-E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cxnSp>
          <p:nvCxnSpPr>
            <p:cNvPr id="10" name="AutoShape 9"/>
            <p:cNvCxnSpPr>
              <a:cxnSpLocks noChangeShapeType="1"/>
            </p:cNvCxnSpPr>
            <p:nvPr/>
          </p:nvCxnSpPr>
          <p:spPr bwMode="auto">
            <a:xfrm>
              <a:off x="9642" y="2534"/>
              <a:ext cx="340" cy="0"/>
            </a:xfrm>
            <a:prstGeom prst="straightConnector1">
              <a:avLst/>
            </a:prstGeom>
            <a:noFill/>
            <a:ln w="28575">
              <a:solidFill>
                <a:srgbClr val="0070C0"/>
              </a:solidFill>
              <a:round/>
              <a:headEnd/>
              <a:tailEnd/>
            </a:ln>
          </p:spPr>
        </p:cxnSp>
        <p:cxnSp>
          <p:nvCxnSpPr>
            <p:cNvPr id="11" name="AutoShape 10"/>
            <p:cNvCxnSpPr>
              <a:cxnSpLocks noChangeShapeType="1"/>
            </p:cNvCxnSpPr>
            <p:nvPr/>
          </p:nvCxnSpPr>
          <p:spPr bwMode="auto">
            <a:xfrm>
              <a:off x="9642" y="2774"/>
              <a:ext cx="340" cy="0"/>
            </a:xfrm>
            <a:prstGeom prst="straightConnector1">
              <a:avLst/>
            </a:prstGeom>
            <a:noFill/>
            <a:ln w="28575">
              <a:solidFill>
                <a:srgbClr val="15F32F"/>
              </a:solidFill>
              <a:round/>
              <a:headEnd/>
              <a:tailEnd/>
            </a:ln>
          </p:spPr>
        </p:cxnSp>
        <p:cxnSp>
          <p:nvCxnSpPr>
            <p:cNvPr id="12" name="AutoShape 11"/>
            <p:cNvCxnSpPr>
              <a:cxnSpLocks noChangeShapeType="1"/>
            </p:cNvCxnSpPr>
            <p:nvPr/>
          </p:nvCxnSpPr>
          <p:spPr bwMode="auto">
            <a:xfrm>
              <a:off x="9642" y="3014"/>
              <a:ext cx="340" cy="0"/>
            </a:xfrm>
            <a:prstGeom prst="straightConnector1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</p:cxnSp>
      </p:grpSp>
      <p:sp>
        <p:nvSpPr>
          <p:cNvPr id="13" name="Content Placeholder 16"/>
          <p:cNvSpPr txBox="1">
            <a:spLocks/>
          </p:cNvSpPr>
          <p:nvPr/>
        </p:nvSpPr>
        <p:spPr>
          <a:xfrm>
            <a:off x="7236296" y="1163885"/>
            <a:ext cx="1306488" cy="896963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t-EE" sz="1400" b="0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</a:rPr>
              <a:t>z(t)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t-EE" sz="1400" b="0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</a:rPr>
              <a:t>y(t)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t-EE" sz="1400" b="0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</a:rPr>
              <a:t>x(t)</a:t>
            </a:r>
            <a:endParaRPr kumimoji="0" lang="et-EE" sz="14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 Math" pitchFamily="18" charset="0"/>
              <a:ea typeface="Cambria Math" pitchFamily="18" charset="0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1520" y="1412776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/>
              <a:t>arvukus</a:t>
            </a:r>
            <a:endParaRPr lang="et-EE" dirty="0"/>
          </a:p>
        </p:txBody>
      </p:sp>
      <p:sp>
        <p:nvSpPr>
          <p:cNvPr id="15" name="TextBox 14"/>
          <p:cNvSpPr txBox="1"/>
          <p:nvPr/>
        </p:nvSpPr>
        <p:spPr>
          <a:xfrm>
            <a:off x="7956376" y="4941168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/>
              <a:t>aeg</a:t>
            </a:r>
            <a:endParaRPr lang="et-EE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3200" i="1" dirty="0" smtClean="0">
                <a:latin typeface="Cambria Math" pitchFamily="18" charset="0"/>
                <a:ea typeface="Cambria Math" pitchFamily="18" charset="0"/>
              </a:rPr>
              <a:t>ga &lt; fb</a:t>
            </a:r>
            <a:endParaRPr lang="et-EE" sz="3200" i="1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t-EE" smtClean="0"/>
              <a:t>01.06.2011</a:t>
            </a:r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t-EE" smtClean="0"/>
              <a:t>Maria Arpo</a:t>
            </a:r>
            <a:endParaRPr lang="et-EE"/>
          </a:p>
        </p:txBody>
      </p:sp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484784"/>
            <a:ext cx="7008121" cy="447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6372200" y="1484783"/>
            <a:ext cx="1219373" cy="880790"/>
            <a:chOff x="9435" y="2350"/>
            <a:chExt cx="1394" cy="933"/>
          </a:xfrm>
        </p:grpSpPr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>
              <a:off x="9435" y="2350"/>
              <a:ext cx="1394" cy="93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t-EE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	</a:t>
              </a:r>
              <a:endParaRPr kumimoji="0" lang="et-EE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t-EE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              </a:t>
              </a:r>
              <a:endParaRPr kumimoji="0" lang="et-EE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t-EE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              </a:t>
              </a:r>
              <a:endParaRPr kumimoji="0" lang="et-E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cxnSp>
          <p:nvCxnSpPr>
            <p:cNvPr id="10" name="AutoShape 9"/>
            <p:cNvCxnSpPr>
              <a:cxnSpLocks noChangeShapeType="1"/>
            </p:cNvCxnSpPr>
            <p:nvPr/>
          </p:nvCxnSpPr>
          <p:spPr bwMode="auto">
            <a:xfrm>
              <a:off x="9642" y="2534"/>
              <a:ext cx="340" cy="0"/>
            </a:xfrm>
            <a:prstGeom prst="straightConnector1">
              <a:avLst/>
            </a:prstGeom>
            <a:noFill/>
            <a:ln w="28575">
              <a:solidFill>
                <a:srgbClr val="0070C0"/>
              </a:solidFill>
              <a:round/>
              <a:headEnd/>
              <a:tailEnd/>
            </a:ln>
          </p:spPr>
        </p:cxnSp>
        <p:cxnSp>
          <p:nvCxnSpPr>
            <p:cNvPr id="11" name="AutoShape 10"/>
            <p:cNvCxnSpPr>
              <a:cxnSpLocks noChangeShapeType="1"/>
            </p:cNvCxnSpPr>
            <p:nvPr/>
          </p:nvCxnSpPr>
          <p:spPr bwMode="auto">
            <a:xfrm>
              <a:off x="9642" y="2774"/>
              <a:ext cx="340" cy="0"/>
            </a:xfrm>
            <a:prstGeom prst="straightConnector1">
              <a:avLst/>
            </a:prstGeom>
            <a:noFill/>
            <a:ln w="28575">
              <a:solidFill>
                <a:srgbClr val="15F32F"/>
              </a:solidFill>
              <a:round/>
              <a:headEnd/>
              <a:tailEnd/>
            </a:ln>
          </p:spPr>
        </p:cxnSp>
        <p:cxnSp>
          <p:nvCxnSpPr>
            <p:cNvPr id="12" name="AutoShape 11"/>
            <p:cNvCxnSpPr>
              <a:cxnSpLocks noChangeShapeType="1"/>
            </p:cNvCxnSpPr>
            <p:nvPr/>
          </p:nvCxnSpPr>
          <p:spPr bwMode="auto">
            <a:xfrm>
              <a:off x="9642" y="3014"/>
              <a:ext cx="340" cy="0"/>
            </a:xfrm>
            <a:prstGeom prst="straightConnector1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</p:cxnSp>
      </p:grpSp>
      <p:sp>
        <p:nvSpPr>
          <p:cNvPr id="18" name="Content Placeholder 16"/>
          <p:cNvSpPr txBox="1">
            <a:spLocks/>
          </p:cNvSpPr>
          <p:nvPr/>
        </p:nvSpPr>
        <p:spPr>
          <a:xfrm>
            <a:off x="6948264" y="1451917"/>
            <a:ext cx="1306488" cy="896963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t-EE" sz="1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</a:rPr>
              <a:t>z(t)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t-EE" sz="1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</a:rPr>
              <a:t>y(t)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t-EE" sz="1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</a:rPr>
              <a:t>x(t)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5536" y="1196752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/>
              <a:t>arvukus</a:t>
            </a:r>
            <a:endParaRPr lang="et-EE" dirty="0"/>
          </a:p>
        </p:txBody>
      </p:sp>
      <p:sp>
        <p:nvSpPr>
          <p:cNvPr id="14" name="TextBox 13"/>
          <p:cNvSpPr txBox="1"/>
          <p:nvPr/>
        </p:nvSpPr>
        <p:spPr>
          <a:xfrm>
            <a:off x="7884368" y="5589240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/>
              <a:t>aeg</a:t>
            </a:r>
            <a:endParaRPr lang="et-EE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3200" i="1" dirty="0" smtClean="0">
                <a:latin typeface="Cambria Math" pitchFamily="18" charset="0"/>
                <a:ea typeface="Cambria Math" pitchFamily="18" charset="0"/>
              </a:rPr>
              <a:t>ga &gt;fb</a:t>
            </a:r>
            <a:endParaRPr lang="et-EE" sz="3200" dirty="0"/>
          </a:p>
        </p:txBody>
      </p:sp>
      <p:pic>
        <p:nvPicPr>
          <p:cNvPr id="6" name="Content Placeholder 5"/>
          <p:cNvPicPr>
            <a:picLocks noGrp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115616" y="1412776"/>
            <a:ext cx="6912768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Content Placeholder 16"/>
          <p:cNvSpPr>
            <a:spLocks noGrp="1"/>
          </p:cNvSpPr>
          <p:nvPr>
            <p:ph sz="half" idx="2"/>
          </p:nvPr>
        </p:nvSpPr>
        <p:spPr>
          <a:xfrm>
            <a:off x="5868144" y="1700808"/>
            <a:ext cx="1306488" cy="896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t-EE" sz="1400" i="1" dirty="0">
                <a:latin typeface="Cambria Math" pitchFamily="18" charset="0"/>
                <a:ea typeface="Cambria Math" pitchFamily="18" charset="0"/>
              </a:rPr>
              <a:t>z</a:t>
            </a:r>
            <a:r>
              <a:rPr lang="et-EE" sz="1400" i="1" dirty="0" smtClean="0">
                <a:latin typeface="Cambria Math" pitchFamily="18" charset="0"/>
                <a:ea typeface="Cambria Math" pitchFamily="18" charset="0"/>
              </a:rPr>
              <a:t>(t)</a:t>
            </a:r>
          </a:p>
          <a:p>
            <a:pPr>
              <a:buNone/>
            </a:pPr>
            <a:r>
              <a:rPr lang="et-EE" sz="1400" i="1" dirty="0">
                <a:latin typeface="Cambria Math" pitchFamily="18" charset="0"/>
                <a:ea typeface="Cambria Math" pitchFamily="18" charset="0"/>
              </a:rPr>
              <a:t>y</a:t>
            </a:r>
            <a:r>
              <a:rPr lang="et-EE" sz="1400" i="1" dirty="0" smtClean="0">
                <a:latin typeface="Cambria Math" pitchFamily="18" charset="0"/>
                <a:ea typeface="Cambria Math" pitchFamily="18" charset="0"/>
              </a:rPr>
              <a:t>(t)</a:t>
            </a:r>
          </a:p>
          <a:p>
            <a:pPr>
              <a:buNone/>
            </a:pPr>
            <a:r>
              <a:rPr lang="et-EE" sz="1400" i="1" dirty="0">
                <a:latin typeface="Cambria Math" pitchFamily="18" charset="0"/>
                <a:ea typeface="Cambria Math" pitchFamily="18" charset="0"/>
              </a:rPr>
              <a:t>x</a:t>
            </a:r>
            <a:r>
              <a:rPr lang="et-EE" sz="1400" i="1" dirty="0" smtClean="0">
                <a:latin typeface="Cambria Math" pitchFamily="18" charset="0"/>
                <a:ea typeface="Cambria Math" pitchFamily="18" charset="0"/>
              </a:rPr>
              <a:t>(t)</a:t>
            </a:r>
            <a:endParaRPr lang="et-EE" sz="1400" i="1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t-EE" smtClean="0"/>
              <a:t>01.06.2011</a:t>
            </a:r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t-EE" smtClean="0"/>
              <a:t>Maria Arpo</a:t>
            </a:r>
            <a:endParaRPr lang="et-EE"/>
          </a:p>
        </p:txBody>
      </p:sp>
      <p:grpSp>
        <p:nvGrpSpPr>
          <p:cNvPr id="27655" name="Group 7"/>
          <p:cNvGrpSpPr>
            <a:grpSpLocks/>
          </p:cNvGrpSpPr>
          <p:nvPr/>
        </p:nvGrpSpPr>
        <p:grpSpPr bwMode="auto">
          <a:xfrm>
            <a:off x="5220072" y="1700808"/>
            <a:ext cx="1291381" cy="936104"/>
            <a:chOff x="9435" y="2350"/>
            <a:chExt cx="1394" cy="933"/>
          </a:xfrm>
        </p:grpSpPr>
        <p:sp>
          <p:nvSpPr>
            <p:cNvPr id="27656" name="Text Box 8"/>
            <p:cNvSpPr txBox="1">
              <a:spLocks noChangeArrowheads="1"/>
            </p:cNvSpPr>
            <p:nvPr/>
          </p:nvSpPr>
          <p:spPr bwMode="auto">
            <a:xfrm>
              <a:off x="9435" y="2350"/>
              <a:ext cx="1394" cy="93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t-EE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	</a:t>
              </a:r>
              <a:endParaRPr kumimoji="0" lang="et-EE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t-EE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              </a:t>
              </a:r>
              <a:endParaRPr kumimoji="0" lang="et-EE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t-EE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              </a:t>
              </a:r>
              <a:endParaRPr kumimoji="0" lang="et-E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cxnSp>
          <p:nvCxnSpPr>
            <p:cNvPr id="27657" name="AutoShape 9"/>
            <p:cNvCxnSpPr>
              <a:cxnSpLocks noChangeShapeType="1"/>
            </p:cNvCxnSpPr>
            <p:nvPr/>
          </p:nvCxnSpPr>
          <p:spPr bwMode="auto">
            <a:xfrm>
              <a:off x="9642" y="2534"/>
              <a:ext cx="340" cy="0"/>
            </a:xfrm>
            <a:prstGeom prst="straightConnector1">
              <a:avLst/>
            </a:prstGeom>
            <a:noFill/>
            <a:ln w="28575">
              <a:solidFill>
                <a:srgbClr val="0070C0"/>
              </a:solidFill>
              <a:round/>
              <a:headEnd/>
              <a:tailEnd/>
            </a:ln>
          </p:spPr>
        </p:cxnSp>
        <p:cxnSp>
          <p:nvCxnSpPr>
            <p:cNvPr id="27658" name="AutoShape 10"/>
            <p:cNvCxnSpPr>
              <a:cxnSpLocks noChangeShapeType="1"/>
            </p:cNvCxnSpPr>
            <p:nvPr/>
          </p:nvCxnSpPr>
          <p:spPr bwMode="auto">
            <a:xfrm>
              <a:off x="9642" y="2774"/>
              <a:ext cx="340" cy="0"/>
            </a:xfrm>
            <a:prstGeom prst="straightConnector1">
              <a:avLst/>
            </a:prstGeom>
            <a:noFill/>
            <a:ln w="28575">
              <a:solidFill>
                <a:srgbClr val="15F32F"/>
              </a:solidFill>
              <a:round/>
              <a:headEnd/>
              <a:tailEnd/>
            </a:ln>
          </p:spPr>
        </p:cxnSp>
        <p:cxnSp>
          <p:nvCxnSpPr>
            <p:cNvPr id="27659" name="AutoShape 11"/>
            <p:cNvCxnSpPr>
              <a:cxnSpLocks noChangeShapeType="1"/>
            </p:cNvCxnSpPr>
            <p:nvPr/>
          </p:nvCxnSpPr>
          <p:spPr bwMode="auto">
            <a:xfrm>
              <a:off x="9642" y="3014"/>
              <a:ext cx="340" cy="0"/>
            </a:xfrm>
            <a:prstGeom prst="straightConnector1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</p:cxnSp>
      </p:grpSp>
      <p:sp>
        <p:nvSpPr>
          <p:cNvPr id="12" name="TextBox 11"/>
          <p:cNvSpPr txBox="1"/>
          <p:nvPr/>
        </p:nvSpPr>
        <p:spPr>
          <a:xfrm>
            <a:off x="395536" y="1196752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/>
              <a:t>arvukus</a:t>
            </a:r>
            <a:endParaRPr lang="et-EE" dirty="0"/>
          </a:p>
        </p:txBody>
      </p:sp>
      <p:sp>
        <p:nvSpPr>
          <p:cNvPr id="13" name="TextBox 12"/>
          <p:cNvSpPr txBox="1"/>
          <p:nvPr/>
        </p:nvSpPr>
        <p:spPr>
          <a:xfrm>
            <a:off x="7884368" y="5589240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/>
              <a:t>aeg</a:t>
            </a:r>
            <a:endParaRPr lang="et-EE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4000" dirty="0" smtClean="0"/>
              <a:t>2+1 – dimensioonilised süsteemid</a:t>
            </a:r>
            <a:endParaRPr lang="et-EE" sz="4000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Kahe saaklooma – ühe kiskja süsteem:</a:t>
            </a:r>
          </a:p>
          <a:p>
            <a:endParaRPr lang="et-EE" dirty="0" smtClean="0"/>
          </a:p>
          <a:p>
            <a:endParaRPr lang="et-EE" dirty="0" smtClean="0"/>
          </a:p>
          <a:p>
            <a:endParaRPr lang="et-EE" dirty="0" smtClean="0"/>
          </a:p>
          <a:p>
            <a:r>
              <a:rPr lang="et-EE" dirty="0" smtClean="0"/>
              <a:t>Kahe kiskja – ühe saaklooma süsteem:</a:t>
            </a:r>
          </a:p>
          <a:p>
            <a:endParaRPr lang="et-EE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t-EE" smtClean="0"/>
              <a:t>01.06.2011</a:t>
            </a:r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t-EE" smtClean="0"/>
              <a:t>Maria Arpo</a:t>
            </a:r>
            <a:endParaRPr lang="et-EE"/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28673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82874" y="2210941"/>
            <a:ext cx="4705350" cy="1362075"/>
          </a:xfrm>
          <a:prstGeom prst="rect">
            <a:avLst/>
          </a:prstGeom>
          <a:noFill/>
        </p:spPr>
      </p:pic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28986" y="4515197"/>
            <a:ext cx="3867150" cy="1362075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t-EE" dirty="0" smtClean="0"/>
              <a:t>Tänan tähelepanu eest!</a:t>
            </a:r>
            <a:endParaRPr lang="et-E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t-EE" smtClean="0"/>
              <a:t>01.06.2011</a:t>
            </a:r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t-EE" smtClean="0"/>
              <a:t>Maria Arpo</a:t>
            </a:r>
            <a:endParaRPr lang="et-EE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402</TotalTime>
  <Words>358</Words>
  <Application>Microsoft Office PowerPoint</Application>
  <PresentationFormat>On-screen Show (4:3)</PresentationFormat>
  <Paragraphs>114</Paragraphs>
  <Slides>16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Lotka-Volterra Mudel</vt:lpstr>
      <vt:lpstr>Slide 2</vt:lpstr>
      <vt:lpstr>Lotka-Volterra võrrandid</vt:lpstr>
      <vt:lpstr>Eeldused</vt:lpstr>
      <vt:lpstr>Saaklooma võrrand:     </vt:lpstr>
      <vt:lpstr>Slide 6</vt:lpstr>
      <vt:lpstr>Võrrandite lahendid on perioodilised</vt:lpstr>
      <vt:lpstr>Lahendeid saab esitada ka faasidiagrammina</vt:lpstr>
      <vt:lpstr>Süsteemi tasakaal</vt:lpstr>
      <vt:lpstr>Kolme liigi toiduahel</vt:lpstr>
      <vt:lpstr>Süsteemi tasakaal</vt:lpstr>
      <vt:lpstr>ga = fb</vt:lpstr>
      <vt:lpstr>ga &lt; fb</vt:lpstr>
      <vt:lpstr>ga &gt;fb</vt:lpstr>
      <vt:lpstr>2+1 – dimensioonilised süsteemid</vt:lpstr>
      <vt:lpstr>Tänan tähelepanu eest!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Lotka-Volterra Mudel</dc:title>
  <dc:creator>Maria</dc:creator>
  <cp:lastModifiedBy>Maria</cp:lastModifiedBy>
  <cp:revision>36</cp:revision>
  <dcterms:created xsi:type="dcterms:W3CDTF">2011-05-30T10:43:12Z</dcterms:created>
  <dcterms:modified xsi:type="dcterms:W3CDTF">2011-05-31T21:25:15Z</dcterms:modified>
</cp:coreProperties>
</file>