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9.12.2017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9.12.2017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9.12.2017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9.12.2017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9.12.2017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9.12.2017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9.12.2017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9.12.2017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9.12.2017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9.12.2017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9.12.2017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EE275-AE88-4999-AA8F-0983AFED558B}" type="datetimeFigureOut">
              <a:rPr lang="et-EE" smtClean="0"/>
              <a:pPr/>
              <a:t>9.12.2017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 smtClean="0"/>
              <a:t>Mudel rebaste ja jäneste näitel</a:t>
            </a:r>
            <a:endParaRPr lang="et-E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et-EE" i="1" dirty="0" smtClean="0">
              <a:latin typeface="Cambria Math" pitchFamily="18" charset="0"/>
              <a:ea typeface="Cambria Math" pitchFamily="18" charset="0"/>
            </a:endParaRPr>
          </a:p>
          <a:p>
            <a:pPr marL="0">
              <a:buNone/>
            </a:pPr>
            <a:r>
              <a:rPr lang="et-EE" sz="3100" i="1" dirty="0" smtClean="0">
                <a:latin typeface="Cambria Math" pitchFamily="18" charset="0"/>
                <a:ea typeface="Cambria Math" pitchFamily="18" charset="0"/>
              </a:rPr>
              <a:t>x(t) – </a:t>
            </a:r>
            <a:r>
              <a:rPr lang="et-EE" sz="3100" dirty="0" smtClean="0">
                <a:latin typeface="+mj-lt"/>
                <a:ea typeface="Cambria Math" pitchFamily="18" charset="0"/>
              </a:rPr>
              <a:t>jäneste arv ajahetkel </a:t>
            </a:r>
            <a:r>
              <a:rPr lang="et-EE" sz="3100" i="1" dirty="0" smtClean="0">
                <a:latin typeface="Cambria Math" pitchFamily="18" charset="0"/>
                <a:ea typeface="Cambria Math" pitchFamily="18" charset="0"/>
              </a:rPr>
              <a:t>t;   y(t) – </a:t>
            </a:r>
            <a:r>
              <a:rPr lang="et-EE" sz="3100" dirty="0" smtClean="0">
                <a:latin typeface="+mj-lt"/>
                <a:ea typeface="Cambria Math" pitchFamily="18" charset="0"/>
              </a:rPr>
              <a:t>rebaste arv ajahetkel </a:t>
            </a:r>
            <a:r>
              <a:rPr lang="et-EE" sz="3100" i="1" dirty="0" smtClean="0">
                <a:latin typeface="Cambria Math" pitchFamily="18" charset="0"/>
                <a:ea typeface="Cambria Math" pitchFamily="18" charset="0"/>
              </a:rPr>
              <a:t>t</a:t>
            </a:r>
          </a:p>
          <a:p>
            <a:pPr marL="0">
              <a:buNone/>
            </a:pPr>
            <a:r>
              <a:rPr lang="et-EE" sz="3100" dirty="0" smtClean="0">
                <a:ea typeface="Cambria Math" pitchFamily="18" charset="0"/>
              </a:rPr>
              <a:t>Eeldame, et rebaste puudumisel tõuseks jäneste arvukus ühes ajaühikus umbes 4 korda, s.o eksponentsiaalne kasv teguriga          . Vastav võrrand:</a:t>
            </a:r>
          </a:p>
          <a:p>
            <a:pPr marL="0">
              <a:buNone/>
            </a:pPr>
            <a:endParaRPr lang="et-EE" sz="3100" dirty="0" smtClean="0">
              <a:ea typeface="Cambria Math" pitchFamily="18" charset="0"/>
            </a:endParaRPr>
          </a:p>
          <a:p>
            <a:pPr marL="0">
              <a:buNone/>
            </a:pPr>
            <a:r>
              <a:rPr lang="et-EE" sz="3100" dirty="0" smtClean="0">
                <a:ea typeface="Cambria Math" pitchFamily="18" charset="0"/>
              </a:rPr>
              <a:t>Eeldame, et jäneste puudumisel väheneks rebaste arvukus ühes ajaühikus </a:t>
            </a:r>
            <a:r>
              <a:rPr lang="et-EE" sz="3100" dirty="0" smtClean="0">
                <a:latin typeface="Cambria Math" pitchFamily="18" charset="0"/>
                <a:ea typeface="Cambria Math" pitchFamily="18" charset="0"/>
              </a:rPr>
              <a:t>10%</a:t>
            </a:r>
            <a:r>
              <a:rPr lang="et-EE" sz="3100" dirty="0" smtClean="0">
                <a:ea typeface="Cambria Math" pitchFamily="18" charset="0"/>
              </a:rPr>
              <a:t> võrra, mis tähendab eksponentsiaalset kahanemist teguriga           . Vastav võrrand: </a:t>
            </a:r>
          </a:p>
          <a:p>
            <a:pPr marL="0">
              <a:buNone/>
            </a:pPr>
            <a:endParaRPr lang="et-EE" sz="3100" dirty="0" smtClean="0">
              <a:ea typeface="Cambria Math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et-EE" sz="3100" dirty="0" smtClean="0">
                <a:ea typeface="Cambria Math" pitchFamily="18" charset="0"/>
              </a:rPr>
              <a:t>Lisades võrranditele kahe liigi vastasmõjud saame järgmised võrrandid: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endParaRPr lang="et-EE" sz="3100" dirty="0" smtClean="0">
              <a:ea typeface="Cambria Math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et-EE" sz="3100" dirty="0" smtClean="0">
                <a:ea typeface="Cambria Math" pitchFamily="18" charset="0"/>
              </a:rPr>
              <a:t>Siin </a:t>
            </a:r>
            <a:r>
              <a:rPr lang="et-EE" sz="3100" dirty="0" smtClean="0">
                <a:latin typeface="Cambria Math" pitchFamily="18" charset="0"/>
                <a:ea typeface="Cambria Math" pitchFamily="18" charset="0"/>
              </a:rPr>
              <a:t>0,02 </a:t>
            </a:r>
            <a:r>
              <a:rPr lang="et-EE" sz="3100" dirty="0" smtClean="0">
                <a:ea typeface="Cambria Math" pitchFamily="18" charset="0"/>
              </a:rPr>
              <a:t>näitab ühes ajaühikus ühe rebase poolt tapetud jäneste populatsiooni osakaalu ja </a:t>
            </a:r>
            <a:r>
              <a:rPr lang="et-EE" sz="3100" dirty="0" smtClean="0">
                <a:latin typeface="Cambria Math" pitchFamily="18" charset="0"/>
                <a:ea typeface="Cambria Math" pitchFamily="18" charset="0"/>
              </a:rPr>
              <a:t>0,001 </a:t>
            </a:r>
            <a:r>
              <a:rPr lang="et-EE" sz="3100" dirty="0" smtClean="0">
                <a:ea typeface="Cambria Math" pitchFamily="18" charset="0"/>
              </a:rPr>
              <a:t>tähistab seda, kui palju sünnib rebaseid juurde ühe ajaperioodi jooksul iga ärasöödud </a:t>
            </a:r>
            <a:r>
              <a:rPr lang="et-EE" sz="3100" dirty="0" smtClean="0">
                <a:ea typeface="Cambria Math" pitchFamily="18" charset="0"/>
              </a:rPr>
              <a:t>jänese </a:t>
            </a:r>
            <a:r>
              <a:rPr lang="et-EE" sz="3100" dirty="0" smtClean="0">
                <a:ea typeface="Cambria Math" pitchFamily="18" charset="0"/>
              </a:rPr>
              <a:t>kohta.</a:t>
            </a:r>
            <a:endParaRPr lang="et-EE" sz="31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1460102"/>
            <a:ext cx="1303333" cy="744762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2900262"/>
            <a:ext cx="1538095" cy="744762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4005064"/>
            <a:ext cx="2717143" cy="788572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4008580"/>
            <a:ext cx="2905715" cy="788572"/>
          </a:xfrm>
          <a:prstGeom prst="rect">
            <a:avLst/>
          </a:prstGeom>
          <a:noFill/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40030" y="1124744"/>
            <a:ext cx="552450" cy="419100"/>
          </a:xfrm>
          <a:prstGeom prst="rect">
            <a:avLst/>
          </a:prstGeom>
          <a:noFill/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08770" y="2852936"/>
            <a:ext cx="742950" cy="419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buNone/>
            </a:pPr>
            <a:endParaRPr lang="et-EE" sz="2600" dirty="0" smtClean="0"/>
          </a:p>
          <a:p>
            <a:pPr>
              <a:buNone/>
            </a:pPr>
            <a:r>
              <a:rPr lang="et-EE" sz="2600" dirty="0" smtClean="0"/>
              <a:t>Tasakaalupunktide uurimiseks võtame tuletised võrdseks nulliga.</a:t>
            </a:r>
          </a:p>
          <a:p>
            <a:pPr>
              <a:buNone/>
            </a:pPr>
            <a:endParaRPr lang="et-EE" sz="2600" dirty="0" smtClean="0"/>
          </a:p>
          <a:p>
            <a:pPr>
              <a:buNone/>
            </a:pPr>
            <a:endParaRPr lang="et-EE" sz="2600" dirty="0" smtClean="0"/>
          </a:p>
          <a:p>
            <a:pPr>
              <a:buNone/>
            </a:pPr>
            <a:r>
              <a:rPr lang="et-EE" sz="2600" dirty="0" smtClean="0"/>
              <a:t>See tähendab, et                                                                               . </a:t>
            </a:r>
          </a:p>
          <a:p>
            <a:pPr marL="0">
              <a:buNone/>
            </a:pPr>
            <a:r>
              <a:rPr lang="et-EE" sz="2600" dirty="0" smtClean="0"/>
              <a:t>Üheks lahendiks on ilmselgelt </a:t>
            </a:r>
            <a:r>
              <a:rPr lang="et-EE" sz="2600" i="1" dirty="0" smtClean="0">
                <a:latin typeface="Cambria Math" pitchFamily="18" charset="0"/>
                <a:ea typeface="Cambria Math" pitchFamily="18" charset="0"/>
              </a:rPr>
              <a:t>x=0,   y=0</a:t>
            </a:r>
            <a:r>
              <a:rPr lang="et-EE" sz="2600" dirty="0" smtClean="0">
                <a:ea typeface="Cambria Math" pitchFamily="18" charset="0"/>
              </a:rPr>
              <a:t>, mille puhul puudub igasugune elutegevus.</a:t>
            </a:r>
          </a:p>
          <a:p>
            <a:pPr marL="0">
              <a:buNone/>
            </a:pPr>
            <a:r>
              <a:rPr lang="et-EE" sz="2600" dirty="0" smtClean="0">
                <a:ea typeface="Cambria Math" pitchFamily="18" charset="0"/>
              </a:rPr>
              <a:t>Teise lahendi saame võrrandisüsteemist</a:t>
            </a:r>
          </a:p>
          <a:p>
            <a:pPr marL="0">
              <a:buNone/>
            </a:pPr>
            <a:endParaRPr lang="et-EE" sz="2600" dirty="0" smtClean="0">
              <a:ea typeface="Cambria Math" pitchFamily="18" charset="0"/>
            </a:endParaRPr>
          </a:p>
          <a:p>
            <a:pPr marL="0">
              <a:buNone/>
            </a:pPr>
            <a:endParaRPr lang="et-EE" sz="2600" dirty="0" smtClean="0">
              <a:ea typeface="Cambria Math" pitchFamily="18" charset="0"/>
            </a:endParaRPr>
          </a:p>
          <a:p>
            <a:pPr marL="0">
              <a:buNone/>
            </a:pPr>
            <a:r>
              <a:rPr lang="et-EE" sz="2600" dirty="0" smtClean="0">
                <a:ea typeface="Cambria Math" pitchFamily="18" charset="0"/>
              </a:rPr>
              <a:t>Siit saame, et </a:t>
            </a:r>
            <a:r>
              <a:rPr lang="et-EE" sz="2600" i="1" dirty="0" smtClean="0">
                <a:latin typeface="Cambria Math" pitchFamily="18" charset="0"/>
                <a:ea typeface="Cambria Math" pitchFamily="18" charset="0"/>
              </a:rPr>
              <a:t>x=100,  y=70.  </a:t>
            </a:r>
          </a:p>
          <a:p>
            <a:pPr marL="0">
              <a:buNone/>
            </a:pPr>
            <a:r>
              <a:rPr lang="et-EE" sz="2600" dirty="0" smtClean="0">
                <a:ea typeface="Cambria Math" pitchFamily="18" charset="0"/>
              </a:rPr>
              <a:t>Selle mudeli kohaselt ja nendel tingimustel elaksid 100 jänest ja 70 rebast “harmooniliselt” koos ja nende arvukus jääks samale tasemele määramata ajaks.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963191"/>
            <a:ext cx="1943100" cy="809625"/>
          </a:xfrm>
          <a:prstGeom prst="rect">
            <a:avLst/>
          </a:prstGeom>
          <a:noFill/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2650" y="1929780"/>
            <a:ext cx="5619750" cy="419100"/>
          </a:xfrm>
          <a:prstGeom prst="rect">
            <a:avLst/>
          </a:prstGeom>
          <a:noFill/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3853036"/>
            <a:ext cx="3219450" cy="800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167</Words>
  <Application>Microsoft Office PowerPoint</Application>
  <PresentationFormat>On-screen Show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Mudel rebaste ja jäneste näitel</vt:lpstr>
      <vt:lpstr>Slide 2</vt:lpstr>
      <vt:lpstr>Slide 3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Mudel rebaste ja jäneste näitel</dc:title>
  <dc:creator>Maria</dc:creator>
  <cp:lastModifiedBy>Kasutaja</cp:lastModifiedBy>
  <cp:revision>7</cp:revision>
  <dcterms:created xsi:type="dcterms:W3CDTF">2011-05-31T09:53:26Z</dcterms:created>
  <dcterms:modified xsi:type="dcterms:W3CDTF">2017-12-09T07:45:40Z</dcterms:modified>
</cp:coreProperties>
</file>