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6" r:id="rId2"/>
    <p:sldId id="257" r:id="rId3"/>
    <p:sldId id="261" r:id="rId4"/>
    <p:sldId id="258" r:id="rId5"/>
    <p:sldId id="259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D26DF-3574-451E-AE4E-773139F913B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EFFAC-E867-4D3D-ACC0-8AAE05B702A1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FFAC-E867-4D3D-ACC0-8AAE05B702A1}" type="slidenum">
              <a:rPr lang="et-EE" smtClean="0"/>
              <a:pPr/>
              <a:t>1</a:t>
            </a:fld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FFAC-E867-4D3D-ACC0-8AAE05B702A1}" type="slidenum">
              <a:rPr lang="et-EE" smtClean="0"/>
              <a:pPr/>
              <a:t>3</a:t>
            </a:fld>
            <a:endParaRPr lang="et-E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62794A-BF81-4A37-A700-6826D3D227C5}" type="datetimeFigureOut">
              <a:rPr lang="et-EE" smtClean="0"/>
              <a:pPr/>
              <a:t>1.06.2011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40C6210-CD57-4C59-8C45-E78A8A83432A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077200" cy="1584176"/>
          </a:xfrm>
        </p:spPr>
        <p:txBody>
          <a:bodyPr>
            <a:noAutofit/>
          </a:bodyPr>
          <a:lstStyle/>
          <a:p>
            <a:pPr algn="ctr"/>
            <a:r>
              <a:rPr lang="et-EE" sz="4400" dirty="0" smtClean="0"/>
              <a:t>BUFFONI NÕELA- JA MÜNDIÜLESANNE</a:t>
            </a:r>
            <a:endParaRPr lang="et-EE" sz="4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9256" y="2276872"/>
            <a:ext cx="8077200" cy="1224136"/>
          </a:xfrm>
          <a:prstGeom prst="rect">
            <a:avLst/>
          </a:prstGeom>
        </p:spPr>
        <p:txBody>
          <a:bodyPr vert="horz" lIns="91440" tIns="0" rIns="45720" bIns="0" rtlCol="0" anchor="t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70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Buffon’s needle and coin p</a:t>
            </a:r>
            <a:r>
              <a:rPr kumimoji="0" lang="et-EE" sz="4700" i="1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roble</a:t>
            </a:r>
            <a:r>
              <a:rPr kumimoji="0" lang="et-EE" sz="470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</a:t>
            </a:r>
            <a:endParaRPr kumimoji="0" lang="et-EE" sz="470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83568" y="3212976"/>
            <a:ext cx="8229600" cy="936104"/>
          </a:xfrm>
        </p:spPr>
        <p:txBody>
          <a:bodyPr>
            <a:normAutofit lnSpcReduction="10000"/>
          </a:bodyPr>
          <a:lstStyle/>
          <a:p>
            <a:pPr algn="r"/>
            <a:endParaRPr lang="et-EE" sz="3200" dirty="0" smtClean="0">
              <a:solidFill>
                <a:srgbClr val="FFC000"/>
              </a:solidFill>
            </a:endParaRPr>
          </a:p>
          <a:p>
            <a:pPr algn="ctr"/>
            <a:r>
              <a:rPr lang="et-EE" sz="3200" dirty="0" smtClean="0">
                <a:solidFill>
                  <a:srgbClr val="FFC000"/>
                </a:solidFill>
              </a:rPr>
              <a:t>Bakalaureusetöö</a:t>
            </a:r>
            <a:endParaRPr lang="et-EE" sz="3200" dirty="0">
              <a:solidFill>
                <a:srgbClr val="FFC000"/>
              </a:solidFill>
            </a:endParaRPr>
          </a:p>
        </p:txBody>
      </p:sp>
      <p:sp>
        <p:nvSpPr>
          <p:cNvPr id="7" name="Rectangle 1027"/>
          <p:cNvSpPr txBox="1">
            <a:spLocks noChangeArrowheads="1"/>
          </p:cNvSpPr>
          <p:nvPr/>
        </p:nvSpPr>
        <p:spPr>
          <a:xfrm>
            <a:off x="683568" y="5013176"/>
            <a:ext cx="8229600" cy="1656184"/>
          </a:xfrm>
          <a:prstGeom prst="rect">
            <a:avLst/>
          </a:prstGeom>
        </p:spPr>
        <p:txBody>
          <a:bodyPr vert="horz" lIns="118872" tIns="0" rIns="45720" bIns="0" rtlCol="0" anchor="b">
            <a:normAutofit fontScale="8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t-EE" sz="32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t-EE" sz="3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juuni 2011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t-EE" sz="38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t-EE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Kairiin Kütt</a:t>
            </a:r>
            <a:endParaRPr kumimoji="0" lang="et-EE" sz="3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Töö eesmärk ja ülesehitus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t-EE" b="1" dirty="0" smtClean="0"/>
              <a:t>Eesmärk:</a:t>
            </a:r>
          </a:p>
          <a:p>
            <a:r>
              <a:rPr lang="et-EE" sz="3000" dirty="0" smtClean="0"/>
              <a:t>Tutvuda Buffoni nõela- ja mündiülesandega</a:t>
            </a:r>
          </a:p>
          <a:p>
            <a:pPr>
              <a:buNone/>
            </a:pPr>
            <a:r>
              <a:rPr lang="et-EE" b="1" dirty="0" smtClean="0"/>
              <a:t>Esimene paragrahv:</a:t>
            </a:r>
          </a:p>
          <a:p>
            <a:r>
              <a:rPr lang="et-EE" sz="3000" dirty="0" smtClean="0"/>
              <a:t>Buffoni nõelaülesanne ja selle kolm erijuhtumit</a:t>
            </a:r>
          </a:p>
          <a:p>
            <a:r>
              <a:rPr lang="et-EE" sz="3000" dirty="0" smtClean="0"/>
              <a:t>Eksperiment</a:t>
            </a:r>
          </a:p>
          <a:p>
            <a:pPr>
              <a:buNone/>
            </a:pPr>
            <a:r>
              <a:rPr lang="et-EE" b="1" dirty="0" smtClean="0"/>
              <a:t>Teine paragrahv:</a:t>
            </a:r>
          </a:p>
          <a:p>
            <a:r>
              <a:rPr lang="et-EE" sz="3000" dirty="0" smtClean="0"/>
              <a:t>Buffoni mündiülesanne - erinevad regulaarsed parketid</a:t>
            </a:r>
          </a:p>
          <a:p>
            <a:r>
              <a:rPr lang="et-EE" sz="3000" dirty="0" smtClean="0"/>
              <a:t>Buffoni mündiülesanne - semiregulaarne parkett</a:t>
            </a:r>
          </a:p>
          <a:p>
            <a:pPr>
              <a:buNone/>
            </a:pPr>
            <a:endParaRPr lang="et-EE" dirty="0" smtClean="0"/>
          </a:p>
          <a:p>
            <a:endParaRPr lang="et-EE" dirty="0" smtClean="0"/>
          </a:p>
          <a:p>
            <a:pPr>
              <a:buNone/>
            </a:pPr>
            <a:endParaRPr lang="et-E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Buffoni nõelaülesanne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56" y="2924944"/>
            <a:ext cx="5410944" cy="34758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t-EE" b="1" dirty="0" smtClean="0"/>
              <a:t>Ülesande püstitus:</a:t>
            </a:r>
          </a:p>
          <a:p>
            <a:pPr>
              <a:buNone/>
            </a:pPr>
            <a:endParaRPr lang="et-EE" dirty="0" smtClean="0"/>
          </a:p>
        </p:txBody>
      </p:sp>
      <p:pic>
        <p:nvPicPr>
          <p:cNvPr id="4" name="Picture 3" descr="buffon_1707-17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44823"/>
            <a:ext cx="2664296" cy="39494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75856" y="1628800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3200" dirty="0" smtClean="0"/>
              <a:t>Georges-Louis Leclerc, comte de Buffon (1707-1788)</a:t>
            </a:r>
            <a:endParaRPr lang="et-EE" sz="3200" dirty="0"/>
          </a:p>
        </p:txBody>
      </p:sp>
      <p:pic>
        <p:nvPicPr>
          <p:cNvPr id="7" name="Picture 6" descr="j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3861048"/>
            <a:ext cx="5687380" cy="2203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Nõelaülesande erijuhtum </a:t>
            </a:r>
            <a:r>
              <a:rPr lang="et-EE" i="1" dirty="0" smtClean="0"/>
              <a:t>l = d = 1</a:t>
            </a:r>
            <a:endParaRPr lang="et-EE" i="1" dirty="0"/>
          </a:p>
        </p:txBody>
      </p:sp>
      <p:sp>
        <p:nvSpPr>
          <p:cNvPr id="12" name="Content Placeholder 10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625609"/>
          </a:xfrm>
        </p:spPr>
        <p:txBody>
          <a:bodyPr/>
          <a:lstStyle/>
          <a:p>
            <a:pPr>
              <a:buNone/>
            </a:pPr>
            <a:endParaRPr lang="et-EE" i="1" dirty="0" smtClean="0"/>
          </a:p>
          <a:p>
            <a:endParaRPr lang="et-EE" i="1" dirty="0" smtClean="0"/>
          </a:p>
          <a:p>
            <a:endParaRPr lang="et-EE" i="1" dirty="0" smtClean="0"/>
          </a:p>
          <a:p>
            <a:pPr>
              <a:buNone/>
            </a:pPr>
            <a:endParaRPr lang="et-EE" i="1" dirty="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5964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5445224"/>
            <a:ext cx="2400300" cy="762000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861048"/>
            <a:ext cx="4933950" cy="1085850"/>
          </a:xfrm>
          <a:prstGeom prst="rect">
            <a:avLst/>
          </a:prstGeom>
          <a:noFill/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1543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4128" y="436510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(1)</a:t>
            </a:r>
            <a:endParaRPr lang="et-EE" sz="24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03848" y="566124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(2)</a:t>
            </a:r>
            <a:endParaRPr lang="et-EE" sz="2400" dirty="0">
              <a:solidFill>
                <a:srgbClr val="FF0000"/>
              </a:solidFill>
            </a:endParaRPr>
          </a:p>
        </p:txBody>
      </p:sp>
      <p:pic>
        <p:nvPicPr>
          <p:cNvPr id="14" name="Picture 13" descr="l=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273" y="1556792"/>
            <a:ext cx="4917231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800" dirty="0" smtClean="0"/>
              <a:t>Nõelaülesande erijuhtumid </a:t>
            </a:r>
            <a:r>
              <a:rPr lang="et-EE" sz="3800" i="1" dirty="0" smtClean="0"/>
              <a:t>l &lt; d </a:t>
            </a:r>
            <a:r>
              <a:rPr lang="et-EE" sz="3800" dirty="0" smtClean="0"/>
              <a:t>ja</a:t>
            </a:r>
            <a:r>
              <a:rPr lang="et-EE" sz="3800" i="1" dirty="0" smtClean="0"/>
              <a:t> l &gt; d</a:t>
            </a:r>
            <a:endParaRPr lang="et-EE" sz="3800" dirty="0"/>
          </a:p>
        </p:txBody>
      </p:sp>
      <p:pic>
        <p:nvPicPr>
          <p:cNvPr id="8" name="Picture 7" descr="l väik 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3" y="2043107"/>
            <a:ext cx="4161501" cy="2321997"/>
          </a:xfrm>
          <a:prstGeom prst="rect">
            <a:avLst/>
          </a:prstGeom>
        </p:spPr>
      </p:pic>
      <p:pic>
        <p:nvPicPr>
          <p:cNvPr id="4" name="Picture 3" descr="l suur 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348880"/>
            <a:ext cx="4557287" cy="1944216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685442"/>
            <a:ext cx="2736304" cy="687774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781262"/>
            <a:ext cx="2016224" cy="672074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4437112"/>
            <a:ext cx="3960440" cy="81893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5536" y="1599183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b="1" i="1" dirty="0" smtClean="0"/>
              <a:t>l &lt; d                                                          l &gt; d</a:t>
            </a:r>
            <a:endParaRPr lang="et-EE" sz="24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75856" y="48691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(3)</a:t>
            </a:r>
            <a:endParaRPr lang="et-EE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3848" y="580526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(4)</a:t>
            </a:r>
            <a:endParaRPr lang="et-EE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23920" y="4725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 (5)</a:t>
            </a:r>
            <a:endParaRPr lang="et-EE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Eksperiment</a:t>
            </a:r>
            <a:endParaRPr lang="et-EE" dirty="0"/>
          </a:p>
        </p:txBody>
      </p:sp>
      <p:pic>
        <p:nvPicPr>
          <p:cNvPr id="19458" name="Picture 2" descr="Graafik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37" y="1988839"/>
            <a:ext cx="8216379" cy="3240361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373216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/>
              <a:t>Suhteline sagedus 2000 katse korral:</a:t>
            </a:r>
            <a:endParaRPr lang="et-EE" sz="2400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5301208"/>
            <a:ext cx="1504950" cy="619125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6093296"/>
            <a:ext cx="1800225" cy="619125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616530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/>
              <a:t>Oodatav tõenäosus:</a:t>
            </a:r>
            <a:endParaRPr lang="et-E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Buffoni mündiülesanne</a:t>
            </a:r>
            <a:endParaRPr lang="et-EE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304256" cy="2307644"/>
          </a:xfrm>
          <a:prstGeom prst="rect">
            <a:avLst/>
          </a:prstGeom>
          <a:noFill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3152852" cy="31409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65569" y="1988840"/>
            <a:ext cx="33745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/>
              <a:t>Ruutudest koosnev </a:t>
            </a:r>
          </a:p>
          <a:p>
            <a:r>
              <a:rPr lang="et-EE" sz="2800" dirty="0" smtClean="0"/>
              <a:t>regulaarne parkett</a:t>
            </a:r>
            <a:endParaRPr lang="et-EE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419872" y="4725144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/>
              <a:t>Kaheksanurkadest ja</a:t>
            </a:r>
          </a:p>
          <a:p>
            <a:r>
              <a:rPr lang="et-EE" sz="2800" dirty="0" smtClean="0"/>
              <a:t>ruutudest koosnev</a:t>
            </a:r>
          </a:p>
          <a:p>
            <a:r>
              <a:rPr lang="et-EE" sz="2800" dirty="0" smtClean="0"/>
              <a:t>semiregulaarne parkett</a:t>
            </a:r>
            <a:endParaRPr lang="et-EE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308304" y="1700808"/>
            <a:ext cx="201622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i="1" dirty="0" smtClean="0"/>
              <a:t>d</a:t>
            </a:r>
            <a:r>
              <a:rPr lang="et-EE" sz="2800" dirty="0" smtClean="0"/>
              <a:t>- mündi läbimõõt</a:t>
            </a:r>
          </a:p>
          <a:p>
            <a:endParaRPr lang="et-EE" sz="2800" dirty="0" smtClean="0"/>
          </a:p>
          <a:p>
            <a:r>
              <a:rPr lang="et-EE" sz="3200" i="1" dirty="0" smtClean="0"/>
              <a:t>l</a:t>
            </a:r>
            <a:r>
              <a:rPr lang="et-EE" sz="2800" dirty="0" smtClean="0"/>
              <a:t>- plaadi külje pikkus</a:t>
            </a:r>
            <a:endParaRPr lang="et-E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1628800"/>
          </a:xfrm>
        </p:spPr>
        <p:txBody>
          <a:bodyPr>
            <a:normAutofit fontScale="90000"/>
          </a:bodyPr>
          <a:lstStyle/>
          <a:p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400" dirty="0" smtClean="0"/>
              <a:t>Buffoni mündiülesande </a:t>
            </a:r>
            <a:r>
              <a:rPr lang="et-EE" sz="4400" dirty="0" smtClean="0"/>
              <a:t>lahendamine  kolmnurkadest </a:t>
            </a:r>
            <a:r>
              <a:rPr lang="et-EE" sz="4400" dirty="0" smtClean="0"/>
              <a:t>kosneva parketi näitel</a:t>
            </a: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2088232" cy="1813886"/>
          </a:xfrm>
          <a:prstGeom prst="rect">
            <a:avLst/>
          </a:prstGeom>
          <a:noFill/>
        </p:spPr>
      </p:pic>
      <p:pic>
        <p:nvPicPr>
          <p:cNvPr id="6" name="Picture 5" descr="kolm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114800"/>
            <a:ext cx="3324225" cy="27432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844824"/>
            <a:ext cx="2361188" cy="43204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2492896"/>
            <a:ext cx="2085975" cy="485775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3284984"/>
            <a:ext cx="4095750" cy="84772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4077072"/>
            <a:ext cx="4162425" cy="84772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5085184"/>
            <a:ext cx="2447925" cy="7620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351912" y="3501008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smtClean="0">
                <a:solidFill>
                  <a:srgbClr val="FF0000"/>
                </a:solidFill>
              </a:rPr>
              <a:t>(1)</a:t>
            </a:r>
            <a:endParaRPr lang="et-EE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51912" y="4293096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smtClean="0">
                <a:solidFill>
                  <a:srgbClr val="FF0000"/>
                </a:solidFill>
              </a:rPr>
              <a:t>(2)</a:t>
            </a:r>
            <a:endParaRPr lang="et-EE" sz="3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232" y="5301208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smtClean="0">
                <a:solidFill>
                  <a:srgbClr val="FF0000"/>
                </a:solidFill>
              </a:rPr>
              <a:t>(3)</a:t>
            </a:r>
            <a:endParaRPr lang="et-EE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Autofit/>
          </a:bodyPr>
          <a:lstStyle/>
          <a:p>
            <a:r>
              <a:rPr lang="et-EE" sz="3600" dirty="0" smtClean="0"/>
              <a:t>Korrapärastest kaheksanurkadest ja ruutudest koosnev semiregulaarne parkett</a:t>
            </a:r>
            <a:endParaRPr lang="et-EE" sz="36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1584176" cy="1584176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57056" tIns="20313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457056" tIns="20313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370009"/>
            <a:ext cx="2232248" cy="2227343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556792"/>
            <a:ext cx="685800" cy="43815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4005064"/>
            <a:ext cx="685800" cy="43815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6" name="TextBox 15"/>
          <p:cNvSpPr txBox="1"/>
          <p:nvPr/>
        </p:nvSpPr>
        <p:spPr>
          <a:xfrm>
            <a:off x="5364088" y="609329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smtClean="0">
                <a:solidFill>
                  <a:srgbClr val="FF0000"/>
                </a:solidFill>
              </a:rPr>
              <a:t>(4)</a:t>
            </a:r>
            <a:endParaRPr lang="et-EE" sz="2400" dirty="0">
              <a:solidFill>
                <a:srgbClr val="FF0000"/>
              </a:solidFill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717032"/>
            <a:ext cx="4267200" cy="895350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6035" y="4797152"/>
            <a:ext cx="4886325" cy="895350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5805264"/>
            <a:ext cx="2276475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t-EE" sz="4000" dirty="0" smtClean="0"/>
          </a:p>
          <a:p>
            <a:pPr algn="ctr">
              <a:buNone/>
            </a:pPr>
            <a:endParaRPr lang="et-EE" sz="4000" dirty="0" smtClean="0"/>
          </a:p>
          <a:p>
            <a:pPr algn="ctr">
              <a:buNone/>
            </a:pPr>
            <a:r>
              <a:rPr lang="et-EE" sz="4000" dirty="0" smtClean="0"/>
              <a:t>Tänan Teid kuulamast ja olen valmis vastamaTeie küsimustele...</a:t>
            </a:r>
            <a:endParaRPr lang="et-EE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529</TotalTime>
  <Words>162</Words>
  <Application>Microsoft Office PowerPoint</Application>
  <PresentationFormat>On-screen Show (4:3)</PresentationFormat>
  <Paragraphs>54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BUFFONI NÕELA- JA MÜNDIÜLESANNE</vt:lpstr>
      <vt:lpstr>Töö eesmärk ja ülesehitus</vt:lpstr>
      <vt:lpstr>Buffoni nõelaülesanne</vt:lpstr>
      <vt:lpstr>Nõelaülesande erijuhtum l = d = 1</vt:lpstr>
      <vt:lpstr>Nõelaülesande erijuhtumid l &lt; d ja l &gt; d</vt:lpstr>
      <vt:lpstr>Eksperiment</vt:lpstr>
      <vt:lpstr>Buffoni mündiülesanne</vt:lpstr>
      <vt:lpstr> Buffoni mündiülesande lahendamine  kolmnurkadest kosneva parketi näitel </vt:lpstr>
      <vt:lpstr>Korrapärastest kaheksanurkadest ja ruutudest koosnev semiregulaarne parkett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Buffoni nõela- ja mündiülesanne</dc:title>
  <dc:creator>Kairiin</dc:creator>
  <cp:lastModifiedBy>Kairiin</cp:lastModifiedBy>
  <cp:revision>59</cp:revision>
  <dcterms:created xsi:type="dcterms:W3CDTF">2011-05-29T08:16:57Z</dcterms:created>
  <dcterms:modified xsi:type="dcterms:W3CDTF">2011-06-01T20:27:14Z</dcterms:modified>
</cp:coreProperties>
</file>