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6" r:id="rId2"/>
    <p:sldId id="264" r:id="rId3"/>
    <p:sldId id="265" r:id="rId4"/>
    <p:sldId id="256" r:id="rId5"/>
    <p:sldId id="257" r:id="rId6"/>
    <p:sldId id="258" r:id="rId7"/>
    <p:sldId id="259" r:id="rId8"/>
    <p:sldId id="260" r:id="rId9"/>
    <p:sldId id="261" r:id="rId10"/>
    <p:sldId id="267" r:id="rId11"/>
    <p:sldId id="268" r:id="rId12"/>
    <p:sldId id="269" r:id="rId13"/>
    <p:sldId id="262" r:id="rId14"/>
    <p:sldId id="263" r:id="rId15"/>
  </p:sldIdLst>
  <p:sldSz cx="9144000" cy="6858000" type="screen4x3"/>
  <p:notesSz cx="7099300" cy="10234613"/>
  <p:defaultTextStyle>
    <a:defPPr>
      <a:defRPr lang="et-E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50" autoAdjust="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t-EE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t-EE" altLang="en-US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34B3A69-64AB-4E0B-BB79-0BBBD950242B}" type="slidenum">
              <a:rPr lang="et-EE" altLang="en-US"/>
              <a:pPr/>
              <a:t>‹#›</a:t>
            </a:fld>
            <a:endParaRPr lang="et-EE" altLang="en-US"/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t-E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1FAEF0-9316-4907-B761-3E49FA84491A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36B81-EEC7-454C-8C9B-E61BE957BB0C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8486E-B9CC-4CB6-B5E0-30417A0C338E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1DDDB-37E7-4044-A826-124B2365C667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547BE-0ACD-4E79-BF13-9802AFD4273D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E83F7-31CC-4855-AF28-5E2FE2AB1981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67C18-C8B7-4AE8-B010-CDE9D83DEAE1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CEE77-DC9F-408F-90BB-0FC25D7E852A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65BAF-5BB9-4CD2-8513-84BC1034734A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43D48-4EAE-406E-9FF5-02F5E5FF0559}" type="slidenum">
              <a:rPr lang="et-EE" altLang="en-US"/>
              <a:pPr/>
              <a:t>‹#›</a:t>
            </a:fld>
            <a:endParaRPr lang="et-EE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n-US" smtClean="0"/>
              <a:t>Click to edit Master text styles</a:t>
            </a:r>
          </a:p>
          <a:p>
            <a:pPr lvl="1"/>
            <a:r>
              <a:rPr lang="et-EE" altLang="en-US" smtClean="0"/>
              <a:t>Second level</a:t>
            </a:r>
          </a:p>
          <a:p>
            <a:pPr lvl="2"/>
            <a:r>
              <a:rPr lang="et-EE" altLang="en-US" smtClean="0"/>
              <a:t>Third level</a:t>
            </a:r>
          </a:p>
          <a:p>
            <a:pPr lvl="3"/>
            <a:r>
              <a:rPr lang="et-EE" altLang="en-US" smtClean="0"/>
              <a:t>Fourth level</a:t>
            </a:r>
          </a:p>
          <a:p>
            <a:pPr lvl="4"/>
            <a:r>
              <a:rPr lang="et-EE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et-EE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et-EE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C82BFF7F-C18B-40FB-9D10-EB60B40F6F63}" type="slidenum">
              <a:rPr lang="et-EE" altLang="en-US"/>
              <a:pPr/>
              <a:t>‹#›</a:t>
            </a:fld>
            <a:endParaRPr lang="et-EE" altLang="en-US"/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t-EE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het.colorado.edu/" TargetMode="External"/><Relationship Id="rId2" Type="http://schemas.openxmlformats.org/officeDocument/2006/relationships/hyperlink" Target="http://mudelid.5dvision.ee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3.interscience.wiley.com:8100/legacy/college/halliday/" TargetMode="External"/><Relationship Id="rId4" Type="http://schemas.openxmlformats.org/officeDocument/2006/relationships/hyperlink" Target="http://www.hazelwood.k12.mo.us/~grichert/sciweb/applets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4489450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95536" y="40466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2400" dirty="0" smtClean="0">
                <a:solidFill>
                  <a:srgbClr val="00B050"/>
                </a:solidFill>
              </a:rPr>
              <a:t>Arvutustehnika rakendamine füüsika õppimisel ja õpetamisel</a:t>
            </a:r>
            <a:br>
              <a:rPr lang="et-EE" sz="2400" dirty="0" smtClean="0">
                <a:solidFill>
                  <a:srgbClr val="00B050"/>
                </a:solidFill>
              </a:rPr>
            </a:br>
            <a:r>
              <a:rPr lang="et-EE" sz="2400" dirty="0" smtClean="0">
                <a:solidFill>
                  <a:srgbClr val="00B050"/>
                </a:solidFill>
              </a:rPr>
              <a:t>1. Sissejuhatus</a:t>
            </a:r>
            <a:endParaRPr lang="et-EE" sz="24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4814" y="1628800"/>
            <a:ext cx="451918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 algn="ctr"/>
            <a:r>
              <a:rPr lang="et-EE" b="1" dirty="0" smtClean="0">
                <a:solidFill>
                  <a:srgbClr val="002060"/>
                </a:solidFill>
              </a:rPr>
              <a:t>Füüsika õpetamisel kasutatakse IKT-d:</a:t>
            </a:r>
          </a:p>
          <a:p>
            <a:pPr marL="177800" indent="-177800" algn="ctr"/>
            <a:endParaRPr lang="et-EE" b="1" dirty="0" smtClean="0">
              <a:solidFill>
                <a:srgbClr val="002060"/>
              </a:solidFill>
            </a:endParaRPr>
          </a:p>
          <a:p>
            <a:pPr marL="177800" indent="-177800" algn="just">
              <a:buFontTx/>
              <a:buChar char="-"/>
            </a:pPr>
            <a:r>
              <a:rPr lang="et-EE" b="1" dirty="0" smtClean="0">
                <a:solidFill>
                  <a:srgbClr val="002060"/>
                </a:solidFill>
              </a:rPr>
              <a:t>Andmete ja informatsiooni allikana;</a:t>
            </a:r>
          </a:p>
          <a:p>
            <a:pPr marL="177800" indent="-177800" algn="just">
              <a:buFontTx/>
              <a:buChar char="-"/>
            </a:pPr>
            <a:endParaRPr lang="et-EE" b="1" dirty="0" smtClean="0">
              <a:solidFill>
                <a:srgbClr val="002060"/>
              </a:solidFill>
            </a:endParaRPr>
          </a:p>
          <a:p>
            <a:pPr marL="177800" indent="-177800" algn="just">
              <a:buFontTx/>
              <a:buChar char="-"/>
            </a:pPr>
            <a:r>
              <a:rPr lang="et-EE" b="1" dirty="0" smtClean="0">
                <a:solidFill>
                  <a:srgbClr val="002060"/>
                </a:solidFill>
              </a:rPr>
              <a:t>Mudelid ja modelleerimine;</a:t>
            </a:r>
          </a:p>
          <a:p>
            <a:pPr marL="177800" indent="-177800" algn="just">
              <a:buFontTx/>
              <a:buChar char="-"/>
            </a:pPr>
            <a:endParaRPr lang="et-EE" b="1" dirty="0" smtClean="0">
              <a:solidFill>
                <a:srgbClr val="002060"/>
              </a:solidFill>
            </a:endParaRPr>
          </a:p>
          <a:p>
            <a:pPr marL="177800" indent="-177800" algn="just">
              <a:buFontTx/>
              <a:buChar char="-"/>
            </a:pPr>
            <a:r>
              <a:rPr lang="et-EE" b="1" dirty="0" smtClean="0">
                <a:solidFill>
                  <a:srgbClr val="002060"/>
                </a:solidFill>
              </a:rPr>
              <a:t>Kontroll ja jälgimine;</a:t>
            </a:r>
          </a:p>
          <a:p>
            <a:pPr marL="177800" indent="-177800" algn="just">
              <a:buFontTx/>
              <a:buChar char="-"/>
            </a:pPr>
            <a:endParaRPr lang="et-EE" b="1" dirty="0" smtClean="0">
              <a:solidFill>
                <a:srgbClr val="002060"/>
              </a:solidFill>
            </a:endParaRPr>
          </a:p>
          <a:p>
            <a:pPr marL="177800" indent="-177800" algn="just">
              <a:buFontTx/>
              <a:buChar char="-"/>
            </a:pPr>
            <a:r>
              <a:rPr lang="et-EE" b="1" dirty="0" smtClean="0">
                <a:solidFill>
                  <a:srgbClr val="002060"/>
                </a:solidFill>
              </a:rPr>
              <a:t>Andmete töötlemine ja info esitlemine</a:t>
            </a:r>
          </a:p>
          <a:p>
            <a:pPr marL="177800" indent="-177800" algn="just"/>
            <a:r>
              <a:rPr lang="et-EE" b="1" dirty="0">
                <a:solidFill>
                  <a:srgbClr val="002060"/>
                </a:solidFill>
              </a:rPr>
              <a:t>(</a:t>
            </a:r>
            <a:r>
              <a:rPr lang="et-EE" b="1" dirty="0" smtClean="0">
                <a:solidFill>
                  <a:srgbClr val="002060"/>
                </a:solidFill>
              </a:rPr>
              <a:t>Steve Cayley)</a:t>
            </a:r>
            <a:endParaRPr lang="et-E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t-EE" sz="3800" dirty="0"/>
              <a:t/>
            </a:r>
            <a:br>
              <a:rPr lang="et-EE" sz="3800" dirty="0"/>
            </a:br>
            <a:r>
              <a:rPr lang="et-EE" sz="3800" dirty="0"/>
              <a:t/>
            </a:r>
            <a:br>
              <a:rPr lang="et-EE" sz="3800" dirty="0"/>
            </a:br>
            <a:endParaRPr lang="et-EE" sz="38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764704"/>
            <a:ext cx="8229600" cy="4242544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t-EE" sz="2600" dirty="0"/>
              <a:t>Erinevad võimalused:</a:t>
            </a:r>
          </a:p>
          <a:p>
            <a:pPr>
              <a:buFont typeface="Wingdings" pitchFamily="2" charset="2"/>
              <a:buNone/>
            </a:pPr>
            <a:r>
              <a:rPr lang="et-EE" sz="2600" dirty="0"/>
              <a:t>- arvutustehnika rakendamine mõõtmiste sooritamisel (PASCO xPlorer interfeis, DataStudio tarkvara; Vernieri LabQuest interfeis jt</a:t>
            </a:r>
            <a:r>
              <a:rPr lang="et-EE" sz="2600" dirty="0" smtClean="0"/>
              <a:t>). </a:t>
            </a:r>
            <a:r>
              <a:rPr lang="et-EE" sz="2600" i="1" dirty="0" smtClean="0"/>
              <a:t>Millised veel?</a:t>
            </a:r>
            <a:endParaRPr lang="et-EE" sz="2600" dirty="0"/>
          </a:p>
          <a:p>
            <a:pPr>
              <a:buFont typeface="Wingdings" pitchFamily="2" charset="2"/>
              <a:buNone/>
            </a:pPr>
            <a:r>
              <a:rPr lang="et-EE" sz="2600" dirty="0"/>
              <a:t>- arvutisimulatsioonide läbiviimine – teaduslikud arvutused (Mathematica, Matlab, Maple, MathCad jm</a:t>
            </a:r>
            <a:r>
              <a:rPr lang="et-EE" sz="2600" dirty="0" smtClean="0"/>
              <a:t>). </a:t>
            </a:r>
            <a:r>
              <a:rPr lang="et-EE" sz="2600" i="1" dirty="0" smtClean="0"/>
              <a:t>Millised veel? </a:t>
            </a:r>
            <a:endParaRPr lang="et-EE" sz="2600" dirty="0"/>
          </a:p>
          <a:p>
            <a:pPr>
              <a:buFontTx/>
              <a:buChar char="-"/>
            </a:pPr>
            <a:r>
              <a:rPr lang="et-EE" sz="2600" dirty="0" smtClean="0"/>
              <a:t>arvutisimulatsioonid </a:t>
            </a:r>
            <a:r>
              <a:rPr lang="et-EE" sz="2600" dirty="0"/>
              <a:t>ja animatsioonid kui </a:t>
            </a:r>
            <a:r>
              <a:rPr lang="et-EE" sz="2600" dirty="0" smtClean="0"/>
              <a:t>demonstratsioonvahend.</a:t>
            </a:r>
          </a:p>
          <a:p>
            <a:pPr>
              <a:buFontTx/>
              <a:buChar char="-"/>
            </a:pPr>
            <a:r>
              <a:rPr lang="et-EE" sz="2800" dirty="0" smtClean="0"/>
              <a:t>- arvuti kasutamine virtuaalse laboratooriumina. Füüsika ja astronoomia meedialaborid.</a:t>
            </a:r>
          </a:p>
          <a:p>
            <a:pPr>
              <a:buFontTx/>
              <a:buChar char="-"/>
            </a:pPr>
            <a:endParaRPr lang="et-EE" sz="2600" dirty="0"/>
          </a:p>
          <a:p>
            <a:pPr>
              <a:buFont typeface="Wingdings" pitchFamily="2" charset="2"/>
              <a:buNone/>
            </a:pPr>
            <a:endParaRPr lang="et-EE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692696"/>
            <a:ext cx="826623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t-EE" sz="2400" dirty="0" smtClean="0"/>
          </a:p>
          <a:p>
            <a:r>
              <a:rPr lang="et-EE" sz="2400" dirty="0" smtClean="0"/>
              <a:t>Arvuti kui kommunikatsioonivahend, rakendused:</a:t>
            </a:r>
          </a:p>
          <a:p>
            <a:endParaRPr lang="et-EE" sz="2400" dirty="0"/>
          </a:p>
          <a:p>
            <a:pPr>
              <a:buFontTx/>
              <a:buChar char="-"/>
            </a:pPr>
            <a:r>
              <a:rPr lang="et-EE" sz="2400" dirty="0" smtClean="0"/>
              <a:t> Kaugloengud. </a:t>
            </a:r>
            <a:r>
              <a:rPr lang="et-EE" sz="2400" i="1" dirty="0" smtClean="0"/>
              <a:t>Millised on puudused, millised on eelised?</a:t>
            </a:r>
          </a:p>
          <a:p>
            <a:pPr>
              <a:buFontTx/>
              <a:buChar char="-"/>
            </a:pPr>
            <a:endParaRPr lang="et-EE" sz="2400" dirty="0" smtClean="0"/>
          </a:p>
          <a:p>
            <a:pPr>
              <a:buFontTx/>
              <a:buChar char="-"/>
            </a:pPr>
            <a:r>
              <a:rPr lang="et-EE" sz="2400" dirty="0" smtClean="0"/>
              <a:t> Videoloengud. </a:t>
            </a:r>
            <a:r>
              <a:rPr lang="et-EE" sz="2400" i="1" dirty="0" smtClean="0"/>
              <a:t>Millised on puudused, millised on eelised? </a:t>
            </a:r>
            <a:br>
              <a:rPr lang="et-EE" sz="2400" i="1" dirty="0" smtClean="0"/>
            </a:br>
            <a:r>
              <a:rPr lang="et-EE" sz="2400" i="1" dirty="0" smtClean="0"/>
              <a:t>Milliseid olete ise kasutanud?</a:t>
            </a:r>
          </a:p>
          <a:p>
            <a:pPr>
              <a:buFontTx/>
              <a:buChar char="-"/>
            </a:pPr>
            <a:endParaRPr lang="et-EE" sz="2400" i="1" dirty="0"/>
          </a:p>
          <a:p>
            <a:pPr>
              <a:buFontTx/>
              <a:buChar char="-"/>
            </a:pPr>
            <a:r>
              <a:rPr lang="et-EE" sz="2400" dirty="0" smtClean="0"/>
              <a:t>e-õpik, veebi-õpik, tahvelarvutite rakendamine, </a:t>
            </a:r>
          </a:p>
          <a:p>
            <a:pPr>
              <a:buFontTx/>
              <a:buChar char="-"/>
            </a:pPr>
            <a:r>
              <a:rPr lang="et-EE" sz="2400" dirty="0"/>
              <a:t> </a:t>
            </a:r>
            <a:r>
              <a:rPr lang="et-EE" sz="2400" dirty="0" smtClean="0"/>
              <a:t>SmartBoard jmt.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11188" y="835025"/>
            <a:ext cx="5238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400" b="1" dirty="0" smtClean="0"/>
              <a:t>2. Simulatsioonid ja animatsioonid</a:t>
            </a:r>
            <a:endParaRPr lang="et-EE" sz="2400" b="1" dirty="0"/>
          </a:p>
          <a:p>
            <a:r>
              <a:rPr lang="et-EE" sz="2400" b="1" dirty="0" smtClean="0"/>
              <a:t>2.1</a:t>
            </a:r>
            <a:r>
              <a:rPr lang="et-EE" sz="2400" b="1" dirty="0"/>
              <a:t>. Mis on mudel?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63575" y="1743075"/>
            <a:ext cx="837921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200" dirty="0"/>
              <a:t>Mudel – objekt, mis on kindlas vastavuses mingi teise objektiga </a:t>
            </a:r>
            <a:br>
              <a:rPr lang="et-EE" sz="2200" dirty="0"/>
            </a:br>
            <a:r>
              <a:rPr lang="et-EE" sz="2200" dirty="0"/>
              <a:t>(originaaliga), asendab seda tunnetamisel ja võimaldab selle </a:t>
            </a:r>
            <a:br>
              <a:rPr lang="et-EE" sz="2200" dirty="0"/>
            </a:br>
            <a:r>
              <a:rPr lang="et-EE" sz="2200" dirty="0"/>
              <a:t>kohta saada vahendatud andmeid.</a:t>
            </a:r>
          </a:p>
          <a:p>
            <a:endParaRPr lang="et-EE" sz="2200" dirty="0"/>
          </a:p>
          <a:p>
            <a:r>
              <a:rPr lang="et-EE" sz="2200" dirty="0"/>
              <a:t>Mudeleid kasutatakse, kui originaali uurimine on võimatu või </a:t>
            </a:r>
          </a:p>
          <a:p>
            <a:r>
              <a:rPr lang="et-EE" sz="2200" dirty="0"/>
              <a:t>raske.</a:t>
            </a:r>
          </a:p>
          <a:p>
            <a:endParaRPr lang="et-EE" sz="2200" dirty="0"/>
          </a:p>
          <a:p>
            <a:r>
              <a:rPr lang="et-EE" sz="2200" dirty="0"/>
              <a:t>Mudel peegeldab ja </a:t>
            </a:r>
            <a:r>
              <a:rPr lang="et-EE" sz="2200" dirty="0" smtClean="0"/>
              <a:t>kajastab </a:t>
            </a:r>
            <a:r>
              <a:rPr lang="et-EE" sz="2200" dirty="0"/>
              <a:t>originaali kindlaid omadusi ja </a:t>
            </a:r>
            <a:br>
              <a:rPr lang="et-EE" sz="2200" dirty="0"/>
            </a:br>
            <a:r>
              <a:rPr lang="et-EE" sz="2200" dirty="0"/>
              <a:t>tahke.</a:t>
            </a:r>
          </a:p>
          <a:p>
            <a:endParaRPr lang="et-EE" sz="2200" dirty="0"/>
          </a:p>
          <a:p>
            <a:r>
              <a:rPr lang="et-EE" sz="2200" b="1" i="1" dirty="0"/>
              <a:t>Einstein</a:t>
            </a:r>
            <a:r>
              <a:rPr lang="et-EE" sz="2200" dirty="0"/>
              <a:t>: mudel peab olema nii lihtne kui võimalik ja nii keeruline </a:t>
            </a:r>
            <a:br>
              <a:rPr lang="et-EE" sz="2200" dirty="0"/>
            </a:br>
            <a:r>
              <a:rPr lang="et-EE" sz="2200" dirty="0"/>
              <a:t>kui vajalik antud ülesande raames.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624888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200"/>
              <a:t>Mudelid võib jagada erinevalt sõltuvalt mudeli ja originaali </a:t>
            </a:r>
            <a:br>
              <a:rPr lang="et-EE" sz="2200"/>
            </a:br>
            <a:r>
              <a:rPr lang="et-EE" sz="2200"/>
              <a:t>vahelistest seostes.</a:t>
            </a:r>
          </a:p>
          <a:p>
            <a:endParaRPr lang="et-EE" sz="2200"/>
          </a:p>
          <a:p>
            <a:pPr>
              <a:buFontTx/>
              <a:buChar char="-"/>
            </a:pPr>
            <a:r>
              <a:rPr lang="et-EE" sz="2200"/>
              <a:t> Füüsikaline mudel: antud objektiga sarnane objekt (ka </a:t>
            </a:r>
            <a:br>
              <a:rPr lang="et-EE" sz="2200"/>
            </a:br>
            <a:r>
              <a:rPr lang="et-EE" sz="2200"/>
              <a:t>geomeetriline mudel). Näiteks silla mudel.</a:t>
            </a:r>
          </a:p>
          <a:p>
            <a:pPr>
              <a:buFontTx/>
              <a:buChar char="-"/>
            </a:pPr>
            <a:endParaRPr lang="et-EE" sz="2200"/>
          </a:p>
          <a:p>
            <a:pPr>
              <a:buFontTx/>
              <a:buChar char="-"/>
            </a:pPr>
            <a:r>
              <a:rPr lang="et-EE" sz="2200"/>
              <a:t> Analoogmudel – originaalist füüsiliselt erinev, kuid neid kirjeldavad </a:t>
            </a:r>
            <a:br>
              <a:rPr lang="et-EE" sz="2200"/>
            </a:br>
            <a:r>
              <a:rPr lang="et-EE" sz="2200"/>
              <a:t>ühesugused matemaatilised seosed. Näiteks elektrivool ja </a:t>
            </a:r>
            <a:br>
              <a:rPr lang="et-EE" sz="2200"/>
            </a:br>
            <a:r>
              <a:rPr lang="et-EE" sz="2200"/>
              <a:t>veevool jões.</a:t>
            </a:r>
          </a:p>
          <a:p>
            <a:pPr>
              <a:buFontTx/>
              <a:buChar char="-"/>
            </a:pPr>
            <a:endParaRPr lang="et-EE" sz="2200"/>
          </a:p>
          <a:p>
            <a:pPr>
              <a:buFontTx/>
              <a:buChar char="-"/>
            </a:pPr>
            <a:r>
              <a:rPr lang="et-EE" sz="2200"/>
              <a:t> Märkmudel – objekti kirjeldamine märkide abil, näiteks joonis, </a:t>
            </a:r>
            <a:br>
              <a:rPr lang="et-EE" sz="2200"/>
            </a:br>
            <a:r>
              <a:rPr lang="et-EE" sz="2200"/>
              <a:t>elektriline skeem, keemiavalemid, graafid.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39552" y="332656"/>
            <a:ext cx="71721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400" dirty="0"/>
              <a:t>Matemaatilised mudelid:</a:t>
            </a:r>
          </a:p>
          <a:p>
            <a:pPr>
              <a:buFontTx/>
              <a:buChar char="-"/>
            </a:pPr>
            <a:endParaRPr lang="et-EE" sz="2400" dirty="0"/>
          </a:p>
          <a:p>
            <a:pPr>
              <a:buFontTx/>
              <a:buChar char="-"/>
            </a:pPr>
            <a:r>
              <a:rPr lang="et-EE" sz="2400" dirty="0"/>
              <a:t>Deterministlikud – rangelt määratud seostega, ei 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t-EE" sz="2400" dirty="0" smtClean="0"/>
              <a:t>mingit </a:t>
            </a:r>
            <a:r>
              <a:rPr lang="et-EE" sz="2400" dirty="0"/>
              <a:t>juhuslikkust.</a:t>
            </a:r>
          </a:p>
          <a:p>
            <a:pPr>
              <a:buFontTx/>
              <a:buChar char="-"/>
            </a:pPr>
            <a:endParaRPr lang="et-EE" sz="2400" dirty="0"/>
          </a:p>
          <a:p>
            <a:pPr>
              <a:buFontTx/>
              <a:buChar char="-"/>
            </a:pPr>
            <a:r>
              <a:rPr lang="et-EE" sz="2400" dirty="0"/>
              <a:t> Stohhastilised mudelid – mingi sündmus võib olla 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t-EE" sz="2400" dirty="0" smtClean="0"/>
              <a:t>tõenäosuslik</a:t>
            </a:r>
            <a:r>
              <a:rPr lang="et-EE" sz="2400" dirty="0"/>
              <a:t>, seosed </a:t>
            </a:r>
            <a:br>
              <a:rPr lang="et-EE" sz="2400" dirty="0"/>
            </a:br>
            <a:r>
              <a:rPr lang="et-EE" sz="2400" dirty="0"/>
              <a:t>kehtivad tõenäosuste vahel.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67613" y="3429000"/>
            <a:ext cx="85763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400" dirty="0"/>
              <a:t>Matemaatiline modelleerimine – protsess, mille abil reaalsust 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t-EE" sz="2400" dirty="0" smtClean="0"/>
              <a:t>tõlgendatakse </a:t>
            </a:r>
            <a:r>
              <a:rPr lang="et-EE" sz="2400" dirty="0"/>
              <a:t>ja </a:t>
            </a:r>
            <a:r>
              <a:rPr lang="et-EE" sz="2400" dirty="0" smtClean="0"/>
              <a:t>eristatakse </a:t>
            </a:r>
            <a:r>
              <a:rPr lang="et-EE" sz="2400" dirty="0"/>
              <a:t>abstraktsete märkide abil; 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t-EE" sz="2400" dirty="0" smtClean="0"/>
              <a:t>eesmärk </a:t>
            </a:r>
            <a:r>
              <a:rPr lang="et-EE" sz="2400" dirty="0"/>
              <a:t>– süsteemi käitumise </a:t>
            </a:r>
            <a:r>
              <a:rPr lang="et-EE" sz="2400" dirty="0" smtClean="0"/>
              <a:t>uurimine </a:t>
            </a:r>
            <a:r>
              <a:rPr lang="et-EE" sz="2400" dirty="0"/>
              <a:t>ja tundmaõppimine. 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43193" y="5301208"/>
            <a:ext cx="88008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000" dirty="0"/>
              <a:t>J.W. Gibbs: Kõigis tunnetusvaldkondades on teoreetiliste uuringute põhi-</a:t>
            </a:r>
            <a:br>
              <a:rPr lang="et-EE" sz="2000" dirty="0"/>
            </a:br>
            <a:r>
              <a:rPr lang="et-EE" sz="2000" dirty="0"/>
              <a:t>probleemiks leida vaatepunkt, milles uuritav nähtus paistaks lihtsaimal kujul</a:t>
            </a:r>
            <a:r>
              <a:rPr lang="et-EE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35013" y="663575"/>
            <a:ext cx="732155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t-EE" sz="2200" dirty="0"/>
              <a:t>Mudeli koostamise etapid:</a:t>
            </a:r>
          </a:p>
          <a:p>
            <a:pPr marL="342900" indent="-342900">
              <a:buFontTx/>
              <a:buAutoNum type="arabicParenR"/>
            </a:pPr>
            <a:r>
              <a:rPr lang="et-EE" sz="2200" dirty="0"/>
              <a:t>Probleemi püstitamine;</a:t>
            </a:r>
          </a:p>
          <a:p>
            <a:pPr marL="342900" indent="-342900"/>
            <a:r>
              <a:rPr lang="et-EE" sz="2200" dirty="0"/>
              <a:t>2) Oluliste muutujate väljatoomine;</a:t>
            </a:r>
          </a:p>
          <a:p>
            <a:pPr marL="342900" indent="-342900"/>
            <a:r>
              <a:rPr lang="et-EE" sz="2200" dirty="0"/>
              <a:t>3) Probleemi matemaatilise kirjelduse konstrueerimine;</a:t>
            </a:r>
          </a:p>
          <a:p>
            <a:pPr marL="342900" indent="-342900"/>
            <a:r>
              <a:rPr lang="et-EE" sz="2200" dirty="0"/>
              <a:t>4) Matemaatilise probleemi analüüsimine ja lahendamine;</a:t>
            </a:r>
          </a:p>
          <a:p>
            <a:pPr marL="342900" indent="-342900"/>
            <a:r>
              <a:rPr lang="et-EE" sz="2200" dirty="0"/>
              <a:t>5) Mudeli ja reaalsuse vastavusse viimine;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864475" y="3881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t-E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08038" y="568325"/>
            <a:ext cx="300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b="1" dirty="0" smtClean="0"/>
              <a:t>2.2</a:t>
            </a:r>
            <a:r>
              <a:rPr lang="et-EE" b="1" dirty="0"/>
              <a:t>. Simulatsioonimudelid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63419" y="1124744"/>
            <a:ext cx="868058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000" dirty="0"/>
              <a:t>Simulatsioonmudel on formaalne, st vormistatud mingis formaalses </a:t>
            </a:r>
          </a:p>
          <a:p>
            <a:r>
              <a:rPr lang="et-EE" sz="2000" dirty="0"/>
              <a:t>keeles uuritava süsteemi loogiline kirjeldus, mis arvestab tema elementide </a:t>
            </a:r>
            <a:br>
              <a:rPr lang="et-EE" sz="2000" dirty="0"/>
            </a:br>
            <a:r>
              <a:rPr lang="et-EE" sz="2000" dirty="0"/>
              <a:t>vahelisi seoseid ja mis arvestav süsteemile omaseid tingimuslikke seoseid </a:t>
            </a:r>
            <a:br>
              <a:rPr lang="et-EE" sz="2000" dirty="0"/>
            </a:br>
            <a:r>
              <a:rPr lang="et-EE" sz="2000" dirty="0"/>
              <a:t>ja mis võimaldab statistiliste eksperimentide läbiviimist.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4213" y="2852738"/>
            <a:ext cx="869340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sz="2000" dirty="0"/>
              <a:t>Rakendused:</a:t>
            </a:r>
          </a:p>
          <a:p>
            <a:pPr>
              <a:buFontTx/>
              <a:buChar char="-"/>
            </a:pPr>
            <a:r>
              <a:rPr lang="et-EE" sz="2000" dirty="0"/>
              <a:t> Ei ole olemas uurimisülesande lõplikku püstitust ja toimub modelleeritava </a:t>
            </a:r>
            <a:br>
              <a:rPr lang="et-EE" sz="2000" dirty="0"/>
            </a:br>
            <a:r>
              <a:rPr lang="et-EE" sz="2000" dirty="0"/>
              <a:t>objekti tunnetamine;</a:t>
            </a:r>
          </a:p>
          <a:p>
            <a:pPr>
              <a:buFontTx/>
              <a:buChar char="-"/>
            </a:pPr>
            <a:r>
              <a:rPr lang="et-EE" sz="2000" dirty="0"/>
              <a:t> Süsteemis toimuvate protsesside iseloom ei võimalda neid analüütiliselt </a:t>
            </a:r>
            <a:br>
              <a:rPr lang="et-EE" sz="2000" dirty="0"/>
            </a:br>
            <a:r>
              <a:rPr lang="et-EE" sz="2000" dirty="0"/>
              <a:t>kirjeldada;</a:t>
            </a:r>
          </a:p>
          <a:p>
            <a:pPr>
              <a:buFontTx/>
              <a:buChar char="-"/>
            </a:pPr>
            <a:r>
              <a:rPr lang="et-EE" sz="2000" dirty="0"/>
              <a:t> On vaja jälgida süsteemi või tema komponentide käitumist mingi aja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t-EE" sz="2000" dirty="0" smtClean="0"/>
              <a:t>jooksul. </a:t>
            </a:r>
            <a:r>
              <a:rPr lang="et-EE" sz="2000" dirty="0"/>
              <a:t/>
            </a:r>
            <a:br>
              <a:rPr lang="et-EE" sz="2000" dirty="0"/>
            </a:br>
            <a:r>
              <a:rPr lang="et-EE" sz="2000" dirty="0"/>
              <a:t>- Spetsialistide ettevalmistamine ja uue tehnika arendamine.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3575" y="639763"/>
            <a:ext cx="80708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dirty="0"/>
              <a:t>Simulatsioon arvutimudeli mõistes – füüsikaliste protsesside või nähtuste </a:t>
            </a:r>
            <a:br>
              <a:rPr lang="et-EE" dirty="0"/>
            </a:br>
            <a:r>
              <a:rPr lang="et-EE" dirty="0"/>
              <a:t>uurimine, nende arengu ja dünaamika uurimine arvuti abil.</a:t>
            </a:r>
          </a:p>
          <a:p>
            <a:endParaRPr lang="et-EE" dirty="0"/>
          </a:p>
          <a:p>
            <a:r>
              <a:rPr lang="et-EE" dirty="0"/>
              <a:t>Koolis loodusainete õpetamisel on simulatsioonil järgmised eesmärgid:</a:t>
            </a:r>
          </a:p>
          <a:p>
            <a:r>
              <a:rPr lang="et-EE" dirty="0"/>
              <a:t>- Käsitletava teema, valdkonna, nähtuste näitlikustamine;</a:t>
            </a:r>
          </a:p>
          <a:p>
            <a:pPr>
              <a:buFontTx/>
              <a:buChar char="-"/>
            </a:pPr>
            <a:r>
              <a:rPr lang="et-EE" dirty="0"/>
              <a:t> Huvi tõstmine õppeaine vastu;</a:t>
            </a:r>
          </a:p>
          <a:p>
            <a:pPr>
              <a:buFontTx/>
              <a:buChar char="-"/>
            </a:pPr>
            <a:r>
              <a:rPr lang="et-EE" dirty="0"/>
              <a:t> Arvutisimulatsioonid võimaldavad protsessi kontrollida, seega õppuritel </a:t>
            </a:r>
            <a:br>
              <a:rPr lang="et-EE" dirty="0"/>
            </a:br>
            <a:r>
              <a:rPr lang="et-EE" dirty="0"/>
              <a:t>aktiivselt osaleda õppeprotsessil.</a:t>
            </a:r>
          </a:p>
          <a:p>
            <a:pPr>
              <a:buFontTx/>
              <a:buChar char="-"/>
            </a:pPr>
            <a:endParaRPr lang="et-EE" dirty="0"/>
          </a:p>
          <a:p>
            <a:r>
              <a:rPr lang="et-EE" dirty="0"/>
              <a:t>Kui on võimalik läbi viia reaalne (demonstratsioon)katse, peaks seda tegema; </a:t>
            </a:r>
            <a:br>
              <a:rPr lang="et-EE" dirty="0"/>
            </a:br>
            <a:r>
              <a:rPr lang="et-EE" dirty="0"/>
              <a:t>kui reaalse katse läbi viimine on keeruline või võimatu, peaks läbi viima </a:t>
            </a:r>
            <a:br>
              <a:rPr lang="et-EE" dirty="0"/>
            </a:br>
            <a:r>
              <a:rPr lang="et-EE" dirty="0"/>
              <a:t>simulatsiooni. Kõige parem, kui õppurid saaksid ise simulatsiooni läbi viia.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815960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 err="1" smtClean="0"/>
              <a:t>Miks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kasutada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animatsioone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loodusteaduste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õpetamisel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üldiselt</a:t>
            </a:r>
            <a:r>
              <a:rPr lang="en-GB" sz="2000" b="1" i="1" dirty="0" smtClean="0"/>
              <a:t>?</a:t>
            </a:r>
            <a:endParaRPr lang="en-GB" sz="2000" dirty="0" smtClean="0"/>
          </a:p>
          <a:p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Animatsioonid</a:t>
            </a:r>
            <a:r>
              <a:rPr lang="en-GB" sz="2000" dirty="0" smtClean="0"/>
              <a:t> </a:t>
            </a:r>
            <a:r>
              <a:rPr lang="en-GB" sz="2000" dirty="0" err="1" smtClean="0"/>
              <a:t>võimaldavad</a:t>
            </a:r>
            <a:r>
              <a:rPr lang="en-GB" sz="2000" dirty="0" smtClean="0"/>
              <a:t> </a:t>
            </a:r>
            <a:r>
              <a:rPr lang="en-GB" sz="2000" dirty="0" err="1" smtClean="0"/>
              <a:t>illustreerida</a:t>
            </a:r>
            <a:r>
              <a:rPr lang="en-GB" sz="2000" dirty="0" smtClean="0"/>
              <a:t>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n-GB" sz="2000" dirty="0" err="1" smtClean="0"/>
              <a:t>näitlikkustada</a:t>
            </a:r>
            <a:r>
              <a:rPr lang="en-GB" sz="2000" dirty="0" smtClean="0"/>
              <a:t> </a:t>
            </a:r>
            <a:r>
              <a:rPr lang="en-GB" sz="2000" dirty="0" err="1" smtClean="0"/>
              <a:t>mõisteid</a:t>
            </a:r>
            <a:r>
              <a:rPr lang="en-GB" sz="2000" dirty="0" smtClean="0"/>
              <a:t>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nähtusi</a:t>
            </a:r>
            <a:r>
              <a:rPr lang="en-GB" sz="2000" dirty="0" smtClean="0"/>
              <a:t>, </a:t>
            </a:r>
            <a:r>
              <a:rPr lang="en-GB" sz="2000" dirty="0" err="1" smtClean="0"/>
              <a:t>mis</a:t>
            </a:r>
            <a:r>
              <a:rPr lang="en-GB" sz="2000" dirty="0" smtClean="0"/>
              <a:t> </a:t>
            </a:r>
            <a:r>
              <a:rPr lang="en-GB" sz="2000" dirty="0" err="1" smtClean="0"/>
              <a:t>oleks</a:t>
            </a:r>
            <a:r>
              <a:rPr lang="en-GB" sz="2000" dirty="0" smtClean="0"/>
              <a:t> </a:t>
            </a:r>
            <a:r>
              <a:rPr lang="en-GB" sz="2000" dirty="0" err="1" smtClean="0"/>
              <a:t>muidu</a:t>
            </a:r>
            <a:r>
              <a:rPr lang="en-GB" sz="2000" dirty="0" smtClean="0"/>
              <a:t> </a:t>
            </a:r>
            <a:r>
              <a:rPr lang="en-GB" sz="2000" dirty="0" err="1" smtClean="0"/>
              <a:t>keerulised</a:t>
            </a:r>
            <a:r>
              <a:rPr lang="en-GB" sz="2000" dirty="0" smtClean="0"/>
              <a:t>.</a:t>
            </a:r>
          </a:p>
          <a:p>
            <a:endParaRPr lang="et-EE" sz="2000" dirty="0" smtClean="0"/>
          </a:p>
          <a:p>
            <a:r>
              <a:rPr lang="en-GB" sz="2000" dirty="0" err="1" smtClean="0"/>
              <a:t>Näiteks</a:t>
            </a:r>
            <a:r>
              <a:rPr lang="en-GB" sz="2000" dirty="0" smtClean="0"/>
              <a:t>: </a:t>
            </a:r>
          </a:p>
          <a:p>
            <a:r>
              <a:rPr lang="en-GB" sz="2000" dirty="0" smtClean="0"/>
              <a:t>- </a:t>
            </a:r>
            <a:r>
              <a:rPr lang="en-GB" sz="2000" dirty="0" err="1" smtClean="0"/>
              <a:t>molekulaarsel</a:t>
            </a:r>
            <a:r>
              <a:rPr lang="en-GB" sz="2000" dirty="0" smtClean="0"/>
              <a:t> </a:t>
            </a:r>
            <a:r>
              <a:rPr lang="en-GB" sz="2000" dirty="0" err="1" smtClean="0"/>
              <a:t>tasandil</a:t>
            </a:r>
            <a:r>
              <a:rPr lang="en-GB" sz="2000" dirty="0" smtClean="0"/>
              <a:t> </a:t>
            </a:r>
            <a:r>
              <a:rPr lang="en-GB" sz="2000" dirty="0" err="1" smtClean="0"/>
              <a:t>toimuvad</a:t>
            </a:r>
            <a:r>
              <a:rPr lang="en-GB" sz="2000" dirty="0" smtClean="0"/>
              <a:t> </a:t>
            </a:r>
            <a:r>
              <a:rPr lang="en-GB" sz="2000" dirty="0" err="1" smtClean="0"/>
              <a:t>nähtused</a:t>
            </a:r>
            <a:r>
              <a:rPr lang="en-GB" sz="2000" dirty="0" smtClean="0"/>
              <a:t>,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n-GB" sz="2000" dirty="0" err="1" smtClean="0"/>
              <a:t>lahustumine</a:t>
            </a:r>
            <a:r>
              <a:rPr lang="en-GB" sz="2000" dirty="0" smtClean="0"/>
              <a:t>,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sulamine</a:t>
            </a:r>
            <a:r>
              <a:rPr lang="en-GB" sz="2000" dirty="0" smtClean="0"/>
              <a:t>, </a:t>
            </a:r>
            <a:r>
              <a:rPr lang="en-GB" sz="2000" dirty="0" err="1" smtClean="0"/>
              <a:t>aurustumine</a:t>
            </a:r>
            <a:r>
              <a:rPr lang="en-GB" sz="2000" dirty="0" smtClean="0"/>
              <a:t>, </a:t>
            </a:r>
            <a:r>
              <a:rPr lang="en-GB" sz="2000" dirty="0" err="1" smtClean="0"/>
              <a:t>kristallvõre</a:t>
            </a:r>
            <a:r>
              <a:rPr lang="en-GB" sz="2000" dirty="0" smtClean="0"/>
              <a:t> </a:t>
            </a:r>
            <a:r>
              <a:rPr lang="en-GB" sz="2000" dirty="0" err="1" smtClean="0"/>
              <a:t>võnkumised</a:t>
            </a:r>
            <a:r>
              <a:rPr lang="en-GB" sz="2000" dirty="0" smtClean="0"/>
              <a:t>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n-GB" sz="2000" dirty="0" err="1" smtClean="0"/>
              <a:t>defektid</a:t>
            </a:r>
            <a:r>
              <a:rPr lang="en-GB" sz="2000" dirty="0" smtClean="0"/>
              <a:t>;</a:t>
            </a:r>
          </a:p>
          <a:p>
            <a:r>
              <a:rPr lang="en-GB" sz="2000" dirty="0" smtClean="0"/>
              <a:t>- </a:t>
            </a:r>
            <a:r>
              <a:rPr lang="en-GB" sz="2000" dirty="0" err="1" smtClean="0"/>
              <a:t>väga</a:t>
            </a:r>
            <a:r>
              <a:rPr lang="en-GB" sz="2000" dirty="0" smtClean="0"/>
              <a:t> </a:t>
            </a:r>
            <a:r>
              <a:rPr lang="en-GB" sz="2000" dirty="0" err="1" smtClean="0"/>
              <a:t>lühikese</a:t>
            </a:r>
            <a:r>
              <a:rPr lang="en-GB" sz="2000" dirty="0" smtClean="0"/>
              <a:t> </a:t>
            </a:r>
            <a:r>
              <a:rPr lang="en-GB" sz="2000" dirty="0" err="1" smtClean="0"/>
              <a:t>või</a:t>
            </a:r>
            <a:r>
              <a:rPr lang="en-GB" sz="2000" dirty="0" smtClean="0"/>
              <a:t> </a:t>
            </a:r>
            <a:r>
              <a:rPr lang="en-GB" sz="2000" dirty="0" err="1" smtClean="0"/>
              <a:t>väga</a:t>
            </a:r>
            <a:r>
              <a:rPr lang="en-GB" sz="2000" dirty="0" smtClean="0"/>
              <a:t> </a:t>
            </a:r>
            <a:r>
              <a:rPr lang="en-GB" sz="2000" dirty="0" err="1" smtClean="0"/>
              <a:t>pika</a:t>
            </a:r>
            <a:r>
              <a:rPr lang="en-GB" sz="2000" dirty="0" smtClean="0"/>
              <a:t> </a:t>
            </a:r>
            <a:r>
              <a:rPr lang="en-GB" sz="2000" dirty="0" err="1" smtClean="0"/>
              <a:t>aja</a:t>
            </a:r>
            <a:r>
              <a:rPr lang="en-GB" sz="2000" dirty="0" smtClean="0"/>
              <a:t> </a:t>
            </a:r>
            <a:r>
              <a:rPr lang="en-GB" sz="2000" dirty="0" err="1" smtClean="0"/>
              <a:t>jooksul</a:t>
            </a:r>
            <a:r>
              <a:rPr lang="en-GB" sz="2000" dirty="0" smtClean="0"/>
              <a:t> </a:t>
            </a:r>
            <a:r>
              <a:rPr lang="en-GB" sz="2000" dirty="0" err="1" smtClean="0"/>
              <a:t>toimuvad</a:t>
            </a:r>
            <a:r>
              <a:rPr lang="en-GB" sz="2000" dirty="0" smtClean="0"/>
              <a:t> </a:t>
            </a:r>
            <a:r>
              <a:rPr lang="en-GB" sz="2000" dirty="0" err="1" smtClean="0"/>
              <a:t>protsessid</a:t>
            </a:r>
            <a:r>
              <a:rPr lang="en-GB" sz="2000" dirty="0" smtClean="0"/>
              <a:t>,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n-GB" sz="2000" dirty="0" err="1" smtClean="0"/>
              <a:t>kontinentide</a:t>
            </a:r>
            <a:r>
              <a:rPr lang="en-GB" sz="2000" dirty="0" smtClean="0"/>
              <a:t> </a:t>
            </a:r>
            <a:r>
              <a:rPr lang="en-GB" sz="2000" dirty="0" err="1" smtClean="0"/>
              <a:t>triiv</a:t>
            </a:r>
            <a:r>
              <a:rPr lang="en-GB" sz="2000" dirty="0" smtClean="0"/>
              <a:t>, </a:t>
            </a:r>
            <a:r>
              <a:rPr lang="en-GB" sz="2000" dirty="0" err="1" smtClean="0"/>
              <a:t>planeetide</a:t>
            </a:r>
            <a:r>
              <a:rPr lang="en-GB" sz="2000" dirty="0" smtClean="0"/>
              <a:t> </a:t>
            </a:r>
            <a:r>
              <a:rPr lang="en-GB" sz="2000" dirty="0" err="1" smtClean="0"/>
              <a:t>liikumine</a:t>
            </a:r>
            <a:r>
              <a:rPr lang="en-GB" sz="2000" dirty="0" smtClean="0"/>
              <a:t>, </a:t>
            </a:r>
            <a:r>
              <a:rPr lang="en-GB" sz="2000" dirty="0" err="1" smtClean="0"/>
              <a:t>Browni</a:t>
            </a:r>
            <a:r>
              <a:rPr lang="en-GB" sz="2000" dirty="0" smtClean="0"/>
              <a:t> </a:t>
            </a:r>
            <a:r>
              <a:rPr lang="en-GB" sz="2000" dirty="0" err="1" smtClean="0"/>
              <a:t>liikumine</a:t>
            </a:r>
            <a:r>
              <a:rPr lang="en-GB" sz="2000" dirty="0" smtClean="0"/>
              <a:t>;</a:t>
            </a:r>
          </a:p>
          <a:p>
            <a:r>
              <a:rPr lang="en-GB" sz="2000" dirty="0" smtClean="0"/>
              <a:t>- </a:t>
            </a:r>
            <a:r>
              <a:rPr lang="en-GB" sz="2000" dirty="0" err="1" smtClean="0"/>
              <a:t>suure</a:t>
            </a:r>
            <a:r>
              <a:rPr lang="en-GB" sz="2000" dirty="0" smtClean="0"/>
              <a:t> </a:t>
            </a:r>
            <a:r>
              <a:rPr lang="en-GB" sz="2000" dirty="0" err="1" smtClean="0"/>
              <a:t>hulga</a:t>
            </a:r>
            <a:r>
              <a:rPr lang="en-GB" sz="2000" dirty="0" smtClean="0"/>
              <a:t> </a:t>
            </a:r>
            <a:r>
              <a:rPr lang="en-GB" sz="2000" dirty="0" err="1" smtClean="0"/>
              <a:t>muutujate</a:t>
            </a:r>
            <a:r>
              <a:rPr lang="en-GB" sz="2000" dirty="0" smtClean="0"/>
              <a:t> </a:t>
            </a:r>
            <a:r>
              <a:rPr lang="en-GB" sz="2000" dirty="0" err="1" smtClean="0"/>
              <a:t>väga</a:t>
            </a:r>
            <a:r>
              <a:rPr lang="en-GB" sz="2000" dirty="0" smtClean="0"/>
              <a:t> </a:t>
            </a:r>
            <a:r>
              <a:rPr lang="en-GB" sz="2000" dirty="0" err="1" smtClean="0"/>
              <a:t>kiire</a:t>
            </a:r>
            <a:r>
              <a:rPr lang="en-GB" sz="2000" dirty="0" smtClean="0"/>
              <a:t> </a:t>
            </a:r>
            <a:r>
              <a:rPr lang="en-GB" sz="2000" dirty="0" err="1" smtClean="0"/>
              <a:t>muutumine</a:t>
            </a:r>
            <a:r>
              <a:rPr lang="en-GB" sz="2000" dirty="0" smtClean="0"/>
              <a:t>,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n-GB" sz="2000" dirty="0" err="1" smtClean="0"/>
              <a:t>läätse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fookuskauguse</a:t>
            </a:r>
            <a:r>
              <a:rPr lang="en-GB" sz="2000" dirty="0" smtClean="0"/>
              <a:t> </a:t>
            </a:r>
            <a:r>
              <a:rPr lang="en-GB" sz="2000" dirty="0" err="1" smtClean="0"/>
              <a:t>muutus</a:t>
            </a:r>
            <a:r>
              <a:rPr lang="en-GB" sz="2000" dirty="0" smtClean="0"/>
              <a:t> </a:t>
            </a:r>
            <a:r>
              <a:rPr lang="en-GB" sz="2000" dirty="0" err="1" smtClean="0"/>
              <a:t>pildile</a:t>
            </a:r>
            <a:r>
              <a:rPr lang="en-GB" sz="2000" dirty="0" smtClean="0"/>
              <a:t>. </a:t>
            </a:r>
            <a:r>
              <a:rPr lang="en-GB" sz="2000" dirty="0" err="1" smtClean="0"/>
              <a:t>Reaalselt</a:t>
            </a:r>
            <a:r>
              <a:rPr lang="en-GB" sz="2000" dirty="0" smtClean="0"/>
              <a:t> </a:t>
            </a:r>
            <a:r>
              <a:rPr lang="en-GB" sz="2000" dirty="0" err="1" smtClean="0"/>
              <a:t>tähendaks</a:t>
            </a:r>
            <a:r>
              <a:rPr lang="en-GB" sz="2000" dirty="0" smtClean="0"/>
              <a:t> see </a:t>
            </a:r>
            <a:r>
              <a:rPr lang="en-GB" sz="2000" dirty="0" err="1" smtClean="0"/>
              <a:t>läätse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vahetamist</a:t>
            </a:r>
            <a:r>
              <a:rPr lang="en-GB" sz="2000" dirty="0" smtClean="0"/>
              <a:t> </a:t>
            </a:r>
            <a:r>
              <a:rPr lang="en-GB" sz="2000" dirty="0" err="1" smtClean="0"/>
              <a:t>või</a:t>
            </a:r>
            <a:r>
              <a:rPr lang="en-GB" sz="2000" dirty="0" smtClean="0"/>
              <a:t> </a:t>
            </a:r>
            <a:r>
              <a:rPr lang="en-GB" sz="2000" dirty="0" err="1" smtClean="0"/>
              <a:t>läätse</a:t>
            </a:r>
            <a:r>
              <a:rPr lang="en-GB" sz="2000" dirty="0" smtClean="0"/>
              <a:t> </a:t>
            </a:r>
            <a:r>
              <a:rPr lang="en-GB" sz="2000" dirty="0" err="1" smtClean="0"/>
              <a:t>lihvimist</a:t>
            </a:r>
            <a:r>
              <a:rPr lang="en-GB" sz="2000" dirty="0" smtClean="0"/>
              <a:t> </a:t>
            </a:r>
            <a:r>
              <a:rPr lang="en-GB" sz="2000" dirty="0" err="1" smtClean="0"/>
              <a:t>õhemaks</a:t>
            </a:r>
            <a:r>
              <a:rPr lang="en-GB" sz="2000" dirty="0" smtClean="0"/>
              <a:t>, </a:t>
            </a:r>
            <a:r>
              <a:rPr lang="en-GB" sz="2000" dirty="0" err="1" smtClean="0"/>
              <a:t>kuid</a:t>
            </a:r>
            <a:r>
              <a:rPr lang="en-GB" sz="2000" dirty="0" smtClean="0"/>
              <a:t> </a:t>
            </a:r>
            <a:r>
              <a:rPr lang="en-GB" sz="2000" dirty="0" err="1" smtClean="0"/>
              <a:t>animatsiooniga</a:t>
            </a:r>
            <a:r>
              <a:rPr lang="en-GB" sz="2000" dirty="0" smtClean="0"/>
              <a:t> on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seda</a:t>
            </a:r>
            <a:r>
              <a:rPr lang="en-GB" sz="2000" dirty="0" smtClean="0"/>
              <a:t> </a:t>
            </a:r>
            <a:r>
              <a:rPr lang="en-GB" sz="2000" dirty="0" err="1" smtClean="0"/>
              <a:t>võimalik</a:t>
            </a:r>
            <a:r>
              <a:rPr lang="en-GB" sz="2000" dirty="0" smtClean="0"/>
              <a:t> </a:t>
            </a:r>
            <a:r>
              <a:rPr lang="en-GB" sz="2000" dirty="0" err="1" smtClean="0"/>
              <a:t>kiirelt</a:t>
            </a:r>
            <a:r>
              <a:rPr lang="en-GB" sz="2000" dirty="0" smtClean="0"/>
              <a:t> </a:t>
            </a:r>
            <a:r>
              <a:rPr lang="en-GB" sz="2000" dirty="0" err="1" smtClean="0"/>
              <a:t>teha</a:t>
            </a:r>
            <a:r>
              <a:rPr lang="en-GB" sz="2000" dirty="0" smtClean="0"/>
              <a:t>;</a:t>
            </a:r>
          </a:p>
          <a:p>
            <a:endParaRPr lang="et-EE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8448147" cy="6217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- </a:t>
            </a:r>
            <a:r>
              <a:rPr lang="en-GB" sz="2000" dirty="0" err="1" smtClean="0"/>
              <a:t>protsessid</a:t>
            </a:r>
            <a:r>
              <a:rPr lang="en-GB" sz="2000" dirty="0" smtClean="0"/>
              <a:t>, </a:t>
            </a:r>
            <a:r>
              <a:rPr lang="en-GB" sz="2000" dirty="0" err="1" smtClean="0"/>
              <a:t>mida</a:t>
            </a:r>
            <a:r>
              <a:rPr lang="en-GB" sz="2000" dirty="0" smtClean="0"/>
              <a:t> me </a:t>
            </a:r>
            <a:r>
              <a:rPr lang="en-GB" sz="2000" dirty="0" err="1" smtClean="0"/>
              <a:t>ei</a:t>
            </a:r>
            <a:r>
              <a:rPr lang="en-GB" sz="2000" dirty="0" smtClean="0"/>
              <a:t> </a:t>
            </a:r>
            <a:r>
              <a:rPr lang="en-GB" sz="2000" dirty="0" err="1" smtClean="0"/>
              <a:t>saa</a:t>
            </a:r>
            <a:r>
              <a:rPr lang="en-GB" sz="2000" dirty="0" smtClean="0"/>
              <a:t> </a:t>
            </a:r>
            <a:r>
              <a:rPr lang="en-GB" sz="2000" dirty="0" err="1" smtClean="0"/>
              <a:t>ise</a:t>
            </a:r>
            <a:r>
              <a:rPr lang="en-GB" sz="2000" dirty="0" smtClean="0"/>
              <a:t> </a:t>
            </a:r>
            <a:r>
              <a:rPr lang="en-GB" sz="2000" dirty="0" err="1" smtClean="0"/>
              <a:t>vahetult</a:t>
            </a:r>
            <a:r>
              <a:rPr lang="en-GB" sz="2000" dirty="0" smtClean="0"/>
              <a:t> </a:t>
            </a:r>
            <a:r>
              <a:rPr lang="en-GB" sz="2000" dirty="0" err="1" smtClean="0"/>
              <a:t>tunnetada</a:t>
            </a:r>
            <a:r>
              <a:rPr lang="en-GB" sz="2000" dirty="0" smtClean="0"/>
              <a:t>,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termotuumaprotsess</a:t>
            </a:r>
            <a:r>
              <a:rPr lang="en-GB" sz="2000" dirty="0" smtClean="0"/>
              <a:t>, </a:t>
            </a:r>
            <a:r>
              <a:rPr lang="en-GB" sz="2000" dirty="0" err="1" smtClean="0"/>
              <a:t>tuumade</a:t>
            </a:r>
            <a:r>
              <a:rPr lang="en-GB" sz="2000" dirty="0" smtClean="0"/>
              <a:t> </a:t>
            </a:r>
            <a:r>
              <a:rPr lang="en-GB" sz="2000" dirty="0" err="1" smtClean="0"/>
              <a:t>lõhustumine</a:t>
            </a:r>
            <a:r>
              <a:rPr lang="en-GB" sz="2000" dirty="0" smtClean="0"/>
              <a:t>, </a:t>
            </a:r>
            <a:r>
              <a:rPr lang="en-GB" sz="2000" dirty="0" err="1" smtClean="0"/>
              <a:t>tähe</a:t>
            </a:r>
            <a:r>
              <a:rPr lang="en-GB" sz="2000" dirty="0" smtClean="0"/>
              <a:t> </a:t>
            </a:r>
            <a:r>
              <a:rPr lang="en-GB" sz="2000" dirty="0" err="1" smtClean="0"/>
              <a:t>teke</a:t>
            </a:r>
            <a:r>
              <a:rPr lang="en-GB" sz="2000" dirty="0" smtClean="0"/>
              <a:t> </a:t>
            </a:r>
            <a:r>
              <a:rPr lang="en-GB" sz="2000" dirty="0" err="1" smtClean="0"/>
              <a:t>jne</a:t>
            </a:r>
            <a:r>
              <a:rPr lang="en-GB" sz="2000" dirty="0" smtClean="0"/>
              <a:t>.</a:t>
            </a:r>
          </a:p>
          <a:p>
            <a:endParaRPr lang="et-EE" sz="2000" dirty="0" smtClean="0"/>
          </a:p>
          <a:p>
            <a:r>
              <a:rPr lang="et-EE" sz="2000" dirty="0" smtClean="0"/>
              <a:t>- </a:t>
            </a:r>
            <a:r>
              <a:rPr lang="en-GB" sz="2000" dirty="0" err="1" smtClean="0"/>
              <a:t>Animatsioonid</a:t>
            </a:r>
            <a:r>
              <a:rPr lang="en-GB" sz="2000" dirty="0" smtClean="0"/>
              <a:t> </a:t>
            </a:r>
            <a:r>
              <a:rPr lang="en-GB" sz="2000" dirty="0" err="1" smtClean="0"/>
              <a:t>võivad</a:t>
            </a:r>
            <a:r>
              <a:rPr lang="en-GB" sz="2000" dirty="0" smtClean="0"/>
              <a:t> </a:t>
            </a:r>
            <a:r>
              <a:rPr lang="en-GB" sz="2000" dirty="0" err="1" smtClean="0"/>
              <a:t>sisaldada</a:t>
            </a:r>
            <a:r>
              <a:rPr lang="en-GB" sz="2000" dirty="0" smtClean="0"/>
              <a:t> 3D-nähtusi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n-GB" sz="2000" dirty="0" err="1" smtClean="0"/>
              <a:t>mõisteid</a:t>
            </a:r>
            <a:r>
              <a:rPr lang="en-GB" sz="2000" dirty="0" smtClean="0"/>
              <a:t>,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molekulide</a:t>
            </a:r>
            <a:r>
              <a:rPr lang="en-GB" sz="2000" dirty="0" smtClean="0"/>
              <a:t> </a:t>
            </a:r>
            <a:r>
              <a:rPr lang="en-GB" sz="2000" dirty="0" err="1" smtClean="0"/>
              <a:t>kuju</a:t>
            </a:r>
            <a:r>
              <a:rPr lang="en-GB" sz="2000" dirty="0" smtClean="0"/>
              <a:t>, </a:t>
            </a:r>
            <a:r>
              <a:rPr lang="en-GB" sz="2000" dirty="0" err="1" smtClean="0"/>
              <a:t>kristallide</a:t>
            </a:r>
            <a:r>
              <a:rPr lang="en-GB" sz="2000" dirty="0" smtClean="0"/>
              <a:t> </a:t>
            </a:r>
            <a:r>
              <a:rPr lang="en-GB" sz="2000" dirty="0" err="1" smtClean="0"/>
              <a:t>kuju</a:t>
            </a:r>
            <a:r>
              <a:rPr lang="en-GB" sz="2000" dirty="0" smtClean="0"/>
              <a:t>, </a:t>
            </a:r>
            <a:r>
              <a:rPr lang="en-GB" sz="2000" dirty="0" err="1" smtClean="0"/>
              <a:t>Kuu</a:t>
            </a:r>
            <a:r>
              <a:rPr lang="en-GB" sz="2000" dirty="0" smtClean="0"/>
              <a:t>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n-GB" sz="2000" dirty="0" err="1" smtClean="0"/>
              <a:t>Päikese</a:t>
            </a:r>
            <a:r>
              <a:rPr lang="en-GB" sz="2000" dirty="0" smtClean="0"/>
              <a:t> </a:t>
            </a:r>
            <a:r>
              <a:rPr lang="en-GB" sz="2000" dirty="0" err="1" smtClean="0"/>
              <a:t>varjutus</a:t>
            </a:r>
            <a:r>
              <a:rPr lang="en-GB" sz="2000" dirty="0" smtClean="0"/>
              <a:t>, </a:t>
            </a:r>
            <a:r>
              <a:rPr lang="en-GB" sz="2000" dirty="0" err="1" smtClean="0"/>
              <a:t>liikumine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smtClean="0"/>
              <a:t>3D-ruumis.</a:t>
            </a:r>
            <a:endParaRPr lang="et-EE" sz="2000" dirty="0" smtClean="0"/>
          </a:p>
          <a:p>
            <a:r>
              <a:rPr lang="et-EE" sz="2000" dirty="0" smtClean="0"/>
              <a:t>- </a:t>
            </a:r>
            <a:r>
              <a:rPr lang="en-GB" sz="2000" dirty="0" err="1" smtClean="0"/>
              <a:t>Animatsioone</a:t>
            </a:r>
            <a:r>
              <a:rPr lang="en-GB" sz="2000" dirty="0" smtClean="0"/>
              <a:t> </a:t>
            </a:r>
            <a:r>
              <a:rPr lang="en-GB" sz="2000" dirty="0" err="1" smtClean="0"/>
              <a:t>võib</a:t>
            </a:r>
            <a:r>
              <a:rPr lang="en-GB" sz="2000" dirty="0" smtClean="0"/>
              <a:t> </a:t>
            </a:r>
            <a:r>
              <a:rPr lang="en-GB" sz="2000" dirty="0" err="1" smtClean="0"/>
              <a:t>kasutada</a:t>
            </a:r>
            <a:r>
              <a:rPr lang="en-GB" sz="2000" dirty="0" smtClean="0"/>
              <a:t> </a:t>
            </a:r>
            <a:r>
              <a:rPr lang="en-GB" sz="2000" dirty="0" err="1" smtClean="0"/>
              <a:t>nähtuste</a:t>
            </a:r>
            <a:r>
              <a:rPr lang="en-GB" sz="2000" dirty="0" smtClean="0"/>
              <a:t> </a:t>
            </a:r>
            <a:r>
              <a:rPr lang="en-GB" sz="2000" dirty="0" err="1" smtClean="0"/>
              <a:t>võrdlemiseks</a:t>
            </a:r>
            <a:r>
              <a:rPr lang="en-GB" sz="2000" dirty="0" smtClean="0"/>
              <a:t> – </a:t>
            </a:r>
            <a:r>
              <a:rPr lang="en-GB" sz="2000" dirty="0" err="1" smtClean="0"/>
              <a:t>meioos</a:t>
            </a:r>
            <a:r>
              <a:rPr lang="en-GB" sz="2000" dirty="0" smtClean="0"/>
              <a:t> </a:t>
            </a:r>
            <a:r>
              <a:rPr lang="en-GB" sz="2000" dirty="0" err="1" smtClean="0"/>
              <a:t>ja</a:t>
            </a:r>
            <a:r>
              <a:rPr lang="en-GB" sz="2000" dirty="0" smtClean="0"/>
              <a:t> </a:t>
            </a:r>
            <a:r>
              <a:rPr lang="en-GB" sz="2000" dirty="0" err="1" smtClean="0"/>
              <a:t>mitoos</a:t>
            </a:r>
            <a:r>
              <a:rPr lang="en-GB" sz="2000" dirty="0" smtClean="0"/>
              <a:t>.</a:t>
            </a:r>
          </a:p>
          <a:p>
            <a:r>
              <a:rPr lang="et-EE" sz="2000" dirty="0" smtClean="0"/>
              <a:t>- </a:t>
            </a:r>
            <a:r>
              <a:rPr lang="en-GB" sz="2000" dirty="0" err="1" smtClean="0"/>
              <a:t>Animatsoone</a:t>
            </a:r>
            <a:r>
              <a:rPr lang="en-GB" sz="2000" dirty="0" smtClean="0"/>
              <a:t> </a:t>
            </a:r>
            <a:r>
              <a:rPr lang="en-GB" sz="2000" dirty="0" err="1" smtClean="0"/>
              <a:t>võib</a:t>
            </a:r>
            <a:r>
              <a:rPr lang="en-GB" sz="2000" dirty="0" smtClean="0"/>
              <a:t> </a:t>
            </a:r>
            <a:r>
              <a:rPr lang="en-GB" sz="2000" dirty="0" err="1" smtClean="0"/>
              <a:t>rakendada</a:t>
            </a:r>
            <a:r>
              <a:rPr lang="en-GB" sz="2000" dirty="0" smtClean="0"/>
              <a:t> </a:t>
            </a:r>
            <a:r>
              <a:rPr lang="en-GB" sz="2000" dirty="0" err="1" smtClean="0"/>
              <a:t>mingi</a:t>
            </a:r>
            <a:r>
              <a:rPr lang="en-GB" sz="2000" dirty="0" smtClean="0"/>
              <a:t> </a:t>
            </a:r>
            <a:r>
              <a:rPr lang="en-GB" sz="2000" dirty="0" err="1" smtClean="0"/>
              <a:t>mõiste</a:t>
            </a:r>
            <a:r>
              <a:rPr lang="en-GB" sz="2000" dirty="0" smtClean="0"/>
              <a:t> </a:t>
            </a:r>
            <a:r>
              <a:rPr lang="en-GB" sz="2000" dirty="0" err="1" smtClean="0"/>
              <a:t>tutvustamiseks</a:t>
            </a:r>
            <a:r>
              <a:rPr lang="en-GB" sz="2000" dirty="0" smtClean="0"/>
              <a:t>,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erinevate</a:t>
            </a:r>
            <a:r>
              <a:rPr lang="en-GB" sz="2000" dirty="0" smtClean="0"/>
              <a:t> </a:t>
            </a:r>
            <a:r>
              <a:rPr lang="en-GB" sz="2000" dirty="0" err="1" smtClean="0"/>
              <a:t>valguse</a:t>
            </a:r>
            <a:r>
              <a:rPr lang="en-GB" sz="2000" dirty="0" smtClean="0"/>
              <a:t> </a:t>
            </a:r>
            <a:r>
              <a:rPr lang="en-GB" sz="2000" dirty="0" err="1" smtClean="0"/>
              <a:t>difraktsioon</a:t>
            </a:r>
            <a:r>
              <a:rPr lang="en-GB" sz="2000" dirty="0" smtClean="0"/>
              <a:t>, </a:t>
            </a:r>
            <a:r>
              <a:rPr lang="en-GB" sz="2000" dirty="0" err="1" smtClean="0"/>
              <a:t>aatomi</a:t>
            </a:r>
            <a:r>
              <a:rPr lang="en-GB" sz="2000" dirty="0" smtClean="0"/>
              <a:t> </a:t>
            </a:r>
            <a:r>
              <a:rPr lang="en-GB" sz="2000" dirty="0" err="1" smtClean="0"/>
              <a:t>ehitus</a:t>
            </a:r>
            <a:r>
              <a:rPr lang="en-GB" sz="2000" dirty="0" smtClean="0"/>
              <a:t>; </a:t>
            </a:r>
            <a:r>
              <a:rPr lang="en-GB" sz="2000" dirty="0" err="1" smtClean="0"/>
              <a:t>võib</a:t>
            </a:r>
            <a:r>
              <a:rPr lang="en-GB" sz="2000" dirty="0" smtClean="0"/>
              <a:t> </a:t>
            </a:r>
            <a:r>
              <a:rPr lang="en-GB" sz="2000" dirty="0" err="1" smtClean="0"/>
              <a:t>rakendada</a:t>
            </a:r>
            <a:r>
              <a:rPr lang="en-GB" sz="2000" dirty="0" smtClean="0"/>
              <a:t> </a:t>
            </a:r>
            <a:r>
              <a:rPr lang="en-GB" sz="2000" dirty="0" err="1" smtClean="0"/>
              <a:t>läbivõetud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teema</a:t>
            </a:r>
            <a:r>
              <a:rPr lang="en-GB" sz="2000" dirty="0" smtClean="0"/>
              <a:t> </a:t>
            </a:r>
            <a:r>
              <a:rPr lang="en-GB" sz="2000" dirty="0" err="1" smtClean="0"/>
              <a:t>kokkuvõtmiseks</a:t>
            </a:r>
            <a:r>
              <a:rPr lang="en-GB" sz="2000" dirty="0" smtClean="0"/>
              <a:t>. </a:t>
            </a:r>
            <a:r>
              <a:rPr lang="en-GB" sz="2000" dirty="0" err="1" smtClean="0"/>
              <a:t>Samuti</a:t>
            </a:r>
            <a:r>
              <a:rPr lang="en-GB" sz="2000" dirty="0" smtClean="0"/>
              <a:t> – </a:t>
            </a:r>
            <a:r>
              <a:rPr lang="en-GB" sz="2000" dirty="0" err="1" smtClean="0"/>
              <a:t>näiteks</a:t>
            </a:r>
            <a:r>
              <a:rPr lang="en-GB" sz="2000" dirty="0" smtClean="0"/>
              <a:t> </a:t>
            </a:r>
            <a:r>
              <a:rPr lang="en-GB" sz="2000" dirty="0" err="1" smtClean="0"/>
              <a:t>erinevat</a:t>
            </a:r>
            <a:r>
              <a:rPr lang="en-GB" sz="2000" dirty="0" smtClean="0"/>
              <a:t> </a:t>
            </a:r>
            <a:r>
              <a:rPr lang="en-GB" sz="2000" dirty="0" err="1" smtClean="0"/>
              <a:t>värvi</a:t>
            </a:r>
            <a:r>
              <a:rPr lang="en-GB" sz="2000" dirty="0" smtClean="0"/>
              <a:t> </a:t>
            </a:r>
            <a:r>
              <a:rPr lang="en-GB" sz="2000" dirty="0" err="1" smtClean="0"/>
              <a:t>valguse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difraktsioon</a:t>
            </a:r>
            <a:r>
              <a:rPr lang="en-GB" sz="2000" dirty="0" smtClean="0"/>
              <a:t>.</a:t>
            </a:r>
          </a:p>
          <a:p>
            <a:endParaRPr lang="et-EE" sz="2000" dirty="0" smtClean="0"/>
          </a:p>
          <a:p>
            <a:r>
              <a:rPr lang="en-GB" sz="2000" dirty="0" err="1" smtClean="0"/>
              <a:t>Üldjuhul</a:t>
            </a:r>
            <a:r>
              <a:rPr lang="en-GB" sz="2000" dirty="0" smtClean="0"/>
              <a:t> on </a:t>
            </a:r>
            <a:r>
              <a:rPr lang="en-GB" sz="2000" dirty="0" err="1" smtClean="0"/>
              <a:t>animatsioonid</a:t>
            </a:r>
            <a:r>
              <a:rPr lang="en-GB" sz="2000" dirty="0" smtClean="0"/>
              <a:t> </a:t>
            </a:r>
            <a:r>
              <a:rPr lang="en-GB" sz="2000" dirty="0" err="1" smtClean="0"/>
              <a:t>paremad</a:t>
            </a:r>
            <a:r>
              <a:rPr lang="en-GB" sz="2000" dirty="0" smtClean="0"/>
              <a:t> </a:t>
            </a:r>
            <a:r>
              <a:rPr lang="en-GB" sz="2000" dirty="0" err="1" smtClean="0"/>
              <a:t>kui</a:t>
            </a:r>
            <a:r>
              <a:rPr lang="en-GB" sz="2000" dirty="0" smtClean="0"/>
              <a:t> </a:t>
            </a:r>
            <a:r>
              <a:rPr lang="en-GB" sz="2000" dirty="0" err="1" smtClean="0"/>
              <a:t>filmina</a:t>
            </a:r>
            <a:r>
              <a:rPr lang="en-GB" sz="2000" dirty="0" smtClean="0"/>
              <a:t> </a:t>
            </a:r>
            <a:r>
              <a:rPr lang="en-GB" sz="2000" dirty="0" err="1" smtClean="0"/>
              <a:t>tehtud</a:t>
            </a:r>
            <a:r>
              <a:rPr lang="en-GB" sz="2000" dirty="0" smtClean="0"/>
              <a:t> </a:t>
            </a:r>
            <a:r>
              <a:rPr lang="en-GB" sz="2000" dirty="0" err="1" smtClean="0"/>
              <a:t>animatsioonid</a:t>
            </a:r>
            <a:r>
              <a:rPr lang="en-GB" sz="2000" dirty="0" smtClean="0"/>
              <a:t>,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smtClean="0"/>
              <a:t> </a:t>
            </a:r>
            <a:r>
              <a:rPr lang="en-GB" sz="2000" dirty="0" err="1" smtClean="0"/>
              <a:t>sest</a:t>
            </a:r>
            <a:r>
              <a:rPr lang="en-GB" sz="2000" dirty="0" smtClean="0"/>
              <a:t> </a:t>
            </a:r>
            <a:r>
              <a:rPr lang="en-GB" sz="2000" dirty="0" err="1" smtClean="0"/>
              <a:t>võimaldavad</a:t>
            </a:r>
            <a:r>
              <a:rPr lang="en-GB" sz="2000" dirty="0" smtClean="0"/>
              <a:t> </a:t>
            </a:r>
            <a:r>
              <a:rPr lang="en-GB" sz="2000" dirty="0" err="1" smtClean="0"/>
              <a:t>kasutajal</a:t>
            </a:r>
            <a:r>
              <a:rPr lang="en-GB" sz="2000" dirty="0" smtClean="0"/>
              <a:t> </a:t>
            </a:r>
            <a:r>
              <a:rPr lang="en-GB" sz="2000" dirty="0" err="1" smtClean="0"/>
              <a:t>muuta</a:t>
            </a:r>
            <a:r>
              <a:rPr lang="en-GB" sz="2000" dirty="0" smtClean="0"/>
              <a:t> </a:t>
            </a:r>
            <a:r>
              <a:rPr lang="en-GB" sz="2000" dirty="0" err="1" smtClean="0"/>
              <a:t>mingeid</a:t>
            </a:r>
            <a:r>
              <a:rPr lang="en-GB" sz="2000" dirty="0" smtClean="0"/>
              <a:t> </a:t>
            </a:r>
            <a:r>
              <a:rPr lang="en-GB" sz="2000" dirty="0" err="1" smtClean="0"/>
              <a:t>parameetreid</a:t>
            </a:r>
            <a:r>
              <a:rPr lang="en-GB" sz="2000" dirty="0" smtClean="0"/>
              <a:t>, </a:t>
            </a:r>
            <a:r>
              <a:rPr lang="en-GB" sz="2000" dirty="0" err="1" smtClean="0"/>
              <a:t>ise</a:t>
            </a:r>
            <a:r>
              <a:rPr lang="en-GB" sz="2000" dirty="0" smtClean="0"/>
              <a:t> </a:t>
            </a:r>
            <a:r>
              <a:rPr lang="en-GB" sz="2000" dirty="0" err="1" smtClean="0"/>
              <a:t>neid</a:t>
            </a:r>
            <a:r>
              <a:rPr lang="en-GB" sz="2000" dirty="0" smtClean="0"/>
              <a:t> </a:t>
            </a:r>
            <a:r>
              <a:rPr lang="en-GB" sz="2000" dirty="0" err="1" smtClean="0"/>
              <a:t>ette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anda</a:t>
            </a:r>
            <a:r>
              <a:rPr lang="en-GB" sz="2000" dirty="0" smtClean="0"/>
              <a:t>. </a:t>
            </a:r>
            <a:r>
              <a:rPr lang="en-GB" sz="2000" dirty="0" err="1" smtClean="0"/>
              <a:t>Kasutaja</a:t>
            </a:r>
            <a:r>
              <a:rPr lang="en-GB" sz="2000" dirty="0" smtClean="0"/>
              <a:t> </a:t>
            </a:r>
            <a:r>
              <a:rPr lang="en-GB" sz="2000" dirty="0" err="1" smtClean="0"/>
              <a:t>saab</a:t>
            </a:r>
            <a:r>
              <a:rPr lang="en-GB" sz="2000" dirty="0" smtClean="0"/>
              <a:t> </a:t>
            </a:r>
            <a:r>
              <a:rPr lang="en-GB" sz="2000" dirty="0" err="1" smtClean="0"/>
              <a:t>muuta</a:t>
            </a:r>
            <a:r>
              <a:rPr lang="en-GB" sz="2000" dirty="0" smtClean="0"/>
              <a:t> </a:t>
            </a:r>
            <a:r>
              <a:rPr lang="en-GB" sz="2000" dirty="0" err="1" smtClean="0"/>
              <a:t>esituses</a:t>
            </a:r>
            <a:r>
              <a:rPr lang="en-GB" sz="2000" dirty="0" smtClean="0"/>
              <a:t> </a:t>
            </a:r>
            <a:r>
              <a:rPr lang="en-GB" sz="2000" dirty="0" err="1" smtClean="0"/>
              <a:t>järjekorda</a:t>
            </a:r>
            <a:r>
              <a:rPr lang="en-GB" sz="2000" dirty="0" smtClean="0"/>
              <a:t>.</a:t>
            </a:r>
          </a:p>
          <a:p>
            <a:r>
              <a:rPr lang="en-GB" sz="2000" dirty="0" err="1" smtClean="0"/>
              <a:t>Tänapäeva</a:t>
            </a:r>
            <a:r>
              <a:rPr lang="en-GB" sz="2000" dirty="0" smtClean="0"/>
              <a:t> </a:t>
            </a:r>
            <a:r>
              <a:rPr lang="en-GB" sz="2000" dirty="0" err="1" smtClean="0"/>
              <a:t>õpilased</a:t>
            </a:r>
            <a:r>
              <a:rPr lang="en-GB" sz="2000" dirty="0" smtClean="0"/>
              <a:t> on </a:t>
            </a:r>
            <a:r>
              <a:rPr lang="en-GB" sz="2000" dirty="0" err="1" smtClean="0"/>
              <a:t>harjunud</a:t>
            </a:r>
            <a:r>
              <a:rPr lang="en-GB" sz="2000" dirty="0" smtClean="0"/>
              <a:t> flash-</a:t>
            </a:r>
            <a:r>
              <a:rPr lang="en-GB" sz="2000" dirty="0" err="1" smtClean="0"/>
              <a:t>rakendustega</a:t>
            </a:r>
            <a:r>
              <a:rPr lang="en-GB" sz="2000" dirty="0" smtClean="0"/>
              <a:t>, </a:t>
            </a:r>
            <a:r>
              <a:rPr lang="en-GB" sz="2000" dirty="0" err="1" smtClean="0"/>
              <a:t>youtube'i</a:t>
            </a:r>
            <a:r>
              <a:rPr lang="en-GB" sz="2000" dirty="0" smtClean="0"/>
              <a:t> </a:t>
            </a:r>
            <a:r>
              <a:rPr lang="en-GB" sz="2000" dirty="0" err="1" smtClean="0"/>
              <a:t>üles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pandud</a:t>
            </a:r>
            <a:r>
              <a:rPr lang="en-GB" sz="2000" dirty="0" smtClean="0"/>
              <a:t> </a:t>
            </a:r>
            <a:r>
              <a:rPr lang="en-GB" sz="2000" dirty="0" err="1" smtClean="0"/>
              <a:t>videotega</a:t>
            </a:r>
            <a:r>
              <a:rPr lang="en-GB" sz="2000" dirty="0" smtClean="0"/>
              <a:t>, </a:t>
            </a:r>
            <a:r>
              <a:rPr lang="en-GB" sz="2000" dirty="0" err="1" smtClean="0"/>
              <a:t>neil</a:t>
            </a:r>
            <a:r>
              <a:rPr lang="en-GB" sz="2000" dirty="0" smtClean="0"/>
              <a:t> on </a:t>
            </a:r>
            <a:r>
              <a:rPr lang="en-GB" sz="2000" dirty="0" err="1" smtClean="0"/>
              <a:t>kergem</a:t>
            </a:r>
            <a:r>
              <a:rPr lang="en-GB" sz="2000" dirty="0" smtClean="0"/>
              <a:t> </a:t>
            </a:r>
            <a:r>
              <a:rPr lang="en-GB" sz="2000" dirty="0" err="1" smtClean="0"/>
              <a:t>neid</a:t>
            </a:r>
            <a:r>
              <a:rPr lang="en-GB" sz="2000" dirty="0" smtClean="0"/>
              <a:t> </a:t>
            </a:r>
            <a:r>
              <a:rPr lang="en-GB" sz="2000" dirty="0" err="1" smtClean="0"/>
              <a:t>omaks</a:t>
            </a:r>
            <a:r>
              <a:rPr lang="en-GB" sz="2000" dirty="0" smtClean="0"/>
              <a:t> </a:t>
            </a:r>
            <a:r>
              <a:rPr lang="en-GB" sz="2000" dirty="0" err="1" smtClean="0"/>
              <a:t>võtta</a:t>
            </a:r>
            <a:r>
              <a:rPr lang="en-GB" sz="2000" dirty="0" smtClean="0"/>
              <a:t>, </a:t>
            </a:r>
            <a:r>
              <a:rPr lang="en-GB" sz="2000" dirty="0" err="1" smtClean="0"/>
              <a:t>nendega</a:t>
            </a:r>
            <a:r>
              <a:rPr lang="en-GB" sz="2000" dirty="0" smtClean="0"/>
              <a:t> </a:t>
            </a:r>
            <a:r>
              <a:rPr lang="et-EE" sz="2000" dirty="0" smtClean="0"/>
              <a:t/>
            </a:r>
            <a:br>
              <a:rPr lang="et-EE" sz="2000" dirty="0" smtClean="0"/>
            </a:br>
            <a:r>
              <a:rPr lang="en-GB" sz="2000" dirty="0" err="1" smtClean="0"/>
              <a:t>manipuleerida</a:t>
            </a:r>
            <a:r>
              <a:rPr lang="en-GB" sz="2000" dirty="0" smtClean="0"/>
              <a:t>.</a:t>
            </a:r>
          </a:p>
          <a:p>
            <a:endParaRPr lang="en-GB" sz="2000" dirty="0" smtClean="0"/>
          </a:p>
          <a:p>
            <a:endParaRPr lang="et-E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419" y="836712"/>
            <a:ext cx="868058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 err="1" smtClean="0"/>
              <a:t>Animatsioonide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liigid</a:t>
            </a:r>
            <a:r>
              <a:rPr lang="en-GB" sz="2000" b="1" i="1" dirty="0" smtClean="0"/>
              <a:t>:</a:t>
            </a:r>
            <a:endParaRPr lang="en-GB" sz="2000" dirty="0" smtClean="0"/>
          </a:p>
          <a:p>
            <a:r>
              <a:rPr lang="et-EE" sz="2000" b="0" i="0" dirty="0" smtClean="0"/>
              <a:t>- </a:t>
            </a:r>
            <a:r>
              <a:rPr lang="en-GB" sz="2000" b="0" i="0" dirty="0" err="1" smtClean="0"/>
              <a:t>animeeritud</a:t>
            </a:r>
            <a:r>
              <a:rPr lang="en-GB" sz="2000" b="0" i="0" dirty="0" smtClean="0"/>
              <a:t> gif-d (</a:t>
            </a:r>
            <a:r>
              <a:rPr lang="en-GB" sz="2000" b="0" i="0" dirty="0" err="1" smtClean="0"/>
              <a:t>tegelikult</a:t>
            </a:r>
            <a:r>
              <a:rPr lang="en-GB" sz="2000" b="0" i="0" dirty="0" smtClean="0"/>
              <a:t> on need </a:t>
            </a:r>
            <a:r>
              <a:rPr lang="en-GB" sz="2000" b="0" i="0" dirty="0" err="1" smtClean="0"/>
              <a:t>järjestikuste</a:t>
            </a:r>
            <a:r>
              <a:rPr lang="en-GB" sz="2000" b="0" i="0" dirty="0" smtClean="0"/>
              <a:t> gif-</a:t>
            </a:r>
            <a:r>
              <a:rPr lang="en-GB" sz="2000" b="0" i="0" dirty="0" err="1" smtClean="0"/>
              <a:t>piltide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kogumid</a:t>
            </a:r>
            <a:r>
              <a:rPr lang="en-GB" sz="2000" b="0" i="0" dirty="0" smtClean="0"/>
              <a:t>);</a:t>
            </a:r>
            <a:endParaRPr lang="en-GB" sz="2000" dirty="0" smtClean="0"/>
          </a:p>
          <a:p>
            <a:r>
              <a:rPr lang="en-GB" sz="2000" b="0" i="0" dirty="0" err="1" smtClean="0"/>
              <a:t>Javascript</a:t>
            </a:r>
            <a:r>
              <a:rPr lang="en-GB" sz="2000" b="0" i="0" dirty="0" smtClean="0"/>
              <a:t>-s </a:t>
            </a:r>
            <a:r>
              <a:rPr lang="en-GB" sz="2000" b="0" i="0" dirty="0" err="1" smtClean="0"/>
              <a:t>animatsioonid</a:t>
            </a:r>
            <a:r>
              <a:rPr lang="en-GB" sz="2000" b="0" i="0" dirty="0" smtClean="0"/>
              <a:t>: </a:t>
            </a:r>
            <a:r>
              <a:rPr lang="en-GB" sz="2000" b="0" i="0" dirty="0" err="1" smtClean="0"/>
              <a:t>veebilehtede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koostamisel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kasutatud</a:t>
            </a:r>
            <a:r>
              <a:rPr lang="en-GB" sz="2000" b="0" i="0" dirty="0" smtClean="0"/>
              <a:t>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smtClean="0"/>
              <a:t>java-</a:t>
            </a:r>
            <a:r>
              <a:rPr lang="en-GB" sz="2000" b="0" i="0" dirty="0" err="1" smtClean="0"/>
              <a:t>keelne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jupp</a:t>
            </a:r>
            <a:r>
              <a:rPr lang="en-GB" sz="2000" b="0" i="0" dirty="0" smtClean="0"/>
              <a:t>. </a:t>
            </a:r>
            <a:endParaRPr lang="en-GB" sz="2000" dirty="0" smtClean="0"/>
          </a:p>
          <a:p>
            <a:r>
              <a:rPr lang="et-EE" sz="2000" b="0" i="0" dirty="0" smtClean="0"/>
              <a:t>- </a:t>
            </a:r>
            <a:r>
              <a:rPr lang="en-GB" sz="2000" b="0" i="0" dirty="0" err="1" smtClean="0"/>
              <a:t>JavaApplet'd</a:t>
            </a:r>
            <a:r>
              <a:rPr lang="en-GB" sz="2000" b="0" i="0" dirty="0" smtClean="0"/>
              <a:t> – </a:t>
            </a:r>
            <a:r>
              <a:rPr lang="en-GB" sz="2000" b="0" i="0" dirty="0" err="1" smtClean="0"/>
              <a:t>nõuab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arvutis</a:t>
            </a:r>
            <a:r>
              <a:rPr lang="en-GB" sz="2000" b="0" i="0" dirty="0" smtClean="0"/>
              <a:t> Java </a:t>
            </a:r>
            <a:r>
              <a:rPr lang="en-GB" sz="2000" b="0" i="0" dirty="0" err="1" smtClean="0"/>
              <a:t>toetust</a:t>
            </a:r>
            <a:r>
              <a:rPr lang="en-GB" sz="2000" b="0" i="0" dirty="0" smtClean="0"/>
              <a:t>, see on </a:t>
            </a:r>
            <a:r>
              <a:rPr lang="en-GB" sz="2000" b="0" i="0" dirty="0" err="1" smtClean="0"/>
              <a:t>tavaliselt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browseriga</a:t>
            </a:r>
            <a:r>
              <a:rPr lang="en-GB" sz="2000" b="0" i="0" dirty="0" smtClean="0"/>
              <a:t>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err="1" smtClean="0"/>
              <a:t>koos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installeeritud</a:t>
            </a:r>
            <a:r>
              <a:rPr lang="en-GB" sz="2000" b="0" i="0" dirty="0" smtClean="0"/>
              <a:t>.</a:t>
            </a:r>
            <a:endParaRPr lang="en-GB" sz="2000" dirty="0" smtClean="0"/>
          </a:p>
          <a:p>
            <a:r>
              <a:rPr lang="et-EE" sz="2000" b="0" i="0" dirty="0" smtClean="0"/>
              <a:t>- </a:t>
            </a:r>
            <a:r>
              <a:rPr lang="en-GB" sz="2000" b="0" i="0" dirty="0" smtClean="0"/>
              <a:t>Shockwave </a:t>
            </a:r>
            <a:r>
              <a:rPr lang="en-GB" sz="2000" b="0" i="0" dirty="0" err="1" smtClean="0"/>
              <a:t>ja</a:t>
            </a:r>
            <a:r>
              <a:rPr lang="en-GB" sz="2000" b="0" i="0" dirty="0" smtClean="0"/>
              <a:t> Flash-</a:t>
            </a:r>
            <a:r>
              <a:rPr lang="en-GB" sz="2000" b="0" i="0" dirty="0" err="1" smtClean="0"/>
              <a:t>animatsioonid</a:t>
            </a:r>
            <a:r>
              <a:rPr lang="en-GB" sz="2000" b="0" i="0" dirty="0" smtClean="0"/>
              <a:t> – </a:t>
            </a:r>
            <a:r>
              <a:rPr lang="en-GB" sz="2000" b="0" i="0" dirty="0" err="1" smtClean="0"/>
              <a:t>neid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saab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kasutada</a:t>
            </a:r>
            <a:r>
              <a:rPr lang="en-GB" sz="2000" b="0" i="0" dirty="0" smtClean="0"/>
              <a:t>, </a:t>
            </a:r>
            <a:r>
              <a:rPr lang="en-GB" sz="2000" b="0" i="0" dirty="0" err="1" smtClean="0"/>
              <a:t>kui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arvutisse</a:t>
            </a:r>
            <a:r>
              <a:rPr lang="en-GB" sz="2000" b="0" i="0" dirty="0" smtClean="0"/>
              <a:t>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smtClean="0"/>
              <a:t>on </a:t>
            </a:r>
            <a:r>
              <a:rPr lang="en-GB" sz="2000" b="0" i="0" dirty="0" err="1" smtClean="0"/>
              <a:t>installeeritud</a:t>
            </a:r>
            <a:r>
              <a:rPr lang="en-GB" sz="2000" b="0" i="0" dirty="0" smtClean="0"/>
              <a:t> Adobe Flash </a:t>
            </a:r>
            <a:r>
              <a:rPr lang="en-GB" sz="2000" b="0" i="0" dirty="0" err="1" smtClean="0"/>
              <a:t>ja</a:t>
            </a:r>
            <a:r>
              <a:rPr lang="en-GB" sz="2000" b="0" i="0" dirty="0" smtClean="0"/>
              <a:t> Shockwave </a:t>
            </a:r>
            <a:r>
              <a:rPr lang="en-GB" sz="2000" b="0" i="0" dirty="0" err="1" smtClean="0"/>
              <a:t>Player'd</a:t>
            </a:r>
            <a:r>
              <a:rPr lang="en-GB" sz="2000" b="0" i="0" dirty="0" smtClean="0"/>
              <a:t>. </a:t>
            </a:r>
            <a:r>
              <a:rPr lang="en-GB" sz="2000" b="0" i="0" dirty="0" err="1" smtClean="0"/>
              <a:t>Praegu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saab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neid</a:t>
            </a:r>
            <a:r>
              <a:rPr lang="en-GB" sz="2000" b="0" i="0" dirty="0" smtClean="0"/>
              <a:t>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err="1" smtClean="0"/>
              <a:t>kasutada</a:t>
            </a:r>
            <a:r>
              <a:rPr lang="en-GB" sz="2000" b="0" i="0" dirty="0" smtClean="0"/>
              <a:t> ka </a:t>
            </a:r>
            <a:r>
              <a:rPr lang="en-GB" sz="2000" b="0" i="0" dirty="0" err="1" smtClean="0"/>
              <a:t>tahvelarvutitel</a:t>
            </a:r>
            <a:r>
              <a:rPr lang="en-GB" sz="2000" b="0" i="0" dirty="0" smtClean="0"/>
              <a:t>, </a:t>
            </a:r>
            <a:r>
              <a:rPr lang="en-GB" sz="2000" b="0" i="0" dirty="0" err="1" smtClean="0"/>
              <a:t>kuid</a:t>
            </a:r>
            <a:r>
              <a:rPr lang="en-GB" sz="2000" b="0" i="0" dirty="0" smtClean="0"/>
              <a:t> Adobe on </a:t>
            </a:r>
            <a:r>
              <a:rPr lang="en-GB" sz="2000" b="0" i="0" dirty="0" err="1" smtClean="0"/>
              <a:t>lubanud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Flash'ide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arenduse</a:t>
            </a:r>
            <a:r>
              <a:rPr lang="en-GB" sz="2000" b="0" i="0" dirty="0" smtClean="0"/>
              <a:t>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err="1" smtClean="0"/>
              <a:t>ja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toetuse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lõpetada</a:t>
            </a:r>
            <a:r>
              <a:rPr lang="en-GB" sz="2000" b="0" i="0" dirty="0" smtClean="0"/>
              <a:t>. </a:t>
            </a:r>
            <a:endParaRPr lang="en-GB" sz="2000" dirty="0" smtClean="0"/>
          </a:p>
          <a:p>
            <a:r>
              <a:rPr lang="et-EE" sz="2000" b="0" i="0" dirty="0" smtClean="0"/>
              <a:t>- </a:t>
            </a:r>
            <a:r>
              <a:rPr lang="en-GB" sz="2000" b="0" i="0" dirty="0" err="1" smtClean="0"/>
              <a:t>Tulevikus</a:t>
            </a:r>
            <a:r>
              <a:rPr lang="en-GB" sz="2000" b="0" i="0" dirty="0" smtClean="0"/>
              <a:t> peaks </a:t>
            </a:r>
            <a:r>
              <a:rPr lang="en-GB" sz="2000" b="0" i="0" dirty="0" err="1" smtClean="0"/>
              <a:t>kasutusele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võetama</a:t>
            </a:r>
            <a:r>
              <a:rPr lang="en-GB" sz="2000" b="0" i="0" dirty="0" smtClean="0"/>
              <a:t> html-</a:t>
            </a:r>
            <a:r>
              <a:rPr lang="en-GB" sz="2000" b="0" i="0" dirty="0" err="1" smtClean="0"/>
              <a:t>i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versioon</a:t>
            </a:r>
            <a:r>
              <a:rPr lang="en-GB" sz="2000" b="0" i="0" dirty="0" smtClean="0"/>
              <a:t> html5, </a:t>
            </a:r>
            <a:r>
              <a:rPr lang="en-GB" sz="2000" b="0" i="0" dirty="0" err="1" smtClean="0"/>
              <a:t>mis</a:t>
            </a:r>
            <a:r>
              <a:rPr lang="en-GB" sz="2000" b="0" i="0" dirty="0" smtClean="0"/>
              <a:t> peaks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err="1" smtClean="0"/>
              <a:t>sisaldama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võimalusi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erinevat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tüüpi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filmide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ja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animatsioonide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mängimiseks</a:t>
            </a:r>
            <a:r>
              <a:rPr lang="en-GB" sz="2000" b="0" i="0" dirty="0" smtClean="0"/>
              <a:t>. </a:t>
            </a:r>
            <a:r>
              <a:rPr lang="et-EE" sz="2000" b="0" i="0" dirty="0" smtClean="0"/>
              <a:t/>
            </a:r>
            <a:br>
              <a:rPr lang="et-EE" sz="2000" b="0" i="0" dirty="0" smtClean="0"/>
            </a:br>
            <a:r>
              <a:rPr lang="en-GB" sz="2000" b="0" i="0" dirty="0" err="1" smtClean="0"/>
              <a:t>Millised</a:t>
            </a:r>
            <a:r>
              <a:rPr lang="en-GB" sz="2000" b="0" i="0" dirty="0" smtClean="0"/>
              <a:t> need </a:t>
            </a:r>
            <a:r>
              <a:rPr lang="en-GB" sz="2000" b="0" i="0" dirty="0" err="1" smtClean="0"/>
              <a:t>tulevad</a:t>
            </a:r>
            <a:r>
              <a:rPr lang="en-GB" sz="2000" b="0" i="0" dirty="0" smtClean="0"/>
              <a:t>, on </a:t>
            </a:r>
            <a:r>
              <a:rPr lang="en-GB" sz="2000" b="0" i="0" dirty="0" err="1" smtClean="0"/>
              <a:t>praegu</a:t>
            </a:r>
            <a:r>
              <a:rPr lang="en-GB" sz="2000" b="0" i="0" dirty="0" smtClean="0"/>
              <a:t> </a:t>
            </a:r>
            <a:r>
              <a:rPr lang="en-GB" sz="2000" b="0" i="0" dirty="0" err="1" smtClean="0"/>
              <a:t>teadmata</a:t>
            </a:r>
            <a:r>
              <a:rPr lang="en-GB" sz="2000" b="0" i="0" dirty="0" smtClean="0"/>
              <a:t> (03.09.2012).</a:t>
            </a:r>
            <a:endParaRPr lang="en-GB" sz="2000" dirty="0" smtClean="0"/>
          </a:p>
          <a:p>
            <a:endParaRPr lang="et-EE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5013" y="712788"/>
            <a:ext cx="405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b="1"/>
              <a:t>II Veebipõhised java-simulatsioonid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08038" y="1216025"/>
            <a:ext cx="67119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dirty="0">
                <a:hlinkClick r:id="rId2"/>
              </a:rPr>
              <a:t>http://mudelid.5dvision.ee</a:t>
            </a:r>
            <a:endParaRPr lang="et-EE" dirty="0"/>
          </a:p>
          <a:p>
            <a:r>
              <a:rPr lang="et-EE" dirty="0">
                <a:hlinkClick r:id="rId3"/>
              </a:rPr>
              <a:t>http://phet.colorado.edu</a:t>
            </a:r>
            <a:r>
              <a:rPr lang="et-EE" dirty="0"/>
              <a:t/>
            </a:r>
            <a:br>
              <a:rPr lang="et-EE" dirty="0"/>
            </a:br>
            <a:r>
              <a:rPr lang="et-EE" dirty="0">
                <a:hlinkClick r:id="rId4"/>
              </a:rPr>
              <a:t>http://www.hazelwood.k12.mo.us/~grichert/sciweb/applets.html</a:t>
            </a:r>
            <a:endParaRPr lang="et-EE" dirty="0"/>
          </a:p>
          <a:p>
            <a:r>
              <a:rPr lang="et-EE" dirty="0">
                <a:hlinkClick r:id="rId5"/>
              </a:rPr>
              <a:t>http://www3.interscience.wiley.com:8100/legacy/college/halliday/</a:t>
            </a:r>
            <a:endParaRPr lang="et-EE" dirty="0"/>
          </a:p>
          <a:p>
            <a:r>
              <a:rPr lang="et-EE" dirty="0"/>
              <a:t>0471320005/simulations6e/index.htm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63575" y="712788"/>
            <a:ext cx="817245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t-EE" dirty="0"/>
              <a:t>Iseseisev töö järgmiseks korraks:</a:t>
            </a:r>
          </a:p>
          <a:p>
            <a:endParaRPr lang="et-EE" dirty="0"/>
          </a:p>
          <a:p>
            <a:r>
              <a:rPr lang="et-EE" dirty="0"/>
              <a:t>Milliseid põhikooli loodusõpetuse ning põhikooli füüsika osasid saab või saaks </a:t>
            </a:r>
          </a:p>
          <a:p>
            <a:r>
              <a:rPr lang="et-EE" dirty="0"/>
              <a:t>Teie arvates illustreerida arvutisimulatsiooniga? </a:t>
            </a:r>
            <a:br>
              <a:rPr lang="et-EE" dirty="0"/>
            </a:br>
            <a:r>
              <a:rPr lang="et-EE" dirty="0"/>
              <a:t>Otsida välja (ja osata selgitada) 1 simulatsiooni mehaanikast, 1 optikast, </a:t>
            </a:r>
          </a:p>
          <a:p>
            <a:r>
              <a:rPr lang="et-EE" dirty="0"/>
              <a:t>1 elektrist ja magnetismist, + 1 vabalt valitud simulatsioon.</a:t>
            </a:r>
          </a:p>
          <a:p>
            <a:endParaRPr lang="et-EE" dirty="0"/>
          </a:p>
          <a:p>
            <a:r>
              <a:rPr lang="et-EE" dirty="0"/>
              <a:t>Töötada läbi uus põhikooli ja gümnaasiumi õppekava – kus on ette nähtud kas </a:t>
            </a:r>
            <a:br>
              <a:rPr lang="et-EE" dirty="0"/>
            </a:br>
            <a:r>
              <a:rPr lang="et-EE" dirty="0"/>
              <a:t>eksperiment või simulatsioon? Milline see simulatsioon peaks olema?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178</TotalTime>
  <Words>324</Words>
  <Application>Microsoft Office PowerPoint</Application>
  <PresentationFormat>On-screen Show (4:3)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Garamond</vt:lpstr>
      <vt:lpstr>Times New Roman</vt:lpstr>
      <vt:lpstr>Wingdings</vt:lpstr>
      <vt:lpstr>Edge</vt:lpstr>
      <vt:lpstr>Slide 1</vt:lpstr>
      <vt:lpstr>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Tallinna Ülikool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Kasutaja</dc:creator>
  <cp:lastModifiedBy>Kasutaja</cp:lastModifiedBy>
  <cp:revision>18</cp:revision>
  <dcterms:created xsi:type="dcterms:W3CDTF">2007-01-30T10:59:20Z</dcterms:created>
  <dcterms:modified xsi:type="dcterms:W3CDTF">2012-09-03T03:09:37Z</dcterms:modified>
</cp:coreProperties>
</file>