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handoutMasterIdLst>
    <p:handoutMasterId r:id="rId32"/>
  </p:handoutMasterIdLst>
  <p:sldIdLst>
    <p:sldId id="316" r:id="rId2"/>
    <p:sldId id="317" r:id="rId3"/>
    <p:sldId id="318" r:id="rId4"/>
    <p:sldId id="319" r:id="rId5"/>
    <p:sldId id="320" r:id="rId6"/>
    <p:sldId id="322" r:id="rId7"/>
    <p:sldId id="367" r:id="rId8"/>
    <p:sldId id="325" r:id="rId9"/>
    <p:sldId id="326" r:id="rId10"/>
    <p:sldId id="330" r:id="rId11"/>
    <p:sldId id="366" r:id="rId12"/>
    <p:sldId id="365" r:id="rId13"/>
    <p:sldId id="370" r:id="rId14"/>
    <p:sldId id="337" r:id="rId15"/>
    <p:sldId id="338" r:id="rId16"/>
    <p:sldId id="339" r:id="rId17"/>
    <p:sldId id="372" r:id="rId18"/>
    <p:sldId id="373" r:id="rId19"/>
    <p:sldId id="374" r:id="rId20"/>
    <p:sldId id="375" r:id="rId21"/>
    <p:sldId id="376" r:id="rId22"/>
    <p:sldId id="345" r:id="rId23"/>
    <p:sldId id="346" r:id="rId24"/>
    <p:sldId id="347" r:id="rId25"/>
    <p:sldId id="379" r:id="rId26"/>
    <p:sldId id="380" r:id="rId27"/>
    <p:sldId id="377" r:id="rId28"/>
    <p:sldId id="362" r:id="rId29"/>
    <p:sldId id="363" r:id="rId30"/>
    <p:sldId id="364" r:id="rId31"/>
  </p:sldIdLst>
  <p:sldSz cx="9144000" cy="5143500" type="screen16x9"/>
  <p:notesSz cx="6858000" cy="9144000"/>
  <p:embeddedFontLst>
    <p:embeddedFont>
      <p:font typeface="Minion Pro" panose="02040503050201020203" charset="0"/>
      <p:regular r:id="rId33"/>
      <p:bold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S PGothic" panose="020B0600070205080204" pitchFamily="34" charset="-128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CABA"/>
    <a:srgbClr val="D3BBA8"/>
    <a:srgbClr val="F68D2E"/>
    <a:srgbClr val="D0043C"/>
    <a:srgbClr val="A4D65E"/>
    <a:srgbClr val="6E6E6E"/>
    <a:srgbClr val="CFD0D0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24" autoAdjust="0"/>
    <p:restoredTop sz="94626" autoAdjust="0"/>
  </p:normalViewPr>
  <p:slideViewPr>
    <p:cSldViewPr snapToGrid="0">
      <p:cViewPr varScale="1">
        <p:scale>
          <a:sx n="144" d="100"/>
          <a:sy n="144" d="100"/>
        </p:scale>
        <p:origin x="276" y="12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180D4-4DC6-4819-B4B2-E14F72BA88D0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D5CF15-7169-47EF-8D67-4C96863E3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4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1405153"/>
            <a:ext cx="7772400" cy="11226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53000"/>
              </a:lnSpc>
              <a:defRPr sz="8800" baseline="0">
                <a:latin typeface="Minion Pro" panose="02040503050201020203" pitchFamily="18" charset="0"/>
              </a:defRPr>
            </a:lvl1pPr>
          </a:lstStyle>
          <a:p>
            <a:r>
              <a:rPr lang="en-US" dirty="0" smtClean="0"/>
              <a:t>T</a:t>
            </a:r>
            <a:r>
              <a:rPr lang="et-EE" dirty="0" smtClean="0"/>
              <a:t>ähtis  pealkiri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70" y="3086100"/>
            <a:ext cx="7182297" cy="865224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latin typeface="Minion Pro" panose="020405030502010202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smtClean="0"/>
              <a:t>nimi</a:t>
            </a:r>
          </a:p>
          <a:p>
            <a:r>
              <a:rPr lang="et-EE" dirty="0" smtClean="0"/>
              <a:t>xx.xx.xxxx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9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õrdlu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394223"/>
            <a:ext cx="3724275" cy="293420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26" y="1394223"/>
            <a:ext cx="3724275" cy="293420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6900" y="235930"/>
            <a:ext cx="7962900" cy="92612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997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11807" y="534612"/>
            <a:ext cx="3127768" cy="4991100"/>
          </a:xfrm>
        </p:spPr>
        <p:txBody>
          <a:bodyPr anchor="b"/>
          <a:lstStyle>
            <a:lvl1pPr marL="0" indent="0">
              <a:buNone/>
              <a:defRPr sz="45000" b="0" i="1">
                <a:solidFill>
                  <a:srgbClr val="D0043C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pPr lvl="0"/>
            <a:r>
              <a:rPr lang="et-EE" dirty="0" smtClean="0"/>
              <a:t>1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98721" y="1661862"/>
            <a:ext cx="4751812" cy="1675338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63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ruut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93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55576" y="1790344"/>
            <a:ext cx="2340000" cy="893397"/>
          </a:xfrm>
          <a:prstGeom prst="rect">
            <a:avLst/>
          </a:prstGeom>
          <a:noFill/>
          <a:ln>
            <a:noFill/>
          </a:ln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55876" y="519522"/>
            <a:ext cx="2160000" cy="216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56176" y="519522"/>
            <a:ext cx="2160000" cy="216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2828922"/>
            <a:ext cx="7772400" cy="1559633"/>
          </a:xfrm>
        </p:spPr>
        <p:txBody>
          <a:bodyPr anchor="t"/>
          <a:lstStyle>
            <a:lvl1pPr marL="457200" indent="-457200">
              <a:lnSpc>
                <a:spcPct val="100000"/>
              </a:lnSpc>
              <a:buFont typeface="Lucida Grande"/>
              <a:buChar char="-"/>
              <a:defRPr sz="2800"/>
            </a:lvl1pPr>
            <a:lvl2pPr marL="685800" indent="-228600">
              <a:lnSpc>
                <a:spcPct val="100000"/>
              </a:lnSpc>
              <a:buFont typeface="Lucida Grande"/>
              <a:buChar char="-"/>
              <a:defRPr sz="2400"/>
            </a:lvl2pPr>
            <a:lvl3pPr marL="1143000" indent="-228600">
              <a:lnSpc>
                <a:spcPct val="100000"/>
              </a:lnSpc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755576" y="627534"/>
            <a:ext cx="1656184" cy="6480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Minion Pro" panose="02040503050201020203" pitchFamily="18" charset="0"/>
                <a:cs typeface="Minion Pro"/>
              </a:rPr>
              <a:t>1.</a:t>
            </a:r>
            <a:endParaRPr lang="en-US" sz="6600" b="0" i="1" dirty="0">
              <a:latin typeface="Minion Pro" panose="02040503050201020203" pitchFamily="18" charset="0"/>
              <a:cs typeface="Minion Pro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401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ruut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476" y="519522"/>
            <a:ext cx="2160000" cy="216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56176" y="519522"/>
            <a:ext cx="2160000" cy="216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4798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486076" y="1762122"/>
            <a:ext cx="2340000" cy="893397"/>
          </a:xfrm>
          <a:prstGeom prst="rect">
            <a:avLst/>
          </a:prstGeom>
          <a:noFill/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 bwMode="auto">
          <a:xfrm>
            <a:off x="3486076" y="627534"/>
            <a:ext cx="1656184" cy="6480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Minion Pro" panose="02040503050201020203" pitchFamily="18" charset="0"/>
                <a:cs typeface="Minion Pro"/>
              </a:rPr>
              <a:t>2.</a:t>
            </a:r>
            <a:endParaRPr lang="en-US" sz="6600" b="0" i="1" dirty="0">
              <a:latin typeface="Minion Pro" panose="02040503050201020203" pitchFamily="18" charset="0"/>
              <a:cs typeface="Minion Pro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62000" y="2828922"/>
            <a:ext cx="7772400" cy="1559633"/>
          </a:xfrm>
        </p:spPr>
        <p:txBody>
          <a:bodyPr anchor="t"/>
          <a:lstStyle>
            <a:lvl1pPr marL="457200" indent="-457200">
              <a:lnSpc>
                <a:spcPct val="100000"/>
              </a:lnSpc>
              <a:buFont typeface="Lucida Grande"/>
              <a:buChar char="-"/>
              <a:defRPr sz="2800"/>
            </a:lvl1pPr>
            <a:lvl2pPr marL="685800" indent="-228600">
              <a:lnSpc>
                <a:spcPct val="100000"/>
              </a:lnSpc>
              <a:buFont typeface="Lucida Grande"/>
              <a:buChar char="-"/>
              <a:defRPr sz="2400"/>
            </a:lvl2pPr>
            <a:lvl3pPr marL="1143000" indent="-228600">
              <a:lnSpc>
                <a:spcPct val="100000"/>
              </a:lnSpc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70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ruut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455876" y="519522"/>
            <a:ext cx="2160000" cy="216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8676" y="519522"/>
            <a:ext cx="2160000" cy="216000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184900" y="514349"/>
            <a:ext cx="2160000" cy="2160000"/>
          </a:xfrm>
          <a:prstGeom prst="rect">
            <a:avLst/>
          </a:prstGeom>
          <a:solidFill>
            <a:srgbClr val="D004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191176" y="1776233"/>
            <a:ext cx="2340000" cy="893397"/>
          </a:xfrm>
          <a:prstGeom prst="rect">
            <a:avLst/>
          </a:prstGeom>
          <a:noFill/>
        </p:spPr>
        <p:txBody>
          <a:bodyPr lIns="180000" tIns="374400" rIns="180000" bIns="140400" anchor="b"/>
          <a:lstStyle>
            <a:lvl1pPr marL="0" indent="0" algn="l">
              <a:lnSpc>
                <a:spcPct val="100000"/>
              </a:lnSpc>
              <a:buClr>
                <a:schemeClr val="bg1"/>
              </a:buClr>
              <a:buSzPct val="210000"/>
              <a:buFont typeface="+mj-lt"/>
              <a:buNone/>
              <a:defRPr sz="2800" b="0" i="0" spc="3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Title text</a:t>
            </a:r>
            <a:endParaRPr lang="en-US" dirty="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 bwMode="auto">
          <a:xfrm>
            <a:off x="6191176" y="627534"/>
            <a:ext cx="1656184" cy="6480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80000" tIns="374400" rIns="180000" bIns="140400" numCol="1" anchor="t" anchorCtr="0" compatLnSpc="1">
            <a:prstTxWarp prst="textNoShape">
              <a:avLst/>
            </a:prstTxWarp>
          </a:bodyPr>
          <a:lstStyle>
            <a:lvl1pPr marL="0" indent="0" algn="l" defTabSz="4492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SzPct val="210000"/>
              <a:buFont typeface="+mj-lt"/>
              <a:buNone/>
              <a:defRPr lang="en-GB" sz="3600" b="0" i="1" kern="1200">
                <a:solidFill>
                  <a:schemeClr val="bg1"/>
                </a:solidFill>
                <a:latin typeface="Minion Pro"/>
                <a:ea typeface="ＭＳ Ｐゴシック" panose="020B0600070205080204" pitchFamily="34" charset="-128"/>
                <a:cs typeface="Minion Pro"/>
              </a:defRPr>
            </a:lvl1pPr>
            <a:lvl2pPr marL="742950" indent="-28575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l" defTabSz="44926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ts val="2800"/>
              </a:lnSpc>
            </a:pPr>
            <a:r>
              <a:rPr lang="en-US" sz="6600" b="0" i="1" dirty="0" smtClean="0">
                <a:latin typeface="Minion Pro" panose="02040503050201020203" pitchFamily="18" charset="0"/>
                <a:cs typeface="Minion Pro"/>
              </a:rPr>
              <a:t>3.</a:t>
            </a:r>
            <a:endParaRPr lang="en-US" sz="6600" b="0" i="1" dirty="0">
              <a:latin typeface="Minion Pro" panose="02040503050201020203" pitchFamily="18" charset="0"/>
              <a:cs typeface="Minion Pro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62000" y="2828922"/>
            <a:ext cx="7772400" cy="1559633"/>
          </a:xfrm>
        </p:spPr>
        <p:txBody>
          <a:bodyPr anchor="t"/>
          <a:lstStyle>
            <a:lvl1pPr marL="457200" indent="-457200">
              <a:lnSpc>
                <a:spcPct val="100000"/>
              </a:lnSpc>
              <a:buFont typeface="Lucida Grande"/>
              <a:buChar char="-"/>
              <a:defRPr sz="2800"/>
            </a:lvl1pPr>
            <a:lvl2pPr marL="685800" indent="-228600">
              <a:lnSpc>
                <a:spcPct val="100000"/>
              </a:lnSpc>
              <a:buFont typeface="Lucida Grande"/>
              <a:buChar char="-"/>
              <a:defRPr sz="2400"/>
            </a:lvl2pPr>
            <a:lvl3pPr marL="1143000" indent="-228600">
              <a:lnSpc>
                <a:spcPct val="100000"/>
              </a:lnSpc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708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ike ring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5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566445" y="777213"/>
            <a:ext cx="3240000" cy="324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444" y="1762553"/>
            <a:ext cx="4460622" cy="1299411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99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ringpilt + pealkiri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7330" y="2563565"/>
            <a:ext cx="3466560" cy="1299411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2" name="Picture Placeholder 617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288" y="1009630"/>
            <a:ext cx="3452119" cy="14268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302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ur ring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51930" y="1963490"/>
            <a:ext cx="3466560" cy="1299411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Picture Placeholder 617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671398" y="-668680"/>
            <a:ext cx="6732000" cy="6732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err="1" smtClean="0"/>
              <a:t>Add</a:t>
            </a:r>
            <a:r>
              <a:rPr lang="et-EE" dirty="0" smtClean="0"/>
              <a:t> Picture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texture</a:t>
            </a:r>
            <a:r>
              <a:rPr lang="et-EE" dirty="0" smtClean="0"/>
              <a:t> </a:t>
            </a:r>
            <a:r>
              <a:rPr lang="et-EE" dirty="0" err="1" smtClean="0"/>
              <a:t>fill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1894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+ pealkiri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850090" y="0"/>
            <a:ext cx="4293911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Title 1"/>
          <p:cNvSpPr>
            <a:spLocks noGrp="1"/>
          </p:cNvSpPr>
          <p:nvPr>
            <p:ph type="title" hasCustomPrompt="1"/>
          </p:nvPr>
        </p:nvSpPr>
        <p:spPr>
          <a:xfrm>
            <a:off x="470288" y="1009630"/>
            <a:ext cx="3921133" cy="14268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8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2" name="Content Placeholder 2"/>
          <p:cNvSpPr>
            <a:spLocks noGrp="1"/>
          </p:cNvSpPr>
          <p:nvPr>
            <p:ph idx="11"/>
          </p:nvPr>
        </p:nvSpPr>
        <p:spPr>
          <a:xfrm>
            <a:off x="515430" y="2563565"/>
            <a:ext cx="3878770" cy="1299411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6947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+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/>
          <p:cNvSpPr>
            <a:spLocks noGrp="1"/>
          </p:cNvSpPr>
          <p:nvPr>
            <p:ph type="pic" sz="quarter" idx="10"/>
          </p:nvPr>
        </p:nvSpPr>
        <p:spPr>
          <a:xfrm>
            <a:off x="4850090" y="0"/>
            <a:ext cx="4293911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515430" y="1992065"/>
            <a:ext cx="3878770" cy="1299411"/>
          </a:xfrm>
        </p:spPr>
        <p:txBody>
          <a:bodyPr anchor="ctr"/>
          <a:lstStyle>
            <a:lvl1pPr marL="342900" indent="-342900">
              <a:buFont typeface="Lucida Grande"/>
              <a:buChar char="-"/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53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01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</p:spPr>
        <p:txBody>
          <a:bodyPr anchor="ctr"/>
          <a:lstStyle>
            <a:lvl1pPr>
              <a:defRPr baseline="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6956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+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81000" y="257175"/>
            <a:ext cx="8356600" cy="4010025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 smtClean="0"/>
              <a:t>Pilt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2755900" y="4419600"/>
            <a:ext cx="5969000" cy="425655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 smtClean="0"/>
              <a:t>P</a:t>
            </a:r>
            <a:r>
              <a:rPr lang="et-EE" dirty="0" smtClean="0"/>
              <a:t>ildiallkiri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960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93700" y="273845"/>
            <a:ext cx="8356600" cy="1546488"/>
          </a:xfrm>
          <a:prstGeom prst="rect">
            <a:avLst/>
          </a:prstGeom>
        </p:spPr>
        <p:txBody>
          <a:bodyPr anchor="ctr"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6006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207356"/>
            <a:ext cx="8363190" cy="85012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6002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167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err="1" smtClean="0"/>
              <a:t>pilt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097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174"/>
          <p:cNvSpPr>
            <a:spLocks noGrp="1"/>
          </p:cNvSpPr>
          <p:nvPr>
            <p:ph type="pic" sz="quarter" idx="11" hasCustomPrompt="1"/>
          </p:nvPr>
        </p:nvSpPr>
        <p:spPr>
          <a:xfrm>
            <a:off x="985545" y="977548"/>
            <a:ext cx="1044000" cy="104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1" name="Picture Placeholder 6174"/>
          <p:cNvSpPr>
            <a:spLocks noGrp="1"/>
          </p:cNvSpPr>
          <p:nvPr>
            <p:ph type="pic" sz="quarter" idx="12" hasCustomPrompt="1"/>
          </p:nvPr>
        </p:nvSpPr>
        <p:spPr>
          <a:xfrm>
            <a:off x="3474745" y="977548"/>
            <a:ext cx="1044000" cy="104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2" name="Picture Placeholder 6174"/>
          <p:cNvSpPr>
            <a:spLocks noGrp="1"/>
          </p:cNvSpPr>
          <p:nvPr>
            <p:ph type="pic" sz="quarter" idx="13" hasCustomPrompt="1"/>
          </p:nvPr>
        </p:nvSpPr>
        <p:spPr>
          <a:xfrm>
            <a:off x="5887745" y="977548"/>
            <a:ext cx="1044000" cy="104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3" name="Picture Placeholder 6174"/>
          <p:cNvSpPr>
            <a:spLocks noGrp="1"/>
          </p:cNvSpPr>
          <p:nvPr>
            <p:ph type="pic" sz="quarter" idx="14" hasCustomPrompt="1"/>
          </p:nvPr>
        </p:nvSpPr>
        <p:spPr>
          <a:xfrm>
            <a:off x="6891045" y="2806348"/>
            <a:ext cx="1044000" cy="104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4" name="Picture Placeholder 6174"/>
          <p:cNvSpPr>
            <a:spLocks noGrp="1"/>
          </p:cNvSpPr>
          <p:nvPr>
            <p:ph type="pic" sz="quarter" idx="15" hasCustomPrompt="1"/>
          </p:nvPr>
        </p:nvSpPr>
        <p:spPr>
          <a:xfrm>
            <a:off x="4414545" y="2806348"/>
            <a:ext cx="1044000" cy="104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5" name="Picture Placeholder 6174"/>
          <p:cNvSpPr>
            <a:spLocks noGrp="1"/>
          </p:cNvSpPr>
          <p:nvPr>
            <p:ph type="pic" sz="quarter" idx="16" hasCustomPrompt="1"/>
          </p:nvPr>
        </p:nvSpPr>
        <p:spPr>
          <a:xfrm>
            <a:off x="1963445" y="2806348"/>
            <a:ext cx="1044000" cy="1044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t-EE" dirty="0" smtClean="0"/>
              <a:t>pilt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787400" y="2093029"/>
            <a:ext cx="1498600" cy="66675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251200" y="2093029"/>
            <a:ext cx="1498600" cy="66675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676900" y="2093029"/>
            <a:ext cx="1498600" cy="66675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6680200" y="3921829"/>
            <a:ext cx="1498600" cy="66675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4203700" y="3921829"/>
            <a:ext cx="1498600" cy="66675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1752600" y="3921829"/>
            <a:ext cx="1498600" cy="66675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700" baseline="0"/>
            </a:lvl1pPr>
            <a:lvl2pPr marL="457200" indent="0">
              <a:buNone/>
              <a:defRPr sz="1700"/>
            </a:lvl2pPr>
            <a:lvl3pPr marL="914400" indent="0">
              <a:buNone/>
              <a:defRPr sz="1700"/>
            </a:lvl3pPr>
            <a:lvl4pPr marL="1371600" indent="0">
              <a:buNone/>
              <a:defRPr sz="1700"/>
            </a:lvl4pPr>
            <a:lvl5pPr marL="1828800" indent="0">
              <a:buNone/>
              <a:defRPr sz="1700"/>
            </a:lvl5pPr>
          </a:lstStyle>
          <a:p>
            <a:pPr lvl="0"/>
            <a:r>
              <a:rPr lang="et-EE" dirty="0" smtClean="0"/>
              <a:t>Alampunkti tekst nelja või viie sõnaga</a:t>
            </a:r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207356"/>
            <a:ext cx="8363190" cy="85012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6909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1461597"/>
            <a:ext cx="7772400" cy="11226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53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MASTR TITLE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70" y="3086100"/>
            <a:ext cx="7182297" cy="865224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 smtClean="0"/>
              <a:t>Name</a:t>
            </a:r>
            <a:endParaRPr lang="et-EE" dirty="0" smtClean="0"/>
          </a:p>
          <a:p>
            <a:r>
              <a:rPr lang="et-EE" dirty="0" smtClean="0"/>
              <a:t>xx.xx.2017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55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940" y="1251730"/>
            <a:ext cx="5928560" cy="2110595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1130535" y="104315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8992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1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72940" y="1251731"/>
            <a:ext cx="592856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472940" y="2386564"/>
            <a:ext cx="5928562" cy="1299411"/>
          </a:xfrm>
        </p:spPr>
        <p:txBody>
          <a:bodyPr/>
          <a:lstStyle>
            <a:lvl1pPr marL="457200" indent="-457200">
              <a:buClrTx/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buClrTx/>
              <a:defRPr sz="2400">
                <a:solidFill>
                  <a:srgbClr val="FFFFFF"/>
                </a:solidFill>
              </a:defRPr>
            </a:lvl2pPr>
            <a:lvl3pPr>
              <a:buClrTx/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130535" y="104315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398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2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69826" y="1249391"/>
            <a:ext cx="5931674" cy="9941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i="0" spc="600">
                <a:solidFill>
                  <a:srgbClr val="FFFFFF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472940" y="2386564"/>
            <a:ext cx="5928562" cy="1299411"/>
          </a:xfrm>
        </p:spPr>
        <p:txBody>
          <a:bodyPr/>
          <a:lstStyle>
            <a:lvl1pPr marL="457200" indent="-457200">
              <a:buClrTx/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buClrTx/>
              <a:defRPr sz="2400">
                <a:solidFill>
                  <a:srgbClr val="FFFFFF"/>
                </a:solidFill>
              </a:defRPr>
            </a:lvl2pPr>
            <a:lvl3pPr>
              <a:buClrTx/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130535" y="104315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786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02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469826" y="1418720"/>
            <a:ext cx="5944374" cy="202721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977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1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0200" y="273844"/>
            <a:ext cx="8470900" cy="153237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10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2 (mus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75566" y="207356"/>
            <a:ext cx="8363190" cy="85012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i="0" spc="600">
                <a:solidFill>
                  <a:schemeClr val="bg1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5331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islaid (punane)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8703" y="1532152"/>
            <a:ext cx="7772400" cy="112264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53000"/>
              </a:lnSpc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MASTR TITLE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8070" y="3086100"/>
            <a:ext cx="7182297" cy="865224"/>
          </a:xfrm>
        </p:spPr>
        <p:txBody>
          <a:bodyPr lIns="36000" tIns="180000"/>
          <a:lstStyle>
            <a:lvl1pPr marL="0" indent="0" algn="l">
              <a:lnSpc>
                <a:spcPct val="50000"/>
              </a:lnSpc>
              <a:buNone/>
              <a:defRPr sz="2400" cap="small" spc="6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dirty="0" err="1" smtClean="0"/>
              <a:t>Name</a:t>
            </a:r>
            <a:endParaRPr lang="et-EE" dirty="0" smtClean="0"/>
          </a:p>
          <a:p>
            <a:r>
              <a:rPr lang="et-EE" dirty="0" smtClean="0"/>
              <a:t>xx.xx.2017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44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(punane)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940" y="1421060"/>
            <a:ext cx="5928560" cy="2110595"/>
          </a:xfrm>
          <a:prstGeom prst="rect">
            <a:avLst/>
          </a:prstGeom>
        </p:spPr>
        <p:txBody>
          <a:bodyPr anchor="ctr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05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1 (punane)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72940" y="1421061"/>
            <a:ext cx="592856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2472940" y="2555894"/>
            <a:ext cx="5928562" cy="1299411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1766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+ selgitus 02 (punane)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69827" y="1418721"/>
            <a:ext cx="5603709" cy="9941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i="0" spc="600">
                <a:solidFill>
                  <a:srgbClr val="FFFFFF"/>
                </a:solidFill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472940" y="2555894"/>
            <a:ext cx="5928562" cy="1299411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Lucida Grande"/>
              <a:buChar char="-"/>
              <a:defRPr sz="2800">
                <a:solidFill>
                  <a:srgbClr val="FFFFFF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rgbClr val="FFFFFF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3746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1 (punane)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0200" y="273845"/>
            <a:ext cx="8470900" cy="1546488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0456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02 (punane)">
    <p:bg>
      <p:bgPr>
        <a:solidFill>
          <a:srgbClr val="D00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/>
          <p:cNvSpPr>
            <a:spLocks noGrp="1"/>
          </p:cNvSpPr>
          <p:nvPr>
            <p:ph type="title" hasCustomPrompt="1"/>
          </p:nvPr>
        </p:nvSpPr>
        <p:spPr>
          <a:xfrm>
            <a:off x="362866" y="426431"/>
            <a:ext cx="8363190" cy="850129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i="0" spc="600">
                <a:solidFill>
                  <a:schemeClr val="bg1"/>
                </a:solidFill>
                <a:latin typeface="Minion Pro"/>
                <a:cs typeface="Minion Pro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6" y="4269086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31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es selgitusega 01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72940" y="1421061"/>
            <a:ext cx="5928560" cy="99417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2940" y="2555894"/>
            <a:ext cx="5928562" cy="1299411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564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es selgitusega 02 (val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469826" y="1418721"/>
            <a:ext cx="5944374" cy="99417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6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2472940" y="2555894"/>
            <a:ext cx="5928562" cy="1299411"/>
          </a:xfrm>
        </p:spPr>
        <p:txBody>
          <a:bodyPr/>
          <a:lstStyle>
            <a:lvl1pPr marL="457200" indent="-457200">
              <a:buFont typeface="Lucida Grande"/>
              <a:buChar char="-"/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130535" y="1212487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99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g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2499021" y="1490409"/>
            <a:ext cx="5724679" cy="1919538"/>
          </a:xfrm>
        </p:spPr>
        <p:txBody>
          <a:bodyPr anchor="ctr"/>
          <a:lstStyle>
            <a:lvl1pPr marL="457200" indent="-457200">
              <a:buFont typeface="Lucida Grande"/>
              <a:buChar char="-"/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1130535" y="1195554"/>
            <a:ext cx="445675" cy="2356596"/>
          </a:xfrm>
          <a:prstGeom prst="line">
            <a:avLst/>
          </a:prstGeom>
          <a:ln w="57150" cmpd="sng">
            <a:solidFill>
              <a:srgbClr val="D004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5976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tt pealkirjag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391267"/>
          </a:xfrm>
          <a:prstGeom prst="rect">
            <a:avLst/>
          </a:prstGeom>
        </p:spPr>
        <p:txBody>
          <a:bodyPr anchor="ctr"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20" y="1820334"/>
            <a:ext cx="7909080" cy="2476853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864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tt pealkirjag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96900" y="235930"/>
            <a:ext cx="7962900" cy="92612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200" i="0" spc="600">
                <a:latin typeface="Minion Pro" panose="02040503050201020203" pitchFamily="18" charset="0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5320" y="1371978"/>
            <a:ext cx="7909080" cy="2925209"/>
          </a:xfrm>
        </p:spPr>
        <p:txBody>
          <a:bodyPr anchor="t"/>
          <a:lstStyle>
            <a:lvl1pPr marL="457200" indent="-457200">
              <a:buFont typeface="Lucida Grande"/>
              <a:buChar char="-"/>
              <a:defRPr sz="2800"/>
            </a:lvl1pPr>
            <a:lvl2pPr marL="685800" indent="-228600">
              <a:buFont typeface="Lucida Grande"/>
              <a:buChar char="-"/>
              <a:defRPr sz="2400"/>
            </a:lvl2pPr>
            <a:lvl3pPr marL="1143000" indent="-228600">
              <a:buFont typeface="Lucida Grande"/>
              <a:buChar char="-"/>
              <a:defRPr sz="2000"/>
            </a:lvl3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47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õrdlu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0" y="1778000"/>
            <a:ext cx="3724275" cy="255042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126" y="1778000"/>
            <a:ext cx="3724275" cy="255042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t-EE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391267"/>
          </a:xfrm>
          <a:prstGeom prst="rect">
            <a:avLst/>
          </a:prstGeom>
        </p:spPr>
        <p:txBody>
          <a:bodyPr anchor="ctr"/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68104"/>
            <a:ext cx="2428795" cy="87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386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6221"/>
            <a:ext cx="7886700" cy="282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7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85" r:id="rId3"/>
    <p:sldLayoutId id="2147483662" r:id="rId4"/>
    <p:sldLayoutId id="2147483668" r:id="rId5"/>
    <p:sldLayoutId id="2147483669" r:id="rId6"/>
    <p:sldLayoutId id="2147483686" r:id="rId7"/>
    <p:sldLayoutId id="2147483687" r:id="rId8"/>
    <p:sldLayoutId id="2147483689" r:id="rId9"/>
    <p:sldLayoutId id="2147483690" r:id="rId10"/>
    <p:sldLayoutId id="2147483677" r:id="rId11"/>
    <p:sldLayoutId id="2147483691" r:id="rId12"/>
    <p:sldLayoutId id="2147483692" r:id="rId13"/>
    <p:sldLayoutId id="2147483693" r:id="rId14"/>
    <p:sldLayoutId id="2147483678" r:id="rId15"/>
    <p:sldLayoutId id="2147483682" r:id="rId16"/>
    <p:sldLayoutId id="2147483670" r:id="rId17"/>
    <p:sldLayoutId id="2147483671" r:id="rId18"/>
    <p:sldLayoutId id="2147483683" r:id="rId19"/>
    <p:sldLayoutId id="2147483697" r:id="rId20"/>
    <p:sldLayoutId id="2147483676" r:id="rId21"/>
    <p:sldLayoutId id="2147483667" r:id="rId22"/>
    <p:sldLayoutId id="2147483679" r:id="rId23"/>
    <p:sldLayoutId id="2147483705" r:id="rId24"/>
    <p:sldLayoutId id="2147483706" r:id="rId25"/>
    <p:sldLayoutId id="2147483696" r:id="rId26"/>
    <p:sldLayoutId id="2147483681" r:id="rId27"/>
    <p:sldLayoutId id="2147483666" r:id="rId28"/>
    <p:sldLayoutId id="2147483688" r:id="rId29"/>
    <p:sldLayoutId id="2147483675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54000"/>
        </a:lnSpc>
        <a:spcBef>
          <a:spcPct val="0"/>
        </a:spcBef>
        <a:buNone/>
        <a:defRPr sz="6300" b="0" i="1" kern="1200" cap="all" spc="-300" baseline="0">
          <a:solidFill>
            <a:schemeClr val="tx1"/>
          </a:solidFill>
          <a:latin typeface="Minion Pro" panose="02040503050201020203" pitchFamily="18" charset="0"/>
          <a:ea typeface="+mj-ea"/>
          <a:cs typeface="Minion Pro" panose="02040503050201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75000"/>
          </a:schemeClr>
        </a:buClr>
        <a:buFont typeface="Lucida Grande"/>
        <a:buChar char="-"/>
        <a:defRPr sz="20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9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7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75000"/>
          </a:schemeClr>
        </a:buClr>
        <a:buFont typeface="Lucida Grande"/>
        <a:buChar char="-"/>
        <a:defRPr sz="1800" kern="1200">
          <a:solidFill>
            <a:schemeClr val="tx1"/>
          </a:solidFill>
          <a:latin typeface="Minion Pro" panose="02040503050201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oonivaade-Tallinna-Ülikoo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239" y="802957"/>
            <a:ext cx="7772400" cy="1122644"/>
          </a:xfrm>
        </p:spPr>
        <p:txBody>
          <a:bodyPr/>
          <a:lstStyle/>
          <a:p>
            <a:r>
              <a:rPr lang="en-US" dirty="0" smtClean="0"/>
              <a:t>TALLINN </a:t>
            </a:r>
            <a:br>
              <a:rPr lang="en-US" dirty="0" smtClean="0"/>
            </a:br>
            <a:r>
              <a:rPr lang="en-US" dirty="0" smtClean="0"/>
              <a:t>UNIVERSITY</a:t>
            </a:r>
            <a:br>
              <a:rPr lang="en-US" dirty="0" smtClean="0"/>
            </a:br>
            <a:r>
              <a:rPr lang="en-US" sz="1800" i="0" cap="none" spc="0" dirty="0">
                <a:solidFill>
                  <a:prstClr val="white"/>
                </a:solidFill>
              </a:rPr>
              <a:t>Doris Piho</a:t>
            </a:r>
            <a:br>
              <a:rPr lang="en-US" sz="1800" i="0" cap="none" spc="0" dirty="0">
                <a:solidFill>
                  <a:prstClr val="white"/>
                </a:solidFill>
              </a:rPr>
            </a:br>
            <a:r>
              <a:rPr lang="en-US" sz="1800" i="0" cap="none" spc="0" dirty="0">
                <a:solidFill>
                  <a:prstClr val="white"/>
                </a:solidFill>
              </a:rPr>
              <a:t/>
            </a:r>
            <a:br>
              <a:rPr lang="en-US" sz="1800" i="0" cap="none" spc="0" dirty="0">
                <a:solidFill>
                  <a:prstClr val="white"/>
                </a:solidFill>
              </a:rPr>
            </a:br>
            <a:r>
              <a:rPr lang="en-US" sz="1800" i="0" cap="none" spc="0" dirty="0" smtClean="0">
                <a:solidFill>
                  <a:prstClr val="white"/>
                </a:solidFill>
              </a:rPr>
              <a:t>Senior Marketing Specialist</a:t>
            </a:r>
            <a:r>
              <a:rPr lang="en-US" sz="1800" i="0" cap="none" spc="0" dirty="0">
                <a:solidFill>
                  <a:prstClr val="white"/>
                </a:solidFill>
              </a:rPr>
              <a:t/>
            </a:r>
            <a:br>
              <a:rPr lang="en-US" sz="1800" i="0" cap="none" spc="0" dirty="0">
                <a:solidFill>
                  <a:prstClr val="white"/>
                </a:solidFill>
              </a:rPr>
            </a:br>
            <a:r>
              <a:rPr lang="en-US" sz="1800" i="0" cap="none" spc="0" dirty="0">
                <a:solidFill>
                  <a:prstClr val="white"/>
                </a:solidFill>
              </a:rPr>
              <a:t/>
            </a:r>
            <a:br>
              <a:rPr lang="en-US" sz="1800" i="0" cap="none" spc="0" dirty="0">
                <a:solidFill>
                  <a:prstClr val="white"/>
                </a:solidFill>
              </a:rPr>
            </a:br>
            <a:r>
              <a:rPr lang="en-US" sz="1800" i="0" cap="none" spc="0" dirty="0">
                <a:solidFill>
                  <a:prstClr val="white"/>
                </a:solidFill>
              </a:rPr>
              <a:t>doris.piho@tlu.ee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10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422" y="1234481"/>
            <a:ext cx="3921133" cy="2297957"/>
          </a:xfrm>
        </p:spPr>
        <p:txBody>
          <a:bodyPr/>
          <a:lstStyle/>
          <a:p>
            <a:r>
              <a:rPr lang="en-US" dirty="0"/>
              <a:t>what DOES The </a:t>
            </a:r>
            <a:r>
              <a:rPr lang="en-US" dirty="0" err="1"/>
              <a:t>tu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CAMPUS </a:t>
            </a:r>
            <a:br>
              <a:rPr lang="en-US" dirty="0"/>
            </a:br>
            <a:r>
              <a:rPr lang="en-US" dirty="0"/>
              <a:t>LOOK LIKE?</a:t>
            </a:r>
          </a:p>
        </p:txBody>
      </p:sp>
      <p:pic>
        <p:nvPicPr>
          <p:cNvPr id="7" name="Picture Placeholder 6" descr="linnak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8"/>
          <a:stretch/>
        </p:blipFill>
        <p:spPr/>
      </p:pic>
    </p:spTree>
    <p:extLst>
      <p:ext uri="{BB962C8B-B14F-4D97-AF65-F5344CB8AC3E}">
        <p14:creationId xmlns:p14="http://schemas.microsoft.com/office/powerpoint/2010/main" val="5190322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virtuaaltuur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17438"/>
          <a:stretch/>
        </p:blipFill>
        <p:spPr/>
      </p:pic>
    </p:spTree>
    <p:extLst>
      <p:ext uri="{BB962C8B-B14F-4D97-AF65-F5344CB8AC3E}">
        <p14:creationId xmlns:p14="http://schemas.microsoft.com/office/powerpoint/2010/main" val="86542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teklid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1" b="4599"/>
          <a:stretch/>
        </p:blipFill>
        <p:spPr/>
      </p:pic>
      <p:sp>
        <p:nvSpPr>
          <p:cNvPr id="3" name="Title 1"/>
          <p:cNvSpPr txBox="1">
            <a:spLocks/>
          </p:cNvSpPr>
          <p:nvPr/>
        </p:nvSpPr>
        <p:spPr>
          <a:xfrm>
            <a:off x="372279" y="2979986"/>
            <a:ext cx="7772400" cy="18388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4000"/>
              </a:lnSpc>
              <a:spcBef>
                <a:spcPct val="0"/>
              </a:spcBef>
              <a:buNone/>
              <a:defRPr sz="6300" b="0" i="1" kern="1200" cap="all" spc="-300" baseline="0">
                <a:solidFill>
                  <a:schemeClr val="tx1"/>
                </a:solidFill>
                <a:latin typeface="Minion Pro" panose="02040503050201020203" pitchFamily="18" charset="0"/>
                <a:ea typeface="+mj-ea"/>
                <a:cs typeface="Minion Pro" panose="02040503050201020203" pitchFamily="18" charset="0"/>
              </a:defRPr>
            </a:lvl1pPr>
          </a:lstStyle>
          <a:p>
            <a:r>
              <a:rPr lang="et-EE" sz="8800" dirty="0" smtClean="0">
                <a:solidFill>
                  <a:schemeClr val="bg1"/>
                </a:solidFill>
              </a:rPr>
              <a:t>DEGREE PROGRAMMES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48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6900" y="574590"/>
            <a:ext cx="7962900" cy="926120"/>
          </a:xfrm>
        </p:spPr>
        <p:txBody>
          <a:bodyPr/>
          <a:lstStyle/>
          <a:p>
            <a:r>
              <a:rPr lang="en-US" dirty="0" smtClean="0"/>
              <a:t>English-based </a:t>
            </a:r>
            <a:r>
              <a:rPr lang="en-US" dirty="0"/>
              <a:t>degree </a:t>
            </a:r>
            <a:br>
              <a:rPr lang="en-US" dirty="0"/>
            </a:br>
            <a:r>
              <a:rPr lang="en-US" dirty="0" err="1"/>
              <a:t>programme</a:t>
            </a:r>
            <a:r>
              <a:rPr lang="et-EE" dirty="0"/>
              <a:t>S</a:t>
            </a:r>
            <a:r>
              <a:rPr lang="en-US" dirty="0"/>
              <a:t>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625320" y="1871170"/>
            <a:ext cx="7909080" cy="2197753"/>
          </a:xfrm>
        </p:spPr>
        <p:txBody>
          <a:bodyPr/>
          <a:lstStyle/>
          <a:p>
            <a:r>
              <a:rPr lang="en-US" dirty="0"/>
              <a:t>6 bachelor’s,</a:t>
            </a:r>
          </a:p>
          <a:p>
            <a:r>
              <a:rPr lang="en-US" dirty="0" smtClean="0"/>
              <a:t>1</a:t>
            </a:r>
            <a:r>
              <a:rPr lang="en-US" dirty="0"/>
              <a:t>6</a:t>
            </a:r>
            <a:r>
              <a:rPr lang="en-US" dirty="0" smtClean="0"/>
              <a:t> </a:t>
            </a:r>
            <a:r>
              <a:rPr lang="en-US" dirty="0"/>
              <a:t>master’s,</a:t>
            </a:r>
          </a:p>
          <a:p>
            <a:r>
              <a:rPr lang="en-US" dirty="0" smtClean="0"/>
              <a:t>15 </a:t>
            </a:r>
            <a:r>
              <a:rPr lang="en-US" dirty="0"/>
              <a:t>doctoral study </a:t>
            </a:r>
            <a:r>
              <a:rPr lang="en-US" dirty="0" err="1"/>
              <a:t>programmes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90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57248" y="1286452"/>
            <a:ext cx="3127768" cy="4991100"/>
          </a:xfrm>
        </p:spPr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4624" y="2158338"/>
            <a:ext cx="5397413" cy="1234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4000"/>
              </a:lnSpc>
              <a:spcBef>
                <a:spcPct val="0"/>
              </a:spcBef>
              <a:buNone/>
              <a:defRPr sz="6300" b="0" i="1" kern="1200" cap="all" spc="-300" baseline="0">
                <a:solidFill>
                  <a:schemeClr val="tx1"/>
                </a:solidFill>
                <a:latin typeface="Minion Pro" panose="02040503050201020203" pitchFamily="18" charset="0"/>
                <a:ea typeface="+mj-ea"/>
                <a:cs typeface="Minion Pro" panose="02040503050201020203" pitchFamily="18" charset="0"/>
              </a:defRPr>
            </a:lvl1pPr>
          </a:lstStyle>
          <a:p>
            <a:r>
              <a:rPr lang="et-EE" dirty="0"/>
              <a:t>Bachelor’s Programmes</a:t>
            </a:r>
          </a:p>
        </p:txBody>
      </p:sp>
    </p:spTree>
    <p:extLst>
      <p:ext uri="{BB962C8B-B14F-4D97-AF65-F5344CB8AC3E}">
        <p14:creationId xmlns:p14="http://schemas.microsoft.com/office/powerpoint/2010/main" val="3057352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346100" y="551021"/>
            <a:ext cx="4310566" cy="37073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Audiovisual Media</a:t>
            </a:r>
          </a:p>
          <a:p>
            <a:pPr>
              <a:lnSpc>
                <a:spcPct val="100000"/>
              </a:lnSpc>
            </a:pPr>
            <a:r>
              <a:rPr lang="en-US" dirty="0" err="1"/>
              <a:t>Crossmedia</a:t>
            </a:r>
            <a:r>
              <a:rPr lang="en-US" dirty="0"/>
              <a:t> in Film and Television</a:t>
            </a:r>
          </a:p>
          <a:p>
            <a:pPr>
              <a:lnSpc>
                <a:spcPct val="100000"/>
              </a:lnSpc>
            </a:pPr>
            <a:r>
              <a:rPr lang="en-US" dirty="0"/>
              <a:t>Liberal Arts in Humanities</a:t>
            </a:r>
          </a:p>
          <a:p>
            <a:pPr>
              <a:lnSpc>
                <a:spcPct val="100000"/>
              </a:lnSpc>
            </a:pPr>
            <a:r>
              <a:rPr lang="en-US" dirty="0"/>
              <a:t>Liberal Arts in Social Sciences</a:t>
            </a:r>
          </a:p>
          <a:p>
            <a:pPr>
              <a:lnSpc>
                <a:spcPct val="100000"/>
              </a:lnSpc>
            </a:pPr>
            <a:r>
              <a:rPr lang="en-US" dirty="0"/>
              <a:t>Law (in Tallinn and in Helsinki)</a:t>
            </a:r>
          </a:p>
          <a:p>
            <a:pPr>
              <a:lnSpc>
                <a:spcPct val="100000"/>
              </a:lnSpc>
            </a:pPr>
            <a:r>
              <a:rPr lang="en-US" dirty="0"/>
              <a:t>Politics and </a:t>
            </a:r>
            <a:r>
              <a:rPr lang="en-US" dirty="0" smtClean="0"/>
              <a:t>Governance</a:t>
            </a:r>
            <a:endParaRPr lang="en-US" dirty="0"/>
          </a:p>
        </p:txBody>
      </p:sp>
      <p:pic>
        <p:nvPicPr>
          <p:cNvPr id="7" name="Picture Placeholder 6" descr="baka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1538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8580" y="1394826"/>
            <a:ext cx="3127768" cy="499110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4624" y="2158338"/>
            <a:ext cx="5397413" cy="1234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4000"/>
              </a:lnSpc>
              <a:spcBef>
                <a:spcPct val="0"/>
              </a:spcBef>
              <a:buNone/>
              <a:defRPr sz="6300" b="0" i="1" kern="1200" cap="all" spc="-300" baseline="0">
                <a:solidFill>
                  <a:schemeClr val="tx1"/>
                </a:solidFill>
                <a:latin typeface="Minion Pro" panose="02040503050201020203" pitchFamily="18" charset="0"/>
                <a:ea typeface="+mj-ea"/>
                <a:cs typeface="Minion Pro" panose="02040503050201020203" pitchFamily="18" charset="0"/>
              </a:defRPr>
            </a:lvl1pPr>
          </a:lstStyle>
          <a:p>
            <a:r>
              <a:rPr lang="et-EE" dirty="0" smtClean="0"/>
              <a:t>master’s </a:t>
            </a:r>
            <a:r>
              <a:rPr lang="et-EE" dirty="0"/>
              <a:t>Programmes</a:t>
            </a:r>
          </a:p>
        </p:txBody>
      </p:sp>
    </p:spTree>
    <p:extLst>
      <p:ext uri="{BB962C8B-B14F-4D97-AF65-F5344CB8AC3E}">
        <p14:creationId xmlns:p14="http://schemas.microsoft.com/office/powerpoint/2010/main" val="1093633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824" y="281511"/>
            <a:ext cx="3921133" cy="1426850"/>
          </a:xfrm>
        </p:spPr>
        <p:txBody>
          <a:bodyPr/>
          <a:lstStyle/>
          <a:p>
            <a:r>
              <a:rPr lang="et-EE" dirty="0"/>
              <a:t>School of Digital Technologies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77187" y="2022109"/>
            <a:ext cx="3878770" cy="209271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Digital Learning Games</a:t>
            </a:r>
          </a:p>
          <a:p>
            <a:pPr>
              <a:lnSpc>
                <a:spcPct val="100000"/>
              </a:lnSpc>
            </a:pPr>
            <a:r>
              <a:rPr lang="en-US" dirty="0"/>
              <a:t>Human - Computer </a:t>
            </a:r>
            <a:r>
              <a:rPr lang="en-US" dirty="0" smtClean="0"/>
              <a:t>Interaction</a:t>
            </a:r>
          </a:p>
          <a:p>
            <a:pPr>
              <a:lnSpc>
                <a:spcPct val="100000"/>
              </a:lnSpc>
            </a:pPr>
            <a:r>
              <a:rPr lang="et-EE" dirty="0" err="1"/>
              <a:t>Open</a:t>
            </a:r>
            <a:r>
              <a:rPr lang="et-EE" dirty="0"/>
              <a:t> </a:t>
            </a:r>
            <a:r>
              <a:rPr lang="et-EE" dirty="0" err="1"/>
              <a:t>Society</a:t>
            </a:r>
            <a:r>
              <a:rPr lang="et-EE" dirty="0"/>
              <a:t> Technologies</a:t>
            </a:r>
          </a:p>
          <a:p>
            <a:pPr>
              <a:lnSpc>
                <a:spcPct val="100000"/>
              </a:lnSpc>
            </a:pPr>
            <a:r>
              <a:rPr lang="et-EE" dirty="0"/>
              <a:t>Digital Library Learning</a:t>
            </a:r>
            <a:r>
              <a:rPr lang="et-EE" dirty="0" smtClean="0"/>
              <a:t>*</a:t>
            </a:r>
            <a:endParaRPr lang="et-EE" sz="1800" i="1" dirty="0"/>
          </a:p>
          <a:p>
            <a:pPr marL="0" indent="0">
              <a:lnSpc>
                <a:spcPct val="100000"/>
              </a:lnSpc>
              <a:buNone/>
            </a:pPr>
            <a:r>
              <a:rPr lang="et-EE" sz="1800" i="1" dirty="0"/>
              <a:t>*Joint master's </a:t>
            </a:r>
            <a:r>
              <a:rPr lang="et-EE" sz="1800" i="1" dirty="0" smtClean="0"/>
              <a:t>programme</a:t>
            </a:r>
            <a:endParaRPr lang="et-EE" sz="1800" i="1" dirty="0"/>
          </a:p>
        </p:txBody>
      </p:sp>
      <p:pic>
        <p:nvPicPr>
          <p:cNvPr id="8" name="Picture Placeholder 7" descr="dsc-2476-943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32034"/>
          <a:stretch/>
        </p:blipFill>
        <p:spPr/>
      </p:pic>
    </p:spTree>
    <p:extLst>
      <p:ext uri="{BB962C8B-B14F-4D97-AF65-F5344CB8AC3E}">
        <p14:creationId xmlns:p14="http://schemas.microsoft.com/office/powerpoint/2010/main" val="39333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823" y="603238"/>
            <a:ext cx="4406509" cy="1426850"/>
          </a:xfrm>
        </p:spPr>
        <p:txBody>
          <a:bodyPr/>
          <a:lstStyle/>
          <a:p>
            <a:r>
              <a:rPr lang="en-US" dirty="0"/>
              <a:t>Baltic Film, Media, Arts and </a:t>
            </a:r>
            <a:r>
              <a:rPr lang="en-US" dirty="0" smtClean="0"/>
              <a:t>Communication </a:t>
            </a:r>
            <a:r>
              <a:rPr lang="en-US" dirty="0"/>
              <a:t>School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79966" y="2149980"/>
            <a:ext cx="3878770" cy="209271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t-EE" dirty="0"/>
              <a:t>Documentary Film</a:t>
            </a:r>
          </a:p>
          <a:p>
            <a:pPr>
              <a:lnSpc>
                <a:spcPct val="80000"/>
              </a:lnSpc>
            </a:pPr>
            <a:r>
              <a:rPr lang="et-EE" dirty="0"/>
              <a:t>Communication Management</a:t>
            </a:r>
          </a:p>
          <a:p>
            <a:pPr>
              <a:lnSpc>
                <a:spcPct val="80000"/>
              </a:lnSpc>
            </a:pPr>
            <a:r>
              <a:rPr lang="et-EE" dirty="0"/>
              <a:t>JMD Film Arts*</a:t>
            </a:r>
          </a:p>
          <a:p>
            <a:pPr>
              <a:lnSpc>
                <a:spcPct val="80000"/>
              </a:lnSpc>
            </a:pPr>
            <a:r>
              <a:rPr lang="et-EE" dirty="0"/>
              <a:t>JMD Cinematographer</a:t>
            </a:r>
            <a:r>
              <a:rPr lang="et-EE" dirty="0" smtClean="0"/>
              <a:t>*</a:t>
            </a:r>
            <a:endParaRPr lang="et-EE" sz="1800" i="1" dirty="0"/>
          </a:p>
          <a:p>
            <a:pPr marL="0" indent="0">
              <a:lnSpc>
                <a:spcPct val="80000"/>
              </a:lnSpc>
              <a:buNone/>
            </a:pPr>
            <a:r>
              <a:rPr lang="et-EE" sz="1800" i="1" dirty="0"/>
              <a:t>*Joint master's programme</a:t>
            </a:r>
          </a:p>
        </p:txBody>
      </p:sp>
      <p:pic>
        <p:nvPicPr>
          <p:cNvPr id="8" name="Picture Placeholder 7" descr="bfm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505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824" y="219066"/>
            <a:ext cx="3921133" cy="1179215"/>
          </a:xfrm>
        </p:spPr>
        <p:txBody>
          <a:bodyPr/>
          <a:lstStyle/>
          <a:p>
            <a:r>
              <a:rPr lang="et-EE" dirty="0"/>
              <a:t>School of Humanities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79966" y="1404928"/>
            <a:ext cx="3878770" cy="2092715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Anthropology</a:t>
            </a:r>
            <a:endParaRPr lang="et-EE" dirty="0"/>
          </a:p>
          <a:p>
            <a:pPr>
              <a:lnSpc>
                <a:spcPct val="110000"/>
              </a:lnSpc>
            </a:pPr>
            <a:r>
              <a:rPr lang="en-US" dirty="0"/>
              <a:t>Estonian Studies</a:t>
            </a:r>
            <a:endParaRPr lang="et-EE" dirty="0"/>
          </a:p>
          <a:p>
            <a:pPr>
              <a:lnSpc>
                <a:spcPct val="110000"/>
              </a:lnSpc>
            </a:pPr>
            <a:r>
              <a:rPr lang="en-US" dirty="0"/>
              <a:t>Literature, Visual Culture and Film </a:t>
            </a:r>
            <a:r>
              <a:rPr lang="en-US" dirty="0" smtClean="0"/>
              <a:t>Studies</a:t>
            </a:r>
            <a:endParaRPr lang="et-EE" dirty="0"/>
          </a:p>
        </p:txBody>
      </p:sp>
      <p:pic>
        <p:nvPicPr>
          <p:cNvPr id="8" name="Picture Placeholder 7" descr="tyhi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1980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99021" y="1422677"/>
            <a:ext cx="5724679" cy="1919538"/>
          </a:xfrm>
        </p:spPr>
        <p:txBody>
          <a:bodyPr/>
          <a:lstStyle/>
          <a:p>
            <a:pPr marL="0" indent="0">
              <a:buNone/>
            </a:pPr>
            <a:r>
              <a:rPr lang="et-EE" sz="2800" dirty="0"/>
              <a:t>Tallinn University is the l</a:t>
            </a:r>
            <a:r>
              <a:rPr lang="en-US" sz="2800" dirty="0" err="1"/>
              <a:t>argest</a:t>
            </a:r>
            <a:r>
              <a:rPr lang="en-US" sz="2800" dirty="0"/>
              <a:t> university of humanities and social sciences in Tallinn, and the third largest public university in Estonia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9456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824" y="642391"/>
            <a:ext cx="3921133" cy="1179215"/>
          </a:xfrm>
        </p:spPr>
        <p:txBody>
          <a:bodyPr/>
          <a:lstStyle/>
          <a:p>
            <a:r>
              <a:rPr lang="en-US" dirty="0"/>
              <a:t>School of Govern</a:t>
            </a:r>
            <a:r>
              <a:rPr lang="et-EE" dirty="0"/>
              <a:t>A</a:t>
            </a:r>
            <a:r>
              <a:rPr lang="en-US" dirty="0" err="1"/>
              <a:t>nce</a:t>
            </a:r>
            <a:r>
              <a:rPr lang="en-US" dirty="0"/>
              <a:t>, Law and </a:t>
            </a:r>
            <a:r>
              <a:rPr lang="en-US" dirty="0" smtClean="0"/>
              <a:t>Society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79966" y="2166923"/>
            <a:ext cx="3878770" cy="2092715"/>
          </a:xfrm>
        </p:spPr>
        <p:txBody>
          <a:bodyPr anchor="t"/>
          <a:lstStyle/>
          <a:p>
            <a:r>
              <a:rPr lang="et-EE" dirty="0"/>
              <a:t>International Relations</a:t>
            </a:r>
          </a:p>
          <a:p>
            <a:r>
              <a:rPr lang="et-EE" dirty="0" err="1"/>
              <a:t>Social</a:t>
            </a:r>
            <a:r>
              <a:rPr lang="et-EE" dirty="0"/>
              <a:t> </a:t>
            </a:r>
            <a:r>
              <a:rPr lang="et-EE" dirty="0" err="1" smtClean="0"/>
              <a:t>Entrepreneurship</a:t>
            </a:r>
            <a:endParaRPr lang="en-US" dirty="0" smtClean="0"/>
          </a:p>
          <a:p>
            <a:r>
              <a:rPr lang="en-US" dirty="0"/>
              <a:t>Human Rights in the Digital Society</a:t>
            </a:r>
            <a:endParaRPr lang="et-EE" dirty="0"/>
          </a:p>
        </p:txBody>
      </p:sp>
      <p:pic>
        <p:nvPicPr>
          <p:cNvPr id="8" name="Picture Placeholder 7" descr="yti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1" b="7527"/>
          <a:stretch/>
        </p:blipFill>
        <p:spPr/>
      </p:pic>
    </p:spTree>
    <p:extLst>
      <p:ext uri="{BB962C8B-B14F-4D97-AF65-F5344CB8AC3E}">
        <p14:creationId xmlns:p14="http://schemas.microsoft.com/office/powerpoint/2010/main" val="1505792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824" y="439195"/>
            <a:ext cx="3921133" cy="1179215"/>
          </a:xfrm>
        </p:spPr>
        <p:txBody>
          <a:bodyPr/>
          <a:lstStyle/>
          <a:p>
            <a:r>
              <a:rPr lang="et-EE" dirty="0"/>
              <a:t>School of Educational Sciences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379966" y="1811330"/>
            <a:ext cx="3878770" cy="2092715"/>
          </a:xfrm>
        </p:spPr>
        <p:txBody>
          <a:bodyPr anchor="t"/>
          <a:lstStyle/>
          <a:p>
            <a:r>
              <a:rPr lang="et-EE" dirty="0"/>
              <a:t>Educational Innovation and Leadership</a:t>
            </a:r>
          </a:p>
          <a:p>
            <a:r>
              <a:rPr lang="en-US" dirty="0"/>
              <a:t>Adult Education for Social Change</a:t>
            </a:r>
            <a:r>
              <a:rPr lang="en-US" dirty="0" smtClean="0"/>
              <a:t>*</a:t>
            </a:r>
            <a:endParaRPr lang="et-EE" dirty="0"/>
          </a:p>
          <a:p>
            <a:pPr marL="0" indent="0">
              <a:buNone/>
            </a:pPr>
            <a:r>
              <a:rPr lang="et-EE" sz="1800" i="1" dirty="0"/>
              <a:t>*Joint master's programme</a:t>
            </a:r>
          </a:p>
        </p:txBody>
      </p:sp>
      <p:pic>
        <p:nvPicPr>
          <p:cNvPr id="8" name="Picture Placeholder 7" descr="hti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6098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2447" y="1211945"/>
            <a:ext cx="3127768" cy="4991100"/>
          </a:xfrm>
        </p:spPr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044624" y="2158338"/>
            <a:ext cx="5397413" cy="12348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54000"/>
              </a:lnSpc>
              <a:spcBef>
                <a:spcPct val="0"/>
              </a:spcBef>
              <a:buNone/>
              <a:defRPr sz="6300" b="0" i="1" kern="1200" cap="all" spc="-300" baseline="0">
                <a:solidFill>
                  <a:schemeClr val="tx1"/>
                </a:solidFill>
                <a:latin typeface="Minion Pro" panose="02040503050201020203" pitchFamily="18" charset="0"/>
                <a:ea typeface="+mj-ea"/>
                <a:cs typeface="Minion Pro" panose="02040503050201020203" pitchFamily="18" charset="0"/>
              </a:defRPr>
            </a:lvl1pPr>
          </a:lstStyle>
          <a:p>
            <a:r>
              <a:rPr lang="et-EE" dirty="0" smtClean="0"/>
              <a:t>Doctorial </a:t>
            </a:r>
            <a:r>
              <a:rPr lang="et-EE" dirty="0"/>
              <a:t>Programmes</a:t>
            </a:r>
          </a:p>
        </p:txBody>
      </p:sp>
    </p:spTree>
    <p:extLst>
      <p:ext uri="{BB962C8B-B14F-4D97-AF65-F5344CB8AC3E}">
        <p14:creationId xmlns:p14="http://schemas.microsoft.com/office/powerpoint/2010/main" val="3504853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346100" y="483289"/>
            <a:ext cx="4310566" cy="37073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Information Society Technologies   </a:t>
            </a:r>
          </a:p>
          <a:p>
            <a:pPr>
              <a:lnSpc>
                <a:spcPct val="100000"/>
              </a:lnSpc>
            </a:pPr>
            <a:r>
              <a:rPr lang="en-US" dirty="0"/>
              <a:t>Linguistics </a:t>
            </a:r>
          </a:p>
          <a:p>
            <a:pPr>
              <a:lnSpc>
                <a:spcPct val="100000"/>
              </a:lnSpc>
            </a:pPr>
            <a:r>
              <a:rPr lang="en-US" dirty="0"/>
              <a:t>Physics       	</a:t>
            </a:r>
          </a:p>
          <a:p>
            <a:pPr>
              <a:lnSpc>
                <a:spcPct val="100000"/>
              </a:lnSpc>
            </a:pPr>
            <a:r>
              <a:rPr lang="en-US" dirty="0"/>
              <a:t>Psychology </a:t>
            </a:r>
          </a:p>
          <a:p>
            <a:pPr>
              <a:lnSpc>
                <a:spcPct val="100000"/>
              </a:lnSpc>
            </a:pPr>
            <a:r>
              <a:rPr lang="en-US" dirty="0"/>
              <a:t>Social Work	</a:t>
            </a:r>
          </a:p>
          <a:p>
            <a:pPr>
              <a:lnSpc>
                <a:spcPct val="100000"/>
              </a:lnSpc>
            </a:pPr>
            <a:r>
              <a:rPr lang="en-US" dirty="0"/>
              <a:t>Sociology</a:t>
            </a:r>
          </a:p>
          <a:p>
            <a:pPr>
              <a:lnSpc>
                <a:spcPct val="100000"/>
              </a:lnSpc>
            </a:pPr>
            <a:r>
              <a:rPr lang="en-US" dirty="0"/>
              <a:t>Studies of Cultures	</a:t>
            </a:r>
          </a:p>
        </p:txBody>
      </p:sp>
      <p:pic>
        <p:nvPicPr>
          <p:cNvPr id="7" name="Picture Placeholder 6" descr="dok01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50440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346100" y="483289"/>
            <a:ext cx="4310566" cy="37073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Analytical Biochemistry    </a:t>
            </a:r>
          </a:p>
          <a:p>
            <a:pPr>
              <a:lnSpc>
                <a:spcPct val="100000"/>
              </a:lnSpc>
            </a:pPr>
            <a:r>
              <a:rPr lang="en-US" dirty="0"/>
              <a:t>Demography </a:t>
            </a:r>
          </a:p>
          <a:p>
            <a:pPr>
              <a:lnSpc>
                <a:spcPct val="100000"/>
              </a:lnSpc>
            </a:pPr>
            <a:r>
              <a:rPr lang="en-US" dirty="0"/>
              <a:t>Ecology </a:t>
            </a:r>
          </a:p>
          <a:p>
            <a:pPr>
              <a:lnSpc>
                <a:spcPct val="100000"/>
              </a:lnSpc>
            </a:pPr>
            <a:r>
              <a:rPr lang="en-US" dirty="0"/>
              <a:t>Educational Sciences  </a:t>
            </a:r>
          </a:p>
          <a:p>
            <a:pPr>
              <a:lnSpc>
                <a:spcPct val="100000"/>
              </a:lnSpc>
            </a:pPr>
            <a:r>
              <a:rPr lang="en-US" dirty="0"/>
              <a:t>Government and Politics </a:t>
            </a:r>
          </a:p>
          <a:p>
            <a:pPr>
              <a:lnSpc>
                <a:spcPct val="100000"/>
              </a:lnSpc>
            </a:pPr>
            <a:r>
              <a:rPr lang="en-US" dirty="0"/>
              <a:t>Health </a:t>
            </a:r>
            <a:r>
              <a:rPr lang="en-US" dirty="0" err="1"/>
              <a:t>Behaviour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Wellbeing</a:t>
            </a:r>
          </a:p>
          <a:p>
            <a:pPr>
              <a:lnSpc>
                <a:spcPct val="100000"/>
              </a:lnSpc>
            </a:pPr>
            <a:r>
              <a:rPr lang="en-US" dirty="0"/>
              <a:t>History 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/>
              <a:t>Audiovisual Arts and Media Studies	</a:t>
            </a:r>
          </a:p>
        </p:txBody>
      </p:sp>
      <p:pic>
        <p:nvPicPr>
          <p:cNvPr id="7" name="Picture Placeholder 6" descr="dok02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9" b="124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8158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3758" y="398145"/>
            <a:ext cx="4259756" cy="550113"/>
          </a:xfrm>
        </p:spPr>
        <p:txBody>
          <a:bodyPr/>
          <a:lstStyle/>
          <a:p>
            <a:r>
              <a:rPr lang="en-US" dirty="0" smtClean="0"/>
              <a:t>INTERNATIONAL SUMMER SCHOOL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63758" y="1195091"/>
            <a:ext cx="4074375" cy="3370341"/>
          </a:xfrm>
        </p:spPr>
        <p:txBody>
          <a:bodyPr/>
          <a:lstStyle/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sz="2000" dirty="0"/>
              <a:t>July </a:t>
            </a:r>
            <a:r>
              <a:rPr lang="en-US" altLang="et-EE" sz="2000" dirty="0" smtClean="0"/>
              <a:t>15 – August 2, 2019</a:t>
            </a:r>
          </a:p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sz="2000" dirty="0"/>
              <a:t>25 </a:t>
            </a:r>
            <a:r>
              <a:rPr lang="en-US" altLang="et-EE" sz="2000" dirty="0" smtClean="0"/>
              <a:t>courses </a:t>
            </a:r>
            <a:r>
              <a:rPr lang="en-US" altLang="et-EE" sz="2000" dirty="0"/>
              <a:t>in various fields </a:t>
            </a:r>
            <a:endParaRPr lang="en-US" altLang="et-EE" sz="2000" dirty="0" smtClean="0"/>
          </a:p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sz="2000" dirty="0" smtClean="0"/>
              <a:t>More </a:t>
            </a:r>
            <a:r>
              <a:rPr lang="en-US" altLang="et-EE" sz="2000" dirty="0"/>
              <a:t>than 300 participants, ~85% international </a:t>
            </a:r>
          </a:p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sz="2000" dirty="0"/>
              <a:t>Scholarships available </a:t>
            </a:r>
            <a:endParaRPr lang="en-US" altLang="et-EE" sz="2000" dirty="0" smtClean="0"/>
          </a:p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sz="2000" dirty="0"/>
              <a:t>Exciting social and cultural </a:t>
            </a:r>
            <a:r>
              <a:rPr lang="en-US" altLang="et-EE" sz="2000" dirty="0" err="1" smtClean="0"/>
              <a:t>programme</a:t>
            </a:r>
            <a:endParaRPr lang="en-US" altLang="et-EE" sz="700" dirty="0"/>
          </a:p>
          <a:p>
            <a:pPr marL="0" indent="0" algn="ctr">
              <a:lnSpc>
                <a:spcPct val="110000"/>
              </a:lnSpc>
              <a:buClr>
                <a:srgbClr val="B91319"/>
              </a:buClr>
              <a:buNone/>
            </a:pPr>
            <a:r>
              <a:rPr lang="en-US" altLang="et-EE" sz="2000" dirty="0" smtClean="0">
                <a:solidFill>
                  <a:srgbClr val="C00000"/>
                </a:solidFill>
              </a:rPr>
              <a:t>summerschool.tlu.ee</a:t>
            </a:r>
            <a:endParaRPr lang="en-US" altLang="et-EE" sz="1600" dirty="0">
              <a:solidFill>
                <a:srgbClr val="C00000"/>
              </a:solidFill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9" r="222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29890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0288" y="454589"/>
            <a:ext cx="4259756" cy="550113"/>
          </a:xfrm>
        </p:spPr>
        <p:txBody>
          <a:bodyPr/>
          <a:lstStyle/>
          <a:p>
            <a:r>
              <a:rPr lang="en-US" dirty="0" smtClean="0"/>
              <a:t>INTERNATIONAL WINTER SCHOOL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70288" y="880524"/>
            <a:ext cx="4074375" cy="3370341"/>
          </a:xfrm>
        </p:spPr>
        <p:txBody>
          <a:bodyPr/>
          <a:lstStyle/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dirty="0"/>
              <a:t>January </a:t>
            </a:r>
            <a:endParaRPr lang="en-US" altLang="et-EE" dirty="0" smtClean="0"/>
          </a:p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dirty="0" smtClean="0"/>
              <a:t>5 </a:t>
            </a:r>
            <a:r>
              <a:rPr lang="en-US" altLang="et-EE" dirty="0" smtClean="0"/>
              <a:t>- 7 courses </a:t>
            </a:r>
          </a:p>
          <a:p>
            <a:pPr>
              <a:lnSpc>
                <a:spcPct val="110000"/>
              </a:lnSpc>
              <a:buClr>
                <a:srgbClr val="B91319"/>
              </a:buClr>
              <a:buFont typeface="Times New Roman" panose="02020603050405020304" pitchFamily="18" charset="0"/>
              <a:buChar char="̶"/>
            </a:pPr>
            <a:r>
              <a:rPr lang="en-US" altLang="et-EE" dirty="0" smtClean="0"/>
              <a:t>Exciting </a:t>
            </a:r>
            <a:r>
              <a:rPr lang="en-US" altLang="et-EE" dirty="0"/>
              <a:t>social and cultural </a:t>
            </a:r>
            <a:r>
              <a:rPr lang="en-US" altLang="et-EE" dirty="0" err="1" smtClean="0"/>
              <a:t>programme</a:t>
            </a:r>
            <a:endParaRPr lang="en-US" altLang="et-EE" sz="800" dirty="0"/>
          </a:p>
          <a:p>
            <a:pPr marL="0" indent="0" algn="ctr">
              <a:lnSpc>
                <a:spcPct val="110000"/>
              </a:lnSpc>
              <a:buClr>
                <a:srgbClr val="B91319"/>
              </a:buClr>
              <a:buNone/>
            </a:pPr>
            <a:r>
              <a:rPr lang="en-US" altLang="et-EE" sz="2000" dirty="0" smtClean="0">
                <a:solidFill>
                  <a:srgbClr val="C00000"/>
                </a:solidFill>
              </a:rPr>
              <a:t>winterchool.tlu.ee</a:t>
            </a:r>
            <a:endParaRPr lang="en-US" altLang="et-EE" sz="1600" dirty="0">
              <a:solidFill>
                <a:srgbClr val="C00000"/>
              </a:solidFill>
            </a:endParaRPr>
          </a:p>
        </p:txBody>
      </p:sp>
      <p:pic>
        <p:nvPicPr>
          <p:cNvPr id="8" name="Picture Placeholder 1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r="82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2940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0288" y="298434"/>
            <a:ext cx="4067845" cy="1426850"/>
          </a:xfrm>
        </p:spPr>
        <p:txBody>
          <a:bodyPr/>
          <a:lstStyle/>
          <a:p>
            <a:r>
              <a:rPr lang="et-EE" dirty="0" err="1"/>
              <a:t>Souvenirs</a:t>
            </a:r>
            <a:r>
              <a:rPr lang="et-EE" dirty="0"/>
              <a:t> and </a:t>
            </a:r>
            <a:r>
              <a:rPr lang="et-EE" dirty="0" err="1"/>
              <a:t>Publications</a:t>
            </a:r>
            <a:r>
              <a:rPr lang="et-EE" dirty="0"/>
              <a:t> </a:t>
            </a:r>
            <a:r>
              <a:rPr lang="et-EE" dirty="0" err="1"/>
              <a:t>Centre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idx="11"/>
          </p:nvPr>
        </p:nvSpPr>
        <p:spPr>
          <a:xfrm>
            <a:off x="470288" y="1725284"/>
            <a:ext cx="4074375" cy="253218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Astra </a:t>
            </a:r>
            <a:r>
              <a:rPr lang="en-US" sz="2000" dirty="0"/>
              <a:t>building, 1st floor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Monday – Friday from 9.00 – 16.00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Tallinn University Press Bookshop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Souvenirs (T-shirts, pens, notebooks, key rings, memory sticks, DVDs, bags and many more)</a:t>
            </a:r>
            <a:r>
              <a:rPr lang="en-US" sz="1600" dirty="0"/>
              <a:t>	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395" r="-67" b="395"/>
          <a:stretch/>
        </p:blipFill>
        <p:spPr>
          <a:xfrm>
            <a:off x="4850090" y="-46383"/>
            <a:ext cx="4293911" cy="5189883"/>
          </a:xfrm>
        </p:spPr>
      </p:pic>
    </p:spTree>
    <p:extLst>
      <p:ext uri="{BB962C8B-B14F-4D97-AF65-F5344CB8AC3E}">
        <p14:creationId xmlns:p14="http://schemas.microsoft.com/office/powerpoint/2010/main" val="8096134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57544" y="677334"/>
            <a:ext cx="3454543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t-EE" sz="2400" dirty="0"/>
              <a:t>Tallinn </a:t>
            </a:r>
            <a:r>
              <a:rPr lang="et-EE" sz="2400" dirty="0" err="1"/>
              <a:t>University</a:t>
            </a:r>
            <a:endParaRPr lang="et-EE" sz="2400" dirty="0"/>
          </a:p>
          <a:p>
            <a:pPr>
              <a:lnSpc>
                <a:spcPct val="140000"/>
              </a:lnSpc>
            </a:pPr>
            <a:r>
              <a:rPr lang="et-EE" sz="2400" dirty="0" err="1"/>
              <a:t>tallinnaulikool</a:t>
            </a:r>
            <a:endParaRPr lang="et-EE" sz="2400" dirty="0"/>
          </a:p>
          <a:p>
            <a:pPr>
              <a:lnSpc>
                <a:spcPct val="140000"/>
              </a:lnSpc>
            </a:pPr>
            <a:r>
              <a:rPr lang="et-EE" sz="2400" dirty="0" err="1"/>
              <a:t>tallinnuniversity</a:t>
            </a:r>
            <a:endParaRPr lang="et-EE" sz="2400" dirty="0"/>
          </a:p>
          <a:p>
            <a:pPr>
              <a:lnSpc>
                <a:spcPct val="140000"/>
              </a:lnSpc>
            </a:pPr>
            <a:r>
              <a:rPr lang="et-EE" sz="2400" dirty="0" err="1"/>
              <a:t>TallinnUniv</a:t>
            </a:r>
            <a:endParaRPr lang="et-EE" sz="2400" dirty="0"/>
          </a:p>
          <a:p>
            <a:pPr>
              <a:lnSpc>
                <a:spcPct val="140000"/>
              </a:lnSpc>
            </a:pPr>
            <a:r>
              <a:rPr lang="et-EE" sz="2400" dirty="0" err="1"/>
              <a:t>TallinnaYlikool</a:t>
            </a:r>
            <a:endParaRPr lang="et-EE" sz="2400" dirty="0"/>
          </a:p>
          <a:p>
            <a:pPr>
              <a:lnSpc>
                <a:spcPct val="140000"/>
              </a:lnSpc>
            </a:pPr>
            <a:r>
              <a:rPr lang="et-EE" sz="2400" dirty="0"/>
              <a:t>Tallinn </a:t>
            </a:r>
            <a:r>
              <a:rPr lang="et-EE" sz="2400" dirty="0" err="1" smtClean="0"/>
              <a:t>University</a:t>
            </a:r>
            <a:endParaRPr lang="et-EE" sz="2400" dirty="0" smtClean="0"/>
          </a:p>
          <a:p>
            <a:pPr>
              <a:lnSpc>
                <a:spcPct val="140000"/>
              </a:lnSpc>
            </a:pPr>
            <a:r>
              <a:rPr lang="et-EE" sz="2400" dirty="0" smtClean="0"/>
              <a:t>media.tlu.ee</a:t>
            </a:r>
            <a:endParaRPr lang="en-US" sz="2400" dirty="0" smtClean="0"/>
          </a:p>
        </p:txBody>
      </p:sp>
      <p:pic>
        <p:nvPicPr>
          <p:cNvPr id="5" name="Picture 4" descr="facebook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67" y="770902"/>
            <a:ext cx="401979" cy="401979"/>
          </a:xfrm>
          <a:prstGeom prst="rect">
            <a:avLst/>
          </a:prstGeom>
        </p:spPr>
      </p:pic>
      <p:pic>
        <p:nvPicPr>
          <p:cNvPr id="6" name="Picture 5" descr="instagr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455" y="1781273"/>
            <a:ext cx="451203" cy="451203"/>
          </a:xfrm>
          <a:prstGeom prst="rect">
            <a:avLst/>
          </a:prstGeom>
        </p:spPr>
      </p:pic>
      <p:pic>
        <p:nvPicPr>
          <p:cNvPr id="7" name="Picture 6" descr="linkedi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72" y="3394408"/>
            <a:ext cx="401979" cy="401979"/>
          </a:xfrm>
          <a:prstGeom prst="rect">
            <a:avLst/>
          </a:prstGeom>
        </p:spPr>
      </p:pic>
      <p:pic>
        <p:nvPicPr>
          <p:cNvPr id="8" name="Picture 7" descr="media-hu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072" y="3879564"/>
            <a:ext cx="401979" cy="401979"/>
          </a:xfrm>
          <a:prstGeom prst="rect">
            <a:avLst/>
          </a:prstGeom>
        </p:spPr>
      </p:pic>
      <p:pic>
        <p:nvPicPr>
          <p:cNvPr id="9" name="Picture 8" descr="twitte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20" y="2326980"/>
            <a:ext cx="401979" cy="401979"/>
          </a:xfrm>
          <a:prstGeom prst="rect">
            <a:avLst/>
          </a:prstGeom>
        </p:spPr>
      </p:pic>
      <p:pic>
        <p:nvPicPr>
          <p:cNvPr id="10" name="Picture 9" descr="youtub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076" y="2868478"/>
            <a:ext cx="418730" cy="398001"/>
          </a:xfrm>
          <a:prstGeom prst="rect">
            <a:avLst/>
          </a:prstGeom>
        </p:spPr>
      </p:pic>
      <p:pic>
        <p:nvPicPr>
          <p:cNvPr id="11" name="Picture 10" descr="vkontakte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68" y="1277476"/>
            <a:ext cx="401979" cy="401979"/>
          </a:xfrm>
          <a:prstGeom prst="rect">
            <a:avLst/>
          </a:prstGeom>
        </p:spPr>
      </p:pic>
      <p:pic>
        <p:nvPicPr>
          <p:cNvPr id="14" name="Picture Placeholder 13" descr="sotsiaalmeedia.jpg"/>
          <p:cNvPicPr>
            <a:picLocks noGrp="1" noChangeAspect="1"/>
          </p:cNvPicPr>
          <p:nvPr>
            <p:ph type="pic" sz="quarter" idx="1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027" y="769364"/>
            <a:ext cx="3240000" cy="3240000"/>
          </a:xfrm>
        </p:spPr>
      </p:pic>
      <p:sp>
        <p:nvSpPr>
          <p:cNvPr id="2" name="Rectangle 1"/>
          <p:cNvSpPr/>
          <p:nvPr/>
        </p:nvSpPr>
        <p:spPr>
          <a:xfrm>
            <a:off x="1715993" y="41332"/>
            <a:ext cx="5021503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dirty="0"/>
              <a:t>DOWNLOAD TU STUDENT GUIDE!</a:t>
            </a:r>
            <a:endParaRPr lang="et-EE" sz="2400" dirty="0"/>
          </a:p>
        </p:txBody>
      </p:sp>
    </p:spTree>
    <p:extLst>
      <p:ext uri="{BB962C8B-B14F-4D97-AF65-F5344CB8AC3E}">
        <p14:creationId xmlns:p14="http://schemas.microsoft.com/office/powerpoint/2010/main" val="3898291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961" y="1295186"/>
            <a:ext cx="6125306" cy="274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5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515429" y="1303868"/>
            <a:ext cx="4175103" cy="22013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The university now known as Tallinn University came into existence on 18th March 2005.</a:t>
            </a:r>
          </a:p>
        </p:txBody>
      </p:sp>
      <p:pic>
        <p:nvPicPr>
          <p:cNvPr id="7" name="Picture Placeholder 6" descr="teklid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186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513705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99565" y="1951427"/>
            <a:ext cx="4591936" cy="13255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54000"/>
              </a:lnSpc>
              <a:spcBef>
                <a:spcPct val="0"/>
              </a:spcBef>
              <a:buNone/>
              <a:defRPr sz="6300" b="0" i="1" kern="1200" cap="all" spc="-300" baseline="0">
                <a:solidFill>
                  <a:schemeClr val="tx1"/>
                </a:solidFill>
                <a:latin typeface="Minion Pro" panose="02040503050201020203" pitchFamily="18" charset="0"/>
                <a:ea typeface="+mj-ea"/>
                <a:cs typeface="Minion Pro" panose="02040503050201020203" pitchFamily="18" charset="0"/>
              </a:defRPr>
            </a:lvl1pPr>
          </a:lstStyle>
          <a:p>
            <a:pPr algn="ctr"/>
            <a:r>
              <a:rPr lang="et-EE" dirty="0" smtClean="0"/>
              <a:t>Thank you!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54634" y="291459"/>
            <a:ext cx="4572969" cy="13009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2400" kern="120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2000" kern="120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700" kern="120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>
                  <a:lumMod val="75000"/>
                </a:schemeClr>
              </a:buClr>
              <a:buFont typeface="Lucida Grande"/>
              <a:buChar char="-"/>
              <a:defRPr sz="1800" kern="1200">
                <a:solidFill>
                  <a:schemeClr val="tx1"/>
                </a:solidFill>
                <a:latin typeface="Minion Pro" panose="020405030502010202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It developed as the result of the merger of several research and development institutions in Tallinn:</a:t>
            </a:r>
            <a:endParaRPr lang="et-EE" sz="2000" dirty="0"/>
          </a:p>
        </p:txBody>
      </p:sp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354429" y="1355529"/>
            <a:ext cx="4183705" cy="3047143"/>
          </a:xfrm>
        </p:spPr>
        <p:txBody>
          <a:bodyPr numCol="1" anchor="ctr"/>
          <a:lstStyle/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t-EE" altLang="et-EE" sz="1600" dirty="0" smtClean="0"/>
              <a:t>Academic Library</a:t>
            </a:r>
            <a:endParaRPr lang="et-EE" altLang="et-EE" sz="1600" dirty="0"/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t-EE" altLang="et-EE" sz="1600" dirty="0"/>
              <a:t>Tallinn Pedagogical </a:t>
            </a:r>
            <a:r>
              <a:rPr lang="et-EE" altLang="et-EE" sz="1600" dirty="0" smtClean="0"/>
              <a:t>University</a:t>
            </a:r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t-EE" altLang="et-EE" sz="1600" dirty="0" smtClean="0"/>
              <a:t>Institute </a:t>
            </a:r>
            <a:r>
              <a:rPr lang="et-EE" altLang="et-EE" sz="1600" dirty="0"/>
              <a:t>of History </a:t>
            </a:r>
            <a:endParaRPr lang="et-EE" altLang="et-EE" sz="1600" dirty="0" smtClean="0"/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t-EE" sz="1600" dirty="0" smtClean="0"/>
              <a:t>Institute </a:t>
            </a:r>
            <a:r>
              <a:rPr lang="en-US" altLang="et-EE" sz="1600" dirty="0"/>
              <a:t>of International and </a:t>
            </a:r>
            <a:r>
              <a:rPr lang="en-US" altLang="et-EE" sz="1600" dirty="0" smtClean="0"/>
              <a:t>Social Studies</a:t>
            </a:r>
            <a:endParaRPr lang="et-EE" altLang="et-EE" sz="1600" dirty="0"/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t-EE" altLang="et-EE" sz="1600" dirty="0"/>
              <a:t>Estonian Institute of Humanities </a:t>
            </a:r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t-EE" sz="1600" dirty="0"/>
              <a:t>Institute of </a:t>
            </a:r>
            <a:r>
              <a:rPr lang="en-US" altLang="et-EE" sz="1600" dirty="0" smtClean="0"/>
              <a:t>Ecology</a:t>
            </a:r>
            <a:endParaRPr lang="et-EE" altLang="et-EE" sz="1600" dirty="0"/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t-EE" altLang="et-EE" sz="1600" dirty="0"/>
              <a:t>Academy </a:t>
            </a:r>
            <a:r>
              <a:rPr lang="en-US" altLang="et-EE" sz="1600" dirty="0" smtClean="0"/>
              <a:t>Nord</a:t>
            </a:r>
            <a:endParaRPr lang="et-EE" altLang="et-EE" sz="1600" dirty="0"/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t-EE" sz="1600" dirty="0"/>
              <a:t>The Estonian Institute for Future </a:t>
            </a:r>
            <a:r>
              <a:rPr lang="en-US" altLang="et-EE" sz="1600" dirty="0" smtClean="0"/>
              <a:t>Studies</a:t>
            </a:r>
            <a:endParaRPr lang="et-EE" altLang="et-EE" sz="1600" dirty="0"/>
          </a:p>
          <a:p>
            <a:pPr>
              <a:lnSpc>
                <a:spcPct val="80000"/>
              </a:lnSpc>
              <a:buClr>
                <a:srgbClr val="D0043C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t-EE" sz="1600" dirty="0" smtClean="0"/>
              <a:t>Tallinn </a:t>
            </a:r>
            <a:r>
              <a:rPr lang="en-US" altLang="et-EE" sz="1600" dirty="0"/>
              <a:t>Pedagogical </a:t>
            </a:r>
            <a:r>
              <a:rPr lang="en-US" altLang="et-EE" sz="1600" dirty="0" smtClean="0"/>
              <a:t>College</a:t>
            </a:r>
            <a:endParaRPr lang="en-US" altLang="et-EE" sz="1600" dirty="0"/>
          </a:p>
        </p:txBody>
      </p:sp>
      <p:pic>
        <p:nvPicPr>
          <p:cNvPr id="8" name="Picture Placeholder 7" descr="arh-detail-IMG_8727.JPG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5572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7444" y="524705"/>
            <a:ext cx="4460622" cy="3707375"/>
          </a:xfrm>
        </p:spPr>
        <p:txBody>
          <a:bodyPr/>
          <a:lstStyle/>
          <a:p>
            <a:pPr marL="0" indent="0">
              <a:buNone/>
            </a:pPr>
            <a:r>
              <a:rPr lang="et-EE" dirty="0"/>
              <a:t>The university has l</a:t>
            </a:r>
            <a:r>
              <a:rPr lang="en-US" dirty="0" err="1"/>
              <a:t>ongest</a:t>
            </a:r>
            <a:r>
              <a:rPr lang="en-US" dirty="0"/>
              <a:t> traditions of teacher training in Estonia and the most modern film and media school in the Baltic countries exist side by side</a:t>
            </a:r>
            <a:r>
              <a:rPr lang="en-US" dirty="0" smtClean="0"/>
              <a:t>.</a:t>
            </a:r>
            <a:endParaRPr lang="et-EE" dirty="0"/>
          </a:p>
        </p:txBody>
      </p:sp>
      <p:pic>
        <p:nvPicPr>
          <p:cNvPr id="7" name="Picture Placeholder 6" descr="BFM-KINO-RUUT-IMG_9676.jpg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798314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3133199" y="1119321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H="1">
            <a:off x="5892491" y="1119321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333654" y="2931839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775843" y="2931839"/>
            <a:ext cx="308975" cy="1581211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89814" y="2063274"/>
            <a:ext cx="239205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i-FI" sz="1400" dirty="0" smtClean="0">
                <a:latin typeface="Minion Pro"/>
                <a:cs typeface="Minion Pro"/>
              </a:rPr>
              <a:t>U</a:t>
            </a:r>
            <a:r>
              <a:rPr lang="et-EE" sz="1400" dirty="0" smtClean="0">
                <a:latin typeface="Minion Pro"/>
                <a:cs typeface="Minion Pro"/>
              </a:rPr>
              <a:t>nique, innovative and interdiciplinary programmes</a:t>
            </a:r>
            <a:endParaRPr lang="en-US" sz="1400" dirty="0">
              <a:latin typeface="Minion Pro"/>
              <a:cs typeface="Minion Pr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7491" y="2063274"/>
            <a:ext cx="2349783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t-EE" sz="1400" dirty="0" smtClean="0">
                <a:latin typeface="Minion Pro"/>
                <a:cs typeface="Minion Pro"/>
              </a:rPr>
              <a:t>New campus in the city centre and a </a:t>
            </a:r>
            <a:r>
              <a:rPr lang="en-US" sz="1400" dirty="0" smtClean="0">
                <a:latin typeface="Minion Pro"/>
                <a:cs typeface="Minion Pro"/>
              </a:rPr>
              <a:t>branch</a:t>
            </a:r>
            <a:r>
              <a:rPr lang="et-EE" sz="1400" dirty="0" smtClean="0">
                <a:latin typeface="Minion Pro"/>
                <a:cs typeface="Minion Pro"/>
              </a:rPr>
              <a:t> in </a:t>
            </a:r>
            <a:r>
              <a:rPr lang="en-US" sz="1400" dirty="0" err="1" smtClean="0">
                <a:latin typeface="Minion Pro"/>
                <a:cs typeface="Minion Pro"/>
              </a:rPr>
              <a:t>Helsin</a:t>
            </a:r>
            <a:r>
              <a:rPr lang="et-EE" sz="1400" dirty="0" smtClean="0">
                <a:latin typeface="Minion Pro"/>
                <a:cs typeface="Minion Pro"/>
              </a:rPr>
              <a:t>ki</a:t>
            </a:r>
            <a:endParaRPr lang="en-US" sz="1400" dirty="0">
              <a:latin typeface="Minion Pro"/>
              <a:cs typeface="Minion Pr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1332" y="2063276"/>
            <a:ext cx="167121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t-EE" sz="1400" dirty="0" smtClean="0">
                <a:latin typeface="Minion Pro"/>
                <a:cs typeface="Minion Pro"/>
              </a:rPr>
              <a:t>Prominent scientists and lecturers</a:t>
            </a:r>
            <a:endParaRPr lang="en-US" sz="1400" dirty="0">
              <a:latin typeface="Minion Pro"/>
              <a:cs typeface="Minion Pro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8448" y="3770649"/>
            <a:ext cx="165064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t-EE" sz="1400" dirty="0" smtClean="0">
                <a:latin typeface="Minion Pro"/>
                <a:cs typeface="Minion Pro"/>
              </a:rPr>
              <a:t>Creative and free environment</a:t>
            </a:r>
            <a:endParaRPr lang="en-US" sz="1400" dirty="0">
              <a:latin typeface="Minion Pro"/>
              <a:cs typeface="Minion Pro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73354" y="3770649"/>
            <a:ext cx="1856508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i-FI" sz="1400" dirty="0">
                <a:latin typeface="Minion Pro"/>
                <a:cs typeface="Minion Pro"/>
              </a:rPr>
              <a:t>Individual approach to </a:t>
            </a:r>
            <a:r>
              <a:rPr lang="fi-FI" sz="1400" dirty="0" smtClean="0">
                <a:latin typeface="Minion Pro"/>
                <a:cs typeface="Minion Pro"/>
              </a:rPr>
              <a:t>students</a:t>
            </a:r>
            <a:endParaRPr lang="fi-FI" sz="1400" dirty="0">
              <a:latin typeface="Minion Pro"/>
              <a:cs typeface="Minion Pro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8152" y="3770647"/>
            <a:ext cx="318731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400" dirty="0" smtClean="0">
                <a:cs typeface="Minion Pro"/>
              </a:rPr>
              <a:t>Among 7% of the best universities</a:t>
            </a:r>
            <a:r>
              <a:rPr lang="et-EE" sz="1400" dirty="0" smtClean="0">
                <a:cs typeface="Minion Pro"/>
              </a:rPr>
              <a:t/>
            </a:r>
            <a:br>
              <a:rPr lang="et-EE" sz="1400" dirty="0" smtClean="0">
                <a:cs typeface="Minion Pro"/>
              </a:rPr>
            </a:br>
            <a:r>
              <a:rPr lang="et-EE" sz="1400" dirty="0" smtClean="0">
                <a:cs typeface="Minion Pro"/>
              </a:rPr>
              <a:t>(</a:t>
            </a:r>
            <a:r>
              <a:rPr lang="et-EE" sz="1400" dirty="0">
                <a:cs typeface="Minion Pro"/>
              </a:rPr>
              <a:t>QS World University </a:t>
            </a:r>
            <a:r>
              <a:rPr lang="et-EE" sz="1400" dirty="0" smtClean="0">
                <a:cs typeface="Minion Pro"/>
              </a:rPr>
              <a:t>Rankings</a:t>
            </a:r>
            <a:r>
              <a:rPr lang="et-EE" sz="1400" dirty="0">
                <a:cs typeface="Minion Pro"/>
              </a:rPr>
              <a:t>)</a:t>
            </a:r>
            <a:r>
              <a:rPr lang="et-EE" sz="1400" dirty="0" smtClean="0">
                <a:cs typeface="Minion Pro"/>
              </a:rPr>
              <a:t> </a:t>
            </a:r>
            <a:endParaRPr lang="en-US" sz="1400" dirty="0">
              <a:latin typeface="Minion Pro"/>
              <a:cs typeface="Minion P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83" y="1166871"/>
            <a:ext cx="842298" cy="75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276" y="1173097"/>
            <a:ext cx="877137" cy="75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03" y="1141090"/>
            <a:ext cx="707052" cy="86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11" y="2831433"/>
            <a:ext cx="818861" cy="82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313" y="2890923"/>
            <a:ext cx="942543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83" y="2857615"/>
            <a:ext cx="829438" cy="792000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96900" y="235930"/>
            <a:ext cx="7962900" cy="9261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 cap="all" spc="600" baseline="0">
                <a:solidFill>
                  <a:schemeClr val="tx1"/>
                </a:solidFill>
                <a:latin typeface="Minion Pro" panose="02040503050201020203" pitchFamily="18" charset="0"/>
                <a:ea typeface="+mj-ea"/>
                <a:cs typeface="Minion Pro" panose="02040503050201020203" pitchFamily="18" charset="0"/>
              </a:defRPr>
            </a:lvl1pPr>
          </a:lstStyle>
          <a:p>
            <a:r>
              <a:rPr lang="en-US" dirty="0" smtClean="0"/>
              <a:t>University has: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2640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" y="245165"/>
            <a:ext cx="9132777" cy="467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23095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821250" y="2347024"/>
            <a:ext cx="2277550" cy="666750"/>
          </a:xfrm>
        </p:spPr>
        <p:txBody>
          <a:bodyPr/>
          <a:lstStyle/>
          <a:p>
            <a:r>
              <a:rPr lang="en-US" dirty="0"/>
              <a:t>Healthy and </a:t>
            </a:r>
            <a:br>
              <a:rPr lang="en-US" dirty="0"/>
            </a:br>
            <a:r>
              <a:rPr lang="en-US" dirty="0"/>
              <a:t>sustainable  </a:t>
            </a:r>
            <a:r>
              <a:rPr lang="en-US" dirty="0" smtClean="0"/>
              <a:t>lifestyle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666040" y="2347024"/>
            <a:ext cx="2023560" cy="666750"/>
          </a:xfrm>
        </p:spPr>
        <p:txBody>
          <a:bodyPr/>
          <a:lstStyle/>
          <a:p>
            <a:r>
              <a:rPr lang="en-US" dirty="0"/>
              <a:t>Society and open </a:t>
            </a:r>
            <a:r>
              <a:rPr lang="en-US" dirty="0" smtClean="0"/>
              <a:t>governance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540483" y="2347024"/>
            <a:ext cx="1498600" cy="666750"/>
          </a:xfrm>
        </p:spPr>
        <p:txBody>
          <a:bodyPr/>
          <a:lstStyle/>
          <a:p>
            <a:r>
              <a:rPr lang="en-US" dirty="0"/>
              <a:t>Digital and media culture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5101149" y="4192757"/>
            <a:ext cx="1498600" cy="666750"/>
          </a:xfrm>
        </p:spPr>
        <p:txBody>
          <a:bodyPr/>
          <a:lstStyle/>
          <a:p>
            <a:r>
              <a:rPr lang="en-US" dirty="0"/>
              <a:t>Cultural competences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2548451" y="4192757"/>
            <a:ext cx="1498600" cy="666750"/>
          </a:xfrm>
        </p:spPr>
        <p:txBody>
          <a:bodyPr/>
          <a:lstStyle/>
          <a:p>
            <a:r>
              <a:rPr lang="en-US" dirty="0"/>
              <a:t>Educational innovation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FIVE FOCUS FIELDS: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098799" y="1285576"/>
            <a:ext cx="322880" cy="1559224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926666" y="1285576"/>
            <a:ext cx="322880" cy="1559224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19599" y="3165175"/>
            <a:ext cx="322880" cy="1559224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Placeholder 33" descr="teenage-girl-in-park_StJg4NUCBj.jpg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r="10179"/>
          <a:stretch/>
        </p:blipFill>
        <p:spPr>
          <a:xfrm>
            <a:off x="1442751" y="1248482"/>
            <a:ext cx="1044000" cy="1044000"/>
          </a:xfrm>
        </p:spPr>
      </p:pic>
      <p:pic>
        <p:nvPicPr>
          <p:cNvPr id="36" name="Picture Placeholder 35" descr="graphicstock-tilt-shift-vintage-filtered-of-people-walking-outdoor-in-the-street-of-the-city-center-commute-work-strolling-concept_rTNNZ619kb.jpg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>
            <a:fillRect/>
          </a:stretch>
        </p:blipFill>
        <p:spPr>
          <a:xfrm>
            <a:off x="4118214" y="1248482"/>
            <a:ext cx="1044000" cy="1044000"/>
          </a:xfrm>
        </p:spPr>
      </p:pic>
      <p:pic>
        <p:nvPicPr>
          <p:cNvPr id="38" name="Picture Placeholder 37" descr="graphicstock-hipster-man-in-striped-black-and-white-sweatshirt-wearing-virtual-reality-goggles-studio-shot-on-gray-background_B_xXj9NBz-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0" r="12900"/>
          <a:stretch>
            <a:fillRect/>
          </a:stretch>
        </p:blipFill>
        <p:spPr>
          <a:xfrm>
            <a:off x="6785209" y="1248482"/>
            <a:ext cx="1044000" cy="1044000"/>
          </a:xfrm>
        </p:spPr>
      </p:pic>
      <p:pic>
        <p:nvPicPr>
          <p:cNvPr id="40" name="Picture Placeholder 39" descr="28105006925_27cad9a111_k.jpg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" r="29643"/>
          <a:stretch/>
        </p:blipFill>
        <p:spPr>
          <a:xfrm>
            <a:off x="5345875" y="3077282"/>
            <a:ext cx="1044000" cy="1044000"/>
          </a:xfrm>
        </p:spPr>
      </p:pic>
      <p:pic>
        <p:nvPicPr>
          <p:cNvPr id="42" name="Picture Placeholder 41" descr="graphicstock-hipster-businessman-with-idea-light-bulb-above-his-head-isolated-on-black-background_BRlnPu4n-b.jpg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8" r="14888"/>
          <a:stretch>
            <a:fillRect/>
          </a:stretch>
        </p:blipFill>
        <p:spPr>
          <a:xfrm>
            <a:off x="2725445" y="3077282"/>
            <a:ext cx="1044000" cy="1044000"/>
          </a:xfrm>
        </p:spPr>
      </p:pic>
    </p:spTree>
    <p:extLst>
      <p:ext uri="{BB962C8B-B14F-4D97-AF65-F5344CB8AC3E}">
        <p14:creationId xmlns:p14="http://schemas.microsoft.com/office/powerpoint/2010/main" val="261951556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üksused-e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1509"/>
          <a:stretch>
            <a:fillRect/>
          </a:stretch>
        </p:blipFill>
        <p:spPr>
          <a:xfrm>
            <a:off x="231913" y="-14859"/>
            <a:ext cx="8686800" cy="51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115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LU Esitlus">
  <a:themeElements>
    <a:clrScheme name="TL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003A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LY">
      <a:majorFont>
        <a:latin typeface="Minion Pro Med Cond Disp"/>
        <a:ea typeface=""/>
        <a:cs typeface=""/>
      </a:majorFont>
      <a:minorFont>
        <a:latin typeface="Minion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448</Words>
  <Application>Microsoft Office PowerPoint</Application>
  <PresentationFormat>On-screen Show (16:9)</PresentationFormat>
  <Paragraphs>110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Minion Pro</vt:lpstr>
      <vt:lpstr>Calibri</vt:lpstr>
      <vt:lpstr>Times New Roman</vt:lpstr>
      <vt:lpstr>Lucida Grande</vt:lpstr>
      <vt:lpstr>Arial</vt:lpstr>
      <vt:lpstr>MS PGothic</vt:lpstr>
      <vt:lpstr>TLU Esitlus</vt:lpstr>
      <vt:lpstr>TALLINN  UNIVERSITY Doris Piho  Senior Marketing Specialist  doris.piho@tlu.ee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FOCUS FIELDS:</vt:lpstr>
      <vt:lpstr>PowerPoint Presentation</vt:lpstr>
      <vt:lpstr>what DOES The tu  CAMPUS  LOOK LIKE?</vt:lpstr>
      <vt:lpstr>PowerPoint Presentation</vt:lpstr>
      <vt:lpstr>PowerPoint Presentation</vt:lpstr>
      <vt:lpstr>English-based degree  programmeS:</vt:lpstr>
      <vt:lpstr>PowerPoint Presentation</vt:lpstr>
      <vt:lpstr>PowerPoint Presentation</vt:lpstr>
      <vt:lpstr>PowerPoint Presentation</vt:lpstr>
      <vt:lpstr>School of Digital Technologies</vt:lpstr>
      <vt:lpstr>Baltic Film, Media, Arts and Communication School </vt:lpstr>
      <vt:lpstr>School of Humanities</vt:lpstr>
      <vt:lpstr>School of GovernAnce, Law and Society</vt:lpstr>
      <vt:lpstr>School of Educational Sciences</vt:lpstr>
      <vt:lpstr>PowerPoint Presentation</vt:lpstr>
      <vt:lpstr>PowerPoint Presentation</vt:lpstr>
      <vt:lpstr>PowerPoint Presentation</vt:lpstr>
      <vt:lpstr>INTERNATIONAL SUMMER SCHOOL</vt:lpstr>
      <vt:lpstr>INTERNATIONAL WINTER SCHOOL</vt:lpstr>
      <vt:lpstr>Souvenirs and Publications Centre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TLU esitlus</dc:title>
  <dc:creator/>
  <cp:lastModifiedBy/>
  <cp:revision>1</cp:revision>
  <dcterms:created xsi:type="dcterms:W3CDTF">2017-11-28T11:48:14Z</dcterms:created>
  <dcterms:modified xsi:type="dcterms:W3CDTF">2019-01-25T12:34:32Z</dcterms:modified>
</cp:coreProperties>
</file>