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35" r:id="rId5"/>
    <p:sldId id="336" r:id="rId6"/>
    <p:sldId id="337" r:id="rId7"/>
    <p:sldId id="343" r:id="rId8"/>
    <p:sldId id="347" r:id="rId9"/>
    <p:sldId id="348" r:id="rId10"/>
    <p:sldId id="349" r:id="rId11"/>
    <p:sldId id="351" r:id="rId12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6EA5"/>
    <a:srgbClr val="E77C22"/>
    <a:srgbClr val="6F9083"/>
    <a:srgbClr val="22497E"/>
    <a:srgbClr val="627592"/>
    <a:srgbClr val="DCA477"/>
    <a:srgbClr val="228099"/>
    <a:srgbClr val="AC414C"/>
    <a:srgbClr val="496A5D"/>
    <a:srgbClr val="AB4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312"/>
  </p:normalViewPr>
  <p:slideViewPr>
    <p:cSldViewPr snapToGrid="0" snapToObjects="1">
      <p:cViewPr varScale="1">
        <p:scale>
          <a:sx n="88" d="100"/>
          <a:sy n="88" d="100"/>
        </p:scale>
        <p:origin x="644" y="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E6A4C-BAD5-4DA2-ACB7-2ADF3A2AAFAA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583E7-64FC-40AF-8001-8381B3AAB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205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FC63E-EE2E-4015-AB25-4C49B046EB08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87CC3-F7F1-4C2C-BACF-659543B3C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016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B89E56-CC07-2544-91F2-800DD8BE634D}"/>
              </a:ext>
            </a:extLst>
          </p:cNvPr>
          <p:cNvSpPr txBox="1"/>
          <p:nvPr userDrawn="1"/>
        </p:nvSpPr>
        <p:spPr>
          <a:xfrm>
            <a:off x="162233" y="4871885"/>
            <a:ext cx="1524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A3A5AA"/>
                </a:solidFill>
                <a:latin typeface="+mj-lt"/>
              </a:rPr>
              <a:t>Data Classification Level</a:t>
            </a:r>
            <a:r>
              <a:rPr lang="en-US" sz="800" dirty="0">
                <a:solidFill>
                  <a:srgbClr val="A3A5AA"/>
                </a:solidFill>
                <a:latin typeface="+mj-lt"/>
                <a:cs typeface="Arial (body)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188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3187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6600"/>
            <a:ext cx="4038600" cy="2588022"/>
          </a:xfrm>
        </p:spPr>
        <p:txBody>
          <a:bodyPr>
            <a:normAutofit/>
          </a:bodyPr>
          <a:lstStyle>
            <a:lvl1pPr>
              <a:defRPr sz="1600">
                <a:solidFill>
                  <a:srgbClr val="494B54"/>
                </a:solidFill>
              </a:defRPr>
            </a:lvl1pPr>
            <a:lvl2pPr>
              <a:defRPr sz="1600">
                <a:solidFill>
                  <a:srgbClr val="494B54"/>
                </a:solidFill>
              </a:defRPr>
            </a:lvl2pPr>
            <a:lvl3pPr>
              <a:defRPr sz="1600">
                <a:solidFill>
                  <a:srgbClr val="494B54"/>
                </a:solidFill>
              </a:defRPr>
            </a:lvl3pPr>
            <a:lvl4pPr>
              <a:defRPr sz="1600">
                <a:solidFill>
                  <a:srgbClr val="494B54"/>
                </a:solidFill>
              </a:defRPr>
            </a:lvl4pPr>
            <a:lvl5pPr>
              <a:defRPr sz="1600">
                <a:solidFill>
                  <a:srgbClr val="494B5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6600"/>
            <a:ext cx="4038600" cy="2588022"/>
          </a:xfrm>
        </p:spPr>
        <p:txBody>
          <a:bodyPr>
            <a:normAutofit/>
          </a:bodyPr>
          <a:lstStyle>
            <a:lvl1pPr>
              <a:defRPr sz="1600">
                <a:solidFill>
                  <a:srgbClr val="494B54"/>
                </a:solidFill>
              </a:defRPr>
            </a:lvl1pPr>
            <a:lvl2pPr>
              <a:defRPr sz="1600">
                <a:solidFill>
                  <a:srgbClr val="494B54"/>
                </a:solidFill>
              </a:defRPr>
            </a:lvl2pPr>
            <a:lvl3pPr>
              <a:defRPr sz="1600">
                <a:solidFill>
                  <a:srgbClr val="494B54"/>
                </a:solidFill>
              </a:defRPr>
            </a:lvl3pPr>
            <a:lvl4pPr>
              <a:defRPr sz="1600">
                <a:solidFill>
                  <a:srgbClr val="494B54"/>
                </a:solidFill>
              </a:defRPr>
            </a:lvl4pPr>
            <a:lvl5pPr>
              <a:defRPr sz="1600">
                <a:solidFill>
                  <a:srgbClr val="494B5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1"/>
          </p:nvPr>
        </p:nvSpPr>
        <p:spPr>
          <a:xfrm>
            <a:off x="457200" y="14307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307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8669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vider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46200" y="2149594"/>
            <a:ext cx="7789679" cy="1469906"/>
          </a:xfrm>
        </p:spPr>
        <p:txBody>
          <a:bodyPr>
            <a:noAutofit/>
          </a:bodyPr>
          <a:lstStyle>
            <a:lvl1pPr algn="ctr">
              <a:defRPr sz="3400" baseline="0"/>
            </a:lvl1pPr>
          </a:lstStyle>
          <a:p>
            <a:r>
              <a:rPr lang="en-US" dirty="0"/>
              <a:t>ENTER SECTION DIVIDER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7DA88C-21BC-7E47-8D28-E15978ADE558}"/>
              </a:ext>
            </a:extLst>
          </p:cNvPr>
          <p:cNvSpPr txBox="1"/>
          <p:nvPr userDrawn="1"/>
        </p:nvSpPr>
        <p:spPr>
          <a:xfrm>
            <a:off x="7371732" y="4871885"/>
            <a:ext cx="1524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A3A5AA"/>
                </a:solidFill>
                <a:latin typeface="+mj-lt"/>
              </a:rPr>
              <a:t>Data Classification Level</a:t>
            </a:r>
            <a:r>
              <a:rPr lang="en-US" sz="800" dirty="0">
                <a:solidFill>
                  <a:srgbClr val="A3A5AA"/>
                </a:solidFill>
                <a:latin typeface="+mj-lt"/>
                <a:cs typeface="Arial (body)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4533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vider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6" name="Rectangle 1040"/>
          <p:cNvSpPr txBox="1">
            <a:spLocks noChangeArrowheads="1"/>
          </p:cNvSpPr>
          <p:nvPr userDrawn="1"/>
        </p:nvSpPr>
        <p:spPr>
          <a:xfrm>
            <a:off x="609600" y="266700"/>
            <a:ext cx="7391400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ts val="3900"/>
              </a:lnSpc>
              <a:spcBef>
                <a:spcPct val="0"/>
              </a:spcBef>
              <a:buNone/>
              <a:defRPr sz="3800" kern="1200" cap="all" spc="0" baseline="0">
                <a:solidFill>
                  <a:srgbClr val="676A6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1200" spc="210" dirty="0">
                <a:solidFill>
                  <a:srgbClr val="67696F"/>
                </a:solidFill>
              </a:rPr>
              <a:t>POWERPOINT TITLE</a:t>
            </a:r>
            <a:r>
              <a:rPr lang="en-US" sz="1200" spc="210" baseline="0" dirty="0">
                <a:solidFill>
                  <a:srgbClr val="67696F"/>
                </a:solidFill>
              </a:rPr>
              <a:t> NAME HERE-EDIT IN MASTER</a:t>
            </a:r>
            <a:endParaRPr lang="en-US" sz="1200" spc="210" dirty="0">
              <a:solidFill>
                <a:srgbClr val="67696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8122" y="2125980"/>
            <a:ext cx="9135878" cy="1493520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/>
              <a:t>ENTER SECTION DIVIDER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746C77-0886-3B40-A347-6D1D42EFAD5D}"/>
              </a:ext>
            </a:extLst>
          </p:cNvPr>
          <p:cNvSpPr txBox="1"/>
          <p:nvPr userDrawn="1"/>
        </p:nvSpPr>
        <p:spPr>
          <a:xfrm>
            <a:off x="7371732" y="4871885"/>
            <a:ext cx="1524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67696F"/>
                </a:solidFill>
                <a:latin typeface="+mj-lt"/>
              </a:rPr>
              <a:t>Data Classification Level</a:t>
            </a:r>
            <a:r>
              <a:rPr lang="en-US" sz="800" dirty="0">
                <a:solidFill>
                  <a:srgbClr val="67696F"/>
                </a:solidFill>
                <a:latin typeface="+mj-lt"/>
                <a:cs typeface="Arial (body)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161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562E2-AD4E-480B-A302-EE67C0AC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59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55980"/>
            <a:ext cx="8229600" cy="5623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8351"/>
            <a:ext cx="8229600" cy="3176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305300" y="4775200"/>
            <a:ext cx="533400" cy="228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en-US" sz="1000" b="0" i="0" dirty="0">
              <a:solidFill>
                <a:srgbClr val="A3A5AA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382000" y="4775200"/>
            <a:ext cx="304800" cy="228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B1565E9B-5186-43E7-9AA3-1CE32C11B000}" type="slidenum">
              <a:rPr lang="en-US" sz="800" b="0" i="0" smtClean="0">
                <a:solidFill>
                  <a:srgbClr val="A3A5AA"/>
                </a:solidFill>
                <a:latin typeface="Arial"/>
                <a:cs typeface="Arial"/>
              </a:rPr>
              <a:pPr/>
              <a:t>‹#›</a:t>
            </a:fld>
            <a:endParaRPr lang="en-US" sz="800" b="0" i="0" dirty="0">
              <a:solidFill>
                <a:srgbClr val="A3A5AA"/>
              </a:solidFill>
              <a:latin typeface="Arial"/>
              <a:cs typeface="Arial"/>
            </a:endParaRPr>
          </a:p>
        </p:txBody>
      </p:sp>
      <p:pic>
        <p:nvPicPr>
          <p:cNvPr id="11" name="Picture 10" descr="body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22960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355600" y="4781550"/>
            <a:ext cx="2413000" cy="215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rgbClr val="A3A5AA"/>
                </a:solidFill>
                <a:latin typeface="Arial" pitchFamily="34" charset="0"/>
                <a:cs typeface="Arial" pitchFamily="34" charset="0"/>
              </a:rPr>
              <a:t>Manpower  </a:t>
            </a:r>
            <a:r>
              <a:rPr lang="en-US" sz="800" dirty="0">
                <a:solidFill>
                  <a:srgbClr val="A3A5AA"/>
                </a:solidFill>
                <a:latin typeface="Arial"/>
                <a:cs typeface="Arial"/>
              </a:rPr>
              <a:t>|  </a:t>
            </a:r>
            <a:fld id="{318430D2-0C07-4D92-B9D2-3A704A8F7170}" type="datetime2">
              <a:rPr lang="en-US" sz="800" smtClean="0">
                <a:solidFill>
                  <a:srgbClr val="A3A5AA"/>
                </a:solidFill>
                <a:latin typeface="Arial"/>
                <a:cs typeface="Arial"/>
              </a:rPr>
              <a:pPr algn="l"/>
              <a:t>Friday, January 29, 2021</a:t>
            </a:fld>
            <a:endParaRPr lang="en-US" sz="800" dirty="0">
              <a:solidFill>
                <a:srgbClr val="A3A5A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2C87E5-A20C-6840-B469-9C0E9C9B895D}"/>
              </a:ext>
            </a:extLst>
          </p:cNvPr>
          <p:cNvSpPr txBox="1"/>
          <p:nvPr userDrawn="1"/>
        </p:nvSpPr>
        <p:spPr>
          <a:xfrm>
            <a:off x="7086600" y="4827945"/>
            <a:ext cx="12954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noProof="0" dirty="0">
                <a:solidFill>
                  <a:srgbClr val="A3A5AA"/>
                </a:solidFill>
                <a:latin typeface="+mj-lt"/>
              </a:rPr>
              <a:t>Proprietary and confidential</a:t>
            </a:r>
            <a:endParaRPr lang="en-US" sz="800" noProof="0" dirty="0">
              <a:solidFill>
                <a:srgbClr val="A3A5AA"/>
              </a:solidFill>
              <a:latin typeface="+mj-lt"/>
              <a:cs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321095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600" kern="1200">
          <a:solidFill>
            <a:srgbClr val="466EA5"/>
          </a:solidFill>
          <a:latin typeface="Arial"/>
          <a:ea typeface="+mj-ea"/>
          <a:cs typeface="Arial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Clr>
          <a:srgbClr val="466EA5"/>
        </a:buClr>
        <a:buFont typeface="Arial"/>
        <a:buChar char="•"/>
        <a:defRPr sz="1600" kern="1200">
          <a:solidFill>
            <a:srgbClr val="494B54"/>
          </a:solidFill>
          <a:latin typeface="Arial"/>
          <a:ea typeface="+mn-ea"/>
          <a:cs typeface="Arial"/>
        </a:defRPr>
      </a:lvl1pPr>
      <a:lvl2pPr marL="685800" indent="-228600" algn="l" defTabSz="457200" rtl="0" eaLnBrk="1" latinLnBrk="0" hangingPunct="1">
        <a:spcBef>
          <a:spcPct val="20000"/>
        </a:spcBef>
        <a:buClr>
          <a:srgbClr val="466EA5"/>
        </a:buClr>
        <a:buFont typeface="Arial"/>
        <a:buChar char="–"/>
        <a:defRPr sz="1600" kern="1200">
          <a:solidFill>
            <a:srgbClr val="494B54"/>
          </a:solidFill>
          <a:latin typeface="Arial"/>
          <a:ea typeface="+mn-ea"/>
          <a:cs typeface="Arial"/>
        </a:defRPr>
      </a:lvl2pPr>
      <a:lvl3pPr marL="1085850" indent="-171450" algn="l" defTabSz="457200" rtl="0" eaLnBrk="1" latinLnBrk="0" hangingPunct="1">
        <a:spcBef>
          <a:spcPct val="20000"/>
        </a:spcBef>
        <a:buClr>
          <a:srgbClr val="466EA5"/>
        </a:buClr>
        <a:buFont typeface="Arial"/>
        <a:buChar char="•"/>
        <a:defRPr sz="1600" kern="1200">
          <a:solidFill>
            <a:srgbClr val="494B54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466EA5"/>
        </a:buClr>
        <a:buFont typeface="Arial"/>
        <a:buChar char="–"/>
        <a:defRPr sz="1600" kern="1200">
          <a:solidFill>
            <a:srgbClr val="494B54"/>
          </a:solidFill>
          <a:latin typeface="Arial"/>
          <a:ea typeface="+mn-ea"/>
          <a:cs typeface="Arial"/>
        </a:defRPr>
      </a:lvl4pPr>
      <a:lvl5pPr marL="2000250" indent="-171450" algn="l" defTabSz="457200" rtl="0" eaLnBrk="1" latinLnBrk="0" hangingPunct="1">
        <a:spcBef>
          <a:spcPct val="20000"/>
        </a:spcBef>
        <a:buClr>
          <a:srgbClr val="466EA5"/>
        </a:buClr>
        <a:buFont typeface="Arial"/>
        <a:buChar char="»"/>
        <a:defRPr sz="1600" kern="1200">
          <a:solidFill>
            <a:srgbClr val="494B54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kati.plukk@manpower.ee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G"/><Relationship Id="rId3" Type="http://schemas.openxmlformats.org/officeDocument/2006/relationships/image" Target="../media/image7.gif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68873" y="3817215"/>
            <a:ext cx="1757363" cy="75615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algn="just"/>
            <a:r>
              <a:rPr lang="et-EE" sz="105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Kati Plukk</a:t>
            </a:r>
          </a:p>
          <a:p>
            <a:pPr algn="just"/>
            <a:r>
              <a:rPr lang="et-EE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HR partner</a:t>
            </a:r>
          </a:p>
          <a:p>
            <a:pPr algn="just"/>
            <a:r>
              <a:rPr lang="et-EE" sz="1050" u="sng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kati.plukk</a:t>
            </a:r>
            <a:r>
              <a:rPr lang="fi-FI" sz="105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@manpower.ee</a:t>
            </a:r>
            <a:endParaRPr lang="en-US" sz="15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Shape 511" descr="MAN_BE_Logo_SS_HOR_MC_RG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3304" y="4073810"/>
            <a:ext cx="2611412" cy="49615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465896" y="1923394"/>
            <a:ext cx="3991660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endParaRPr lang="et-EE" sz="1600" b="1" dirty="0">
              <a:solidFill>
                <a:srgbClr val="466EA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171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2652"/>
            <a:ext cx="8229600" cy="562371"/>
          </a:xfrm>
        </p:spPr>
        <p:txBody>
          <a:bodyPr>
            <a:normAutofit/>
          </a:bodyPr>
          <a:lstStyle/>
          <a:p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324" y="1281815"/>
            <a:ext cx="3847776" cy="3263504"/>
          </a:xfrm>
        </p:spPr>
        <p:txBody>
          <a:bodyPr>
            <a:normAutofit/>
          </a:bodyPr>
          <a:lstStyle/>
          <a:p>
            <a:pPr marL="385763" indent="-385763" algn="ctr">
              <a:buFont typeface="+mj-lt"/>
              <a:buAutoNum type="arabicPeriod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63" indent="-385763" algn="ctr">
              <a:buFont typeface="+mj-lt"/>
              <a:buAutoNum type="arabicPeriod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649" y="920424"/>
            <a:ext cx="2269731" cy="92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s://humanage.manpower.ee/wp-content/uploads/2019/01/logo_epr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979" y="3544160"/>
            <a:ext cx="2423668" cy="67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humanage.manpower.ee/wp-content/uploads/2019/01/PARE-1-300x3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911" y="4232353"/>
            <a:ext cx="2407427" cy="31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humanage.manpower.ee/wp-content/uploads/2019/01/logo-VEF-300x6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779" y="1859467"/>
            <a:ext cx="1855299" cy="40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humanage.manpower.ee/wp-content/uploads/2020/04/T%C3%B6%C3%B6andjate-%C3%9Chisus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117" y="2498215"/>
            <a:ext cx="1652625" cy="28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humanage.manpower.ee/wp-content/uploads/2019/01/teenusmajandus-logo-suur_block-300x6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755" y="1851412"/>
            <a:ext cx="1861557" cy="39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humanage.manpower.ee/wp-content/uploads/2019/01/AmCham-logo-2-300x6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205" y="2441926"/>
            <a:ext cx="1585596" cy="36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humanage.manpower.ee/wp-content/uploads/2019/01/FECC-logo-standard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313" y="3129186"/>
            <a:ext cx="1239943" cy="38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humanage.manpower.ee/wp-content/uploads/2019/01/NECC-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004" y="3088515"/>
            <a:ext cx="659851" cy="45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humanage.manpower.ee/wp-content/uploads/2019/01/Swe-logo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811" y="2998718"/>
            <a:ext cx="578327" cy="59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humanage.manpower.ee/wp-content/uploads/2019/10/EURES_logo_s-150x150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406" y="3730976"/>
            <a:ext cx="872555" cy="87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951" y="1078361"/>
            <a:ext cx="1692768" cy="6006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5728484-89F9-4789-8A28-44125F8B53CC}"/>
              </a:ext>
            </a:extLst>
          </p:cNvPr>
          <p:cNvSpPr/>
          <p:nvPr/>
        </p:nvSpPr>
        <p:spPr>
          <a:xfrm>
            <a:off x="269178" y="1413156"/>
            <a:ext cx="4572000" cy="30008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t-EE" sz="105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anpowerGroup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is a world leader in the employment services industry. We offer a range of services and solutions for the entire employment and business cycle including permanent, temporary and contract recruitment; employee assessment and selection; staffing; training; outplacement; outsourcing</a:t>
            </a:r>
            <a:r>
              <a:rPr lang="et-EE" sz="105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consulting</a:t>
            </a:r>
            <a:r>
              <a:rPr lang="et-EE" sz="1050" dirty="0">
                <a:latin typeface="Arial" panose="020B0604020202020204" pitchFamily="34" charset="0"/>
                <a:cs typeface="Arial" panose="020B0604020202020204" pitchFamily="34" charset="0"/>
              </a:rPr>
              <a:t> etc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t-EE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Founded in 1948, our global network of over 2</a:t>
            </a:r>
            <a:r>
              <a:rPr lang="et-EE" sz="105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00 offices in </a:t>
            </a:r>
            <a:r>
              <a:rPr lang="et-EE" sz="1050" dirty="0">
                <a:latin typeface="Arial" panose="020B0604020202020204" pitchFamily="34" charset="0"/>
                <a:cs typeface="Arial" panose="020B0604020202020204" pitchFamily="34" charset="0"/>
              </a:rPr>
              <a:t>75+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countries and territories allows us to meet the needs of our clients in all industry segments, whether they are global, multi-national or local companies.</a:t>
            </a:r>
            <a:endParaRPr lang="et-EE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Manpower’s approach to social responsibility is driven by our Global Values, Vision and Strategies that determine the way in which we do business. We are committed to: respect for people, clients and community and the role of work in their lives; sharing our knowledge and expertise to develop sustainable workforce practices throughout the world; and striving for excellence through innovation to develop socially inclusive working environments for the long-term. </a:t>
            </a:r>
            <a:endParaRPr lang="et-EE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t-E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443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237"/>
          <p:cNvSpPr/>
          <p:nvPr/>
        </p:nvSpPr>
        <p:spPr>
          <a:xfrm>
            <a:off x="6068960" y="866029"/>
            <a:ext cx="2617839" cy="374595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>
            <a:solidFill>
              <a:srgbClr val="7EA19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807"/>
            <a:ext cx="8229600" cy="485232"/>
          </a:xfrm>
        </p:spPr>
        <p:txBody>
          <a:bodyPr>
            <a:normAutofit fontScale="90000"/>
          </a:bodyPr>
          <a:lstStyle/>
          <a:p>
            <a:endParaRPr 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227" y="771417"/>
            <a:ext cx="5349483" cy="419786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t-EE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t-EE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t-EE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t-EE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t-EE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400" dirty="0"/>
              <a:t>5000+ yearly interactions with potential candidates</a:t>
            </a:r>
          </a:p>
          <a:p>
            <a:pPr lvl="0"/>
            <a:r>
              <a:rPr lang="en-US" sz="1400" dirty="0"/>
              <a:t>500+ different recruitments in various sectors per year</a:t>
            </a:r>
          </a:p>
          <a:p>
            <a:pPr lvl="0"/>
            <a:r>
              <a:rPr lang="en-US" sz="1400" dirty="0"/>
              <a:t>100+ different channels and networks for sourcing </a:t>
            </a:r>
          </a:p>
          <a:p>
            <a:pPr lvl="0"/>
            <a:r>
              <a:rPr lang="en-US" sz="1400" dirty="0"/>
              <a:t>Thorough hands-on market intel + surveys / statistics</a:t>
            </a:r>
          </a:p>
          <a:p>
            <a:r>
              <a:rPr lang="en-US" sz="1400" dirty="0"/>
              <a:t>Value based recruitment - we care, we dare, we share</a:t>
            </a:r>
          </a:p>
          <a:p>
            <a:pPr marL="0" indent="0">
              <a:buNone/>
            </a:pPr>
            <a:endParaRPr lang="et-E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240"/>
          <p:cNvSpPr txBox="1"/>
          <p:nvPr/>
        </p:nvSpPr>
        <p:spPr>
          <a:xfrm>
            <a:off x="6772866" y="918751"/>
            <a:ext cx="1913934" cy="34440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lang="en-US" sz="800" kern="0" dirty="0">
              <a:solidFill>
                <a:srgbClr val="7EA190"/>
              </a:solidFill>
              <a:ea typeface="Arial"/>
              <a:cs typeface="Arial"/>
              <a:sym typeface="Arial"/>
              <a:rtl val="0"/>
            </a:endParaRPr>
          </a:p>
          <a:p>
            <a:pPr defTabSz="914400">
              <a:buClr>
                <a:srgbClr val="7EA190"/>
              </a:buClr>
              <a:buSzPct val="25000"/>
              <a:buFont typeface="Arial"/>
              <a:buNone/>
            </a:pPr>
            <a:r>
              <a:rPr lang="en-US" sz="1200" b="1" kern="0" dirty="0">
                <a:solidFill>
                  <a:srgbClr val="466EA5"/>
                </a:solidFill>
                <a:ea typeface="Arial"/>
                <a:cs typeface="Arial"/>
                <a:sym typeface="Arial"/>
                <a:rtl val="0"/>
              </a:rPr>
              <a:t>Manpower Estonia</a:t>
            </a:r>
          </a:p>
          <a:p>
            <a:pPr defTabSz="914400">
              <a:buClr>
                <a:srgbClr val="7EA190"/>
              </a:buClr>
              <a:buSzPct val="25000"/>
              <a:buFont typeface="Arial"/>
              <a:buNone/>
            </a:pPr>
            <a:r>
              <a:rPr lang="en-US" sz="1200" b="1" kern="0" dirty="0">
                <a:solidFill>
                  <a:schemeClr val="tx2">
                    <a:lumMod val="40000"/>
                    <a:lumOff val="60000"/>
                  </a:schemeClr>
                </a:solidFill>
                <a:ea typeface="Arial"/>
                <a:cs typeface="Arial"/>
                <a:sym typeface="Arial"/>
                <a:rtl val="0"/>
              </a:rPr>
              <a:t>(and Baltics together)</a:t>
            </a:r>
          </a:p>
          <a:p>
            <a:pPr defTabSz="914400">
              <a:buClr>
                <a:srgbClr val="282A32"/>
              </a:buClr>
              <a:buSzPct val="25000"/>
              <a:buFont typeface="Arial"/>
              <a:buNone/>
            </a:pPr>
            <a:endParaRPr lang="en-US" sz="1050" kern="0" dirty="0">
              <a:solidFill>
                <a:srgbClr val="282A32"/>
              </a:solidFill>
              <a:ea typeface="Arial"/>
              <a:cs typeface="Arial"/>
              <a:sym typeface="Arial"/>
              <a:rtl val="0"/>
            </a:endParaRPr>
          </a:p>
          <a:p>
            <a:pPr defTabSz="914400">
              <a:buClr>
                <a:srgbClr val="000000"/>
              </a:buClr>
              <a:buFont typeface="Arial"/>
              <a:buNone/>
            </a:pPr>
            <a:endParaRPr lang="en-US" sz="1050" kern="0" dirty="0">
              <a:solidFill>
                <a:srgbClr val="282A32"/>
              </a:solidFill>
              <a:ea typeface="Arial"/>
              <a:cs typeface="Arial"/>
              <a:sym typeface="Arial"/>
              <a:rtl val="0"/>
            </a:endParaRPr>
          </a:p>
          <a:p>
            <a:pPr defTabSz="914400">
              <a:buClr>
                <a:srgbClr val="7EA190"/>
              </a:buClr>
              <a:buSzPct val="25000"/>
              <a:buFont typeface="Arial"/>
              <a:buNone/>
            </a:pPr>
            <a:r>
              <a:rPr lang="en-US" sz="1200" b="1" kern="0" dirty="0">
                <a:solidFill>
                  <a:srgbClr val="466EA5"/>
                </a:solidFill>
                <a:cs typeface="Arial"/>
                <a:sym typeface="Arial"/>
                <a:rtl val="0"/>
              </a:rPr>
              <a:t>24+</a:t>
            </a:r>
            <a:r>
              <a:rPr lang="en-US" sz="1200" b="1" kern="0" dirty="0">
                <a:solidFill>
                  <a:srgbClr val="466EA5"/>
                </a:solidFill>
                <a:ea typeface="Arial"/>
                <a:cs typeface="Arial"/>
                <a:sym typeface="Arial"/>
                <a:rtl val="0"/>
              </a:rPr>
              <a:t> </a:t>
            </a:r>
            <a:r>
              <a:rPr lang="en-US" sz="1200" b="1" kern="0" dirty="0">
                <a:solidFill>
                  <a:schemeClr val="tx2">
                    <a:lumMod val="40000"/>
                    <a:lumOff val="60000"/>
                  </a:schemeClr>
                </a:solidFill>
                <a:ea typeface="Arial"/>
                <a:cs typeface="Arial"/>
                <a:sym typeface="Arial"/>
                <a:rtl val="0"/>
              </a:rPr>
              <a:t>(45+) </a:t>
            </a:r>
            <a:r>
              <a:rPr lang="en-US" sz="1050" kern="0" dirty="0">
                <a:solidFill>
                  <a:srgbClr val="282A32"/>
                </a:solidFill>
                <a:ea typeface="Arial"/>
                <a:cs typeface="Arial"/>
                <a:sym typeface="Arial"/>
                <a:rtl val="0"/>
              </a:rPr>
              <a:t>employees</a:t>
            </a:r>
          </a:p>
          <a:p>
            <a:pPr defTabSz="914400">
              <a:buClr>
                <a:srgbClr val="000000"/>
              </a:buClr>
              <a:buFont typeface="Arial"/>
              <a:buNone/>
            </a:pPr>
            <a:endParaRPr lang="en-US" sz="1050" kern="0" dirty="0">
              <a:solidFill>
                <a:srgbClr val="282A32"/>
              </a:solidFill>
              <a:ea typeface="Arial"/>
              <a:cs typeface="Arial"/>
              <a:sym typeface="Arial"/>
              <a:rtl val="0"/>
            </a:endParaRPr>
          </a:p>
          <a:p>
            <a:pPr defTabSz="914400">
              <a:buClr>
                <a:srgbClr val="7EA190"/>
              </a:buClr>
              <a:buSzPct val="25000"/>
              <a:buFont typeface="Arial"/>
              <a:buNone/>
            </a:pPr>
            <a:r>
              <a:rPr lang="en-US" sz="1200" b="1" kern="0" dirty="0">
                <a:solidFill>
                  <a:srgbClr val="466EA5"/>
                </a:solidFill>
                <a:ea typeface="Arial"/>
                <a:cs typeface="Arial"/>
                <a:sym typeface="Arial"/>
                <a:rtl val="0"/>
              </a:rPr>
              <a:t>200+ </a:t>
            </a:r>
            <a:r>
              <a:rPr lang="en-US" sz="1200" b="1" kern="0" dirty="0">
                <a:solidFill>
                  <a:schemeClr val="tx2">
                    <a:lumMod val="40000"/>
                    <a:lumOff val="60000"/>
                  </a:schemeClr>
                </a:solidFill>
                <a:ea typeface="Arial"/>
                <a:cs typeface="Arial"/>
                <a:sym typeface="Arial"/>
                <a:rtl val="0"/>
              </a:rPr>
              <a:t>(600+) </a:t>
            </a:r>
            <a:r>
              <a:rPr lang="en-US" sz="1050" kern="0" dirty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associates/</a:t>
            </a:r>
            <a:r>
              <a:rPr lang="en-US" sz="1050" kern="0" dirty="0">
                <a:solidFill>
                  <a:srgbClr val="282A32"/>
                </a:solidFill>
                <a:ea typeface="Arial"/>
                <a:cs typeface="Arial"/>
                <a:sym typeface="Arial"/>
                <a:rtl val="0"/>
              </a:rPr>
              <a:t>contractors working for our clients</a:t>
            </a:r>
            <a:br>
              <a:rPr lang="en-US" sz="1050" kern="0" dirty="0">
                <a:solidFill>
                  <a:srgbClr val="282A32"/>
                </a:solidFill>
                <a:ea typeface="Arial"/>
                <a:cs typeface="Arial"/>
                <a:sym typeface="Arial"/>
                <a:rtl val="0"/>
              </a:rPr>
            </a:br>
            <a:endParaRPr lang="en-US" sz="1050" kern="0" dirty="0">
              <a:solidFill>
                <a:srgbClr val="282A32"/>
              </a:solidFill>
              <a:ea typeface="Arial"/>
              <a:cs typeface="Arial"/>
              <a:sym typeface="Arial"/>
              <a:rtl val="0"/>
            </a:endParaRPr>
          </a:p>
          <a:p>
            <a:pPr defTabSz="914400">
              <a:buClr>
                <a:srgbClr val="282A32"/>
              </a:buClr>
              <a:buSzPct val="25000"/>
              <a:buFont typeface="Arial"/>
              <a:buNone/>
            </a:pPr>
            <a:r>
              <a:rPr lang="en-US" sz="1050" b="1" kern="0" dirty="0">
                <a:solidFill>
                  <a:srgbClr val="282A32"/>
                </a:solidFill>
                <a:ea typeface="Arial"/>
                <a:cs typeface="Arial"/>
                <a:sym typeface="Arial"/>
                <a:rtl val="0"/>
              </a:rPr>
              <a:t>The only global </a:t>
            </a:r>
            <a:r>
              <a:rPr lang="en-US" sz="1050" kern="0" dirty="0">
                <a:solidFill>
                  <a:srgbClr val="282A32"/>
                </a:solidFill>
                <a:ea typeface="Arial"/>
                <a:cs typeface="Arial"/>
                <a:sym typeface="Arial"/>
                <a:rtl val="0"/>
              </a:rPr>
              <a:t>full-range HR service provider in </a:t>
            </a:r>
            <a:r>
              <a:rPr lang="en-US" sz="1050" b="1" kern="0" dirty="0">
                <a:solidFill>
                  <a:srgbClr val="466EA5"/>
                </a:solidFill>
                <a:ea typeface="Arial"/>
                <a:cs typeface="Arial"/>
                <a:sym typeface="Arial"/>
                <a:rtl val="0"/>
              </a:rPr>
              <a:t>Estonia</a:t>
            </a:r>
            <a:r>
              <a:rPr lang="en-US" sz="1050" kern="0" dirty="0">
                <a:solidFill>
                  <a:srgbClr val="282A32"/>
                </a:solidFill>
                <a:ea typeface="Arial"/>
                <a:cs typeface="Arial"/>
                <a:sym typeface="Arial"/>
                <a:rtl val="0"/>
              </a:rPr>
              <a:t> </a:t>
            </a:r>
            <a:r>
              <a:rPr lang="en-US" sz="1050" b="1" kern="0" dirty="0">
                <a:solidFill>
                  <a:srgbClr val="8EB4E3"/>
                </a:solidFill>
                <a:ea typeface="Arial"/>
                <a:cs typeface="Arial"/>
                <a:sym typeface="Arial"/>
                <a:rtl val="0"/>
              </a:rPr>
              <a:t>(and the Baltics)</a:t>
            </a:r>
          </a:p>
          <a:p>
            <a:pPr defTabSz="914400">
              <a:buClr>
                <a:srgbClr val="000000"/>
              </a:buClr>
              <a:buFont typeface="Arial"/>
              <a:buNone/>
            </a:pPr>
            <a:endParaRPr lang="en-US" sz="1050" kern="0" dirty="0">
              <a:solidFill>
                <a:srgbClr val="282A32"/>
              </a:solidFill>
              <a:ea typeface="Arial"/>
              <a:cs typeface="Arial"/>
              <a:sym typeface="Arial"/>
              <a:rtl val="0"/>
            </a:endParaRPr>
          </a:p>
          <a:p>
            <a:pPr defTabSz="914400">
              <a:buClr>
                <a:srgbClr val="282A32"/>
              </a:buClr>
              <a:buSzPct val="25000"/>
              <a:buFont typeface="Arial"/>
              <a:buNone/>
            </a:pPr>
            <a:r>
              <a:rPr lang="en-US" sz="1050" b="1" kern="0" dirty="0">
                <a:solidFill>
                  <a:srgbClr val="282A32"/>
                </a:solidFill>
                <a:ea typeface="Arial"/>
                <a:cs typeface="Arial"/>
                <a:sym typeface="Arial"/>
                <a:rtl val="0"/>
              </a:rPr>
              <a:t>Leading HR solutions </a:t>
            </a:r>
            <a:r>
              <a:rPr lang="en-US" sz="1050" kern="0" dirty="0">
                <a:solidFill>
                  <a:srgbClr val="282A32"/>
                </a:solidFill>
                <a:ea typeface="Arial"/>
                <a:cs typeface="Arial"/>
                <a:sym typeface="Arial"/>
                <a:rtl val="0"/>
              </a:rPr>
              <a:t>provider in the </a:t>
            </a:r>
            <a:r>
              <a:rPr lang="en-US" sz="1050" b="1" kern="0" dirty="0">
                <a:solidFill>
                  <a:srgbClr val="466EA5"/>
                </a:solidFill>
                <a:ea typeface="Arial"/>
                <a:cs typeface="Arial"/>
                <a:sym typeface="Arial"/>
                <a:rtl val="0"/>
              </a:rPr>
              <a:t>local</a:t>
            </a:r>
            <a:r>
              <a:rPr lang="en-US" sz="1050" kern="0" dirty="0">
                <a:solidFill>
                  <a:srgbClr val="282A32"/>
                </a:solidFill>
                <a:ea typeface="Arial"/>
                <a:cs typeface="Arial"/>
                <a:sym typeface="Arial"/>
                <a:rtl val="0"/>
              </a:rPr>
              <a:t> </a:t>
            </a:r>
          </a:p>
          <a:p>
            <a:pPr defTabSz="914400">
              <a:buClr>
                <a:srgbClr val="282A32"/>
              </a:buClr>
              <a:buSzPct val="25000"/>
              <a:buFont typeface="Arial"/>
              <a:buNone/>
            </a:pPr>
            <a:r>
              <a:rPr lang="en-US" sz="1050" kern="0" dirty="0">
                <a:solidFill>
                  <a:srgbClr val="282A32"/>
                </a:solidFill>
                <a:ea typeface="Arial"/>
                <a:cs typeface="Arial"/>
                <a:sym typeface="Arial"/>
                <a:rtl val="0"/>
              </a:rPr>
              <a:t> market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354" y="3487942"/>
            <a:ext cx="428511" cy="42851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730" y="2215531"/>
            <a:ext cx="356219" cy="35621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099" y="2872638"/>
            <a:ext cx="394592" cy="39459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574" y="1673709"/>
            <a:ext cx="338532" cy="33853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099" y="1150548"/>
            <a:ext cx="357248" cy="23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94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1487"/>
            <a:ext cx="8229600" cy="562371"/>
          </a:xfrm>
        </p:spPr>
        <p:txBody>
          <a:bodyPr>
            <a:normAutofit/>
          </a:bodyPr>
          <a:lstStyle/>
          <a:p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Our skills &amp; expertise</a:t>
            </a:r>
          </a:p>
        </p:txBody>
      </p:sp>
      <p:sp>
        <p:nvSpPr>
          <p:cNvPr id="23" name="Freeform 22"/>
          <p:cNvSpPr/>
          <p:nvPr/>
        </p:nvSpPr>
        <p:spPr>
          <a:xfrm>
            <a:off x="536066" y="1014069"/>
            <a:ext cx="1983915" cy="677878"/>
          </a:xfrm>
          <a:custGeom>
            <a:avLst/>
            <a:gdLst>
              <a:gd name="connsiteX0" fmla="*/ 0 w 1771905"/>
              <a:gd name="connsiteY0" fmla="*/ 0 h 708762"/>
              <a:gd name="connsiteX1" fmla="*/ 1771905 w 1771905"/>
              <a:gd name="connsiteY1" fmla="*/ 0 h 708762"/>
              <a:gd name="connsiteX2" fmla="*/ 1771905 w 1771905"/>
              <a:gd name="connsiteY2" fmla="*/ 708762 h 708762"/>
              <a:gd name="connsiteX3" fmla="*/ 0 w 1771905"/>
              <a:gd name="connsiteY3" fmla="*/ 708762 h 708762"/>
              <a:gd name="connsiteX4" fmla="*/ 0 w 1771905"/>
              <a:gd name="connsiteY4" fmla="*/ 0 h 708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1905" h="708762">
                <a:moveTo>
                  <a:pt x="0" y="0"/>
                </a:moveTo>
                <a:lnTo>
                  <a:pt x="1771905" y="0"/>
                </a:lnTo>
                <a:lnTo>
                  <a:pt x="1771905" y="708762"/>
                </a:lnTo>
                <a:lnTo>
                  <a:pt x="0" y="708762"/>
                </a:lnTo>
                <a:lnTo>
                  <a:pt x="0" y="0"/>
                </a:lnTo>
                <a:close/>
              </a:path>
            </a:pathLst>
          </a:custGeom>
          <a:solidFill>
            <a:srgbClr val="5A90C6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182880" tIns="182880" rIns="182880" bIns="182880" numCol="1" spcCol="1270" anchor="ctr" anchorCtr="0">
            <a:spAutoFit/>
          </a:bodyPr>
          <a:lstStyle/>
          <a:p>
            <a:pPr marL="0" marR="0" lvl="0" indent="0" defTabSz="533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Managerial roles</a:t>
            </a:r>
          </a:p>
          <a:p>
            <a:pPr marL="0" marR="0" lvl="0" indent="0" defTabSz="533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536066" y="1703873"/>
            <a:ext cx="1983915" cy="3025781"/>
          </a:xfrm>
          <a:custGeom>
            <a:avLst/>
            <a:gdLst>
              <a:gd name="connsiteX0" fmla="*/ 0 w 1771905"/>
              <a:gd name="connsiteY0" fmla="*/ 0 h 3337920"/>
              <a:gd name="connsiteX1" fmla="*/ 1771905 w 1771905"/>
              <a:gd name="connsiteY1" fmla="*/ 0 h 3337920"/>
              <a:gd name="connsiteX2" fmla="*/ 1771905 w 1771905"/>
              <a:gd name="connsiteY2" fmla="*/ 3337920 h 3337920"/>
              <a:gd name="connsiteX3" fmla="*/ 0 w 1771905"/>
              <a:gd name="connsiteY3" fmla="*/ 3337920 h 3337920"/>
              <a:gd name="connsiteX4" fmla="*/ 0 w 1771905"/>
              <a:gd name="connsiteY4" fmla="*/ 0 h 333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1905" h="3337920">
                <a:moveTo>
                  <a:pt x="0" y="0"/>
                </a:moveTo>
                <a:lnTo>
                  <a:pt x="1771905" y="0"/>
                </a:lnTo>
                <a:lnTo>
                  <a:pt x="1771905" y="3337920"/>
                </a:lnTo>
                <a:lnTo>
                  <a:pt x="0" y="33379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lumMod val="9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182880" tIns="137160" rIns="182880" bIns="182880" numCol="1" spcCol="1270" anchor="ctr" anchorCtr="0">
            <a:noAutofit/>
          </a:bodyPr>
          <a:lstStyle/>
          <a:p>
            <a:pPr marL="0" marR="0" lvl="1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tabLst/>
              <a:defRPr/>
            </a:pPr>
            <a:endParaRPr lang="en-US" sz="1000" kern="0" dirty="0">
              <a:solidFill>
                <a:srgbClr val="67696F">
                  <a:lumMod val="75000"/>
                </a:srgbClr>
              </a:solidFill>
              <a:latin typeface="Arial"/>
            </a:endParaRP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67696F">
                  <a:lumMod val="75000"/>
                </a:srgbClr>
              </a:solidFill>
              <a:effectLst/>
              <a:uLnTx/>
              <a:uFillTx/>
              <a:latin typeface="Arial"/>
            </a:endParaRP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700" kern="0" baseline="0" dirty="0">
              <a:solidFill>
                <a:srgbClr val="67696F">
                  <a:lumMod val="75000"/>
                </a:srgbClr>
              </a:solidFill>
              <a:latin typeface="Arial"/>
            </a:endParaRP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700" kern="0" baseline="0" dirty="0">
              <a:solidFill>
                <a:srgbClr val="67696F">
                  <a:lumMod val="75000"/>
                </a:srgbClr>
              </a:solidFill>
              <a:latin typeface="Arial"/>
            </a:endParaRP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700" kern="0" dirty="0">
              <a:solidFill>
                <a:srgbClr val="67696F">
                  <a:lumMod val="75000"/>
                </a:srgbClr>
              </a:solidFill>
              <a:latin typeface="Arial"/>
            </a:endParaRP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t-EE" sz="700" kern="0" baseline="0" dirty="0">
              <a:solidFill>
                <a:srgbClr val="67696F">
                  <a:lumMod val="75000"/>
                </a:srgbClr>
              </a:solidFill>
              <a:latin typeface="Arial"/>
            </a:endParaRP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700" kern="0" baseline="0" dirty="0">
                <a:solidFill>
                  <a:srgbClr val="67696F">
                    <a:lumMod val="75000"/>
                  </a:srgbClr>
                </a:solidFill>
                <a:latin typeface="Arial"/>
              </a:rPr>
              <a:t>CEO</a:t>
            </a: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700" kern="0" dirty="0">
                <a:solidFill>
                  <a:srgbClr val="67696F">
                    <a:lumMod val="75000"/>
                  </a:srgbClr>
                </a:solidFill>
                <a:latin typeface="Arial"/>
              </a:rPr>
              <a:t>Country Manager</a:t>
            </a: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700" kern="0" baseline="0" dirty="0">
                <a:solidFill>
                  <a:srgbClr val="67696F">
                    <a:lumMod val="75000"/>
                  </a:srgbClr>
                </a:solidFill>
                <a:latin typeface="Arial"/>
              </a:rPr>
              <a:t>Operations Manager</a:t>
            </a: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700" kern="0" dirty="0">
                <a:solidFill>
                  <a:srgbClr val="67696F">
                    <a:lumMod val="75000"/>
                  </a:srgbClr>
                </a:solidFill>
                <a:latin typeface="Arial"/>
              </a:rPr>
              <a:t>Commercial Director</a:t>
            </a: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700" kern="0" baseline="0" dirty="0">
                <a:solidFill>
                  <a:srgbClr val="67696F">
                    <a:lumMod val="75000"/>
                  </a:srgbClr>
                </a:solidFill>
                <a:latin typeface="Arial"/>
              </a:rPr>
              <a:t>Administration Director</a:t>
            </a: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700" kern="0" baseline="0" dirty="0">
                <a:solidFill>
                  <a:srgbClr val="67696F">
                    <a:lumMod val="75000"/>
                  </a:srgbClr>
                </a:solidFill>
                <a:latin typeface="Arial"/>
              </a:rPr>
              <a:t>Supply Chain Manager</a:t>
            </a: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700" kern="0" dirty="0">
                <a:solidFill>
                  <a:srgbClr val="67696F">
                    <a:lumMod val="75000"/>
                  </a:srgbClr>
                </a:solidFill>
                <a:latin typeface="Arial"/>
              </a:rPr>
              <a:t>Team Leaders</a:t>
            </a: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700" kern="0" baseline="0" dirty="0">
                <a:solidFill>
                  <a:srgbClr val="67696F">
                    <a:lumMod val="75000"/>
                  </a:srgbClr>
                </a:solidFill>
                <a:latin typeface="Arial"/>
              </a:rPr>
              <a:t>Purchase</a:t>
            </a:r>
            <a:r>
              <a:rPr lang="en-US" sz="700" kern="0" dirty="0">
                <a:solidFill>
                  <a:srgbClr val="67696F">
                    <a:lumMod val="75000"/>
                  </a:srgbClr>
                </a:solidFill>
                <a:latin typeface="Arial"/>
              </a:rPr>
              <a:t> Manager</a:t>
            </a: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700" kern="0" baseline="0" dirty="0">
                <a:solidFill>
                  <a:srgbClr val="67696F">
                    <a:lumMod val="75000"/>
                  </a:srgbClr>
                </a:solidFill>
                <a:latin typeface="Arial"/>
              </a:rPr>
              <a:t>Financial</a:t>
            </a:r>
            <a:r>
              <a:rPr lang="en-US" sz="700" kern="0" dirty="0">
                <a:solidFill>
                  <a:srgbClr val="67696F">
                    <a:lumMod val="75000"/>
                  </a:srgbClr>
                </a:solidFill>
                <a:latin typeface="Arial"/>
              </a:rPr>
              <a:t> Director</a:t>
            </a: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700" kern="0" dirty="0">
                <a:solidFill>
                  <a:srgbClr val="67696F">
                    <a:lumMod val="75000"/>
                  </a:srgbClr>
                </a:solidFill>
                <a:latin typeface="Arial"/>
              </a:rPr>
              <a:t>R&amp;D Manager</a:t>
            </a: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700" kern="0" dirty="0">
                <a:solidFill>
                  <a:srgbClr val="67696F">
                    <a:lumMod val="75000"/>
                  </a:srgbClr>
                </a:solidFill>
                <a:latin typeface="Arial"/>
              </a:rPr>
              <a:t>Sales Director</a:t>
            </a: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700" kern="0" dirty="0">
                <a:solidFill>
                  <a:srgbClr val="67696F">
                    <a:lumMod val="75000"/>
                  </a:srgbClr>
                </a:solidFill>
                <a:latin typeface="Arial"/>
              </a:rPr>
              <a:t>Development Manager</a:t>
            </a: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700" kern="0" dirty="0">
                <a:solidFill>
                  <a:srgbClr val="67696F">
                    <a:lumMod val="75000"/>
                  </a:srgbClr>
                </a:solidFill>
                <a:latin typeface="Arial"/>
              </a:rPr>
              <a:t>Production Manager</a:t>
            </a: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700" kern="0" dirty="0">
                <a:solidFill>
                  <a:srgbClr val="67696F">
                    <a:lumMod val="75000"/>
                  </a:srgbClr>
                </a:solidFill>
                <a:latin typeface="Arial"/>
              </a:rPr>
              <a:t>Plant Manager</a:t>
            </a: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700" kern="0" dirty="0">
                <a:solidFill>
                  <a:srgbClr val="67696F">
                    <a:lumMod val="75000"/>
                  </a:srgbClr>
                </a:solidFill>
                <a:latin typeface="Arial"/>
              </a:rPr>
              <a:t>HR Manager</a:t>
            </a: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700" kern="0" dirty="0">
                <a:solidFill>
                  <a:srgbClr val="67696F">
                    <a:lumMod val="75000"/>
                  </a:srgbClr>
                </a:solidFill>
                <a:latin typeface="Arial"/>
              </a:rPr>
              <a:t>Territory Manager</a:t>
            </a: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700" kern="0" dirty="0">
                <a:solidFill>
                  <a:srgbClr val="67696F">
                    <a:lumMod val="75000"/>
                  </a:srgbClr>
                </a:solidFill>
                <a:latin typeface="Arial"/>
              </a:rPr>
              <a:t>Data Protection Officer</a:t>
            </a: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700" kern="0" dirty="0">
                <a:solidFill>
                  <a:srgbClr val="67696F">
                    <a:lumMod val="75000"/>
                  </a:srgbClr>
                </a:solidFill>
                <a:latin typeface="Arial"/>
              </a:rPr>
              <a:t>Quality Manager</a:t>
            </a: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700" kern="0" dirty="0">
                <a:solidFill>
                  <a:srgbClr val="67696F">
                    <a:lumMod val="75000"/>
                  </a:srgbClr>
                </a:solidFill>
                <a:latin typeface="Arial"/>
              </a:rPr>
              <a:t>etc.</a:t>
            </a: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700" kern="0" dirty="0">
              <a:solidFill>
                <a:srgbClr val="67696F">
                  <a:lumMod val="75000"/>
                </a:srgbClr>
              </a:solidFill>
              <a:latin typeface="Arial"/>
            </a:endParaRP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700" kern="0" dirty="0">
              <a:solidFill>
                <a:srgbClr val="67696F">
                  <a:lumMod val="75000"/>
                </a:srgbClr>
              </a:solidFill>
              <a:latin typeface="Arial"/>
            </a:endParaRP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700" kern="0" dirty="0">
              <a:solidFill>
                <a:srgbClr val="67696F">
                  <a:lumMod val="75000"/>
                </a:srgbClr>
              </a:solidFill>
              <a:latin typeface="Arial"/>
            </a:endParaRP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700" kern="0" dirty="0">
              <a:solidFill>
                <a:srgbClr val="67696F">
                  <a:lumMod val="75000"/>
                </a:srgbClr>
              </a:solidFill>
              <a:latin typeface="Arial"/>
            </a:endParaRP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700" kern="0" baseline="0" dirty="0">
              <a:solidFill>
                <a:srgbClr val="67696F">
                  <a:lumMod val="75000"/>
                </a:srgbClr>
              </a:solidFill>
              <a:latin typeface="Arial"/>
            </a:endParaRP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700" kern="0" dirty="0">
              <a:solidFill>
                <a:srgbClr val="67696F">
                  <a:lumMod val="75000"/>
                </a:srgbClr>
              </a:solidFill>
              <a:latin typeface="Arial"/>
            </a:endParaRP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67696F">
                  <a:lumMod val="7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2632168" y="1015993"/>
            <a:ext cx="2226134" cy="674031"/>
          </a:xfrm>
          <a:custGeom>
            <a:avLst/>
            <a:gdLst>
              <a:gd name="connsiteX0" fmla="*/ 0 w 1771905"/>
              <a:gd name="connsiteY0" fmla="*/ 0 h 708762"/>
              <a:gd name="connsiteX1" fmla="*/ 1771905 w 1771905"/>
              <a:gd name="connsiteY1" fmla="*/ 0 h 708762"/>
              <a:gd name="connsiteX2" fmla="*/ 1771905 w 1771905"/>
              <a:gd name="connsiteY2" fmla="*/ 708762 h 708762"/>
              <a:gd name="connsiteX3" fmla="*/ 0 w 1771905"/>
              <a:gd name="connsiteY3" fmla="*/ 708762 h 708762"/>
              <a:gd name="connsiteX4" fmla="*/ 0 w 1771905"/>
              <a:gd name="connsiteY4" fmla="*/ 0 h 708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1905" h="708762">
                <a:moveTo>
                  <a:pt x="0" y="0"/>
                </a:moveTo>
                <a:lnTo>
                  <a:pt x="1771905" y="0"/>
                </a:lnTo>
                <a:lnTo>
                  <a:pt x="1771905" y="708762"/>
                </a:lnTo>
                <a:lnTo>
                  <a:pt x="0" y="708762"/>
                </a:lnTo>
                <a:lnTo>
                  <a:pt x="0" y="0"/>
                </a:lnTo>
                <a:close/>
              </a:path>
            </a:pathLst>
          </a:custGeom>
          <a:solidFill>
            <a:srgbClr val="6E8F82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182880" tIns="182880" rIns="182880" bIns="182880" numCol="1" spcCol="1270" anchor="ctr" anchorCtr="0">
            <a:spAutoFit/>
          </a:bodyPr>
          <a:lstStyle/>
          <a:p>
            <a:pPr marL="0" marR="0" lvl="0" indent="0" defTabSz="533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Administrative, Business Ops, Call Center &amp; HR</a:t>
            </a:r>
          </a:p>
        </p:txBody>
      </p:sp>
      <p:sp>
        <p:nvSpPr>
          <p:cNvPr id="26" name="Freeform 25"/>
          <p:cNvSpPr/>
          <p:nvPr/>
        </p:nvSpPr>
        <p:spPr>
          <a:xfrm>
            <a:off x="2632168" y="1703874"/>
            <a:ext cx="2226134" cy="3025780"/>
          </a:xfrm>
          <a:custGeom>
            <a:avLst/>
            <a:gdLst>
              <a:gd name="connsiteX0" fmla="*/ 0 w 1771905"/>
              <a:gd name="connsiteY0" fmla="*/ 0 h 3337920"/>
              <a:gd name="connsiteX1" fmla="*/ 1771905 w 1771905"/>
              <a:gd name="connsiteY1" fmla="*/ 0 h 3337920"/>
              <a:gd name="connsiteX2" fmla="*/ 1771905 w 1771905"/>
              <a:gd name="connsiteY2" fmla="*/ 3337920 h 3337920"/>
              <a:gd name="connsiteX3" fmla="*/ 0 w 1771905"/>
              <a:gd name="connsiteY3" fmla="*/ 3337920 h 3337920"/>
              <a:gd name="connsiteX4" fmla="*/ 0 w 1771905"/>
              <a:gd name="connsiteY4" fmla="*/ 0 h 333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1905" h="3337920">
                <a:moveTo>
                  <a:pt x="0" y="0"/>
                </a:moveTo>
                <a:lnTo>
                  <a:pt x="1771905" y="0"/>
                </a:lnTo>
                <a:lnTo>
                  <a:pt x="1771905" y="3337920"/>
                </a:lnTo>
                <a:lnTo>
                  <a:pt x="0" y="33379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lumMod val="9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182880" tIns="137160" rIns="182880" bIns="182880" numCol="1" spcCol="1270" anchor="t" anchorCtr="0">
            <a:noAutofit/>
          </a:bodyPr>
          <a:lstStyle/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67696F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Administrative Assistant</a:t>
            </a: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67696F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Administrative Services Manager</a:t>
            </a: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67696F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Call Center Manager</a:t>
            </a: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67696F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Database Administrator</a:t>
            </a: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67696F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Executive Assistant</a:t>
            </a: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67696F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Help Desk Representative</a:t>
            </a: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67696F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Human Resources</a:t>
            </a: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67696F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Office Manager</a:t>
            </a: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67696F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Procurement Specialist</a:t>
            </a: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67696F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Purchasing Manager</a:t>
            </a: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67696F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Receptionist</a:t>
            </a: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67696F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Recruiter</a:t>
            </a: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67696F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Recruiting Manager</a:t>
            </a: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67696F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Systems Administrator</a:t>
            </a: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67696F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(On-line) Training Specialist</a:t>
            </a: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700" kern="0" dirty="0">
                <a:solidFill>
                  <a:srgbClr val="67696F">
                    <a:lumMod val="75000"/>
                  </a:srgbClr>
                </a:solidFill>
                <a:latin typeface="Arial"/>
              </a:rPr>
              <a:t>Wellness Coach</a:t>
            </a: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700" kern="0" dirty="0">
                <a:solidFill>
                  <a:srgbClr val="67696F">
                    <a:lumMod val="75000"/>
                  </a:srgbClr>
                </a:solidFill>
                <a:latin typeface="Arial"/>
              </a:rPr>
              <a:t>Data Analyst</a:t>
            </a: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67696F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Data Privacy Manager</a:t>
            </a: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700" kern="0" dirty="0">
                <a:solidFill>
                  <a:srgbClr val="67696F">
                    <a:lumMod val="75000"/>
                  </a:srgbClr>
                </a:solidFill>
                <a:latin typeface="Arial"/>
              </a:rPr>
              <a:t>etc.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67696F">
                  <a:lumMod val="7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4970491" y="1015993"/>
            <a:ext cx="1889571" cy="674031"/>
          </a:xfrm>
          <a:custGeom>
            <a:avLst/>
            <a:gdLst>
              <a:gd name="connsiteX0" fmla="*/ 0 w 1771905"/>
              <a:gd name="connsiteY0" fmla="*/ 0 h 708762"/>
              <a:gd name="connsiteX1" fmla="*/ 1771905 w 1771905"/>
              <a:gd name="connsiteY1" fmla="*/ 0 h 708762"/>
              <a:gd name="connsiteX2" fmla="*/ 1771905 w 1771905"/>
              <a:gd name="connsiteY2" fmla="*/ 708762 h 708762"/>
              <a:gd name="connsiteX3" fmla="*/ 0 w 1771905"/>
              <a:gd name="connsiteY3" fmla="*/ 708762 h 708762"/>
              <a:gd name="connsiteX4" fmla="*/ 0 w 1771905"/>
              <a:gd name="connsiteY4" fmla="*/ 0 h 708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1905" h="708762">
                <a:moveTo>
                  <a:pt x="0" y="0"/>
                </a:moveTo>
                <a:lnTo>
                  <a:pt x="1771905" y="0"/>
                </a:lnTo>
                <a:lnTo>
                  <a:pt x="1771905" y="708762"/>
                </a:lnTo>
                <a:lnTo>
                  <a:pt x="0" y="708762"/>
                </a:lnTo>
                <a:lnTo>
                  <a:pt x="0" y="0"/>
                </a:lnTo>
                <a:close/>
              </a:path>
            </a:pathLst>
          </a:custGeom>
          <a:solidFill>
            <a:srgbClr val="E67B21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182880" tIns="182880" rIns="182880" bIns="182880" numCol="1" spcCol="1270" anchor="ctr" anchorCtr="0">
            <a:spAutoFit/>
          </a:bodyPr>
          <a:lstStyle/>
          <a:p>
            <a:pPr marL="0" marR="0" lvl="0" indent="0" defTabSz="533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Accounting Support </a:t>
            </a:r>
            <a:b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&amp; Financial Services</a:t>
            </a:r>
            <a:r>
              <a:rPr kumimoji="0" lang="et-EE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IT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4970491" y="1703874"/>
            <a:ext cx="1889571" cy="3025780"/>
          </a:xfrm>
          <a:custGeom>
            <a:avLst/>
            <a:gdLst>
              <a:gd name="connsiteX0" fmla="*/ 0 w 1771905"/>
              <a:gd name="connsiteY0" fmla="*/ 0 h 3337920"/>
              <a:gd name="connsiteX1" fmla="*/ 1771905 w 1771905"/>
              <a:gd name="connsiteY1" fmla="*/ 0 h 3337920"/>
              <a:gd name="connsiteX2" fmla="*/ 1771905 w 1771905"/>
              <a:gd name="connsiteY2" fmla="*/ 3337920 h 3337920"/>
              <a:gd name="connsiteX3" fmla="*/ 0 w 1771905"/>
              <a:gd name="connsiteY3" fmla="*/ 3337920 h 3337920"/>
              <a:gd name="connsiteX4" fmla="*/ 0 w 1771905"/>
              <a:gd name="connsiteY4" fmla="*/ 0 h 333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1905" h="3337920">
                <a:moveTo>
                  <a:pt x="0" y="0"/>
                </a:moveTo>
                <a:lnTo>
                  <a:pt x="1771905" y="0"/>
                </a:lnTo>
                <a:lnTo>
                  <a:pt x="1771905" y="3337920"/>
                </a:lnTo>
                <a:lnTo>
                  <a:pt x="0" y="33379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lumMod val="9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182880" tIns="137160" rIns="182880" bIns="182880" numCol="1" spcCol="1270" anchor="t" anchorCtr="0">
            <a:noAutofit/>
          </a:bodyPr>
          <a:lstStyle/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67696F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Accounting Manager</a:t>
            </a: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67696F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AP Accountant</a:t>
            </a: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700" kern="0" dirty="0">
                <a:solidFill>
                  <a:srgbClr val="67696F">
                    <a:lumMod val="75000"/>
                  </a:srgbClr>
                </a:solidFill>
                <a:latin typeface="Arial"/>
              </a:rPr>
              <a:t>AR Accountant</a:t>
            </a: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67696F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GL Accountant</a:t>
            </a:r>
          </a:p>
          <a:p>
            <a:pPr marL="114300" lvl="1" indent="-114300" defTabSz="44450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700" kern="0" dirty="0">
                <a:solidFill>
                  <a:srgbClr val="67696F">
                    <a:lumMod val="75000"/>
                  </a:srgbClr>
                </a:solidFill>
              </a:rPr>
              <a:t>Junior Accountant</a:t>
            </a:r>
          </a:p>
          <a:p>
            <a:pPr marL="114300" lvl="1" indent="-114300" defTabSz="44450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67696F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Controller</a:t>
            </a: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67696F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Bank Teller</a:t>
            </a: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67696F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Banking Professional</a:t>
            </a: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700" kern="0" noProof="0" dirty="0">
                <a:solidFill>
                  <a:srgbClr val="67696F">
                    <a:lumMod val="75000"/>
                  </a:srgbClr>
                </a:solidFill>
                <a:latin typeface="Arial"/>
              </a:rPr>
              <a:t>KYC / AML specialist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67696F">
                  <a:lumMod val="75000"/>
                </a:srgbClr>
              </a:solidFill>
              <a:effectLst/>
              <a:uLnTx/>
              <a:uFillTx/>
              <a:latin typeface="Arial"/>
            </a:endParaRP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67696F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Sales Assistant</a:t>
            </a: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700" kern="0" dirty="0">
                <a:solidFill>
                  <a:srgbClr val="67696F">
                    <a:lumMod val="75000"/>
                  </a:srgbClr>
                </a:solidFill>
                <a:latin typeface="Arial"/>
              </a:rPr>
              <a:t>Junior/Senior Developers</a:t>
            </a:r>
          </a:p>
          <a:p>
            <a:pPr marL="114300" lvl="1" indent="-114300" defTabSz="44450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700" kern="0" dirty="0">
                <a:solidFill>
                  <a:srgbClr val="67696F">
                    <a:lumMod val="75000"/>
                  </a:srgbClr>
                </a:solidFill>
              </a:rPr>
              <a:t>Full Stack Developer</a:t>
            </a:r>
            <a:endParaRPr lang="en-US" sz="700" kern="0" dirty="0">
              <a:solidFill>
                <a:srgbClr val="67696F">
                  <a:lumMod val="75000"/>
                </a:srgbClr>
              </a:solidFill>
              <a:latin typeface="Arial"/>
            </a:endParaRP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67696F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QA Engineer</a:t>
            </a: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700" kern="0" dirty="0">
                <a:solidFill>
                  <a:srgbClr val="67696F">
                    <a:lumMod val="75000"/>
                  </a:srgbClr>
                </a:solidFill>
                <a:latin typeface="Arial"/>
              </a:rPr>
              <a:t>System Administrator</a:t>
            </a: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700" kern="0" dirty="0">
                <a:solidFill>
                  <a:srgbClr val="67696F">
                    <a:lumMod val="75000"/>
                  </a:srgbClr>
                </a:solidFill>
                <a:latin typeface="Arial"/>
              </a:rPr>
              <a:t>Business Analyst</a:t>
            </a: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700" kern="0" dirty="0">
                <a:solidFill>
                  <a:srgbClr val="67696F">
                    <a:lumMod val="75000"/>
                  </a:srgbClr>
                </a:solidFill>
                <a:latin typeface="Arial"/>
              </a:rPr>
              <a:t>IT Applications Manager</a:t>
            </a: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700" kern="0" dirty="0">
                <a:solidFill>
                  <a:srgbClr val="67696F">
                    <a:lumMod val="75000"/>
                  </a:srgbClr>
                </a:solidFill>
                <a:latin typeface="Arial"/>
              </a:rPr>
              <a:t>IT Technician</a:t>
            </a: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700" kern="0" dirty="0">
                <a:solidFill>
                  <a:srgbClr val="67696F">
                    <a:lumMod val="75000"/>
                  </a:srgbClr>
                </a:solidFill>
                <a:latin typeface="Arial"/>
              </a:rPr>
              <a:t>etc.</a:t>
            </a: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700" kern="0" dirty="0">
              <a:solidFill>
                <a:srgbClr val="67696F">
                  <a:lumMod val="75000"/>
                </a:srgbClr>
              </a:solidFill>
              <a:latin typeface="Arial"/>
            </a:endParaRP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67696F">
                  <a:lumMod val="7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6972251" y="1015993"/>
            <a:ext cx="1831515" cy="674031"/>
          </a:xfrm>
          <a:custGeom>
            <a:avLst/>
            <a:gdLst>
              <a:gd name="connsiteX0" fmla="*/ 0 w 1771905"/>
              <a:gd name="connsiteY0" fmla="*/ 0 h 708762"/>
              <a:gd name="connsiteX1" fmla="*/ 1771905 w 1771905"/>
              <a:gd name="connsiteY1" fmla="*/ 0 h 708762"/>
              <a:gd name="connsiteX2" fmla="*/ 1771905 w 1771905"/>
              <a:gd name="connsiteY2" fmla="*/ 708762 h 708762"/>
              <a:gd name="connsiteX3" fmla="*/ 0 w 1771905"/>
              <a:gd name="connsiteY3" fmla="*/ 708762 h 708762"/>
              <a:gd name="connsiteX4" fmla="*/ 0 w 1771905"/>
              <a:gd name="connsiteY4" fmla="*/ 0 h 708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1905" h="708762">
                <a:moveTo>
                  <a:pt x="0" y="0"/>
                </a:moveTo>
                <a:lnTo>
                  <a:pt x="1771905" y="0"/>
                </a:lnTo>
                <a:lnTo>
                  <a:pt x="1771905" y="708762"/>
                </a:lnTo>
                <a:lnTo>
                  <a:pt x="0" y="708762"/>
                </a:lnTo>
                <a:lnTo>
                  <a:pt x="0" y="0"/>
                </a:lnTo>
                <a:close/>
              </a:path>
            </a:pathLst>
          </a:custGeom>
          <a:solidFill>
            <a:srgbClr val="AB404B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182880" tIns="182880" rIns="182880" bIns="182880" numCol="1" spcCol="1270" anchor="ctr" anchorCtr="0">
            <a:spAutoFit/>
          </a:bodyPr>
          <a:lstStyle/>
          <a:p>
            <a:pPr marL="0" marR="0" lvl="0" indent="0" defTabSz="533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Sales, Marketing </a:t>
            </a:r>
            <a:b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&amp; Communications</a:t>
            </a:r>
          </a:p>
        </p:txBody>
      </p:sp>
      <p:sp>
        <p:nvSpPr>
          <p:cNvPr id="30" name="Freeform 29"/>
          <p:cNvSpPr/>
          <p:nvPr/>
        </p:nvSpPr>
        <p:spPr>
          <a:xfrm>
            <a:off x="6972251" y="1703874"/>
            <a:ext cx="1831515" cy="3025780"/>
          </a:xfrm>
          <a:custGeom>
            <a:avLst/>
            <a:gdLst>
              <a:gd name="connsiteX0" fmla="*/ 0 w 1771905"/>
              <a:gd name="connsiteY0" fmla="*/ 0 h 3337920"/>
              <a:gd name="connsiteX1" fmla="*/ 1771905 w 1771905"/>
              <a:gd name="connsiteY1" fmla="*/ 0 h 3337920"/>
              <a:gd name="connsiteX2" fmla="*/ 1771905 w 1771905"/>
              <a:gd name="connsiteY2" fmla="*/ 3337920 h 3337920"/>
              <a:gd name="connsiteX3" fmla="*/ 0 w 1771905"/>
              <a:gd name="connsiteY3" fmla="*/ 3337920 h 3337920"/>
              <a:gd name="connsiteX4" fmla="*/ 0 w 1771905"/>
              <a:gd name="connsiteY4" fmla="*/ 0 h 333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1905" h="3337920">
                <a:moveTo>
                  <a:pt x="0" y="0"/>
                </a:moveTo>
                <a:lnTo>
                  <a:pt x="1771905" y="0"/>
                </a:lnTo>
                <a:lnTo>
                  <a:pt x="1771905" y="3337920"/>
                </a:lnTo>
                <a:lnTo>
                  <a:pt x="0" y="33379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lumMod val="9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182880" tIns="137160" rIns="182880" bIns="182880" numCol="1" spcCol="1270" anchor="t" anchorCtr="0">
            <a:noAutofit/>
          </a:bodyPr>
          <a:lstStyle/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67696F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Account Manager</a:t>
            </a: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67696F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Customer Service Specialist</a:t>
            </a: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67696F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Inside Sales Specialist</a:t>
            </a: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67696F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Marketing Assistant</a:t>
            </a: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67696F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Marketing Director</a:t>
            </a: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67696F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Marketing Manager</a:t>
            </a: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700" kern="0" dirty="0">
                <a:solidFill>
                  <a:srgbClr val="67696F">
                    <a:lumMod val="75000"/>
                  </a:srgbClr>
                </a:solidFill>
                <a:latin typeface="Arial"/>
              </a:rPr>
              <a:t>Communication Manager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67696F">
                  <a:lumMod val="75000"/>
                </a:srgbClr>
              </a:solidFill>
              <a:effectLst/>
              <a:uLnTx/>
              <a:uFillTx/>
              <a:latin typeface="Arial"/>
            </a:endParaRP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67696F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Public Relations Specialist</a:t>
            </a: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700" kern="0" dirty="0">
                <a:solidFill>
                  <a:srgbClr val="67696F">
                    <a:lumMod val="75000"/>
                  </a:srgbClr>
                </a:solidFill>
                <a:latin typeface="Arial"/>
              </a:rPr>
              <a:t>Internal PR Specialist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67696F">
                  <a:lumMod val="75000"/>
                </a:srgbClr>
              </a:solidFill>
              <a:effectLst/>
              <a:uLnTx/>
              <a:uFillTx/>
              <a:latin typeface="Arial"/>
            </a:endParaRP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67696F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Retail District Manager</a:t>
            </a: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67696F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Retail Store Manager</a:t>
            </a: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67696F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Sales Director</a:t>
            </a: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67696F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Sales Manager</a:t>
            </a: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67696F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Sales Representative</a:t>
            </a: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67696F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Sales Support</a:t>
            </a: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700" kern="0" dirty="0">
                <a:solidFill>
                  <a:srgbClr val="67696F">
                    <a:lumMod val="75000"/>
                  </a:srgbClr>
                </a:solidFill>
                <a:latin typeface="Arial"/>
              </a:rPr>
              <a:t>Project Manager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67696F">
                  <a:lumMod val="75000"/>
                </a:srgbClr>
              </a:solidFill>
              <a:effectLst/>
              <a:uLnTx/>
              <a:uFillTx/>
              <a:latin typeface="Arial"/>
            </a:endParaRPr>
          </a:p>
          <a:p>
            <a:pPr marL="114300" marR="0" lvl="1" indent="-114300" defTabSz="444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700" kern="0" dirty="0">
                <a:solidFill>
                  <a:srgbClr val="67696F">
                    <a:lumMod val="75000"/>
                  </a:srgbClr>
                </a:solidFill>
                <a:latin typeface="Arial"/>
              </a:rPr>
              <a:t>etc.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67696F">
                  <a:lumMod val="75000"/>
                </a:srgbClr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2195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8979"/>
            <a:ext cx="8229600" cy="562371"/>
          </a:xfrm>
        </p:spPr>
        <p:txBody>
          <a:bodyPr>
            <a:noAutofit/>
          </a:bodyPr>
          <a:lstStyle/>
          <a:p>
            <a:r>
              <a:rPr lang="en-GB" sz="1800" b="1" dirty="0"/>
              <a:t>Manpower’s approach to social responsibility is driven by our Global Values, Vision and Strategies that determine the way in which we do business. </a:t>
            </a:r>
            <a:br>
              <a:rPr lang="en-GB" sz="1800" b="1" dirty="0"/>
            </a:br>
            <a:endParaRPr lang="en-GB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21047"/>
            <a:ext cx="7970449" cy="15707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We are committed to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t-E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respect for people, clients and community and the role of work in their lives; </a:t>
            </a:r>
            <a:endParaRPr lang="et-E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sharing our knowledge and expertise to develop sustainable workforce practices throughout the world; </a:t>
            </a:r>
            <a:endParaRPr lang="et-E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and striving for excellence through innovation to develop socially inclusive working environments for the long-term. </a:t>
            </a:r>
            <a:endParaRPr lang="et-E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t-EE" sz="1400" dirty="0"/>
          </a:p>
          <a:p>
            <a:pPr marL="0" indent="0">
              <a:buNone/>
            </a:pP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90" y="3462108"/>
            <a:ext cx="7892659" cy="113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27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AA679-7ED9-4254-AA4D-7CEF275B8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err="1"/>
              <a:t>Internship</a:t>
            </a:r>
            <a:r>
              <a:rPr lang="et-EE" dirty="0"/>
              <a:t> and summer </a:t>
            </a:r>
            <a:r>
              <a:rPr lang="et-EE" dirty="0" err="1"/>
              <a:t>job</a:t>
            </a:r>
            <a:r>
              <a:rPr lang="et-EE" dirty="0"/>
              <a:t> </a:t>
            </a:r>
            <a:r>
              <a:rPr lang="et-EE" dirty="0" err="1"/>
              <a:t>offer</a:t>
            </a:r>
            <a:r>
              <a:rPr lang="et-EE" dirty="0"/>
              <a:t> at Nordea</a:t>
            </a:r>
          </a:p>
        </p:txBody>
      </p:sp>
      <p:pic>
        <p:nvPicPr>
          <p:cNvPr id="4" name="Picture 4" descr="Bildresultat för nordea logo">
            <a:extLst>
              <a:ext uri="{FF2B5EF4-FFF2-40B4-BE49-F238E27FC236}">
                <a16:creationId xmlns:a16="http://schemas.microsoft.com/office/drawing/2014/main" id="{AC4194F3-B5CC-49AE-B36E-BFFE0D124F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342" b="1"/>
          <a:stretch/>
        </p:blipFill>
        <p:spPr bwMode="auto">
          <a:xfrm>
            <a:off x="7193706" y="4287520"/>
            <a:ext cx="1425953" cy="28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BEFFFD-0603-4A16-9DCC-F4965011E5E4}"/>
              </a:ext>
            </a:extLst>
          </p:cNvPr>
          <p:cNvSpPr txBox="1"/>
          <p:nvPr/>
        </p:nvSpPr>
        <p:spPr>
          <a:xfrm>
            <a:off x="984738" y="1424063"/>
            <a:ext cx="734077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400" dirty="0">
                <a:solidFill>
                  <a:srgbClr val="466E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PART- </a:t>
            </a:r>
            <a:r>
              <a:rPr lang="et-EE" sz="2400" dirty="0" err="1">
                <a:solidFill>
                  <a:srgbClr val="466E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t-EE" sz="2400" dirty="0">
                <a:solidFill>
                  <a:srgbClr val="466E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FULL-TIME </a:t>
            </a:r>
            <a:r>
              <a:rPr lang="et-EE" sz="2400" dirty="0" err="1">
                <a:solidFill>
                  <a:srgbClr val="466E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lang="et-EE" sz="2400" dirty="0">
                <a:solidFill>
                  <a:srgbClr val="466E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2400" dirty="0" err="1">
                <a:solidFill>
                  <a:srgbClr val="466E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t-EE" sz="2400" dirty="0">
                <a:solidFill>
                  <a:srgbClr val="466E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SERVICE ADVISORS</a:t>
            </a:r>
          </a:p>
          <a:p>
            <a:pPr algn="ctr"/>
            <a:endParaRPr lang="et-EE" dirty="0">
              <a:solidFill>
                <a:srgbClr val="466E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t-EE" dirty="0" err="1">
                <a:solidFill>
                  <a:srgbClr val="466E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fluent</a:t>
            </a:r>
            <a:r>
              <a:rPr lang="et-EE" dirty="0">
                <a:solidFill>
                  <a:srgbClr val="466E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dirty="0" err="1">
                <a:solidFill>
                  <a:srgbClr val="466E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Finnish</a:t>
            </a:r>
            <a:r>
              <a:rPr lang="et-EE" dirty="0">
                <a:solidFill>
                  <a:srgbClr val="466E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t-EE" dirty="0" err="1">
                <a:solidFill>
                  <a:srgbClr val="466E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endParaRPr lang="et-EE" dirty="0">
              <a:solidFill>
                <a:srgbClr val="466E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t-EE" dirty="0" err="1">
                <a:solidFill>
                  <a:srgbClr val="466E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evening</a:t>
            </a:r>
            <a:r>
              <a:rPr lang="et-EE" dirty="0">
                <a:solidFill>
                  <a:srgbClr val="466E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t-EE" dirty="0" err="1">
                <a:solidFill>
                  <a:srgbClr val="466E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weekend</a:t>
            </a:r>
            <a:r>
              <a:rPr lang="et-EE" dirty="0">
                <a:solidFill>
                  <a:srgbClr val="466E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dirty="0" err="1">
                <a:solidFill>
                  <a:srgbClr val="466E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shifts</a:t>
            </a:r>
            <a:endParaRPr lang="et-EE" dirty="0">
              <a:solidFill>
                <a:srgbClr val="466E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t-EE" dirty="0">
                <a:solidFill>
                  <a:srgbClr val="466E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t-EE" dirty="0" err="1">
                <a:solidFill>
                  <a:srgbClr val="466E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t-EE" dirty="0">
                <a:solidFill>
                  <a:srgbClr val="466E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dirty="0" err="1">
                <a:solidFill>
                  <a:srgbClr val="466E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lang="et-EE" dirty="0">
                <a:solidFill>
                  <a:srgbClr val="466E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dirty="0" err="1">
                <a:solidFill>
                  <a:srgbClr val="466E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trainings</a:t>
            </a:r>
            <a:r>
              <a:rPr lang="et-EE" dirty="0">
                <a:solidFill>
                  <a:srgbClr val="466E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dirty="0" err="1">
                <a:solidFill>
                  <a:srgbClr val="466E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t-EE" dirty="0">
                <a:solidFill>
                  <a:srgbClr val="466E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dirty="0" err="1">
                <a:solidFill>
                  <a:srgbClr val="466E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et-EE" dirty="0">
                <a:solidFill>
                  <a:srgbClr val="466E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dirty="0" err="1">
                <a:solidFill>
                  <a:srgbClr val="466E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provided</a:t>
            </a:r>
            <a:r>
              <a:rPr lang="et-EE" dirty="0">
                <a:solidFill>
                  <a:srgbClr val="466E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t-EE" dirty="0" err="1">
                <a:solidFill>
                  <a:srgbClr val="466E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t-EE" dirty="0">
                <a:solidFill>
                  <a:srgbClr val="466E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dirty="0" err="1">
                <a:solidFill>
                  <a:srgbClr val="466E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beginning</a:t>
            </a:r>
            <a:endParaRPr lang="et-EE" dirty="0">
              <a:solidFill>
                <a:srgbClr val="466E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t-EE" dirty="0" err="1">
                <a:solidFill>
                  <a:srgbClr val="466E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</a:t>
            </a:r>
            <a:r>
              <a:rPr lang="et-EE" dirty="0">
                <a:solidFill>
                  <a:srgbClr val="466E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dirty="0" err="1">
                <a:solidFill>
                  <a:srgbClr val="466E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selected</a:t>
            </a:r>
            <a:r>
              <a:rPr lang="et-EE" dirty="0">
                <a:solidFill>
                  <a:srgbClr val="466E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dirty="0" err="1">
                <a:solidFill>
                  <a:srgbClr val="466E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t-EE" dirty="0">
                <a:solidFill>
                  <a:srgbClr val="466E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dirty="0" err="1">
                <a:solidFill>
                  <a:srgbClr val="466E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t-EE" dirty="0">
                <a:solidFill>
                  <a:srgbClr val="466E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dirty="0" err="1">
                <a:solidFill>
                  <a:srgbClr val="466E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  <a:r>
              <a:rPr lang="et-EE" dirty="0">
                <a:solidFill>
                  <a:srgbClr val="466E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dirty="0" err="1">
                <a:solidFill>
                  <a:srgbClr val="466E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t-EE" dirty="0">
                <a:solidFill>
                  <a:srgbClr val="466E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dirty="0" err="1">
                <a:solidFill>
                  <a:srgbClr val="466E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undergo</a:t>
            </a:r>
            <a:r>
              <a:rPr lang="et-EE" dirty="0">
                <a:solidFill>
                  <a:srgbClr val="466E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t-EE" dirty="0" err="1">
                <a:solidFill>
                  <a:srgbClr val="466E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et-EE" dirty="0">
                <a:solidFill>
                  <a:srgbClr val="466E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dirty="0" err="1">
                <a:solidFill>
                  <a:srgbClr val="466E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endParaRPr lang="et-EE" dirty="0">
              <a:solidFill>
                <a:srgbClr val="466E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t-EE" dirty="0" err="1">
                <a:solidFill>
                  <a:srgbClr val="466E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</a:t>
            </a:r>
            <a:r>
              <a:rPr lang="et-EE" dirty="0">
                <a:solidFill>
                  <a:srgbClr val="466E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3 </a:t>
            </a:r>
            <a:r>
              <a:rPr lang="et-EE" dirty="0" err="1">
                <a:solidFill>
                  <a:srgbClr val="466E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</a:t>
            </a:r>
            <a:r>
              <a:rPr lang="et-EE" dirty="0">
                <a:solidFill>
                  <a:srgbClr val="466E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dirty="0" err="1">
                <a:solidFill>
                  <a:srgbClr val="466E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commitment</a:t>
            </a:r>
            <a:endParaRPr lang="et-EE" dirty="0">
              <a:solidFill>
                <a:srgbClr val="466E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t-EE" dirty="0">
                <a:solidFill>
                  <a:srgbClr val="466E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</a:t>
            </a:r>
            <a:r>
              <a:rPr lang="et-EE" dirty="0" err="1">
                <a:solidFill>
                  <a:srgbClr val="466E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r>
              <a:rPr lang="et-EE" dirty="0">
                <a:solidFill>
                  <a:srgbClr val="466E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03.05.2021</a:t>
            </a:r>
          </a:p>
          <a:p>
            <a:br>
              <a:rPr lang="et-EE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t-EE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t-EE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738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DCE5C-1C64-42B3-9CC0-61CD6AA36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0597"/>
            <a:ext cx="8229600" cy="498762"/>
          </a:xfrm>
        </p:spPr>
        <p:txBody>
          <a:bodyPr/>
          <a:lstStyle/>
          <a:p>
            <a:pPr algn="ctr"/>
            <a:r>
              <a:rPr lang="et-EE" dirty="0"/>
              <a:t>https://humanage.manpower.ee/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6F86944-8A4A-41C3-805E-4FE565826C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9396" y="1259700"/>
            <a:ext cx="3977320" cy="3334526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8A68E275-34A7-4509-8DBB-1A1F04AD1656}"/>
              </a:ext>
            </a:extLst>
          </p:cNvPr>
          <p:cNvSpPr/>
          <p:nvPr/>
        </p:nvSpPr>
        <p:spPr>
          <a:xfrm>
            <a:off x="3638416" y="1317247"/>
            <a:ext cx="370875" cy="16625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15412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86FBED-2E2F-4EFB-B641-02E7165028AC}"/>
              </a:ext>
            </a:extLst>
          </p:cNvPr>
          <p:cNvSpPr txBox="1"/>
          <p:nvPr/>
        </p:nvSpPr>
        <p:spPr>
          <a:xfrm>
            <a:off x="2935032" y="1828800"/>
            <a:ext cx="39389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600" dirty="0">
                <a:solidFill>
                  <a:schemeClr val="accent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951289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PG_PP_WideRibbon_Template_16x9" id="{0836C7E4-04EB-45FA-B4B6-946FBE320FD0}" vid="{5BFB9407-03A9-488F-8147-DAFCAC6AF5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49BB1C2EE07E40858A62CFECFA5396" ma:contentTypeVersion="4" ma:contentTypeDescription="Create a new document." ma:contentTypeScope="" ma:versionID="ddd8366f5f94d7cdd8ce0050ff6b9046">
  <xsd:schema xmlns:xsd="http://www.w3.org/2001/XMLSchema" xmlns:xs="http://www.w3.org/2001/XMLSchema" xmlns:p="http://schemas.microsoft.com/office/2006/metadata/properties" xmlns:ns2="9cc320ff-9310-4543-9308-ca56eb23f5c6" xmlns:ns3="4409de2c-2b94-4db6-9aba-e9244aac434c" targetNamespace="http://schemas.microsoft.com/office/2006/metadata/properties" ma:root="true" ma:fieldsID="ab89460dd85b2fcf47a5f8d8689ab94c" ns2:_="" ns3:_="">
    <xsd:import namespace="9cc320ff-9310-4543-9308-ca56eb23f5c6"/>
    <xsd:import namespace="4409de2c-2b94-4db6-9aba-e9244aac43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c320ff-9310-4543-9308-ca56eb23f5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09de2c-2b94-4db6-9aba-e9244aac434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89F197-1815-4767-8DF7-66302CB8C7A3}">
  <ds:schemaRefs>
    <ds:schemaRef ds:uri="http://www.w3.org/XML/1998/namespace"/>
    <ds:schemaRef ds:uri="4409de2c-2b94-4db6-9aba-e9244aac434c"/>
    <ds:schemaRef ds:uri="http://schemas.microsoft.com/office/2006/documentManagement/types"/>
    <ds:schemaRef ds:uri="9cc320ff-9310-4543-9308-ca56eb23f5c6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B436599-9D21-422D-9953-942C977E72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CE1D2A-B3B5-471A-A7F8-DC7132DD41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c320ff-9310-4543-9308-ca56eb23f5c6"/>
    <ds:schemaRef ds:uri="4409de2c-2b94-4db6-9aba-e9244aac43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MPG_PP_WideRibbon_Template_16x9</Template>
  <TotalTime>0</TotalTime>
  <Words>609</Words>
  <Application>Microsoft Office PowerPoint</Application>
  <PresentationFormat>On-screen Show (16:9)</PresentationFormat>
  <Paragraphs>138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Introduction</vt:lpstr>
      <vt:lpstr>PowerPoint Presentation</vt:lpstr>
      <vt:lpstr>Our skills &amp; expertise</vt:lpstr>
      <vt:lpstr>Manpower’s approach to social responsibility is driven by our Global Values, Vision and Strategies that determine the way in which we do business.  </vt:lpstr>
      <vt:lpstr>Internship and summer job offer at Nordea</vt:lpstr>
      <vt:lpstr>https://humanage.manpower.ee/</vt:lpstr>
      <vt:lpstr>PowerPoint Presentation</vt:lpstr>
    </vt:vector>
  </TitlesOfParts>
  <Company>ManpowerGroup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Leinus</dc:creator>
  <cp:lastModifiedBy>Kati Plukk</cp:lastModifiedBy>
  <cp:revision>147</cp:revision>
  <cp:lastPrinted>2021-01-29T11:03:32Z</cp:lastPrinted>
  <dcterms:created xsi:type="dcterms:W3CDTF">2021-01-18T12:29:37Z</dcterms:created>
  <dcterms:modified xsi:type="dcterms:W3CDTF">2021-01-29T11:35:38Z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0x010100F149BB1C2EE07E40858A62CFECFA5396</vt:lpwstr>
  </property>
</Properties>
</file>