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1" r:id="rId2"/>
    <p:sldId id="346" r:id="rId3"/>
    <p:sldId id="349" r:id="rId4"/>
    <p:sldId id="350" r:id="rId5"/>
    <p:sldId id="351" r:id="rId6"/>
    <p:sldId id="362" r:id="rId7"/>
    <p:sldId id="355" r:id="rId8"/>
    <p:sldId id="356" r:id="rId9"/>
    <p:sldId id="361" r:id="rId10"/>
    <p:sldId id="357" r:id="rId11"/>
    <p:sldId id="358" r:id="rId12"/>
    <p:sldId id="359" r:id="rId13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131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653"/>
  </p:normalViewPr>
  <p:slideViewPr>
    <p:cSldViewPr snapToGrid="0">
      <p:cViewPr varScale="1">
        <p:scale>
          <a:sx n="118" d="100"/>
          <a:sy n="118" d="100"/>
        </p:scale>
        <p:origin x="20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A37B34F-166D-4BF6-9160-FC5A9D6121EB}" type="datetimeFigureOut">
              <a:rPr lang="et-EE"/>
              <a:pPr/>
              <a:t>29.01.24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FAF06AB-C77E-4D69-A546-E11C7FEFDD4A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908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996C1A5-6FC0-430B-BC5E-D4BD5CD74C9B}" type="datetimeFigureOut">
              <a:rPr lang="et-EE"/>
              <a:pPr/>
              <a:t>29.01.24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82AC2DA-5A26-4C9A-B2C5-2D9428E44EC5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7504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364190"/>
            <a:ext cx="7886700" cy="435557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 baseline="0"/>
            </a:lvl1pPr>
            <a:lvl2pPr marL="5143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2pPr>
            <a:lvl3pPr marL="8572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3pPr>
            <a:lvl4pPr marL="12001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4pPr>
            <a:lvl5pPr marL="15430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t-EE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8650" y="405447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baseline="0">
                <a:latin typeface="+mj-lt"/>
              </a:defRPr>
            </a:lvl1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">
    <p:bg>
      <p:bgPr>
        <a:solidFill>
          <a:srgbClr val="B91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175000"/>
            <a:ext cx="434606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kern="0" cap="all" spc="60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/>
              <a:t>Click to edit Master subtitle style</a:t>
            </a:r>
            <a:endParaRPr lang="et-E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41062"/>
          </a:xfrm>
          <a:prstGeom prst="rect">
            <a:avLst/>
          </a:prstGeom>
        </p:spPr>
        <p:txBody>
          <a:bodyPr tIns="360000" anchor="t">
            <a:spAutoFit/>
          </a:bodyPr>
          <a:lstStyle>
            <a:lvl1pPr>
              <a:lnSpc>
                <a:spcPts val="8500"/>
              </a:lnSpc>
              <a:defRPr sz="13000" i="1" spc="-300" baseline="0">
                <a:solidFill>
                  <a:schemeClr val="bg1"/>
                </a:solidFill>
              </a:defRPr>
            </a:lvl1pPr>
          </a:lstStyle>
          <a:p>
            <a:r>
              <a:rPr lang="et-EE"/>
              <a:t>Click to edit Master title style</a:t>
            </a:r>
            <a:endParaRPr lang="et-EE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28650" y="6124321"/>
            <a:ext cx="1990725" cy="35242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t-EE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em 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19125" y="5010150"/>
            <a:ext cx="7896225" cy="0"/>
          </a:xfrm>
          <a:prstGeom prst="line">
            <a:avLst/>
          </a:prstGeom>
          <a:ln w="25400">
            <a:solidFill>
              <a:srgbClr val="B9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25722"/>
          </a:xfrm>
          <a:prstGeom prst="rect">
            <a:avLst/>
          </a:prstGeom>
          <a:ln>
            <a:noFill/>
          </a:ln>
        </p:spPr>
        <p:txBody>
          <a:bodyPr tIns="360000" anchor="t">
            <a:spAutoFit/>
          </a:bodyPr>
          <a:lstStyle>
            <a:lvl1pPr>
              <a:lnSpc>
                <a:spcPts val="7900"/>
              </a:lnSpc>
              <a:defRPr sz="12000" i="1" spc="-300" baseline="0">
                <a:solidFill>
                  <a:schemeClr val="tx1"/>
                </a:solidFill>
              </a:defRPr>
            </a:lvl1pPr>
          </a:lstStyle>
          <a:p>
            <a:r>
              <a:rPr lang="et-EE"/>
              <a:t>Click to edit Master title style</a:t>
            </a:r>
            <a:endParaRPr lang="et-E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ala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9125" y="3630613"/>
            <a:ext cx="7896225" cy="0"/>
          </a:xfrm>
          <a:prstGeom prst="line">
            <a:avLst/>
          </a:prstGeom>
          <a:ln w="25400">
            <a:solidFill>
              <a:srgbClr val="B9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796925"/>
            <a:ext cx="7886700" cy="1922917"/>
          </a:xfrm>
          <a:prstGeom prst="rect">
            <a:avLst/>
          </a:prstGeom>
          <a:ln>
            <a:noFill/>
          </a:ln>
        </p:spPr>
        <p:txBody>
          <a:bodyPr tIns="360000" anchor="t">
            <a:spAutoFit/>
          </a:bodyPr>
          <a:lstStyle>
            <a:lvl1pPr>
              <a:lnSpc>
                <a:spcPts val="5900"/>
              </a:lnSpc>
              <a:defRPr sz="9000" b="1" i="1" spc="-300" baseline="0">
                <a:solidFill>
                  <a:schemeClr val="tx1"/>
                </a:solidFill>
              </a:defRPr>
            </a:lvl1pPr>
          </a:lstStyle>
          <a:p>
            <a:r>
              <a:rPr lang="et-EE"/>
              <a:t>Click to edit Master title style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9125" y="2556398"/>
            <a:ext cx="7896225" cy="80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6000" b="0" i="1" spc="-300" baseline="0"/>
            </a:lvl1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9124" y="3799147"/>
            <a:ext cx="7896226" cy="959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5pPr>
              <a:defRPr/>
            </a:lvl5pPr>
          </a:lstStyle>
          <a:p>
            <a:pPr lvl="0"/>
            <a:r>
              <a:rPr lang="et-EE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96266" y="398996"/>
            <a:ext cx="4519083" cy="532076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1pPr>
            <a:lvl2pPr marL="5143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2pPr>
            <a:lvl3pPr marL="8572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3pPr>
            <a:lvl4pPr marL="12001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4pPr>
            <a:lvl5pPr marL="15430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t-EE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7886" y="1482727"/>
            <a:ext cx="2875252" cy="42370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1pPr>
            <a:lvl2pPr marL="5143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2pPr>
            <a:lvl3pPr marL="8572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3pPr>
            <a:lvl4pPr marL="12001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4pPr>
            <a:lvl5pPr marL="15430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t-EE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37886" y="408232"/>
            <a:ext cx="2875252" cy="83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t-EE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-1054"/>
            <a:ext cx="7886700" cy="56160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1pPr>
            <a:lvl2pPr marL="5143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2pPr>
            <a:lvl3pPr marL="8572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3pPr>
            <a:lvl4pPr marL="12001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4pPr>
            <a:lvl5pPr marL="15430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t-EE" dirty="0"/>
          </a:p>
        </p:txBody>
      </p: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637117" y="322777"/>
            <a:ext cx="7886700" cy="4989979"/>
          </a:xfrm>
          <a:prstGeom prst="rect">
            <a:avLst/>
          </a:prstGeom>
          <a:ln>
            <a:noFill/>
          </a:ln>
        </p:spPr>
        <p:txBody>
          <a:bodyPr wrap="square" tIns="324000" anchor="t">
            <a:spAutoFit/>
          </a:bodyPr>
          <a:lstStyle>
            <a:lvl1pPr>
              <a:lnSpc>
                <a:spcPts val="7200"/>
              </a:lnSpc>
              <a:defRPr sz="11000" b="0" i="1" kern="0" spc="-3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t-EE"/>
              <a:t>Click to edit Master title style</a:t>
            </a:r>
            <a:endParaRPr lang="et-EE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6119813"/>
            <a:ext cx="21034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49" y="398996"/>
            <a:ext cx="4087283" cy="3615436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1pPr>
            <a:lvl2pPr marL="5143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2pPr>
            <a:lvl3pPr marL="8572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3pPr>
            <a:lvl4pPr marL="12001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4pPr>
            <a:lvl5pPr marL="1543050" indent="-171450">
              <a:buClr>
                <a:srgbClr val="B91319"/>
              </a:buClr>
              <a:buFont typeface="Times New Roman" panose="02020603050405020304" pitchFamily="18" charset="0"/>
              <a:buChar char="̶"/>
              <a:defRPr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t-EE" dirty="0"/>
          </a:p>
        </p:txBody>
      </p: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4715933" y="415910"/>
            <a:ext cx="3807884" cy="4229020"/>
          </a:xfrm>
          <a:prstGeom prst="rect">
            <a:avLst/>
          </a:prstGeom>
          <a:ln>
            <a:noFill/>
          </a:ln>
        </p:spPr>
        <p:txBody>
          <a:bodyPr wrap="square" lIns="0" tIns="180000" anchor="t">
            <a:spAutoFit/>
          </a:bodyPr>
          <a:lstStyle>
            <a:lvl1pPr>
              <a:lnSpc>
                <a:spcPts val="5200"/>
              </a:lnSpc>
              <a:defRPr sz="8000" b="0" i="1" kern="0" spc="-3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t-EE"/>
              <a:t>Click to edit Master title style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4040189"/>
            <a:ext cx="4087282" cy="975959"/>
          </a:xfrm>
          <a:prstGeom prst="rect">
            <a:avLst/>
          </a:prstGeom>
        </p:spPr>
        <p:txBody>
          <a:bodyPr wrap="square" tIns="108000">
            <a:sp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4800" i="1" spc="-300" baseline="0"/>
            </a:lvl1pPr>
          </a:lstStyle>
          <a:p>
            <a:pPr lvl="0"/>
            <a:r>
              <a:rPr lang="et-EE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B91319"/>
        </a:buClr>
        <a:buFont typeface="Times New Roman" pitchFamily="18" charset="0"/>
        <a:buChar char="̶"/>
        <a:defRPr sz="2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B91319"/>
        </a:buClr>
        <a:buFont typeface="Times New Roman" pitchFamily="18" charset="0"/>
        <a:buChar char="̶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B91319"/>
        </a:buClr>
        <a:buFont typeface="Times New Roman" pitchFamily="18" charset="0"/>
        <a:buChar char="̶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B91319"/>
        </a:buClr>
        <a:buFont typeface="Times New Roman" pitchFamily="18" charset="0"/>
        <a:buChar char="̶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B91319"/>
        </a:buClr>
        <a:buFont typeface="Times New Roman" pitchFamily="18" charset="0"/>
        <a:buChar char="̶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tus.ee" TargetMode="External"/><Relationship Id="rId2" Type="http://schemas.openxmlformats.org/officeDocument/2006/relationships/hyperlink" Target="http://www.pilet.ee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tallinn.ee/eng/visitor/plan/transport/bike-rental" TargetMode="External"/><Relationship Id="rId2" Type="http://schemas.openxmlformats.org/officeDocument/2006/relationships/hyperlink" Target="https://www.visittallinn.ee/eng/visitor/plan/transport/taxi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transport.tallinn.e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let.ee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tallinn.pilet.e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let.ee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6925"/>
            <a:ext cx="7886700" cy="2730830"/>
          </a:xfrm>
        </p:spPr>
        <p:txBody>
          <a:bodyPr/>
          <a:lstStyle/>
          <a:p>
            <a:r>
              <a:rPr lang="et-EE" sz="8800" dirty="0"/>
              <a:t>Transportation in Tallinn</a:t>
            </a:r>
            <a:br>
              <a:rPr lang="et-EE" sz="8000" dirty="0"/>
            </a:br>
            <a:endParaRPr lang="et-EE" sz="8000" dirty="0"/>
          </a:p>
        </p:txBody>
      </p:sp>
      <p:pic>
        <p:nvPicPr>
          <p:cNvPr id="5" name="Sisu kohatäi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1203" y="1886857"/>
            <a:ext cx="4282703" cy="30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isu kohatäi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73" y="4336143"/>
            <a:ext cx="3484108" cy="2322739"/>
          </a:xfrm>
          <a:prstGeom prst="rect">
            <a:avLst/>
          </a:prstGeom>
        </p:spPr>
      </p:pic>
      <p:pic>
        <p:nvPicPr>
          <p:cNvPr id="7" name="Sisu kohatäi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2378531"/>
            <a:ext cx="3668455" cy="21390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57" y="5238750"/>
            <a:ext cx="3962400" cy="1619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4118F-F235-A437-B4AB-2B71B3F887B3}"/>
              </a:ext>
            </a:extLst>
          </p:cNvPr>
          <p:cNvSpPr txBox="1"/>
          <p:nvPr/>
        </p:nvSpPr>
        <p:spPr>
          <a:xfrm>
            <a:off x="10823944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E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17765" y="1558472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t-EE" sz="2800" dirty="0"/>
              <a:t>www.transport.tallinn.ee</a:t>
            </a:r>
          </a:p>
          <a:p>
            <a:r>
              <a:rPr lang="et-EE" sz="2800" dirty="0">
                <a:hlinkClick r:id="rId2"/>
              </a:rPr>
              <a:t>www.pilet.ee</a:t>
            </a:r>
            <a:endParaRPr lang="et-EE" sz="2800" dirty="0"/>
          </a:p>
          <a:p>
            <a:pPr marL="0" indent="0">
              <a:buNone/>
            </a:pPr>
            <a:r>
              <a:rPr lang="et-EE" sz="2800" dirty="0"/>
              <a:t>Plan your trip in Estonia:</a:t>
            </a:r>
          </a:p>
          <a:p>
            <a:pPr marL="0" indent="0">
              <a:buNone/>
            </a:pPr>
            <a:r>
              <a:rPr lang="en-US" sz="2800" dirty="0" err="1">
                <a:hlinkClick r:id="rId3"/>
              </a:rPr>
              <a:t>www.peatus.ee</a:t>
            </a:r>
            <a:endParaRPr lang="en-US" sz="2800" dirty="0"/>
          </a:p>
          <a:p>
            <a:pPr marL="0" indent="0">
              <a:buNone/>
            </a:pPr>
            <a:endParaRPr lang="et-EE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49" y="398463"/>
            <a:ext cx="8145237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4000" b="1" dirty="0"/>
              <a:t>More information</a:t>
            </a:r>
            <a:endParaRPr lang="et-EE" sz="4000" b="1" dirty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17765" y="1558472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t-EE" sz="2800" dirty="0"/>
              <a:t>Information about taking a taxi in Tallinn: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https://www.visittallinn.ee/eng/visitor/plan/transport/taxi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Scooters and bikes: </a:t>
            </a:r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https://www.visittallinn.ee/eng/visitor/plan/transport/bike-rental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49" y="398463"/>
            <a:ext cx="8145237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4000" b="1" dirty="0"/>
              <a:t>Taxis / scooters / bikes</a:t>
            </a:r>
            <a:endParaRPr lang="et-EE" sz="4000" b="1" dirty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17765" y="1558472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t-EE" sz="2800" dirty="0"/>
              <a:t>Buses – www.tpilet.ee</a:t>
            </a:r>
          </a:p>
          <a:p>
            <a:r>
              <a:rPr lang="et-EE" sz="2800" dirty="0"/>
              <a:t>Trains – www.elron.ee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49" y="398463"/>
            <a:ext cx="8145237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4000" b="1" dirty="0"/>
              <a:t>Transportation in Estonia</a:t>
            </a:r>
            <a:endParaRPr lang="et-EE" sz="4000" b="1" dirty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17765" y="1558472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t-EE" sz="2800" dirty="0"/>
              <a:t>Busses, trams and trolleys operate daily:</a:t>
            </a:r>
          </a:p>
          <a:p>
            <a:pPr lvl="1"/>
            <a:r>
              <a:rPr lang="en-GB" sz="2600" dirty="0"/>
              <a:t>Working days</a:t>
            </a:r>
            <a:r>
              <a:rPr lang="et-EE" sz="2600" dirty="0"/>
              <a:t>:</a:t>
            </a:r>
            <a:r>
              <a:rPr lang="en-GB" sz="2600" dirty="0"/>
              <a:t> </a:t>
            </a:r>
            <a:r>
              <a:rPr lang="et-EE" sz="2600" dirty="0"/>
              <a:t> </a:t>
            </a:r>
            <a:r>
              <a:rPr lang="en-GB" sz="2600" dirty="0"/>
              <a:t>from 5 am until 12 am</a:t>
            </a:r>
            <a:endParaRPr lang="et-EE" sz="2600" dirty="0"/>
          </a:p>
          <a:p>
            <a:pPr lvl="1"/>
            <a:r>
              <a:rPr lang="en-GB" sz="2600" dirty="0"/>
              <a:t>Saturdays</a:t>
            </a:r>
            <a:r>
              <a:rPr lang="et-EE" sz="2600" dirty="0"/>
              <a:t>:      </a:t>
            </a:r>
            <a:r>
              <a:rPr lang="en-GB" sz="2600" dirty="0"/>
              <a:t> </a:t>
            </a:r>
            <a:r>
              <a:rPr lang="et-EE" sz="2600" dirty="0"/>
              <a:t> </a:t>
            </a:r>
            <a:r>
              <a:rPr lang="en-GB" sz="2600" dirty="0"/>
              <a:t>from 6 am until 12 am</a:t>
            </a:r>
            <a:endParaRPr lang="et-EE" sz="2600" dirty="0"/>
          </a:p>
          <a:p>
            <a:pPr lvl="1"/>
            <a:r>
              <a:rPr lang="en-GB" sz="2600" dirty="0"/>
              <a:t>Sundays and public holidays</a:t>
            </a:r>
            <a:r>
              <a:rPr lang="et-EE" sz="2600" dirty="0"/>
              <a:t>: </a:t>
            </a:r>
            <a:r>
              <a:rPr lang="en-GB" sz="2600" dirty="0"/>
              <a:t>from 7 am until 12 am</a:t>
            </a:r>
          </a:p>
          <a:p>
            <a:pPr eaLnBrk="1" hangingPunct="1"/>
            <a:r>
              <a:rPr lang="et-EE" sz="2800" dirty="0"/>
              <a:t>There are </a:t>
            </a:r>
            <a:r>
              <a:rPr lang="et-EE" sz="2800" dirty="0" err="1"/>
              <a:t>some</a:t>
            </a:r>
            <a:r>
              <a:rPr lang="et-EE" sz="2800" dirty="0"/>
              <a:t> </a:t>
            </a:r>
            <a:r>
              <a:rPr lang="et-EE" sz="2800" dirty="0" err="1"/>
              <a:t>nigt</a:t>
            </a:r>
            <a:r>
              <a:rPr lang="et-EE" sz="2800" dirty="0"/>
              <a:t> </a:t>
            </a:r>
            <a:r>
              <a:rPr lang="et-EE" sz="2800" dirty="0" err="1"/>
              <a:t>buses</a:t>
            </a:r>
            <a:endParaRPr lang="et-EE" sz="2800" dirty="0"/>
          </a:p>
          <a:p>
            <a:pPr eaLnBrk="1" hangingPunct="1"/>
            <a:r>
              <a:rPr lang="et-EE" sz="2800" dirty="0"/>
              <a:t>For routes and timetables, see </a:t>
            </a:r>
            <a:r>
              <a:rPr lang="et-EE" sz="2800" b="1" i="1" dirty="0">
                <a:hlinkClick r:id="rId2" action="ppaction://hlinkfile"/>
              </a:rPr>
              <a:t>transport.tallinn.ee</a:t>
            </a:r>
            <a:endParaRPr lang="et-EE" sz="2800" b="1" i="1" dirty="0"/>
          </a:p>
          <a:p>
            <a:pPr marL="0" indent="0" eaLnBrk="1" hangingPunct="1">
              <a:buNone/>
            </a:pPr>
            <a:r>
              <a:rPr lang="et-EE" sz="2800" b="1" i="1" dirty="0" err="1"/>
              <a:t>Due</a:t>
            </a:r>
            <a:r>
              <a:rPr lang="et-EE" sz="2800" b="1" i="1" dirty="0"/>
              <a:t> </a:t>
            </a:r>
            <a:r>
              <a:rPr lang="et-EE" sz="2800" b="1" i="1" dirty="0" err="1"/>
              <a:t>to</a:t>
            </a:r>
            <a:r>
              <a:rPr lang="et-EE" sz="2800" b="1" i="1" dirty="0"/>
              <a:t> </a:t>
            </a:r>
            <a:r>
              <a:rPr lang="et-EE" sz="2800" b="1" i="1" dirty="0" err="1"/>
              <a:t>roadworks</a:t>
            </a:r>
            <a:r>
              <a:rPr lang="et-EE" sz="2800" b="1" i="1" dirty="0"/>
              <a:t>, </a:t>
            </a:r>
            <a:r>
              <a:rPr lang="et-EE" sz="2800" b="1" i="1" dirty="0" err="1"/>
              <a:t>many</a:t>
            </a:r>
            <a:r>
              <a:rPr lang="et-EE" sz="2800" b="1" i="1" dirty="0"/>
              <a:t> </a:t>
            </a:r>
            <a:r>
              <a:rPr lang="et-EE" sz="2800" b="1" i="1" dirty="0" err="1"/>
              <a:t>changes</a:t>
            </a:r>
            <a:r>
              <a:rPr lang="et-EE" sz="2800" b="1" i="1" dirty="0"/>
              <a:t> in </a:t>
            </a:r>
            <a:r>
              <a:rPr lang="et-EE" sz="2800" b="1" i="1" dirty="0" err="1"/>
              <a:t>routes</a:t>
            </a:r>
            <a:r>
              <a:rPr lang="et-EE" sz="2800" b="1" i="1" dirty="0"/>
              <a:t> and </a:t>
            </a:r>
            <a:r>
              <a:rPr lang="et-EE" sz="2800" b="1" i="1" dirty="0" err="1"/>
              <a:t>timetables</a:t>
            </a:r>
            <a:endParaRPr lang="et-EE" sz="2800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50" y="398463"/>
            <a:ext cx="788670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4000" b="1" dirty="0"/>
              <a:t>Working hours</a:t>
            </a:r>
            <a:endParaRPr lang="et-EE" sz="4000" b="1" dirty="0">
              <a:ea typeface="ＭＳ Ｐゴシック" charset="-128"/>
            </a:endParaRPr>
          </a:p>
        </p:txBody>
      </p:sp>
      <p:pic>
        <p:nvPicPr>
          <p:cNvPr id="4" name="Pil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92" y="4590143"/>
            <a:ext cx="3401786" cy="22678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17765" y="1558472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dirty="0"/>
              <a:t>The Public Transport Card</a:t>
            </a:r>
            <a:r>
              <a:rPr lang="en-US" sz="2800" dirty="0">
                <a:cs typeface="PFHighwaySansPro-Medium" charset="0"/>
              </a:rPr>
              <a:t> is an electronic contactless </a:t>
            </a:r>
            <a:r>
              <a:rPr lang="en-US" sz="2800" dirty="0" err="1">
                <a:cs typeface="PFHighwaySansPro-Medium" charset="0"/>
              </a:rPr>
              <a:t>personalised</a:t>
            </a:r>
            <a:r>
              <a:rPr lang="en-US" sz="2800" dirty="0">
                <a:cs typeface="PFHighwaySansPro-Medium" charset="0"/>
              </a:rPr>
              <a:t> or non-</a:t>
            </a:r>
            <a:r>
              <a:rPr lang="en-US" sz="2800" dirty="0" err="1">
                <a:cs typeface="PFHighwaySansPro-Medium" charset="0"/>
              </a:rPr>
              <a:t>personalised</a:t>
            </a:r>
            <a:r>
              <a:rPr lang="en-US" sz="2800" dirty="0">
                <a:cs typeface="PFHighwaySansPro-Medium" charset="0"/>
              </a:rPr>
              <a:t> card which verifies its holder’s travelling rights. </a:t>
            </a:r>
            <a:r>
              <a:rPr lang="en-US" sz="2800" dirty="0" err="1">
                <a:cs typeface="PFHighwaySansPro-Medium" charset="0"/>
              </a:rPr>
              <a:t>Personalised</a:t>
            </a:r>
            <a:r>
              <a:rPr lang="en-US" sz="2800" dirty="0">
                <a:cs typeface="PFHighwaySansPro-Medium" charset="0"/>
              </a:rPr>
              <a:t> card is only valid with an identity document. </a:t>
            </a:r>
          </a:p>
          <a:p>
            <a:pPr lvl="0"/>
            <a:r>
              <a:rPr lang="en-US" sz="2800" dirty="0" err="1"/>
              <a:t>Personalise</a:t>
            </a:r>
            <a:r>
              <a:rPr lang="en-US" sz="2800" dirty="0"/>
              <a:t> the card: it could be done at the point of sale or for free at </a:t>
            </a:r>
            <a:r>
              <a:rPr lang="en-US" sz="2800" dirty="0" err="1"/>
              <a:t>tallinn.pilet.ee</a:t>
            </a:r>
            <a:r>
              <a:rPr lang="en-US" sz="2800" dirty="0"/>
              <a:t>/</a:t>
            </a:r>
            <a:r>
              <a:rPr lang="en-US" sz="2800" dirty="0" err="1"/>
              <a:t>personalise</a:t>
            </a:r>
            <a:r>
              <a:rPr lang="en-US" sz="2800" dirty="0"/>
              <a:t> (if you have an ID-card)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50" y="398463"/>
            <a:ext cx="788670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4000" b="1" dirty="0"/>
              <a:t>Public Transport Card</a:t>
            </a:r>
            <a:endParaRPr lang="et-EE" sz="4000" b="1" dirty="0">
              <a:ea typeface="ＭＳ Ｐゴシック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629" y="5190671"/>
            <a:ext cx="4916488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900057" y="4963886"/>
            <a:ext cx="1273629" cy="5987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32171" y="5219700"/>
            <a:ext cx="192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Card nr.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17765" y="1558472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z="2800" dirty="0"/>
              <a:t>The Public Transport Card</a:t>
            </a:r>
            <a:r>
              <a:rPr lang="et-EE" sz="2800" dirty="0">
                <a:cs typeface="PFHighwaySansPro-Medium" charset="0"/>
              </a:rPr>
              <a:t> can be purchased for 2</a:t>
            </a:r>
            <a:r>
              <a:rPr lang="et-EE" sz="2800" dirty="0">
                <a:ea typeface="PFHighwaySansPro-Regular"/>
              </a:rPr>
              <a:t>€ from the </a:t>
            </a:r>
            <a:r>
              <a:rPr lang="en-GB" sz="2800" dirty="0">
                <a:cs typeface="PFHighwaySansPro-Medium" charset="0"/>
              </a:rPr>
              <a:t>public service office of Tallinn City Government</a:t>
            </a:r>
            <a:r>
              <a:rPr lang="et-EE" sz="2800" dirty="0">
                <a:cs typeface="PFHighwaySansPro-Medium" charset="0"/>
              </a:rPr>
              <a:t> (Vabaduse väljak 7) and:</a:t>
            </a:r>
            <a:endParaRPr lang="et-EE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50" y="398463"/>
            <a:ext cx="788670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4000" b="1" dirty="0"/>
              <a:t>Public Transport Card</a:t>
            </a:r>
            <a:endParaRPr lang="et-EE" sz="4000" b="1" dirty="0">
              <a:ea typeface="ＭＳ Ｐゴシック" charset="-128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1685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40968"/>
            <a:ext cx="26765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140968"/>
            <a:ext cx="1123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581128"/>
            <a:ext cx="13144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509120"/>
            <a:ext cx="1438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437112"/>
            <a:ext cx="1638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17765" y="1558472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Money can be loaded on the Card</a:t>
            </a:r>
            <a:r>
              <a:rPr lang="et-EE" sz="2800" dirty="0"/>
              <a:t>:</a:t>
            </a:r>
          </a:p>
          <a:p>
            <a:pPr lvl="1"/>
            <a:r>
              <a:rPr lang="et-EE" sz="2400" dirty="0">
                <a:solidFill>
                  <a:prstClr val="black"/>
                </a:solidFill>
              </a:rPr>
              <a:t>At sales points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t-EE" sz="2400" dirty="0">
                <a:solidFill>
                  <a:prstClr val="black"/>
                </a:solidFill>
              </a:rPr>
              <a:t>Through internet bank at </a:t>
            </a:r>
            <a:r>
              <a:rPr lang="et-EE" sz="2400" dirty="0">
                <a:solidFill>
                  <a:prstClr val="black"/>
                </a:solidFill>
                <a:hlinkClick r:id="rId2"/>
              </a:rPr>
              <a:t>tallinn.pilet.ee</a:t>
            </a:r>
            <a:endParaRPr lang="et-EE" sz="2400" dirty="0">
              <a:solidFill>
                <a:prstClr val="black"/>
              </a:solidFill>
            </a:endParaRPr>
          </a:p>
          <a:p>
            <a:pPr lvl="1"/>
            <a:r>
              <a:rPr lang="et-EE" sz="2400" dirty="0">
                <a:solidFill>
                  <a:prstClr val="black"/>
                </a:solidFill>
              </a:rPr>
              <a:t>Mobile app Pilet.ee </a:t>
            </a:r>
          </a:p>
          <a:p>
            <a:pPr lvl="1"/>
            <a:endParaRPr lang="et-EE" sz="2400" dirty="0">
              <a:solidFill>
                <a:prstClr val="black"/>
              </a:solidFill>
            </a:endParaRPr>
          </a:p>
          <a:p>
            <a:pPr marL="342900" lvl="1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https://</a:t>
            </a:r>
            <a:r>
              <a:rPr lang="en-US" sz="2400" dirty="0" err="1">
                <a:solidFill>
                  <a:prstClr val="black"/>
                </a:solidFill>
              </a:rPr>
              <a:t>www.tallinn.ee</a:t>
            </a:r>
            <a:r>
              <a:rPr lang="en-US" sz="2400" dirty="0">
                <a:solidFill>
                  <a:prstClr val="black"/>
                </a:solidFill>
              </a:rPr>
              <a:t>/</a:t>
            </a:r>
            <a:r>
              <a:rPr lang="en-US" sz="2400" dirty="0" err="1">
                <a:solidFill>
                  <a:prstClr val="black"/>
                </a:solidFill>
              </a:rPr>
              <a:t>eng</a:t>
            </a:r>
            <a:r>
              <a:rPr lang="en-US" sz="2400" dirty="0">
                <a:solidFill>
                  <a:prstClr val="black"/>
                </a:solidFill>
              </a:rPr>
              <a:t>/</a:t>
            </a:r>
            <a:r>
              <a:rPr lang="en-US" sz="2400" dirty="0" err="1">
                <a:solidFill>
                  <a:prstClr val="black"/>
                </a:solidFill>
              </a:rPr>
              <a:t>pilet</a:t>
            </a:r>
            <a:r>
              <a:rPr lang="en-US" sz="2400" dirty="0">
                <a:solidFill>
                  <a:prstClr val="black"/>
                </a:solidFill>
              </a:rPr>
              <a:t>/How-to-buy-ticket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50" y="398463"/>
            <a:ext cx="788670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3600" b="1" dirty="0"/>
              <a:t>Tickets with the Public Transport Card</a:t>
            </a:r>
            <a:endParaRPr lang="et-EE" sz="3600" b="1" dirty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17765" y="1558472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t-EE" sz="2800" dirty="0"/>
              <a:t>H</a:t>
            </a:r>
            <a:r>
              <a:rPr lang="en-US" sz="2800" dirty="0"/>
              <a:t>a</a:t>
            </a:r>
            <a:r>
              <a:rPr lang="et-EE" sz="2800" dirty="0"/>
              <a:t>s to be registered at </a:t>
            </a:r>
            <a:r>
              <a:rPr lang="et-EE" sz="2800" dirty="0">
                <a:hlinkClick r:id="rId2" action="ppaction://hlinkfile"/>
              </a:rPr>
              <a:t>tallinn.pilet.ee</a:t>
            </a:r>
            <a:r>
              <a:rPr lang="et-EE" sz="2800" dirty="0"/>
              <a:t> if you have an Estonian ID code</a:t>
            </a:r>
          </a:p>
          <a:p>
            <a:endParaRPr lang="et-EE" altLang="ja-JP" sz="2800" dirty="0"/>
          </a:p>
          <a:p>
            <a:pPr marL="0" indent="0">
              <a:buNone/>
            </a:pPr>
            <a:r>
              <a:rPr lang="et-EE" altLang="ja-JP" sz="2800" b="1" dirty="0"/>
              <a:t>More information about purchasing tickets can be found at: </a:t>
            </a:r>
            <a:r>
              <a:rPr lang="en-US" altLang="ja-JP" sz="2800" b="1" dirty="0"/>
              <a:t>https://</a:t>
            </a:r>
            <a:r>
              <a:rPr lang="en-US" altLang="ja-JP" sz="2800" b="1" dirty="0" err="1"/>
              <a:t>www.tallinn.ee</a:t>
            </a:r>
            <a:r>
              <a:rPr lang="en-US" altLang="ja-JP" sz="2800" b="1" dirty="0"/>
              <a:t>/</a:t>
            </a:r>
            <a:r>
              <a:rPr lang="en-US" altLang="ja-JP" sz="2800" b="1" dirty="0" err="1"/>
              <a:t>eng</a:t>
            </a:r>
            <a:r>
              <a:rPr lang="en-US" altLang="ja-JP" sz="2800" b="1" dirty="0"/>
              <a:t>/</a:t>
            </a:r>
            <a:r>
              <a:rPr lang="en-US" altLang="ja-JP" sz="2800" b="1" dirty="0" err="1"/>
              <a:t>pilet</a:t>
            </a:r>
            <a:r>
              <a:rPr lang="en-US" altLang="ja-JP" sz="2800" b="1" dirty="0"/>
              <a:t>/How-to-buy-ticket</a:t>
            </a:r>
            <a:endParaRPr lang="en-US" altLang="ja-JP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50" y="398463"/>
            <a:ext cx="7886700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3600" b="1" dirty="0"/>
              <a:t>ISIC Card as a transportation card</a:t>
            </a:r>
            <a:endParaRPr lang="et-EE" sz="36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7300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17765" y="1558472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Available once you have registered the place of residence in Tallinn and received the Estonian ID code</a:t>
            </a:r>
          </a:p>
          <a:p>
            <a:r>
              <a:rPr lang="en-US" sz="2800" dirty="0"/>
              <a:t>In service point need to show the ID document</a:t>
            </a:r>
          </a:p>
          <a:p>
            <a:r>
              <a:rPr lang="en-US" sz="2800" dirty="0"/>
              <a:t>At </a:t>
            </a:r>
            <a:r>
              <a:rPr lang="en-US" sz="2800" dirty="0">
                <a:hlinkClick r:id="rId2"/>
              </a:rPr>
              <a:t>www.pilet.ee</a:t>
            </a:r>
            <a:r>
              <a:rPr lang="en-US" sz="2800" dirty="0"/>
              <a:t> need to insert the Card number, personal code and Estonian ID card number </a:t>
            </a:r>
          </a:p>
          <a:p>
            <a:r>
              <a:rPr lang="en-US" sz="2800" dirty="0"/>
              <a:t>If you have </a:t>
            </a:r>
            <a:r>
              <a:rPr lang="en-US" sz="2800" dirty="0" err="1"/>
              <a:t>personalised</a:t>
            </a:r>
            <a:r>
              <a:rPr lang="en-US" sz="2800" dirty="0"/>
              <a:t> the card before and then become a resident of Tallinn, then the card needs to be </a:t>
            </a:r>
            <a:r>
              <a:rPr lang="en-US" sz="2800" dirty="0" err="1"/>
              <a:t>personalised</a:t>
            </a:r>
            <a:r>
              <a:rPr lang="en-US" sz="2800" dirty="0"/>
              <a:t> again</a:t>
            </a:r>
          </a:p>
          <a:p>
            <a:r>
              <a:rPr lang="en-US" sz="2800" dirty="0"/>
              <a:t>You need to write your name on the </a:t>
            </a:r>
            <a:r>
              <a:rPr lang="en-US" sz="2800" dirty="0" err="1"/>
              <a:t>personalised</a:t>
            </a:r>
            <a:r>
              <a:rPr lang="en-US" sz="2800" dirty="0"/>
              <a:t> card and have an ID document with you when you take public transport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49" y="398463"/>
            <a:ext cx="8145237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4000" b="1" dirty="0"/>
              <a:t>Free public transport </a:t>
            </a:r>
            <a:r>
              <a:rPr lang="mr-IN" sz="4000" b="1" dirty="0"/>
              <a:t>–</a:t>
            </a:r>
            <a:r>
              <a:rPr lang="et-EE" sz="4000" b="1" dirty="0"/>
              <a:t> for residents of Tallinn</a:t>
            </a:r>
            <a:endParaRPr lang="et-EE" sz="4000" b="1" dirty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17765" y="1558472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The card needs to be validated every time when entering public transport by placing the card in front of the orange validator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49" y="398463"/>
            <a:ext cx="8145237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4000" b="1"/>
              <a:t>Validation</a:t>
            </a:r>
            <a:endParaRPr lang="et-EE" sz="4000" b="1" dirty="0">
              <a:ea typeface="ＭＳ Ｐゴシック" charset="-128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2487176" cy="30299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83968" y="292494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r>
              <a:rPr lang="en-US" sz="2000" dirty="0">
                <a:latin typeface="+mn-lt"/>
                <a:ea typeface="PFHighwaySansPro-Regular"/>
              </a:rPr>
              <a:t>Hold your smartcard against the validator</a:t>
            </a:r>
          </a:p>
          <a:p>
            <a:pPr marL="0" indent="0"/>
            <a:endParaRPr lang="et-EE" sz="2000" dirty="0">
              <a:latin typeface="+mn-lt"/>
              <a:ea typeface="PFHighwaySansPro-Regular"/>
            </a:endParaRPr>
          </a:p>
          <a:p>
            <a:pPr marL="0" indent="0"/>
            <a:r>
              <a:rPr lang="en-US" sz="2000" dirty="0">
                <a:latin typeface="+mn-lt"/>
                <a:ea typeface="PFHighwaySansPro-Regular"/>
              </a:rPr>
              <a:t>Processing the information on your card.</a:t>
            </a:r>
          </a:p>
          <a:p>
            <a:pPr marL="0" indent="0"/>
            <a:endParaRPr lang="et-EE" sz="2000" dirty="0">
              <a:latin typeface="+mn-lt"/>
              <a:ea typeface="PFHighwaySansPro-Regular"/>
            </a:endParaRPr>
          </a:p>
          <a:p>
            <a:pPr marL="0" indent="0"/>
            <a:r>
              <a:rPr lang="en-GB" sz="2000" dirty="0">
                <a:latin typeface="+mn-lt"/>
                <a:ea typeface="PFHighwaySansPro-Regular"/>
              </a:rPr>
              <a:t>Your ticket is activated/your travel card or discount are valid</a:t>
            </a:r>
            <a:endParaRPr lang="en-US" sz="2000" dirty="0">
              <a:latin typeface="+mn-lt"/>
              <a:ea typeface="PFHighwaySansPro-Regular"/>
            </a:endParaRPr>
          </a:p>
          <a:p>
            <a:pPr marL="0" indent="0"/>
            <a:endParaRPr lang="et-EE" sz="2000" dirty="0">
              <a:latin typeface="+mn-lt"/>
              <a:ea typeface="PFHighwaySansPro-Regular"/>
            </a:endParaRPr>
          </a:p>
          <a:p>
            <a:pPr marL="0" indent="0"/>
            <a:r>
              <a:rPr lang="en-GB" sz="2000" dirty="0">
                <a:latin typeface="+mn-lt"/>
                <a:ea typeface="PFHighwaySansPro-Regular"/>
              </a:rPr>
              <a:t>You do not have the right to travel/you do not have sufficient funds on your card to purchase a ticket</a:t>
            </a:r>
            <a:endParaRPr lang="en-US" sz="2000" dirty="0">
              <a:latin typeface="+mn-lt"/>
              <a:ea typeface="PFHighwaySansPro-Regular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68960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17032"/>
            <a:ext cx="180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293096"/>
            <a:ext cx="180975" cy="171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0601" y="5184846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497286" y="7982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3"/>
          <p:cNvSpPr>
            <a:spLocks noGrp="1"/>
          </p:cNvSpPr>
          <p:nvPr>
            <p:ph idx="1"/>
          </p:nvPr>
        </p:nvSpPr>
        <p:spPr bwMode="auto">
          <a:xfrm>
            <a:off x="617765" y="1558472"/>
            <a:ext cx="7886700" cy="425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800" dirty="0"/>
              <a:t>Passengers without a ticket</a:t>
            </a:r>
            <a:r>
              <a:rPr lang="et-EE" sz="2800" dirty="0"/>
              <a:t> or validation</a:t>
            </a:r>
            <a:r>
              <a:rPr lang="en-US" sz="2800" dirty="0"/>
              <a:t>, and also those using the discount ticket without a document will be fined by imposing a fine.</a:t>
            </a:r>
            <a:endParaRPr lang="et-EE" sz="2800" dirty="0"/>
          </a:p>
          <a:p>
            <a:pPr marL="0" indent="0">
              <a:buNone/>
            </a:pPr>
            <a:endParaRPr lang="et-EE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49" y="398463"/>
            <a:ext cx="8145237" cy="7572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t-EE" sz="4000" b="1" dirty="0"/>
              <a:t>No ticket or document?</a:t>
            </a:r>
            <a:endParaRPr lang="et-EE" sz="4000" b="1" dirty="0">
              <a:ea typeface="ＭＳ Ｐゴシック" charset="-128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1" y="2982021"/>
            <a:ext cx="5469765" cy="36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31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U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LU-presentatsioon-näidistega.potx" id="{A3DAFE82-1268-4EC7-9A15-EB15A4E08EE2}" vid="{848DFCBD-FE72-417B-94B8-DCDD44B7DB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547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Transportation in Tallinn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Ingrid Hinojosa</cp:lastModifiedBy>
  <cp:revision>213</cp:revision>
  <dcterms:created xsi:type="dcterms:W3CDTF">2013-01-09T16:04:06Z</dcterms:created>
  <dcterms:modified xsi:type="dcterms:W3CDTF">2024-01-29T09:50:59Z</dcterms:modified>
</cp:coreProperties>
</file>