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7" r:id="rId2"/>
    <p:sldId id="471" r:id="rId3"/>
    <p:sldId id="474" r:id="rId4"/>
    <p:sldId id="473" r:id="rId5"/>
    <p:sldId id="472" r:id="rId6"/>
    <p:sldId id="465" r:id="rId7"/>
    <p:sldId id="470" r:id="rId8"/>
    <p:sldId id="475" r:id="rId9"/>
    <p:sldId id="477" r:id="rId10"/>
    <p:sldId id="270" r:id="rId11"/>
    <p:sldId id="272" r:id="rId12"/>
    <p:sldId id="262" r:id="rId13"/>
    <p:sldId id="478" r:id="rId14"/>
    <p:sldId id="479" r:id="rId15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31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4" autoAdjust="0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5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A37B34F-166D-4BF6-9160-FC5A9D6121EB}" type="datetimeFigureOut">
              <a:rPr lang="et-EE"/>
              <a:pPr/>
              <a:t>19.12.24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FAF06AB-C77E-4D69-A546-E11C7FEFDD4A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070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96C1A5-6FC0-430B-BC5E-D4BD5CD74C9B}" type="datetimeFigureOut">
              <a:rPr lang="et-EE"/>
              <a:pPr/>
              <a:t>19.12.24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82AC2DA-5A26-4C9A-B2C5-2D9428E44EC5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044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one time low and high – waves.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AC2DA-5A26-4C9A-B2C5-2D9428E44EC5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05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364190"/>
            <a:ext cx="7886700" cy="435557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 baseline="0"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8650" y="405447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">
    <p:bg>
      <p:bgPr>
        <a:solidFill>
          <a:srgbClr val="B9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175000"/>
            <a:ext cx="434606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kern="0" cap="all" spc="60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Click to edit Master subtitle style</a:t>
            </a:r>
            <a:endParaRPr lang="et-E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41062"/>
          </a:xfrm>
          <a:prstGeom prst="rect">
            <a:avLst/>
          </a:prstGeom>
        </p:spPr>
        <p:txBody>
          <a:bodyPr tIns="360000" anchor="t">
            <a:spAutoFit/>
          </a:bodyPr>
          <a:lstStyle>
            <a:lvl1pPr>
              <a:lnSpc>
                <a:spcPts val="8500"/>
              </a:lnSpc>
              <a:defRPr sz="13000" i="1" spc="-300" baseline="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28650" y="6124321"/>
            <a:ext cx="1990725" cy="3524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em 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9125" y="5010150"/>
            <a:ext cx="7896225" cy="0"/>
          </a:xfrm>
          <a:prstGeom prst="line">
            <a:avLst/>
          </a:prstGeom>
          <a:ln w="25400">
            <a:solidFill>
              <a:srgbClr val="B9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25722"/>
          </a:xfrm>
          <a:prstGeom prst="rect">
            <a:avLst/>
          </a:prstGeom>
          <a:ln>
            <a:noFill/>
          </a:ln>
        </p:spPr>
        <p:txBody>
          <a:bodyPr tIns="360000" anchor="t">
            <a:spAutoFit/>
          </a:bodyPr>
          <a:lstStyle>
            <a:lvl1pPr>
              <a:lnSpc>
                <a:spcPts val="7900"/>
              </a:lnSpc>
              <a:defRPr sz="12000" i="1" spc="-300" baseline="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ala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9125" y="3630613"/>
            <a:ext cx="7896225" cy="0"/>
          </a:xfrm>
          <a:prstGeom prst="line">
            <a:avLst/>
          </a:prstGeom>
          <a:ln w="25400">
            <a:solidFill>
              <a:srgbClr val="B9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796925"/>
            <a:ext cx="7886700" cy="1922917"/>
          </a:xfrm>
          <a:prstGeom prst="rect">
            <a:avLst/>
          </a:prstGeom>
          <a:ln>
            <a:noFill/>
          </a:ln>
        </p:spPr>
        <p:txBody>
          <a:bodyPr tIns="360000" anchor="t">
            <a:spAutoFit/>
          </a:bodyPr>
          <a:lstStyle>
            <a:lvl1pPr>
              <a:lnSpc>
                <a:spcPts val="5900"/>
              </a:lnSpc>
              <a:defRPr sz="9000" b="1" i="1" spc="-300" baseline="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9125" y="2556398"/>
            <a:ext cx="7896225" cy="80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6000" b="0" i="1" spc="-300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9124" y="3799147"/>
            <a:ext cx="7896226" cy="959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5pPr>
              <a:defRPr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6266" y="398996"/>
            <a:ext cx="4519083" cy="532076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7886" y="1482727"/>
            <a:ext cx="2875252" cy="42370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37886" y="408232"/>
            <a:ext cx="2875252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-1054"/>
            <a:ext cx="7886700" cy="5616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637117" y="322777"/>
            <a:ext cx="7886700" cy="4989979"/>
          </a:xfrm>
          <a:prstGeom prst="rect">
            <a:avLst/>
          </a:prstGeom>
          <a:ln>
            <a:noFill/>
          </a:ln>
        </p:spPr>
        <p:txBody>
          <a:bodyPr wrap="square" tIns="324000" anchor="t">
            <a:spAutoFit/>
          </a:bodyPr>
          <a:lstStyle>
            <a:lvl1pPr>
              <a:lnSpc>
                <a:spcPts val="7200"/>
              </a:lnSpc>
              <a:defRPr sz="11000" b="0" i="1" kern="0" spc="-3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49" y="398996"/>
            <a:ext cx="4087283" cy="3615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4715933" y="415910"/>
            <a:ext cx="3807884" cy="4229020"/>
          </a:xfrm>
          <a:prstGeom prst="rect">
            <a:avLst/>
          </a:prstGeom>
          <a:ln>
            <a:noFill/>
          </a:ln>
        </p:spPr>
        <p:txBody>
          <a:bodyPr wrap="square" lIns="0" tIns="180000" anchor="t">
            <a:spAutoFit/>
          </a:bodyPr>
          <a:lstStyle>
            <a:lvl1pPr>
              <a:lnSpc>
                <a:spcPts val="5200"/>
              </a:lnSpc>
              <a:defRPr sz="8000" b="0" i="1" kern="0" spc="-3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4040189"/>
            <a:ext cx="4087282" cy="975959"/>
          </a:xfrm>
          <a:prstGeom prst="rect">
            <a:avLst/>
          </a:prstGeom>
        </p:spPr>
        <p:txBody>
          <a:bodyPr wrap="square" tIns="108000">
            <a:sp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4800" i="1" spc="-300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E7C6-7512-A845-A0FC-F996FE165BD8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9007-079E-814A-B114-CD93D85C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xchange@tlu.e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tlu.ee/en/campus" TargetMode="External"/><Relationship Id="rId2" Type="http://schemas.openxmlformats.org/officeDocument/2006/relationships/hyperlink" Target="mailto:http://www.virtualtour.tlu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lu.ee/orientatio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name.lastname@tlu.e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ddysystem.e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ingridhinojosa/Library/Group%20Containers/UBF8T346G9.ms/WebArchiveCopyPasteTempFiles/com.microsoft.Word/2Q==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news.err.e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1" y="365126"/>
            <a:ext cx="8651874" cy="7863646"/>
          </a:xfrm>
        </p:spPr>
        <p:txBody>
          <a:bodyPr/>
          <a:lstStyle/>
          <a:p>
            <a:pPr algn="ctr"/>
            <a:r>
              <a:rPr lang="en-US" sz="4400" dirty="0"/>
              <a:t>TERE TULEMAST!</a:t>
            </a:r>
            <a:br>
              <a:rPr lang="en-US" sz="9600" dirty="0"/>
            </a:br>
            <a:r>
              <a:rPr lang="en-US" sz="9600" dirty="0"/>
              <a:t>Pre-departure meeting</a:t>
            </a:r>
            <a:br>
              <a:rPr lang="en-US" sz="9600" dirty="0"/>
            </a:br>
            <a:r>
              <a:rPr lang="en-US" sz="9600" dirty="0"/>
              <a:t>19 December 2024</a:t>
            </a:r>
            <a:br>
              <a:rPr lang="en-US" sz="9600" dirty="0"/>
            </a:br>
            <a:br>
              <a:rPr lang="et-EE" sz="96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1275" y="6044946"/>
            <a:ext cx="3498850" cy="384429"/>
          </a:xfrm>
        </p:spPr>
        <p:txBody>
          <a:bodyPr/>
          <a:lstStyle/>
          <a:p>
            <a:r>
              <a:rPr lang="en-US" dirty="0" err="1"/>
              <a:t>www.tlu.ee</a:t>
            </a:r>
            <a:r>
              <a:rPr lang="en-US" dirty="0"/>
              <a:t>/orientation</a:t>
            </a:r>
          </a:p>
        </p:txBody>
      </p:sp>
    </p:spTree>
    <p:extLst>
      <p:ext uri="{BB962C8B-B14F-4D97-AF65-F5344CB8AC3E}">
        <p14:creationId xmlns:p14="http://schemas.microsoft.com/office/powerpoint/2010/main" val="33042141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39536" y="1580243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 sz="2400" dirty="0"/>
          </a:p>
          <a:p>
            <a:pPr lvl="1" eaLnBrk="1" hangingPunct="1">
              <a:buNone/>
            </a:pPr>
            <a:endParaRPr lang="et-EE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sz="2400" b="1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52500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34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50421" y="1373414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2400" dirty="0"/>
              <a:t>Accept that you cannot know everything </a:t>
            </a:r>
          </a:p>
          <a:p>
            <a:r>
              <a:rPr lang="en-US" sz="2400" dirty="0"/>
              <a:t>Keep an open mind </a:t>
            </a:r>
          </a:p>
          <a:p>
            <a:r>
              <a:rPr lang="en-US" sz="2400" dirty="0"/>
              <a:t>Try to do things that you did at home </a:t>
            </a:r>
          </a:p>
          <a:p>
            <a:r>
              <a:rPr lang="en-US" sz="2400" dirty="0"/>
              <a:t>Stay in touch with family and friends at home – it is OK to miss them </a:t>
            </a:r>
          </a:p>
          <a:p>
            <a:r>
              <a:rPr lang="en-US" sz="2400" dirty="0"/>
              <a:t>Get to know someone from the new culture </a:t>
            </a:r>
          </a:p>
          <a:p>
            <a:r>
              <a:rPr lang="en-US" sz="2400" dirty="0"/>
              <a:t>Talk to a friend or somebody else </a:t>
            </a:r>
          </a:p>
          <a:p>
            <a:r>
              <a:rPr lang="en-US" sz="2400" dirty="0"/>
              <a:t>Stay active – physical activity often helps</a:t>
            </a:r>
          </a:p>
          <a:p>
            <a:r>
              <a:rPr lang="en-US" sz="2400" dirty="0"/>
              <a:t>Learn from experience – but be patient, learning new things takes time</a:t>
            </a:r>
          </a:p>
          <a:p>
            <a:r>
              <a:rPr lang="en-US" sz="2400" dirty="0"/>
              <a:t>Remember the good things as well</a:t>
            </a:r>
          </a:p>
          <a:p>
            <a:r>
              <a:rPr lang="en-US" sz="2400" dirty="0"/>
              <a:t>Knowing about culture shock helps </a:t>
            </a:r>
          </a:p>
          <a:p>
            <a:endParaRPr lang="et-EE" sz="2400" dirty="0"/>
          </a:p>
          <a:p>
            <a:pPr lvl="1" eaLnBrk="1" hangingPunct="1">
              <a:buNone/>
            </a:pPr>
            <a:endParaRPr lang="et-EE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894D6-6512-DB9F-2F04-B4FD4E16531D}"/>
              </a:ext>
            </a:extLst>
          </p:cNvPr>
          <p:cNvSpPr txBox="1"/>
          <p:nvPr/>
        </p:nvSpPr>
        <p:spPr>
          <a:xfrm>
            <a:off x="650421" y="348915"/>
            <a:ext cx="371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4000" b="1" dirty="0"/>
              <a:t>Ideas for coping</a:t>
            </a:r>
          </a:p>
        </p:txBody>
      </p:sp>
    </p:spTree>
    <p:extLst>
      <p:ext uri="{BB962C8B-B14F-4D97-AF65-F5344CB8AC3E}">
        <p14:creationId xmlns:p14="http://schemas.microsoft.com/office/powerpoint/2010/main" val="63571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t-EE" sz="3200" dirty="0">
                <a:latin typeface="Times New Roman"/>
                <a:cs typeface="Times New Roman"/>
              </a:rPr>
              <a:t>General things to keep in mind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75494"/>
            <a:ext cx="8229600" cy="47525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t-EE" sz="2400" b="1" dirty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2800" dirty="0">
                <a:latin typeface="Times New Roman"/>
                <a:cs typeface="Times New Roman"/>
              </a:rPr>
              <a:t>Being late is considered rude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/>
                <a:cs typeface="Times New Roman"/>
              </a:rPr>
              <a:t>W</a:t>
            </a:r>
            <a:r>
              <a:rPr lang="et-EE" sz="2800" dirty="0">
                <a:latin typeface="Times New Roman"/>
                <a:cs typeface="Times New Roman"/>
              </a:rPr>
              <a:t>e don’t normally eat at lectures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2800" dirty="0">
                <a:latin typeface="Times New Roman"/>
                <a:cs typeface="Times New Roman"/>
              </a:rPr>
              <a:t>People are treated equal </a:t>
            </a:r>
            <a:r>
              <a:rPr lang="mr-IN" sz="2800" dirty="0">
                <a:latin typeface="Times New Roman"/>
                <a:cs typeface="Times New Roman"/>
              </a:rPr>
              <a:t>–</a:t>
            </a:r>
            <a:r>
              <a:rPr lang="et-EE" sz="2800" dirty="0">
                <a:latin typeface="Times New Roman"/>
                <a:cs typeface="Times New Roman"/>
              </a:rPr>
              <a:t> no matter what their gender or age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2800" dirty="0">
                <a:latin typeface="Times New Roman"/>
                <a:cs typeface="Times New Roman"/>
              </a:rPr>
              <a:t>Respect agreements. Let the other person know if there has been a change of plans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2800" dirty="0">
                <a:latin typeface="Times New Roman"/>
                <a:cs typeface="Times New Roman"/>
              </a:rPr>
              <a:t>Students are expected to be independent. University staff normally communicates directly with students, not with their parents or friends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t-EE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t-EE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t-EE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t-EE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t-EE" altLang="ja-JP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80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342900" y="1389743"/>
            <a:ext cx="8225972" cy="47428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t-EE" sz="2600" dirty="0"/>
              <a:t>Email                </a:t>
            </a:r>
            <a:r>
              <a:rPr lang="et-EE" sz="2600" b="1" dirty="0">
                <a:hlinkClick r:id="rId2"/>
              </a:rPr>
              <a:t>exchange@tlu.ee</a:t>
            </a:r>
            <a:endParaRPr lang="et-EE" sz="2600" b="1" dirty="0"/>
          </a:p>
          <a:p>
            <a:pPr marL="0" indent="0" eaLnBrk="1" hangingPunct="1">
              <a:buNone/>
            </a:pPr>
            <a:endParaRPr lang="et-EE" sz="2600" dirty="0"/>
          </a:p>
          <a:p>
            <a:pPr marL="0" indent="0" eaLnBrk="1" hangingPunct="1">
              <a:buNone/>
            </a:pPr>
            <a:r>
              <a:rPr lang="et-EE" sz="2600" dirty="0" err="1"/>
              <a:t>Learning</a:t>
            </a:r>
            <a:r>
              <a:rPr lang="et-EE" sz="2600" dirty="0"/>
              <a:t> </a:t>
            </a:r>
            <a:r>
              <a:rPr lang="et-EE" sz="2600" dirty="0" err="1"/>
              <a:t>agreements</a:t>
            </a:r>
            <a:r>
              <a:rPr lang="et-EE" sz="2600" dirty="0"/>
              <a:t>, </a:t>
            </a:r>
            <a:r>
              <a:rPr lang="et-EE" sz="2600" dirty="0" err="1"/>
              <a:t>studies</a:t>
            </a:r>
            <a:r>
              <a:rPr lang="et-EE" sz="2600" dirty="0"/>
              <a:t>, </a:t>
            </a:r>
            <a:r>
              <a:rPr lang="et-EE" sz="2600" dirty="0" err="1"/>
              <a:t>courses</a:t>
            </a:r>
            <a:r>
              <a:rPr lang="et-EE" sz="2600" dirty="0"/>
              <a:t>  </a:t>
            </a:r>
          </a:p>
          <a:p>
            <a:pPr marL="0" indent="0" eaLnBrk="1" hangingPunct="1">
              <a:buNone/>
            </a:pPr>
            <a:r>
              <a:rPr lang="et-EE" sz="2600" b="1" dirty="0" err="1"/>
              <a:t>departmental</a:t>
            </a:r>
            <a:r>
              <a:rPr lang="et-EE" sz="2600" b="1" dirty="0"/>
              <a:t> </a:t>
            </a:r>
            <a:r>
              <a:rPr lang="et-EE" sz="2600" b="1" dirty="0" err="1"/>
              <a:t>coordinator</a:t>
            </a:r>
            <a:endParaRPr lang="et-EE" sz="2600" b="1" dirty="0"/>
          </a:p>
          <a:p>
            <a:pPr marL="0" indent="0" eaLnBrk="1" hangingPunct="1">
              <a:buNone/>
            </a:pPr>
            <a:endParaRPr lang="et-EE" sz="2600" b="1" dirty="0"/>
          </a:p>
          <a:p>
            <a:pPr marL="0" indent="0" eaLnBrk="1" hangingPunct="1">
              <a:buNone/>
            </a:pPr>
            <a:r>
              <a:rPr lang="et-EE" sz="2600" dirty="0" err="1"/>
              <a:t>Dormitory</a:t>
            </a:r>
            <a:r>
              <a:rPr lang="et-EE" sz="2600" b="1" dirty="0"/>
              <a:t> 			Anita Mägi: </a:t>
            </a:r>
            <a:r>
              <a:rPr lang="et-EE" sz="2600" b="1" dirty="0" err="1"/>
              <a:t>anita.magi@tlu.ee</a:t>
            </a:r>
            <a:endParaRPr lang="et-EE" sz="2600" b="1" dirty="0"/>
          </a:p>
          <a:p>
            <a:pPr marL="0" indent="0" eaLnBrk="1" hangingPunct="1">
              <a:buNone/>
            </a:pPr>
            <a:endParaRPr lang="et-EE" sz="2600" dirty="0"/>
          </a:p>
          <a:p>
            <a:pPr marL="0" indent="0" eaLnBrk="1" hangingPunct="1">
              <a:buNone/>
            </a:pPr>
            <a:endParaRPr lang="et-EE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Questions</a:t>
            </a:r>
            <a:r>
              <a:rPr lang="et-EE" sz="3800" b="1" dirty="0">
                <a:ea typeface="ＭＳ Ｐゴシック" charset="-128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87A3DB8-5202-FCCE-91F2-590B122CA0FA}"/>
              </a:ext>
            </a:extLst>
          </p:cNvPr>
          <p:cNvSpPr/>
          <p:nvPr/>
        </p:nvSpPr>
        <p:spPr>
          <a:xfrm>
            <a:off x="5630779" y="2322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4479EF3-531C-1F06-DCA7-B7DBFED25325}"/>
              </a:ext>
            </a:extLst>
          </p:cNvPr>
          <p:cNvSpPr/>
          <p:nvPr/>
        </p:nvSpPr>
        <p:spPr>
          <a:xfrm>
            <a:off x="1439779" y="13897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5403549-FBBF-5B92-E92B-253C8CCCE231}"/>
              </a:ext>
            </a:extLst>
          </p:cNvPr>
          <p:cNvSpPr/>
          <p:nvPr/>
        </p:nvSpPr>
        <p:spPr>
          <a:xfrm>
            <a:off x="2101516" y="36656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260890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71DB58-3BF6-8548-4DE6-821E134B3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7CDBC-3404-2926-4F23-9DC088E7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17962"/>
          </a:xfrm>
        </p:spPr>
        <p:txBody>
          <a:bodyPr/>
          <a:lstStyle/>
          <a:p>
            <a:r>
              <a:rPr lang="en-EE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F58DD-161B-CE0F-9A24-9774B7800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473576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82172" y="1294493"/>
            <a:ext cx="8176078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dirty="0">
                <a:solidFill>
                  <a:srgbClr val="030303"/>
                </a:solidFill>
                <a:latin typeface="Poppins"/>
                <a:ea typeface="Poppins"/>
                <a:cs typeface="Poppins"/>
                <a:sym typeface="Poppins"/>
              </a:rPr>
              <a:t>Practical  matters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dirty="0">
                <a:solidFill>
                  <a:srgbClr val="030303"/>
                </a:solidFill>
                <a:latin typeface="Poppins"/>
                <a:ea typeface="Poppins"/>
                <a:cs typeface="Poppins"/>
                <a:sym typeface="Poppins"/>
              </a:rPr>
              <a:t>Studies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dirty="0">
                <a:solidFill>
                  <a:srgbClr val="030303"/>
                </a:solidFill>
                <a:latin typeface="Poppins"/>
                <a:ea typeface="Poppins"/>
                <a:cs typeface="Poppins"/>
                <a:sym typeface="Poppins"/>
              </a:rPr>
              <a:t>Information for students with special needs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30303"/>
                </a:solidFill>
                <a:latin typeface="Poppins"/>
                <a:ea typeface="Poppins"/>
                <a:cs typeface="Poppins"/>
                <a:sym typeface="Poppins"/>
              </a:rPr>
              <a:t>Practical information: Tallinn and Estonia</a:t>
            </a:r>
            <a:endParaRPr lang="en-US"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30303"/>
                </a:solidFill>
                <a:latin typeface="Poppins"/>
                <a:ea typeface="Poppins"/>
                <a:cs typeface="Poppins"/>
                <a:sym typeface="Poppins"/>
              </a:rPr>
              <a:t>Intercultural communication, culture shock</a:t>
            </a:r>
            <a:endParaRPr lang="en-US" sz="1600" dirty="0"/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>
                <a:ea typeface="ＭＳ Ｐゴシック" charset="-128"/>
              </a:rPr>
              <a:t>Agenda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BC88C-84F9-AC55-0109-174789D419BA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 </a:t>
            </a: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F84E3-6F9E-D6D4-C6F2-694451F26D93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BF628-87F5-725A-329F-6EF434A61490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889677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4853238" y="401984"/>
            <a:ext cx="4473756" cy="2301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EE" sz="2000" b="0" i="0" u="none" strike="noStrike" dirty="0">
                <a:solidFill>
                  <a:srgbClr val="000000"/>
                </a:solidFill>
                <a:effectLst/>
              </a:rPr>
              <a:t>    </a:t>
            </a:r>
            <a:r>
              <a:rPr lang="en-EE" sz="2000" b="1" i="0" u="none" strike="noStrike" dirty="0">
                <a:solidFill>
                  <a:srgbClr val="000000"/>
                </a:solidFill>
                <a:effectLst/>
              </a:rPr>
              <a:t>Location: Narva mnt 25, Tallinn</a:t>
            </a:r>
          </a:p>
          <a:p>
            <a:pPr marL="0" indent="0" eaLnBrk="1" hangingPunct="1">
              <a:buNone/>
            </a:pPr>
            <a:r>
              <a:rPr lang="en-EE" sz="2000" dirty="0">
                <a:solidFill>
                  <a:srgbClr val="000000"/>
                </a:solidFill>
                <a:latin typeface="+mj-lt"/>
              </a:rPr>
              <a:t>Most classes take place on the main campus</a:t>
            </a:r>
          </a:p>
          <a:p>
            <a:pPr marL="0" indent="0" eaLnBrk="1" hangingPunct="1">
              <a:buNone/>
            </a:pPr>
            <a:r>
              <a:rPr lang="en-EE" sz="2000" dirty="0">
                <a:solidFill>
                  <a:srgbClr val="000000"/>
                </a:solidFill>
                <a:latin typeface="+mj-lt"/>
              </a:rPr>
              <a:t>Please check the </a:t>
            </a:r>
            <a:r>
              <a:rPr lang="en-EE" sz="2000" dirty="0">
                <a:solidFill>
                  <a:srgbClr val="000000"/>
                </a:solidFill>
                <a:latin typeface="+mj-lt"/>
                <a:hlinkClick r:id="rId2"/>
              </a:rPr>
              <a:t>Virtual Tour</a:t>
            </a:r>
            <a:r>
              <a:rPr lang="en-EE" sz="20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EE" sz="2000" dirty="0">
                <a:solidFill>
                  <a:srgbClr val="000000"/>
                </a:solidFill>
                <a:latin typeface="+mj-lt"/>
                <a:hlinkClick r:id="rId3"/>
              </a:rPr>
              <a:t>the Map</a:t>
            </a:r>
            <a:endParaRPr lang="en-EE" sz="200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EE" sz="200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>
                <a:ea typeface="ＭＳ Ｐゴシック" charset="-128"/>
              </a:rPr>
              <a:t>Tallinn University</a:t>
            </a:r>
          </a:p>
        </p:txBody>
      </p:sp>
      <p:pic>
        <p:nvPicPr>
          <p:cNvPr id="1026" name="Picture 2" descr="linnakuplaan eng">
            <a:extLst>
              <a:ext uri="{FF2B5EF4-FFF2-40B4-BE49-F238E27FC236}">
                <a16:creationId xmlns:a16="http://schemas.microsoft.com/office/drawing/2014/main" id="{5AFE9FB3-7F60-46D1-5773-87FAB732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" y="2178374"/>
            <a:ext cx="3758616" cy="37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36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82172" y="1294493"/>
            <a:ext cx="8176078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t-EE" sz="2600" dirty="0" err="1">
                <a:latin typeface="+mj-lt"/>
              </a:rPr>
              <a:t>Please</a:t>
            </a:r>
            <a:r>
              <a:rPr lang="et-EE" sz="2600" dirty="0">
                <a:latin typeface="+mj-lt"/>
              </a:rPr>
              <a:t> keep </a:t>
            </a:r>
            <a:r>
              <a:rPr lang="et-EE" sz="2600" dirty="0" err="1">
                <a:latin typeface="+mj-lt"/>
              </a:rPr>
              <a:t>an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eye</a:t>
            </a:r>
            <a:r>
              <a:rPr lang="et-EE" sz="2600" dirty="0">
                <a:latin typeface="+mj-lt"/>
              </a:rPr>
              <a:t> on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information</a:t>
            </a:r>
            <a:r>
              <a:rPr lang="et-EE" sz="2600" dirty="0">
                <a:latin typeface="+mj-lt"/>
              </a:rPr>
              <a:t> at </a:t>
            </a:r>
            <a:r>
              <a:rPr lang="et-EE" sz="2600" dirty="0">
                <a:latin typeface="+mj-lt"/>
                <a:hlinkClick r:id="rId2"/>
              </a:rPr>
              <a:t>www.tlu.ee/orientation</a:t>
            </a:r>
            <a:endParaRPr lang="et-EE" sz="2600" dirty="0">
              <a:latin typeface="+mj-lt"/>
            </a:endParaRPr>
          </a:p>
          <a:p>
            <a:pPr marL="0" indent="0" eaLnBrk="1" hangingPunct="1">
              <a:buNone/>
            </a:pPr>
            <a:endParaRPr lang="et-EE" sz="26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et-EE" sz="2600" dirty="0" err="1">
                <a:latin typeface="+mj-lt"/>
              </a:rPr>
              <a:t>Participation</a:t>
            </a:r>
            <a:r>
              <a:rPr lang="et-EE" sz="2600" dirty="0">
                <a:latin typeface="+mj-lt"/>
              </a:rPr>
              <a:t> in </a:t>
            </a:r>
            <a:r>
              <a:rPr lang="et-EE" sz="2600" dirty="0" err="1">
                <a:latin typeface="+mj-lt"/>
              </a:rPr>
              <a:t>information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sessions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is</a:t>
            </a:r>
            <a:r>
              <a:rPr lang="et-EE" sz="2600" dirty="0">
                <a:latin typeface="+mj-lt"/>
              </a:rPr>
              <a:t> </a:t>
            </a:r>
          </a:p>
          <a:p>
            <a:pPr marL="0" indent="0" eaLnBrk="1" hangingPunct="1">
              <a:buNone/>
            </a:pPr>
            <a:r>
              <a:rPr lang="et-EE" sz="2600" dirty="0" err="1">
                <a:latin typeface="+mj-lt"/>
              </a:rPr>
              <a:t>mandatory</a:t>
            </a:r>
            <a:r>
              <a:rPr lang="et-EE" sz="2600" dirty="0">
                <a:latin typeface="+mj-lt"/>
              </a:rPr>
              <a:t>!</a:t>
            </a: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marL="0" indent="0" eaLnBrk="1" hangingPunct="1">
              <a:buNone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Orientation</a:t>
            </a:r>
            <a:endParaRPr lang="et-EE" sz="3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8117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25022" y="965200"/>
            <a:ext cx="8176078" cy="50144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sz="2000" dirty="0">
                <a:latin typeface="+mj-lt"/>
              </a:rPr>
              <a:t>Still looking for accommodation? Email: </a:t>
            </a:r>
            <a:r>
              <a:rPr lang="en-GB" sz="2000" dirty="0" err="1">
                <a:latin typeface="+mj-lt"/>
              </a:rPr>
              <a:t>exchange@tlu.ee</a:t>
            </a:r>
            <a:endParaRPr lang="en-GB" sz="20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et-EE" sz="2000" dirty="0" err="1">
                <a:latin typeface="+mj-lt"/>
              </a:rPr>
              <a:t>Some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places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still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available</a:t>
            </a:r>
            <a:r>
              <a:rPr lang="et-EE" sz="2000" dirty="0">
                <a:latin typeface="+mj-lt"/>
              </a:rPr>
              <a:t> in </a:t>
            </a:r>
            <a:r>
              <a:rPr lang="et-EE" sz="2000" dirty="0" err="1">
                <a:latin typeface="+mj-lt"/>
              </a:rPr>
              <a:t>the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dorm</a:t>
            </a:r>
            <a:r>
              <a:rPr lang="et-EE" sz="2000" dirty="0">
                <a:latin typeface="+mj-lt"/>
              </a:rPr>
              <a:t> and </a:t>
            </a:r>
            <a:r>
              <a:rPr lang="et-EE" sz="2000" dirty="0" err="1">
                <a:latin typeface="+mj-lt"/>
              </a:rPr>
              <a:t>there</a:t>
            </a:r>
            <a:r>
              <a:rPr lang="et-EE" sz="2000" dirty="0">
                <a:latin typeface="+mj-lt"/>
              </a:rPr>
              <a:t> are </a:t>
            </a:r>
            <a:r>
              <a:rPr lang="et-EE" sz="2000" dirty="0" err="1">
                <a:latin typeface="+mj-lt"/>
              </a:rPr>
              <a:t>some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offers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for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private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accommodation</a:t>
            </a:r>
            <a:endParaRPr lang="et-EE" sz="2000" dirty="0">
              <a:latin typeface="+mj-lt"/>
            </a:endParaRPr>
          </a:p>
          <a:p>
            <a:pPr marL="0" indent="0" eaLnBrk="1" hangingPunct="1">
              <a:buNone/>
            </a:pPr>
            <a:endParaRPr lang="et-EE" sz="20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et-EE" sz="2000" b="1" dirty="0">
                <a:latin typeface="+mj-lt"/>
              </a:rPr>
              <a:t>Karu </a:t>
            </a:r>
            <a:r>
              <a:rPr lang="et-EE" sz="2000" b="1" dirty="0" err="1">
                <a:latin typeface="+mj-lt"/>
              </a:rPr>
              <a:t>Dorm</a:t>
            </a:r>
            <a:r>
              <a:rPr lang="et-EE" sz="2000" b="1" dirty="0">
                <a:latin typeface="+mj-lt"/>
              </a:rPr>
              <a:t>:</a:t>
            </a:r>
          </a:p>
          <a:p>
            <a:pPr marL="0" indent="0" eaLnBrk="1" hangingPunct="1">
              <a:buNone/>
            </a:pPr>
            <a:r>
              <a:rPr lang="et-EE" sz="2000" dirty="0" err="1">
                <a:latin typeface="+mj-lt"/>
              </a:rPr>
              <a:t>Open</a:t>
            </a:r>
            <a:r>
              <a:rPr lang="et-EE" sz="2000" dirty="0">
                <a:latin typeface="+mj-lt"/>
              </a:rPr>
              <a:t> 24/7, </a:t>
            </a:r>
            <a:r>
              <a:rPr lang="et-EE" sz="2000" dirty="0" err="1">
                <a:latin typeface="+mj-lt"/>
              </a:rPr>
              <a:t>can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move</a:t>
            </a:r>
            <a:r>
              <a:rPr lang="et-EE" sz="2000" dirty="0">
                <a:latin typeface="+mj-lt"/>
              </a:rPr>
              <a:t> in </a:t>
            </a:r>
            <a:r>
              <a:rPr lang="et-EE" sz="2000" dirty="0" err="1">
                <a:latin typeface="+mj-lt"/>
              </a:rPr>
              <a:t>from</a:t>
            </a:r>
            <a:r>
              <a:rPr lang="et-EE" sz="2000" dirty="0">
                <a:latin typeface="+mj-lt"/>
              </a:rPr>
              <a:t> 25 </a:t>
            </a:r>
            <a:r>
              <a:rPr lang="et-EE" sz="2000" dirty="0" err="1">
                <a:latin typeface="+mj-lt"/>
              </a:rPr>
              <a:t>January</a:t>
            </a:r>
            <a:endParaRPr lang="et-EE" sz="20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et-EE" sz="2000" dirty="0" err="1">
                <a:latin typeface="+mj-lt"/>
              </a:rPr>
              <a:t>Direct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contact</a:t>
            </a:r>
            <a:r>
              <a:rPr lang="et-EE" sz="2000" dirty="0">
                <a:latin typeface="+mj-lt"/>
              </a:rPr>
              <a:t>: Anita Mägi (</a:t>
            </a:r>
            <a:r>
              <a:rPr lang="et-EE" sz="2000" dirty="0" err="1">
                <a:latin typeface="+mj-lt"/>
              </a:rPr>
              <a:t>anita.magi@tlu.ee</a:t>
            </a:r>
            <a:r>
              <a:rPr lang="et-EE" sz="2000" dirty="0">
                <a:latin typeface="+mj-lt"/>
              </a:rPr>
              <a:t>)</a:t>
            </a:r>
          </a:p>
          <a:p>
            <a:pPr marL="0" indent="0" eaLnBrk="1" hangingPunct="1">
              <a:buNone/>
            </a:pPr>
            <a:endParaRPr lang="et-EE" sz="20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et-EE" sz="2000" b="1" dirty="0" err="1">
                <a:latin typeface="+mj-lt"/>
              </a:rPr>
              <a:t>Private</a:t>
            </a:r>
            <a:r>
              <a:rPr lang="et-EE" sz="2000" b="1" dirty="0">
                <a:latin typeface="+mj-lt"/>
              </a:rPr>
              <a:t> </a:t>
            </a:r>
            <a:r>
              <a:rPr lang="et-EE" sz="2000" b="1" dirty="0" err="1">
                <a:latin typeface="+mj-lt"/>
              </a:rPr>
              <a:t>housing</a:t>
            </a:r>
            <a:r>
              <a:rPr lang="et-EE" sz="2000" b="1" dirty="0">
                <a:latin typeface="+mj-lt"/>
              </a:rPr>
              <a:t>:</a:t>
            </a:r>
          </a:p>
          <a:p>
            <a:pPr marL="0" indent="0">
              <a:buNone/>
              <a:defRPr/>
            </a:pP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Read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the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contracts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carefully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!</a:t>
            </a:r>
          </a:p>
          <a:p>
            <a:pPr marL="0" indent="0">
              <a:buNone/>
              <a:defRPr/>
            </a:pP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Any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payment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you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need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to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make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in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cash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mr-IN" sz="2000" b="1" dirty="0">
                <a:solidFill>
                  <a:srgbClr val="FF0000"/>
                </a:solidFill>
                <a:latin typeface="Times New Roman" charset="0"/>
              </a:rPr>
              <a:t>–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ask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for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receipt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make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a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paper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signed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by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both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to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confirm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the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delivery</a:t>
            </a:r>
            <a:endParaRPr lang="et-EE" sz="2000" b="1" dirty="0">
              <a:solidFill>
                <a:srgbClr val="FF0000"/>
              </a:solidFill>
              <a:latin typeface="Times New Roman" charset="0"/>
            </a:endParaRPr>
          </a:p>
          <a:p>
            <a:pPr marL="0" indent="0">
              <a:buNone/>
              <a:defRPr/>
            </a:pP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Take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pictures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of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any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faults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in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the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apartment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and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confirm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it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with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the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t-EE" sz="2000" b="1" dirty="0" err="1">
                <a:solidFill>
                  <a:srgbClr val="FF0000"/>
                </a:solidFill>
                <a:latin typeface="Times New Roman" charset="0"/>
              </a:rPr>
              <a:t>landlord</a:t>
            </a:r>
            <a:r>
              <a:rPr lang="et-EE" sz="2000" b="1" dirty="0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marL="0" indent="0" eaLnBrk="1" hangingPunct="1">
              <a:buNone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Accommodation</a:t>
            </a:r>
            <a:endParaRPr lang="et-EE" sz="3800" b="1" dirty="0">
              <a:ea typeface="ＭＳ Ｐゴシック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5950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342900" y="1389743"/>
            <a:ext cx="8225972" cy="47428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t-EE" sz="2600" dirty="0" err="1"/>
              <a:t>Check</a:t>
            </a:r>
            <a:r>
              <a:rPr lang="et-EE" sz="2600" dirty="0"/>
              <a:t> that you have the Estonian time settings in your Calendar</a:t>
            </a:r>
          </a:p>
          <a:p>
            <a:pPr eaLnBrk="1" hangingPunct="1">
              <a:buFontTx/>
              <a:buChar char="•"/>
            </a:pPr>
            <a:r>
              <a:rPr lang="en-US" sz="2600" dirty="0"/>
              <a:t>S</a:t>
            </a:r>
            <a:r>
              <a:rPr lang="et-EE" sz="2600" dirty="0" err="1"/>
              <a:t>taff</a:t>
            </a:r>
            <a:r>
              <a:rPr lang="et-EE" sz="2600" dirty="0"/>
              <a:t> </a:t>
            </a:r>
            <a:r>
              <a:rPr lang="et-EE" sz="2600" dirty="0" err="1"/>
              <a:t>emails</a:t>
            </a:r>
            <a:r>
              <a:rPr lang="et-EE" sz="2600" dirty="0"/>
              <a:t> </a:t>
            </a:r>
            <a:r>
              <a:rPr lang="et-EE" sz="2600" dirty="0" err="1"/>
              <a:t>normally</a:t>
            </a:r>
            <a:r>
              <a:rPr lang="et-EE" sz="2600" dirty="0"/>
              <a:t> </a:t>
            </a:r>
            <a:r>
              <a:rPr lang="et-EE" sz="2600" dirty="0" err="1"/>
              <a:t>follow</a:t>
            </a:r>
            <a:r>
              <a:rPr lang="et-EE" sz="2600" dirty="0"/>
              <a:t> </a:t>
            </a:r>
            <a:r>
              <a:rPr lang="et-EE" sz="2600" dirty="0" err="1"/>
              <a:t>the</a:t>
            </a:r>
            <a:r>
              <a:rPr lang="et-EE" sz="2600" dirty="0"/>
              <a:t> </a:t>
            </a:r>
            <a:r>
              <a:rPr lang="et-EE" sz="2600" dirty="0" err="1"/>
              <a:t>pattern</a:t>
            </a:r>
            <a:r>
              <a:rPr lang="et-EE" sz="2600" dirty="0"/>
              <a:t> </a:t>
            </a:r>
            <a:r>
              <a:rPr lang="et-EE" sz="2600" dirty="0">
                <a:hlinkClick r:id="rId2"/>
              </a:rPr>
              <a:t>firstname.lastname@tlu.ee</a:t>
            </a:r>
            <a:endParaRPr lang="et-EE" sz="2600" dirty="0"/>
          </a:p>
          <a:p>
            <a:pPr eaLnBrk="1" hangingPunct="1">
              <a:buFontTx/>
              <a:buChar char="•"/>
            </a:pPr>
            <a:r>
              <a:rPr lang="et-EE" sz="2600" dirty="0"/>
              <a:t>S</a:t>
            </a:r>
            <a:r>
              <a:rPr lang="en-US" sz="2600" dirty="0" err="1"/>
              <a:t>i</a:t>
            </a:r>
            <a:r>
              <a:rPr lang="et-EE" sz="2600" dirty="0"/>
              <a:t>m </a:t>
            </a:r>
            <a:r>
              <a:rPr lang="et-EE" sz="2600" dirty="0" err="1"/>
              <a:t>cards</a:t>
            </a:r>
            <a:r>
              <a:rPr lang="et-EE" sz="2600" dirty="0"/>
              <a:t>, </a:t>
            </a:r>
            <a:r>
              <a:rPr lang="et-EE" sz="2600" dirty="0" err="1"/>
              <a:t>public</a:t>
            </a:r>
            <a:r>
              <a:rPr lang="et-EE" sz="2600" dirty="0"/>
              <a:t> </a:t>
            </a:r>
            <a:r>
              <a:rPr lang="et-EE" sz="2600" dirty="0" err="1"/>
              <a:t>transportation</a:t>
            </a:r>
            <a:r>
              <a:rPr lang="et-EE" sz="2600" dirty="0"/>
              <a:t> </a:t>
            </a:r>
            <a:r>
              <a:rPr lang="et-EE" sz="2600" dirty="0" err="1"/>
              <a:t>cards</a:t>
            </a:r>
            <a:r>
              <a:rPr lang="et-EE" sz="2600" dirty="0"/>
              <a:t> </a:t>
            </a:r>
            <a:r>
              <a:rPr lang="mr-IN" sz="2600" dirty="0"/>
              <a:t>–</a:t>
            </a:r>
            <a:r>
              <a:rPr lang="et-EE" sz="2600" dirty="0"/>
              <a:t> </a:t>
            </a:r>
            <a:r>
              <a:rPr lang="et-EE" sz="2600" dirty="0" err="1"/>
              <a:t>get</a:t>
            </a:r>
            <a:r>
              <a:rPr lang="et-EE" sz="2600" dirty="0"/>
              <a:t> in T-222 </a:t>
            </a:r>
            <a:r>
              <a:rPr lang="et-EE" sz="2600" dirty="0" err="1"/>
              <a:t>or</a:t>
            </a:r>
            <a:r>
              <a:rPr lang="et-EE" sz="2600" dirty="0"/>
              <a:t> </a:t>
            </a:r>
            <a:r>
              <a:rPr lang="et-EE" sz="2600" dirty="0" err="1"/>
              <a:t>during</a:t>
            </a:r>
            <a:r>
              <a:rPr lang="et-EE" sz="2600" dirty="0"/>
              <a:t> </a:t>
            </a:r>
            <a:r>
              <a:rPr lang="et-EE" sz="2600" dirty="0" err="1"/>
              <a:t>orientation</a:t>
            </a:r>
            <a:endParaRPr lang="et-EE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Practical</a:t>
            </a:r>
            <a:r>
              <a:rPr lang="et-EE" sz="3800" b="1" dirty="0">
                <a:ea typeface="ＭＳ Ｐゴシック" charset="-128"/>
              </a:rPr>
              <a:t> </a:t>
            </a:r>
            <a:r>
              <a:rPr lang="et-EE" sz="3800" b="1" dirty="0" err="1">
                <a:ea typeface="ＭＳ Ｐゴシック" charset="-128"/>
              </a:rPr>
              <a:t>matters</a:t>
            </a:r>
            <a:endParaRPr lang="et-EE" sz="3800" b="1" dirty="0">
              <a:ea typeface="ＭＳ Ｐゴシック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3000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1616958-32CB-08CB-EF21-59DE16BF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30" y="3694075"/>
            <a:ext cx="2993088" cy="20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706856" y="938414"/>
            <a:ext cx="7730288" cy="20333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Health Insurance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(EHIC)</a:t>
            </a:r>
          </a:p>
          <a:p>
            <a:pPr marL="0" indent="0" eaLnBrk="1" hangingPunct="1">
              <a:buNone/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NB! Tallinn University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</a:rPr>
              <a:t>We will provide you with a buddy student (local student to help you during the stay). Apply: </a:t>
            </a:r>
            <a:r>
              <a:rPr lang="en-GB" sz="1800" b="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  <a:hlinkClick r:id="rId3"/>
              </a:rPr>
              <a:t>https://buddysystem.eu/</a:t>
            </a:r>
            <a:endParaRPr lang="en-GB" sz="1800" b="0" i="0" u="none" strike="noStrike" dirty="0">
              <a:solidFill>
                <a:srgbClr val="0F0F0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</a:rPr>
              <a:t>Dormitory has everything you need, there is a shared kitchen, food not provided in the dorm.</a:t>
            </a:r>
            <a:endParaRPr lang="en-GB" sz="1800" b="0" i="0" u="none" strike="noStrike" dirty="0">
              <a:solidFill>
                <a:srgbClr val="7149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</a:rPr>
              <a:t>You will need warm clothes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</a:rPr>
              <a:t>Keep up with the news in Estonia: </a:t>
            </a:r>
            <a:r>
              <a:rPr lang="en-GB" sz="18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https://news.err.ee</a:t>
            </a:r>
            <a:endParaRPr lang="en-GB" sz="1800" b="0" i="0" u="sng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</a:rPr>
              <a:t>Check if you need an adapter: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sng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Practical</a:t>
            </a:r>
            <a:r>
              <a:rPr lang="et-EE" sz="3800" b="1" dirty="0">
                <a:ea typeface="ＭＳ Ｐゴシック" charset="-128"/>
              </a:rPr>
              <a:t> </a:t>
            </a:r>
            <a:r>
              <a:rPr lang="et-EE" sz="3800" b="1" dirty="0" err="1">
                <a:ea typeface="ＭＳ Ｐゴシック" charset="-128"/>
              </a:rPr>
              <a:t>matters</a:t>
            </a:r>
            <a:r>
              <a:rPr lang="et-EE" sz="3800" b="1" dirty="0">
                <a:ea typeface="ＭＳ Ｐゴシック" charset="-128"/>
              </a:rPr>
              <a:t> and </a:t>
            </a:r>
            <a:r>
              <a:rPr lang="et-EE" sz="3800" b="1" dirty="0" err="1">
                <a:ea typeface="ＭＳ Ｐゴシック" charset="-128"/>
              </a:rPr>
              <a:t>what</a:t>
            </a:r>
            <a:r>
              <a:rPr lang="et-EE" sz="3800" b="1" dirty="0">
                <a:ea typeface="ＭＳ Ｐゴシック" charset="-128"/>
              </a:rPr>
              <a:t> </a:t>
            </a:r>
            <a:r>
              <a:rPr lang="et-EE" sz="3800" b="1" dirty="0" err="1">
                <a:ea typeface="ＭＳ Ｐゴシック" charset="-128"/>
              </a:rPr>
              <a:t>to</a:t>
            </a:r>
            <a:r>
              <a:rPr lang="et-EE" sz="3800" b="1" dirty="0">
                <a:ea typeface="ＭＳ Ｐゴシック" charset="-128"/>
              </a:rPr>
              <a:t> </a:t>
            </a:r>
            <a:r>
              <a:rPr lang="et-EE" sz="3800" b="1" dirty="0" err="1">
                <a:ea typeface="ＭＳ Ｐゴシック" charset="-128"/>
              </a:rPr>
              <a:t>bring</a:t>
            </a:r>
            <a:endParaRPr lang="et-EE" sz="3800" b="1" dirty="0">
              <a:ea typeface="ＭＳ Ｐゴシック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7CFC1D-97B1-2E0C-26D0-5BC78A0BE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3" y="637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EE"/>
          </a:p>
        </p:txBody>
      </p:sp>
      <p:pic>
        <p:nvPicPr>
          <p:cNvPr id="2049" name="Picture 3" descr="RS PRO UK to Europe Travel Adapter, Rated At 7.5A">
            <a:extLst>
              <a:ext uri="{FF2B5EF4-FFF2-40B4-BE49-F238E27FC236}">
                <a16:creationId xmlns:a16="http://schemas.microsoft.com/office/drawing/2014/main" id="{DDB87CCB-8252-6329-6368-06F08C7D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53" y="4030579"/>
            <a:ext cx="1676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142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82172" y="1294493"/>
            <a:ext cx="8176078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t-EE" sz="2600" dirty="0" err="1">
                <a:latin typeface="+mj-lt"/>
              </a:rPr>
              <a:t>Learning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Agreements</a:t>
            </a:r>
            <a:r>
              <a:rPr lang="et-EE" sz="2600" dirty="0">
                <a:latin typeface="+mj-lt"/>
              </a:rPr>
              <a:t> – </a:t>
            </a:r>
            <a:r>
              <a:rPr lang="et-EE" sz="2600" dirty="0" err="1">
                <a:latin typeface="+mj-lt"/>
              </a:rPr>
              <a:t>only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accept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digital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agreements</a:t>
            </a:r>
            <a:r>
              <a:rPr lang="et-EE" sz="2600" dirty="0">
                <a:latin typeface="+mj-lt"/>
              </a:rPr>
              <a:t>.</a:t>
            </a:r>
          </a:p>
          <a:p>
            <a:pPr marL="0" indent="0" eaLnBrk="1" hangingPunct="1">
              <a:buNone/>
            </a:pPr>
            <a:r>
              <a:rPr lang="et-EE" sz="2600" dirty="0" err="1">
                <a:latin typeface="+mj-lt"/>
              </a:rPr>
              <a:t>Please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check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that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responsible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person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correct</a:t>
            </a:r>
            <a:r>
              <a:rPr lang="et-EE" sz="2600" dirty="0">
                <a:latin typeface="+mj-lt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t-EE" sz="2600" dirty="0" err="1">
                <a:latin typeface="+mj-lt"/>
              </a:rPr>
              <a:t>Some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courses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can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be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changed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while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already</a:t>
            </a:r>
            <a:r>
              <a:rPr lang="et-EE" sz="2600" dirty="0">
                <a:latin typeface="+mj-lt"/>
              </a:rPr>
              <a:t> in Tallinn.</a:t>
            </a:r>
          </a:p>
          <a:p>
            <a:pPr marL="0" indent="0" eaLnBrk="1" hangingPunct="1">
              <a:buNone/>
            </a:pPr>
            <a:r>
              <a:rPr lang="et-EE" sz="2600" dirty="0" err="1">
                <a:latin typeface="+mj-lt"/>
              </a:rPr>
              <a:t>Preference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given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to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those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who</a:t>
            </a:r>
            <a:r>
              <a:rPr lang="et-EE" sz="2600" dirty="0">
                <a:latin typeface="+mj-lt"/>
              </a:rPr>
              <a:t> have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course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originally</a:t>
            </a:r>
            <a:r>
              <a:rPr lang="et-EE" sz="2600" dirty="0">
                <a:latin typeface="+mj-lt"/>
              </a:rPr>
              <a:t> in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study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plan</a:t>
            </a:r>
            <a:r>
              <a:rPr lang="et-EE" sz="2600" dirty="0">
                <a:latin typeface="+mj-lt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t-EE" sz="2600" dirty="0" err="1">
                <a:latin typeface="+mj-lt"/>
              </a:rPr>
              <a:t>Some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courses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may</a:t>
            </a:r>
            <a:r>
              <a:rPr lang="et-EE" sz="2600" dirty="0">
                <a:latin typeface="+mj-lt"/>
              </a:rPr>
              <a:t> start </a:t>
            </a:r>
            <a:r>
              <a:rPr lang="et-EE" sz="2600" dirty="0" err="1">
                <a:latin typeface="+mj-lt"/>
              </a:rPr>
              <a:t>during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orientation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week</a:t>
            </a:r>
            <a:r>
              <a:rPr lang="et-EE" sz="2600" dirty="0">
                <a:latin typeface="+mj-lt"/>
              </a:rPr>
              <a:t> (</a:t>
            </a:r>
            <a:r>
              <a:rPr lang="et-EE" sz="2600" dirty="0" err="1">
                <a:latin typeface="+mj-lt"/>
              </a:rPr>
              <a:t>sports</a:t>
            </a:r>
            <a:r>
              <a:rPr lang="et-EE" sz="2600" dirty="0">
                <a:latin typeface="+mj-lt"/>
              </a:rPr>
              <a:t>, </a:t>
            </a:r>
            <a:r>
              <a:rPr lang="et-EE" sz="2600" dirty="0" err="1">
                <a:latin typeface="+mj-lt"/>
              </a:rPr>
              <a:t>education</a:t>
            </a:r>
            <a:r>
              <a:rPr lang="et-EE" sz="2600" dirty="0">
                <a:latin typeface="+mj-lt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t-EE" sz="2600" dirty="0" err="1">
                <a:latin typeface="+mj-lt"/>
              </a:rPr>
              <a:t>Registration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for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courses</a:t>
            </a:r>
            <a:r>
              <a:rPr lang="et-EE" sz="2600" dirty="0">
                <a:latin typeface="+mj-lt"/>
              </a:rPr>
              <a:t> in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local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study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information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system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during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the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first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week</a:t>
            </a:r>
            <a:r>
              <a:rPr lang="et-EE" sz="2600" dirty="0">
                <a:latin typeface="+mj-lt"/>
              </a:rPr>
              <a:t> (</a:t>
            </a:r>
            <a:r>
              <a:rPr lang="et-EE" sz="2600" dirty="0" err="1">
                <a:latin typeface="+mj-lt"/>
              </a:rPr>
              <a:t>your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physical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presence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is</a:t>
            </a:r>
            <a:r>
              <a:rPr lang="et-EE" sz="2600" dirty="0">
                <a:latin typeface="+mj-lt"/>
              </a:rPr>
              <a:t> </a:t>
            </a:r>
            <a:r>
              <a:rPr lang="et-EE" sz="2600" dirty="0" err="1">
                <a:latin typeface="+mj-lt"/>
              </a:rPr>
              <a:t>required</a:t>
            </a:r>
            <a:r>
              <a:rPr lang="et-EE" sz="2600" dirty="0"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endParaRPr lang="et-EE" sz="2600" dirty="0">
              <a:latin typeface="+mj-lt"/>
            </a:endParaRPr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b="1" dirty="0"/>
          </a:p>
          <a:p>
            <a:pPr eaLnBrk="1" hangingPunct="1">
              <a:buFontTx/>
              <a:buChar char="•"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340310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 err="1">
                <a:ea typeface="ＭＳ Ｐゴシック" charset="-128"/>
              </a:rPr>
              <a:t>Studies</a:t>
            </a:r>
            <a:endParaRPr lang="et-EE" sz="3800" b="1" dirty="0">
              <a:ea typeface="ＭＳ Ｐゴシック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BC88C-84F9-AC55-0109-174789D419BA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 </a:t>
            </a: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F84E3-6F9E-D6D4-C6F2-694451F26D93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BF628-87F5-725A-329F-6EF434A61490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42421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82172" y="1389743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t-EE" sz="2600" dirty="0"/>
          </a:p>
          <a:p>
            <a:pPr lvl="1" eaLnBrk="1" hangingPunct="1"/>
            <a:endParaRPr lang="et-EE" sz="2600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" y="207963"/>
            <a:ext cx="851535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800" b="1" dirty="0">
                <a:ea typeface="ＭＳ Ｐゴシック" charset="-128"/>
              </a:rPr>
              <a:t>Departmental (Erasmus) Coordinators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500" dirty="0" err="1"/>
              <a:t>www.tlu.ee</a:t>
            </a:r>
            <a:r>
              <a:rPr lang="en-US" sz="2500" dirty="0"/>
              <a:t>/en/departmental-</a:t>
            </a:r>
            <a:r>
              <a:rPr lang="en-US" sz="2500" dirty="0" err="1"/>
              <a:t>erasmus</a:t>
            </a:r>
            <a:r>
              <a:rPr lang="en-US" sz="2500" dirty="0"/>
              <a:t>-coordinators</a:t>
            </a:r>
            <a:endParaRPr lang="et-EE" sz="25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t-EE" sz="3800" b="1" dirty="0"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1536174"/>
            <a:ext cx="8858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BFM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Crisely</a:t>
            </a:r>
            <a:r>
              <a:rPr lang="en-US" sz="2400" dirty="0"/>
              <a:t> </a:t>
            </a:r>
            <a:r>
              <a:rPr lang="en-US" sz="2400" dirty="0" err="1"/>
              <a:t>Apri</a:t>
            </a:r>
            <a:endParaRPr lang="en-US" sz="2400" dirty="0"/>
          </a:p>
          <a:p>
            <a:r>
              <a:rPr lang="en-US" sz="2400" b="1" dirty="0"/>
              <a:t>School of Educational Sciences </a:t>
            </a:r>
            <a:r>
              <a:rPr lang="en-US" sz="2400" dirty="0" err="1"/>
              <a:t>Ms</a:t>
            </a:r>
            <a:r>
              <a:rPr lang="en-US" sz="2400" dirty="0"/>
              <a:t> Brita </a:t>
            </a:r>
            <a:r>
              <a:rPr lang="en-US" sz="2400" dirty="0" err="1"/>
              <a:t>Smitt</a:t>
            </a:r>
            <a:endParaRPr lang="en-US" sz="2400" dirty="0"/>
          </a:p>
          <a:p>
            <a:r>
              <a:rPr lang="en-US" sz="2400" b="1" dirty="0"/>
              <a:t>School of Digital Technologies </a:t>
            </a:r>
            <a:r>
              <a:rPr lang="en-US" sz="2400" dirty="0" err="1"/>
              <a:t>Ms</a:t>
            </a:r>
            <a:r>
              <a:rPr lang="en-US" sz="2400" dirty="0"/>
              <a:t> Maria Saar</a:t>
            </a:r>
            <a:endParaRPr lang="en-US" sz="2400" b="1" dirty="0"/>
          </a:p>
          <a:p>
            <a:r>
              <a:rPr lang="en-US" sz="2400" b="1" dirty="0"/>
              <a:t>Sc. of Governance, Law and Society </a:t>
            </a:r>
            <a:r>
              <a:rPr lang="en-US" sz="2400" dirty="0" err="1"/>
              <a:t>Ms</a:t>
            </a:r>
            <a:r>
              <a:rPr lang="en-US" sz="2400" dirty="0"/>
              <a:t> Kadri </a:t>
            </a:r>
            <a:r>
              <a:rPr lang="en-US" sz="2400" dirty="0" err="1"/>
              <a:t>Leit</a:t>
            </a:r>
            <a:r>
              <a:rPr lang="en-US" sz="2400" dirty="0"/>
              <a:t>-Tromp</a:t>
            </a:r>
            <a:endParaRPr lang="en-US" sz="2400" b="1" dirty="0"/>
          </a:p>
          <a:p>
            <a:r>
              <a:rPr lang="en-US" sz="2400" b="1" dirty="0"/>
              <a:t>School of Humanities</a:t>
            </a:r>
            <a:r>
              <a:rPr lang="en-US" sz="2400" dirty="0"/>
              <a:t> </a:t>
            </a:r>
            <a:r>
              <a:rPr lang="en-US" sz="2400" dirty="0" err="1"/>
              <a:t>Ms</a:t>
            </a:r>
            <a:r>
              <a:rPr lang="en-US" sz="2400" dirty="0"/>
              <a:t> Maris Peters</a:t>
            </a:r>
          </a:p>
          <a:p>
            <a:endParaRPr lang="en-US" sz="2400" b="1" dirty="0"/>
          </a:p>
          <a:p>
            <a:r>
              <a:rPr lang="en-US" sz="2400" b="1" dirty="0"/>
              <a:t>School of Natural Sciences and Health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Sille</a:t>
            </a:r>
            <a:r>
              <a:rPr lang="en-US" sz="2400" dirty="0"/>
              <a:t> </a:t>
            </a:r>
            <a:r>
              <a:rPr lang="en-US" sz="2400" dirty="0" err="1"/>
              <a:t>Silluta</a:t>
            </a:r>
            <a:endParaRPr lang="en-US" sz="2400" dirty="0"/>
          </a:p>
          <a:p>
            <a:r>
              <a:rPr lang="en-US" sz="2400" dirty="0"/>
              <a:t>Advice concerning sports courses: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Reeda</a:t>
            </a:r>
            <a:r>
              <a:rPr lang="en-US" sz="2400" dirty="0"/>
              <a:t> </a:t>
            </a:r>
            <a:r>
              <a:rPr lang="en-US" sz="2400" dirty="0" err="1"/>
              <a:t>Tuula-Fjodorov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619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U-presentatsioon-näidistega.potx" id="{A3DAFE82-1268-4EC7-9A15-EB15A4E08EE2}" vid="{848DFCBD-FE72-417B-94B8-DCDD44B7D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10565</TotalTime>
  <Words>687</Words>
  <Application>Microsoft Macintosh PowerPoint</Application>
  <PresentationFormat>On-screen Show (4:3)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Poppins</vt:lpstr>
      <vt:lpstr>Times New Roman</vt:lpstr>
      <vt:lpstr>Office Theme</vt:lpstr>
      <vt:lpstr>TERE TULEMAST! Pre-departure meeting 19 December 2024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things to keep in mind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Ingrid Hinojosa</cp:lastModifiedBy>
  <cp:revision>339</cp:revision>
  <dcterms:created xsi:type="dcterms:W3CDTF">2013-01-09T16:04:06Z</dcterms:created>
  <dcterms:modified xsi:type="dcterms:W3CDTF">2024-12-19T09:36:25Z</dcterms:modified>
  <cp:category/>
</cp:coreProperties>
</file>