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9" r:id="rId4"/>
    <p:sldId id="290" r:id="rId5"/>
    <p:sldId id="282" r:id="rId6"/>
    <p:sldId id="286" r:id="rId7"/>
    <p:sldId id="281" r:id="rId8"/>
    <p:sldId id="287" r:id="rId9"/>
    <p:sldId id="279" r:id="rId10"/>
    <p:sldId id="27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42" autoAdjust="0"/>
  </p:normalViewPr>
  <p:slideViewPr>
    <p:cSldViewPr>
      <p:cViewPr varScale="1">
        <p:scale>
          <a:sx n="63" d="100"/>
          <a:sy n="63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434B3-AAC0-40C0-AB64-E97B76AC7714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9A39-16DF-4593-A94B-B9218AAA095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669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IS@TLU.E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688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Tallinn University user account joins a person’s personal data with their username in the University’s computer network and determines their rights in using University’s information systems and computer networks.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259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319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096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2554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Manual</a:t>
            </a:r>
          </a:p>
          <a:p>
            <a:r>
              <a:rPr lang="et-EE" sz="2400" dirty="0"/>
              <a:t>ÕIS support </a:t>
            </a:r>
          </a:p>
          <a:p>
            <a:pPr lvl="1"/>
            <a:r>
              <a:rPr lang="et-EE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OIS@TLU.EE</a:t>
            </a:r>
            <a:endParaRPr lang="et-E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t-E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T-213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9A39-16DF-4593-A94B-B9218AAA0952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025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948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01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430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810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060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512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02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8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32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17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564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EF04-CDB8-44E4-8189-189D2468B86C}" type="datetimeFigureOut">
              <a:rPr lang="et-EE" smtClean="0"/>
              <a:t>22.01.2024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0E0A-2E60-4580-BC88-375115B3D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782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t@tlu.e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lulib.ee/en/databases/e-database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lu.ee/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lu.ee/en" TargetMode="External"/><Relationship Id="rId2" Type="http://schemas.openxmlformats.org/officeDocument/2006/relationships/hyperlink" Target="https://ois2.tlu.ee/tluois/uus_ois2.tud_leh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603" y="2996952"/>
            <a:ext cx="6400800" cy="2232248"/>
          </a:xfrm>
        </p:spPr>
        <p:txBody>
          <a:bodyPr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</a:rPr>
              <a:t>TLU user account</a:t>
            </a:r>
          </a:p>
          <a:p>
            <a:endParaRPr lang="et-E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t-E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t-EE" sz="2200" dirty="0">
                <a:solidFill>
                  <a:schemeClr val="tx1"/>
                </a:solidFill>
                <a:cs typeface="Arial" pitchFamily="34" charset="0"/>
              </a:rPr>
              <a:t>Henni-Maria Johanson</a:t>
            </a:r>
          </a:p>
        </p:txBody>
      </p:sp>
      <p:pic>
        <p:nvPicPr>
          <p:cNvPr id="1027" name="Picture 3" descr="C:\Users\katrin\Documents\Koolitus\TLU-logo-pilt-vrv-ing-su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476672"/>
            <a:ext cx="4464497" cy="16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4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3" name="Picture 3" descr="C:\Users\katrin\Documents\Koolitus\TLU-logo-pilt-vrv-ing-su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4464497" cy="16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93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GB" sz="2000" dirty="0"/>
              <a:t>TLU user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976664"/>
          </a:xfrm>
        </p:spPr>
        <p:txBody>
          <a:bodyPr>
            <a:normAutofit/>
          </a:bodyPr>
          <a:lstStyle/>
          <a:p>
            <a:r>
              <a:rPr lang="en-GB" sz="2400" dirty="0"/>
              <a:t>Account will be active on the day of creation at 11:00, 14:00, 17:00 or 02:00</a:t>
            </a:r>
          </a:p>
          <a:p>
            <a:r>
              <a:rPr lang="en-GB" sz="2400" dirty="0"/>
              <a:t>Forgot or want to change the password – </a:t>
            </a:r>
            <a:r>
              <a:rPr lang="et-EE" sz="2400" dirty="0"/>
              <a:t>contact me </a:t>
            </a:r>
            <a:r>
              <a:rPr lang="et-EE" sz="2400" dirty="0">
                <a:hlinkClick r:id="rId3"/>
              </a:rPr>
              <a:t>it@tlu.ee</a:t>
            </a:r>
            <a:r>
              <a:rPr lang="et-EE" sz="2400" dirty="0"/>
              <a:t>!</a:t>
            </a:r>
          </a:p>
          <a:p>
            <a:r>
              <a:rPr lang="et-EE" sz="2400" b="1" dirty="0"/>
              <a:t>Password requirements: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minimum length is 6 character</a:t>
            </a:r>
            <a:r>
              <a:rPr lang="et-EE" sz="2400" dirty="0"/>
              <a:t>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must contain both, numbers and letters (including at least one capital letter)</a:t>
            </a:r>
            <a:endParaRPr lang="et-EE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password can not contain the user´s name, part of the name, accented characters, symbols</a:t>
            </a:r>
            <a:endParaRPr lang="et-EE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password can not be a dictionary word</a:t>
            </a:r>
            <a:endParaRPr lang="et-EE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t-EE" sz="2400" dirty="0"/>
              <a:t>Period of validity of the user account: time of studying at TLU</a:t>
            </a:r>
          </a:p>
          <a:p>
            <a:r>
              <a:rPr lang="et-EE" sz="2400" dirty="0"/>
              <a:t>Do not tie neccesary sites to your TLU account!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62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920880" cy="50405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prstClr val="black"/>
                </a:solidFill>
              </a:rPr>
              <a:t>TLU user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20687"/>
            <a:ext cx="8496944" cy="5976665"/>
          </a:xfrm>
        </p:spPr>
        <p:txBody>
          <a:bodyPr>
            <a:normAutofit/>
          </a:bodyPr>
          <a:lstStyle/>
          <a:p>
            <a:pPr lvl="0" algn="l"/>
            <a:r>
              <a:rPr lang="en-GB" sz="2400" dirty="0">
                <a:solidFill>
                  <a:prstClr val="black"/>
                </a:solidFill>
              </a:rPr>
              <a:t>TLU user account gives access to:</a:t>
            </a:r>
            <a:endParaRPr lang="et-EE" sz="2400" dirty="0">
              <a:solidFill>
                <a:prstClr val="black"/>
              </a:solidFill>
            </a:endParaRPr>
          </a:p>
          <a:p>
            <a:pPr marL="457200" lvl="0" indent="-457200" algn="l">
              <a:buAutoNum type="arabicPeriod"/>
            </a:pPr>
            <a:r>
              <a:rPr lang="en-GB" sz="2400" b="1" dirty="0">
                <a:solidFill>
                  <a:schemeClr val="tx1"/>
                </a:solidFill>
              </a:rPr>
              <a:t>University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email</a:t>
            </a:r>
            <a:r>
              <a:rPr lang="en-GB" sz="2400" dirty="0">
                <a:solidFill>
                  <a:schemeClr val="tx1"/>
                </a:solidFill>
              </a:rPr>
              <a:t> and other </a:t>
            </a:r>
            <a:r>
              <a:rPr lang="en-GB" sz="2400" b="1" dirty="0">
                <a:solidFill>
                  <a:schemeClr val="tx1"/>
                </a:solidFill>
              </a:rPr>
              <a:t>Google services</a:t>
            </a:r>
            <a:r>
              <a:rPr lang="et-EE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(Drive, Calendar)</a:t>
            </a:r>
            <a:r>
              <a:rPr lang="et-EE" sz="2400" dirty="0">
                <a:solidFill>
                  <a:schemeClr val="tx1"/>
                </a:solidFill>
              </a:rPr>
              <a:t>. </a:t>
            </a:r>
            <a:r>
              <a:rPr lang="en-GB" sz="2400" dirty="0">
                <a:solidFill>
                  <a:schemeClr val="tx1"/>
                </a:solidFill>
              </a:rPr>
              <a:t>Logging in: </a:t>
            </a:r>
            <a:r>
              <a:rPr lang="et-EE" sz="2400" dirty="0" smtClean="0">
                <a:solidFill>
                  <a:schemeClr val="tx1"/>
                </a:solidFill>
              </a:rPr>
              <a:t>username@</a:t>
            </a:r>
            <a:r>
              <a:rPr lang="en-GB" sz="2400" dirty="0" smtClean="0">
                <a:solidFill>
                  <a:schemeClr val="tx1"/>
                </a:solidFill>
              </a:rPr>
              <a:t>tlu.ee</a:t>
            </a:r>
            <a:endParaRPr lang="et-EE" sz="2400" dirty="0">
              <a:solidFill>
                <a:schemeClr val="tx1"/>
              </a:solidFill>
            </a:endParaRPr>
          </a:p>
          <a:p>
            <a:pPr lvl="0" algn="l"/>
            <a:r>
              <a:rPr lang="et-EE" sz="2000" dirty="0">
                <a:solidFill>
                  <a:schemeClr val="tx1"/>
                </a:solidFill>
              </a:rPr>
              <a:t>Every student has two email addresses (based on user name; and based on name), both have </a:t>
            </a:r>
            <a:r>
              <a:rPr lang="et-EE" sz="2000" u="sng" dirty="0">
                <a:solidFill>
                  <a:schemeClr val="tx1"/>
                </a:solidFill>
              </a:rPr>
              <a:t>the same mailbox</a:t>
            </a:r>
            <a:r>
              <a:rPr lang="et-EE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 lvl="0" algn="l"/>
            <a:r>
              <a:rPr lang="en-GB" sz="2400" b="1" dirty="0">
                <a:solidFill>
                  <a:prstClr val="black"/>
                </a:solidFill>
              </a:rPr>
              <a:t>2. OIS (Studies Information System) – using the same user name and password </a:t>
            </a:r>
            <a:r>
              <a:rPr lang="en-GB" sz="2400" dirty="0">
                <a:solidFill>
                  <a:prstClr val="black"/>
                </a:solidFill>
              </a:rPr>
              <a:t>as logging in to </a:t>
            </a:r>
            <a:r>
              <a:rPr lang="et-EE" sz="2400" dirty="0" smtClean="0">
                <a:solidFill>
                  <a:prstClr val="black"/>
                </a:solidFill>
              </a:rPr>
              <a:t>email</a:t>
            </a:r>
            <a:r>
              <a:rPr lang="et-EE" sz="2400" dirty="0" smtClean="0">
                <a:solidFill>
                  <a:prstClr val="black"/>
                </a:solidFill>
              </a:rPr>
              <a:t>@</a:t>
            </a:r>
            <a:r>
              <a:rPr lang="en-GB" sz="2400" dirty="0" smtClean="0">
                <a:solidFill>
                  <a:prstClr val="black"/>
                </a:solidFill>
              </a:rPr>
              <a:t>tlu.ee</a:t>
            </a:r>
            <a:endParaRPr lang="en-GB" sz="2400" dirty="0">
              <a:solidFill>
                <a:prstClr val="black"/>
              </a:solidFill>
            </a:endParaRPr>
          </a:p>
          <a:p>
            <a:pPr lvl="0" algn="l"/>
            <a:r>
              <a:rPr lang="en-GB" sz="2400" b="1" dirty="0">
                <a:solidFill>
                  <a:schemeClr val="tx1"/>
                </a:solidFill>
              </a:rPr>
              <a:t>3. Scientific databases</a:t>
            </a:r>
            <a:r>
              <a:rPr lang="en-GB" sz="2400" dirty="0">
                <a:solidFill>
                  <a:schemeClr val="tx1"/>
                </a:solidFill>
              </a:rPr>
              <a:t> at Academic Library of Tallinn University, require you to log in:</a:t>
            </a:r>
            <a:r>
              <a:rPr lang="et-EE" sz="2400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https://www.tlulib.ee/en/databases/e-databases/</a:t>
            </a:r>
            <a:r>
              <a:rPr lang="et-EE" sz="2000" dirty="0">
                <a:solidFill>
                  <a:schemeClr val="tx1"/>
                </a:solidFill>
              </a:rPr>
              <a:t> </a:t>
            </a:r>
          </a:p>
          <a:p>
            <a:pPr lvl="0" algn="l"/>
            <a:endParaRPr lang="et-EE" sz="2000" dirty="0">
              <a:solidFill>
                <a:schemeClr val="tx1"/>
              </a:solidFill>
            </a:endParaRPr>
          </a:p>
          <a:p>
            <a:pPr lvl="0" algn="l"/>
            <a:r>
              <a:rPr lang="et-EE" sz="20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 </a:t>
            </a:r>
            <a:r>
              <a:rPr lang="en-GB" sz="2400" i="1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26" y="4139110"/>
            <a:ext cx="7266148" cy="271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5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GB" sz="2000" dirty="0"/>
              <a:t>More info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More info: </a:t>
            </a:r>
            <a:r>
              <a:rPr lang="en-GB" sz="2800" dirty="0">
                <a:hlinkClick r:id="rId2"/>
              </a:rPr>
              <a:t>www.tlu.ee/en</a:t>
            </a:r>
            <a:r>
              <a:rPr lang="en-GB" sz="2800" dirty="0"/>
              <a:t> -&gt; About us -&gt; Information Technology Office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		Welcome to Tallinn University!</a:t>
            </a:r>
            <a:endParaRPr lang="et-EE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4" y="1988840"/>
            <a:ext cx="8241426" cy="2592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4048" y="2348880"/>
            <a:ext cx="596790" cy="252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32240" y="3645024"/>
            <a:ext cx="1440160" cy="4505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603" y="2996952"/>
            <a:ext cx="6400800" cy="2232248"/>
          </a:xfrm>
        </p:spPr>
        <p:txBody>
          <a:bodyPr>
            <a:normAutofit/>
          </a:bodyPr>
          <a:lstStyle/>
          <a:p>
            <a:r>
              <a:rPr 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Studies Information System (ÕIS)</a:t>
            </a:r>
          </a:p>
          <a:p>
            <a:endParaRPr lang="et-E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t-E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t-EE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Merli Laurson</a:t>
            </a:r>
          </a:p>
        </p:txBody>
      </p:sp>
      <p:pic>
        <p:nvPicPr>
          <p:cNvPr id="1027" name="Picture 3" descr="C:\Users\katrin\Documents\Koolitus\TLU-logo-pilt-vrv-ing-su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476672"/>
            <a:ext cx="4464497" cy="16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88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Users and Access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96748"/>
            <a:ext cx="4042792" cy="2404864"/>
          </a:xfrm>
        </p:spPr>
        <p:txBody>
          <a:bodyPr>
            <a:normAutofit/>
          </a:bodyPr>
          <a:lstStyle/>
          <a:p>
            <a:r>
              <a:rPr lang="et-EE" sz="2400" b="1" dirty="0"/>
              <a:t>Who uses </a:t>
            </a:r>
            <a:r>
              <a:rPr lang="et-EE" sz="2400" b="1" dirty="0" err="1"/>
              <a:t>it</a:t>
            </a:r>
            <a:r>
              <a:rPr lang="et-EE" sz="2400" b="1" dirty="0"/>
              <a:t>?</a:t>
            </a:r>
          </a:p>
          <a:p>
            <a:pPr lvl="1"/>
            <a:r>
              <a:rPr lang="en-US" sz="2400" dirty="0"/>
              <a:t>Students</a:t>
            </a:r>
          </a:p>
          <a:p>
            <a:pPr lvl="1"/>
            <a:r>
              <a:rPr lang="en-US" sz="2400" dirty="0"/>
              <a:t>Lecturers</a:t>
            </a:r>
          </a:p>
          <a:p>
            <a:pPr lvl="1"/>
            <a:r>
              <a:rPr lang="en-US" sz="2400" dirty="0"/>
              <a:t>School´s Office</a:t>
            </a:r>
          </a:p>
          <a:p>
            <a:pPr lvl="1"/>
            <a:r>
              <a:rPr lang="en-US" sz="2400" dirty="0"/>
              <a:t>Academic Affairs Office</a:t>
            </a:r>
            <a:endParaRPr lang="et-EE" sz="2400" dirty="0"/>
          </a:p>
          <a:p>
            <a:pPr lvl="1"/>
            <a:endParaRPr lang="et-EE" dirty="0"/>
          </a:p>
          <a:p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93096"/>
            <a:ext cx="4042792" cy="2404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b="1" dirty="0" err="1"/>
              <a:t>Where</a:t>
            </a:r>
            <a:r>
              <a:rPr lang="et-EE" sz="2400" b="1" dirty="0"/>
              <a:t> </a:t>
            </a:r>
            <a:r>
              <a:rPr lang="et-EE" sz="2400" b="1" dirty="0" err="1"/>
              <a:t>is</a:t>
            </a:r>
            <a:r>
              <a:rPr lang="et-EE" sz="2400" b="1" dirty="0"/>
              <a:t> </a:t>
            </a:r>
            <a:r>
              <a:rPr lang="et-EE" sz="2400" b="1" dirty="0" err="1"/>
              <a:t>it</a:t>
            </a:r>
            <a:r>
              <a:rPr lang="et-EE" sz="2400" b="1" dirty="0"/>
              <a:t>?</a:t>
            </a:r>
          </a:p>
          <a:p>
            <a:pPr lvl="1"/>
            <a:r>
              <a:rPr lang="et-EE" sz="2400" dirty="0">
                <a:hlinkClick r:id="rId2"/>
              </a:rPr>
              <a:t>ois2.tlu.ee</a:t>
            </a:r>
            <a:endParaRPr lang="et-EE" sz="2400" dirty="0"/>
          </a:p>
          <a:p>
            <a:pPr lvl="1"/>
            <a:r>
              <a:rPr lang="et-EE" sz="2400" dirty="0">
                <a:hlinkClick r:id="rId3"/>
              </a:rPr>
              <a:t>www.tlu.ee/en</a:t>
            </a:r>
            <a:endParaRPr lang="et-EE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191749"/>
            <a:ext cx="4105275" cy="541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7020272" y="2207295"/>
            <a:ext cx="720080" cy="429617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03848" y="2422104"/>
            <a:ext cx="3816424" cy="302312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0251C8-E7D8-EE54-7C03-A558D3698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" y="1109662"/>
            <a:ext cx="9058275" cy="4638675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209222-F833-DDF1-8B26-BCC7EBC64691}"/>
              </a:ext>
            </a:extLst>
          </p:cNvPr>
          <p:cNvGrpSpPr/>
          <p:nvPr/>
        </p:nvGrpSpPr>
        <p:grpSpPr>
          <a:xfrm>
            <a:off x="137174" y="2276872"/>
            <a:ext cx="6451329" cy="2679776"/>
            <a:chOff x="137174" y="2276872"/>
            <a:chExt cx="6451329" cy="2679776"/>
          </a:xfrm>
        </p:grpSpPr>
        <p:sp>
          <p:nvSpPr>
            <p:cNvPr id="10" name="Rectangle 9"/>
            <p:cNvSpPr/>
            <p:nvPr/>
          </p:nvSpPr>
          <p:spPr>
            <a:xfrm>
              <a:off x="4140231" y="4524600"/>
              <a:ext cx="2448272" cy="432048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7174" y="2276872"/>
              <a:ext cx="1410490" cy="36004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547664" y="2636912"/>
              <a:ext cx="2592567" cy="188768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408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81"/>
            <a:ext cx="9133507" cy="5688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Down Arrow 8"/>
          <p:cNvSpPr/>
          <p:nvPr/>
        </p:nvSpPr>
        <p:spPr>
          <a:xfrm>
            <a:off x="3876362" y="643007"/>
            <a:ext cx="432048" cy="331440"/>
          </a:xfrm>
          <a:prstGeom prst="downArrow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Right Arrow 9"/>
          <p:cNvSpPr/>
          <p:nvPr/>
        </p:nvSpPr>
        <p:spPr>
          <a:xfrm rot="9357592">
            <a:off x="807486" y="5639099"/>
            <a:ext cx="504056" cy="36217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8244408" y="3770341"/>
            <a:ext cx="288032" cy="52275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4644" y="1045029"/>
            <a:ext cx="6992633" cy="868152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5" name="Rectangle 14"/>
          <p:cNvSpPr/>
          <p:nvPr/>
        </p:nvSpPr>
        <p:spPr>
          <a:xfrm>
            <a:off x="8532440" y="2536302"/>
            <a:ext cx="568814" cy="1252738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3540764" y="4941168"/>
            <a:ext cx="671196" cy="36004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7" name="Rectangle 16"/>
          <p:cNvSpPr/>
          <p:nvPr/>
        </p:nvSpPr>
        <p:spPr>
          <a:xfrm>
            <a:off x="8244408" y="5157192"/>
            <a:ext cx="648072" cy="216024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67277" y="1913181"/>
            <a:ext cx="1430706" cy="115577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28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1196112"/>
            <a:ext cx="8315325" cy="437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Support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142" y="2393798"/>
            <a:ext cx="16764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747" y="5157192"/>
            <a:ext cx="1178407" cy="216024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242" y="4807041"/>
            <a:ext cx="4038600" cy="990600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46154" y="5265204"/>
            <a:ext cx="792088" cy="7427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092281" y="1772816"/>
            <a:ext cx="792087" cy="290298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1705" y="2450949"/>
            <a:ext cx="3343275" cy="790575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8" name="Straight Arrow Connector 17"/>
          <p:cNvCxnSpPr>
            <a:endCxn id="14" idx="0"/>
          </p:cNvCxnSpPr>
          <p:nvPr/>
        </p:nvCxnSpPr>
        <p:spPr>
          <a:xfrm flipH="1">
            <a:off x="7343343" y="2066480"/>
            <a:ext cx="144981" cy="38446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96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</TotalTime>
  <Words>267</Words>
  <Application>Microsoft Office PowerPoint</Application>
  <PresentationFormat>On-screen Show (4:3)</PresentationFormat>
  <Paragraphs>64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TLU user account</vt:lpstr>
      <vt:lpstr>TLU user account</vt:lpstr>
      <vt:lpstr>More info</vt:lpstr>
      <vt:lpstr>PowerPoint Presentation</vt:lpstr>
      <vt:lpstr>Users and Access</vt:lpstr>
      <vt:lpstr>PowerPoint Presentation</vt:lpstr>
      <vt:lpstr>PowerPoint Presentation</vt:lpstr>
      <vt:lpstr>Support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</dc:creator>
  <cp:lastModifiedBy>Henni</cp:lastModifiedBy>
  <cp:revision>115</cp:revision>
  <dcterms:created xsi:type="dcterms:W3CDTF">2013-06-14T08:26:23Z</dcterms:created>
  <dcterms:modified xsi:type="dcterms:W3CDTF">2024-01-22T11:28:18Z</dcterms:modified>
</cp:coreProperties>
</file>