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72" r:id="rId2"/>
    <p:sldMasterId id="2147483682" r:id="rId3"/>
  </p:sldMasterIdLst>
  <p:notesMasterIdLst>
    <p:notesMasterId r:id="rId11"/>
  </p:notesMasterIdLst>
  <p:sldIdLst>
    <p:sldId id="257" r:id="rId4"/>
    <p:sldId id="324" r:id="rId5"/>
    <p:sldId id="275" r:id="rId6"/>
    <p:sldId id="320" r:id="rId7"/>
    <p:sldId id="298" r:id="rId8"/>
    <p:sldId id="300" r:id="rId9"/>
    <p:sldId id="323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55" roundtripDataSignature="AMtx7mgMH399FkTgYOqPTjUMxZ8SqEzCz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6B737CC-CEB4-4D7A-ACD2-C8499D48A6E6}">
  <a:tblStyle styleId="{A6B737CC-CEB4-4D7A-ACD2-C8499D48A6E6}" styleName="Table_0">
    <a:wholeTbl>
      <a:tcTxStyle b="off" i="off">
        <a:font>
          <a:latin typeface="Times New Roman"/>
          <a:ea typeface="Times New Roman"/>
          <a:cs typeface="Times New Roman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6E6E6"/>
          </a:solidFill>
        </a:fill>
      </a:tcStyle>
    </a:wholeTbl>
    <a:band1H>
      <a:tcTxStyle/>
      <a:tcStyle>
        <a:tcBdr/>
        <a:fill>
          <a:solidFill>
            <a:srgbClr val="CACAC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ACAC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Times New Roman"/>
          <a:ea typeface="Times New Roman"/>
          <a:cs typeface="Times New Roman"/>
        </a:font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 i="off">
        <a:font>
          <a:latin typeface="Times New Roman"/>
          <a:ea typeface="Times New Roman"/>
          <a:cs typeface="Times New Roman"/>
        </a:font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dk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Times New Roman"/>
          <a:ea typeface="Times New Roman"/>
          <a:cs typeface="Times New Roman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dk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55" Type="http://customschemas.google.com/relationships/presentationmetadata" Target="metadata"/><Relationship Id="rId7" Type="http://schemas.openxmlformats.org/officeDocument/2006/relationships/slide" Target="slides/slide4.xml"/><Relationship Id="rId59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8" Type="http://schemas.openxmlformats.org/officeDocument/2006/relationships/theme" Target="theme/theme1.xml"/><Relationship Id="rId5" Type="http://schemas.openxmlformats.org/officeDocument/2006/relationships/slide" Target="slides/slide2.xml"/><Relationship Id="rId57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56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hyperlink" Target="mailto:noustamiskeskus@tlu.ee" TargetMode="External"/><Relationship Id="rId2" Type="http://schemas.openxmlformats.org/officeDocument/2006/relationships/hyperlink" Target="mailto:kai.Rannastu@tlu.ee" TargetMode="External"/><Relationship Id="rId1" Type="http://schemas.openxmlformats.org/officeDocument/2006/relationships/hyperlink" Target="mailto:Ingrid.hinojosa@tlu.ee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hyperlink" Target="mailto:noustamiskeskus@tlu.ee" TargetMode="External"/><Relationship Id="rId2" Type="http://schemas.openxmlformats.org/officeDocument/2006/relationships/hyperlink" Target="mailto:kai.Rannastu@tlu.ee" TargetMode="External"/><Relationship Id="rId1" Type="http://schemas.openxmlformats.org/officeDocument/2006/relationships/hyperlink" Target="mailto:Ingrid.hinojosa@tlu.ee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C64229-9FCB-4543-A1D6-70C65B029DCE}" type="doc">
      <dgm:prSet loTypeId="urn:microsoft.com/office/officeart/2009/3/layout/StepUpProcess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150"/>
        </a:p>
      </dgm:t>
    </dgm:pt>
    <dgm:pt modelId="{323AE948-2815-412C-9DC0-E2334DDC864B}">
      <dgm:prSet phldrT="[Text]"/>
      <dgm:spPr/>
      <dgm:t>
        <a:bodyPr/>
        <a:lstStyle/>
        <a:p>
          <a:r>
            <a:rPr lang="en-US" dirty="0"/>
            <a:t>Tutors</a:t>
          </a:r>
        </a:p>
        <a:p>
          <a:r>
            <a:rPr lang="en-US" b="0" i="0" dirty="0"/>
            <a:t>Incoming Mobility Senior Specialist (</a:t>
          </a:r>
          <a:r>
            <a:rPr lang="en-US" b="0" i="0" dirty="0">
              <a:hlinkClick xmlns:r="http://schemas.openxmlformats.org/officeDocument/2006/relationships" r:id="rId1"/>
            </a:rPr>
            <a:t>Ingrid.hinojosa@tlu.ee</a:t>
          </a:r>
          <a:r>
            <a:rPr lang="en-US" b="0" i="0" dirty="0"/>
            <a:t> )</a:t>
          </a:r>
        </a:p>
        <a:p>
          <a:r>
            <a:rPr lang="en-US" b="0" i="0" dirty="0"/>
            <a:t>Counsellor for Students with special needs (</a:t>
          </a:r>
          <a:r>
            <a:rPr lang="en-US" b="0" i="0" dirty="0">
              <a:hlinkClick xmlns:r="http://schemas.openxmlformats.org/officeDocument/2006/relationships" r:id="rId2"/>
            </a:rPr>
            <a:t>kai.Rannastu@tlu</a:t>
          </a:r>
          <a:r>
            <a:rPr lang="en-US" b="0" i="0">
              <a:hlinkClick xmlns:r="http://schemas.openxmlformats.org/officeDocument/2006/relationships" r:id="rId2"/>
            </a:rPr>
            <a:t>.ee</a:t>
          </a:r>
          <a:r>
            <a:rPr lang="en-US" b="0" i="0"/>
            <a:t> )</a:t>
          </a:r>
          <a:endParaRPr lang="en-US" dirty="0"/>
        </a:p>
        <a:p>
          <a:endParaRPr lang="en-US" dirty="0"/>
        </a:p>
        <a:p>
          <a:endParaRPr lang="en-150" dirty="0"/>
        </a:p>
      </dgm:t>
    </dgm:pt>
    <dgm:pt modelId="{8991C14D-6015-4286-9E6E-A58F4D08FB49}" type="parTrans" cxnId="{14B0CC1E-3C9A-4447-8B45-EAA5524B125C}">
      <dgm:prSet/>
      <dgm:spPr/>
      <dgm:t>
        <a:bodyPr/>
        <a:lstStyle/>
        <a:p>
          <a:endParaRPr lang="en-150"/>
        </a:p>
      </dgm:t>
    </dgm:pt>
    <dgm:pt modelId="{88C0BC68-9E45-40C4-8C03-D14E696BF665}" type="sibTrans" cxnId="{14B0CC1E-3C9A-4447-8B45-EAA5524B125C}">
      <dgm:prSet/>
      <dgm:spPr/>
      <dgm:t>
        <a:bodyPr/>
        <a:lstStyle/>
        <a:p>
          <a:endParaRPr lang="en-150"/>
        </a:p>
      </dgm:t>
    </dgm:pt>
    <dgm:pt modelId="{EF748837-9D3E-4E1F-80E5-DA4252B9D99E}">
      <dgm:prSet phldrT="[Text]"/>
      <dgm:spPr/>
      <dgm:t>
        <a:bodyPr/>
        <a:lstStyle/>
        <a:p>
          <a:r>
            <a:rPr lang="en-US" dirty="0"/>
            <a:t>Student Support Centre </a:t>
          </a:r>
        </a:p>
        <a:p>
          <a:r>
            <a:rPr lang="en-US" dirty="0"/>
            <a:t>(S-140)</a:t>
          </a:r>
        </a:p>
        <a:p>
          <a:r>
            <a:rPr lang="en-US" dirty="0">
              <a:hlinkClick xmlns:r="http://schemas.openxmlformats.org/officeDocument/2006/relationships" r:id="rId3"/>
            </a:rPr>
            <a:t>noustamiskeskus@tlu.ee</a:t>
          </a:r>
          <a:r>
            <a:rPr lang="en-US" dirty="0"/>
            <a:t> </a:t>
          </a:r>
          <a:endParaRPr lang="en-150" dirty="0"/>
        </a:p>
      </dgm:t>
    </dgm:pt>
    <dgm:pt modelId="{C362F9C9-9516-4E68-B432-D49E289F80DA}" type="parTrans" cxnId="{01026733-C007-4181-A039-EB14BD833FF8}">
      <dgm:prSet/>
      <dgm:spPr/>
      <dgm:t>
        <a:bodyPr/>
        <a:lstStyle/>
        <a:p>
          <a:endParaRPr lang="en-150"/>
        </a:p>
      </dgm:t>
    </dgm:pt>
    <dgm:pt modelId="{FB6ADC73-5484-4FDE-82B8-BD5E8BC7D01E}" type="sibTrans" cxnId="{01026733-C007-4181-A039-EB14BD833FF8}">
      <dgm:prSet/>
      <dgm:spPr/>
      <dgm:t>
        <a:bodyPr/>
        <a:lstStyle/>
        <a:p>
          <a:endParaRPr lang="en-150"/>
        </a:p>
      </dgm:t>
    </dgm:pt>
    <dgm:pt modelId="{A0D6D278-B1AE-4A92-BF25-03B3424B09D3}">
      <dgm:prSet phldrT="[Text]"/>
      <dgm:spPr/>
      <dgm:t>
        <a:bodyPr/>
        <a:lstStyle/>
        <a:p>
          <a:r>
            <a:rPr lang="en-US" dirty="0"/>
            <a:t>Study </a:t>
          </a:r>
          <a:r>
            <a:rPr lang="en-US" dirty="0" err="1"/>
            <a:t>counceller</a:t>
          </a:r>
          <a:r>
            <a:rPr lang="en-US" dirty="0"/>
            <a:t> in institutes</a:t>
          </a:r>
          <a:endParaRPr lang="en-150" dirty="0"/>
        </a:p>
      </dgm:t>
    </dgm:pt>
    <dgm:pt modelId="{CD388ED2-7CAC-4A11-8AFE-BEDE1E1A6055}" type="parTrans" cxnId="{D04D52AC-A930-4802-92AA-FEB1DB3DE13A}">
      <dgm:prSet/>
      <dgm:spPr/>
      <dgm:t>
        <a:bodyPr/>
        <a:lstStyle/>
        <a:p>
          <a:endParaRPr lang="en-150"/>
        </a:p>
      </dgm:t>
    </dgm:pt>
    <dgm:pt modelId="{9B21D2D4-A52C-4EA9-B58D-9FEA41BA3631}" type="sibTrans" cxnId="{D04D52AC-A930-4802-92AA-FEB1DB3DE13A}">
      <dgm:prSet/>
      <dgm:spPr/>
      <dgm:t>
        <a:bodyPr/>
        <a:lstStyle/>
        <a:p>
          <a:endParaRPr lang="en-150"/>
        </a:p>
      </dgm:t>
    </dgm:pt>
    <dgm:pt modelId="{B9ED2987-9EE2-41AD-8042-550F91FEC64A}" type="pres">
      <dgm:prSet presAssocID="{57C64229-9FCB-4543-A1D6-70C65B029DCE}" presName="rootnode" presStyleCnt="0">
        <dgm:presLayoutVars>
          <dgm:chMax/>
          <dgm:chPref/>
          <dgm:dir/>
          <dgm:animLvl val="lvl"/>
        </dgm:presLayoutVars>
      </dgm:prSet>
      <dgm:spPr/>
    </dgm:pt>
    <dgm:pt modelId="{732EEA03-6D7B-4272-98A0-B52BC9F1023C}" type="pres">
      <dgm:prSet presAssocID="{323AE948-2815-412C-9DC0-E2334DDC864B}" presName="composite" presStyleCnt="0"/>
      <dgm:spPr/>
    </dgm:pt>
    <dgm:pt modelId="{6FB01078-A51D-46BB-9660-78574A03709A}" type="pres">
      <dgm:prSet presAssocID="{323AE948-2815-412C-9DC0-E2334DDC864B}" presName="LShape" presStyleLbl="alignNode1" presStyleIdx="0" presStyleCnt="5"/>
      <dgm:spPr/>
    </dgm:pt>
    <dgm:pt modelId="{736D458A-A252-4B83-8928-832CF87E2402}" type="pres">
      <dgm:prSet presAssocID="{323AE948-2815-412C-9DC0-E2334DDC864B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F7120752-BBD3-4FEC-8D55-317D9E21E2BD}" type="pres">
      <dgm:prSet presAssocID="{323AE948-2815-412C-9DC0-E2334DDC864B}" presName="Triangle" presStyleLbl="alignNode1" presStyleIdx="1" presStyleCnt="5"/>
      <dgm:spPr/>
    </dgm:pt>
    <dgm:pt modelId="{45F2FE45-1B29-4430-8B79-AB8851809436}" type="pres">
      <dgm:prSet presAssocID="{88C0BC68-9E45-40C4-8C03-D14E696BF665}" presName="sibTrans" presStyleCnt="0"/>
      <dgm:spPr/>
    </dgm:pt>
    <dgm:pt modelId="{04A66610-9968-47E9-86E9-E50111F9291C}" type="pres">
      <dgm:prSet presAssocID="{88C0BC68-9E45-40C4-8C03-D14E696BF665}" presName="space" presStyleCnt="0"/>
      <dgm:spPr/>
    </dgm:pt>
    <dgm:pt modelId="{9B13DBDD-978F-41C4-A7D9-B541DE5D994B}" type="pres">
      <dgm:prSet presAssocID="{EF748837-9D3E-4E1F-80E5-DA4252B9D99E}" presName="composite" presStyleCnt="0"/>
      <dgm:spPr/>
    </dgm:pt>
    <dgm:pt modelId="{66366604-B006-4FA7-97B3-5FF3F1428B4C}" type="pres">
      <dgm:prSet presAssocID="{EF748837-9D3E-4E1F-80E5-DA4252B9D99E}" presName="LShape" presStyleLbl="alignNode1" presStyleIdx="2" presStyleCnt="5" custLinFactNeighborX="100" custLinFactNeighborY="-590"/>
      <dgm:spPr/>
    </dgm:pt>
    <dgm:pt modelId="{17B37984-640F-4BB1-9FD8-F2756FBD9CF5}" type="pres">
      <dgm:prSet presAssocID="{EF748837-9D3E-4E1F-80E5-DA4252B9D99E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7FFCAE22-4B16-44D9-8BD4-A96D4E2A9930}" type="pres">
      <dgm:prSet presAssocID="{EF748837-9D3E-4E1F-80E5-DA4252B9D99E}" presName="Triangle" presStyleLbl="alignNode1" presStyleIdx="3" presStyleCnt="5"/>
      <dgm:spPr/>
    </dgm:pt>
    <dgm:pt modelId="{7DC82E71-919B-4EEE-B118-4C56E4B16D61}" type="pres">
      <dgm:prSet presAssocID="{FB6ADC73-5484-4FDE-82B8-BD5E8BC7D01E}" presName="sibTrans" presStyleCnt="0"/>
      <dgm:spPr/>
    </dgm:pt>
    <dgm:pt modelId="{1BA86B6C-00FC-4191-BDA4-CC1FEAFEB37A}" type="pres">
      <dgm:prSet presAssocID="{FB6ADC73-5484-4FDE-82B8-BD5E8BC7D01E}" presName="space" presStyleCnt="0"/>
      <dgm:spPr/>
    </dgm:pt>
    <dgm:pt modelId="{7D99B432-59F2-461B-A6BE-33ED29A5126C}" type="pres">
      <dgm:prSet presAssocID="{A0D6D278-B1AE-4A92-BF25-03B3424B09D3}" presName="composite" presStyleCnt="0"/>
      <dgm:spPr/>
    </dgm:pt>
    <dgm:pt modelId="{24F1F93B-25C6-4051-ACD8-F194E9839288}" type="pres">
      <dgm:prSet presAssocID="{A0D6D278-B1AE-4A92-BF25-03B3424B09D3}" presName="LShape" presStyleLbl="alignNode1" presStyleIdx="4" presStyleCnt="5"/>
      <dgm:spPr/>
    </dgm:pt>
    <dgm:pt modelId="{163DE926-4388-4E76-9F12-C3473DDA787E}" type="pres">
      <dgm:prSet presAssocID="{A0D6D278-B1AE-4A92-BF25-03B3424B09D3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14B0CC1E-3C9A-4447-8B45-EAA5524B125C}" srcId="{57C64229-9FCB-4543-A1D6-70C65B029DCE}" destId="{323AE948-2815-412C-9DC0-E2334DDC864B}" srcOrd="0" destOrd="0" parTransId="{8991C14D-6015-4286-9E6E-A58F4D08FB49}" sibTransId="{88C0BC68-9E45-40C4-8C03-D14E696BF665}"/>
    <dgm:cxn modelId="{6FFAAB31-6653-44EA-9954-860E04780F89}" type="presOf" srcId="{323AE948-2815-412C-9DC0-E2334DDC864B}" destId="{736D458A-A252-4B83-8928-832CF87E2402}" srcOrd="0" destOrd="0" presId="urn:microsoft.com/office/officeart/2009/3/layout/StepUpProcess"/>
    <dgm:cxn modelId="{01026733-C007-4181-A039-EB14BD833FF8}" srcId="{57C64229-9FCB-4543-A1D6-70C65B029DCE}" destId="{EF748837-9D3E-4E1F-80E5-DA4252B9D99E}" srcOrd="1" destOrd="0" parTransId="{C362F9C9-9516-4E68-B432-D49E289F80DA}" sibTransId="{FB6ADC73-5484-4FDE-82B8-BD5E8BC7D01E}"/>
    <dgm:cxn modelId="{1E4DE240-9AF4-4779-A18D-BD3B31456D3D}" type="presOf" srcId="{57C64229-9FCB-4543-A1D6-70C65B029DCE}" destId="{B9ED2987-9EE2-41AD-8042-550F91FEC64A}" srcOrd="0" destOrd="0" presId="urn:microsoft.com/office/officeart/2009/3/layout/StepUpProcess"/>
    <dgm:cxn modelId="{3E949851-7425-4A14-AAFA-B5F6439E52F8}" type="presOf" srcId="{EF748837-9D3E-4E1F-80E5-DA4252B9D99E}" destId="{17B37984-640F-4BB1-9FD8-F2756FBD9CF5}" srcOrd="0" destOrd="0" presId="urn:microsoft.com/office/officeart/2009/3/layout/StepUpProcess"/>
    <dgm:cxn modelId="{22EDDDA3-E72B-4B06-A13E-9E4026156017}" type="presOf" srcId="{A0D6D278-B1AE-4A92-BF25-03B3424B09D3}" destId="{163DE926-4388-4E76-9F12-C3473DDA787E}" srcOrd="0" destOrd="0" presId="urn:microsoft.com/office/officeart/2009/3/layout/StepUpProcess"/>
    <dgm:cxn modelId="{D04D52AC-A930-4802-92AA-FEB1DB3DE13A}" srcId="{57C64229-9FCB-4543-A1D6-70C65B029DCE}" destId="{A0D6D278-B1AE-4A92-BF25-03B3424B09D3}" srcOrd="2" destOrd="0" parTransId="{CD388ED2-7CAC-4A11-8AFE-BEDE1E1A6055}" sibTransId="{9B21D2D4-A52C-4EA9-B58D-9FEA41BA3631}"/>
    <dgm:cxn modelId="{DBC4D01B-B80E-49ED-AD0D-5916CF0B3EDA}" type="presParOf" srcId="{B9ED2987-9EE2-41AD-8042-550F91FEC64A}" destId="{732EEA03-6D7B-4272-98A0-B52BC9F1023C}" srcOrd="0" destOrd="0" presId="urn:microsoft.com/office/officeart/2009/3/layout/StepUpProcess"/>
    <dgm:cxn modelId="{99C9C931-259A-48C7-835E-46DF9167C617}" type="presParOf" srcId="{732EEA03-6D7B-4272-98A0-B52BC9F1023C}" destId="{6FB01078-A51D-46BB-9660-78574A03709A}" srcOrd="0" destOrd="0" presId="urn:microsoft.com/office/officeart/2009/3/layout/StepUpProcess"/>
    <dgm:cxn modelId="{B25BD613-CA65-4E32-A7B9-935A6F0D7AC5}" type="presParOf" srcId="{732EEA03-6D7B-4272-98A0-B52BC9F1023C}" destId="{736D458A-A252-4B83-8928-832CF87E2402}" srcOrd="1" destOrd="0" presId="urn:microsoft.com/office/officeart/2009/3/layout/StepUpProcess"/>
    <dgm:cxn modelId="{32039F01-B55F-4D45-91DD-55BA863DAFF2}" type="presParOf" srcId="{732EEA03-6D7B-4272-98A0-B52BC9F1023C}" destId="{F7120752-BBD3-4FEC-8D55-317D9E21E2BD}" srcOrd="2" destOrd="0" presId="urn:microsoft.com/office/officeart/2009/3/layout/StepUpProcess"/>
    <dgm:cxn modelId="{593691AA-287D-4BA8-92B7-E130BF74A1D6}" type="presParOf" srcId="{B9ED2987-9EE2-41AD-8042-550F91FEC64A}" destId="{45F2FE45-1B29-4430-8B79-AB8851809436}" srcOrd="1" destOrd="0" presId="urn:microsoft.com/office/officeart/2009/3/layout/StepUpProcess"/>
    <dgm:cxn modelId="{DC0EE5D3-87C5-4C49-936F-1259552C52D0}" type="presParOf" srcId="{45F2FE45-1B29-4430-8B79-AB8851809436}" destId="{04A66610-9968-47E9-86E9-E50111F9291C}" srcOrd="0" destOrd="0" presId="urn:microsoft.com/office/officeart/2009/3/layout/StepUpProcess"/>
    <dgm:cxn modelId="{71EDBD5C-0A41-4371-A0CB-54233728C7A1}" type="presParOf" srcId="{B9ED2987-9EE2-41AD-8042-550F91FEC64A}" destId="{9B13DBDD-978F-41C4-A7D9-B541DE5D994B}" srcOrd="2" destOrd="0" presId="urn:microsoft.com/office/officeart/2009/3/layout/StepUpProcess"/>
    <dgm:cxn modelId="{866016FF-8928-4C0A-A088-1F7BE530267F}" type="presParOf" srcId="{9B13DBDD-978F-41C4-A7D9-B541DE5D994B}" destId="{66366604-B006-4FA7-97B3-5FF3F1428B4C}" srcOrd="0" destOrd="0" presId="urn:microsoft.com/office/officeart/2009/3/layout/StepUpProcess"/>
    <dgm:cxn modelId="{A94A3173-EC7B-4D66-A5BE-25658FE78A17}" type="presParOf" srcId="{9B13DBDD-978F-41C4-A7D9-B541DE5D994B}" destId="{17B37984-640F-4BB1-9FD8-F2756FBD9CF5}" srcOrd="1" destOrd="0" presId="urn:microsoft.com/office/officeart/2009/3/layout/StepUpProcess"/>
    <dgm:cxn modelId="{1B6986E9-46AB-47E8-9A3C-88674AF0CA1D}" type="presParOf" srcId="{9B13DBDD-978F-41C4-A7D9-B541DE5D994B}" destId="{7FFCAE22-4B16-44D9-8BD4-A96D4E2A9930}" srcOrd="2" destOrd="0" presId="urn:microsoft.com/office/officeart/2009/3/layout/StepUpProcess"/>
    <dgm:cxn modelId="{C5DE6268-70BD-441E-BF67-FF48FEE4D92D}" type="presParOf" srcId="{B9ED2987-9EE2-41AD-8042-550F91FEC64A}" destId="{7DC82E71-919B-4EEE-B118-4C56E4B16D61}" srcOrd="3" destOrd="0" presId="urn:microsoft.com/office/officeart/2009/3/layout/StepUpProcess"/>
    <dgm:cxn modelId="{6313C3F9-EF14-494E-9867-F0BCF9DB71F1}" type="presParOf" srcId="{7DC82E71-919B-4EEE-B118-4C56E4B16D61}" destId="{1BA86B6C-00FC-4191-BDA4-CC1FEAFEB37A}" srcOrd="0" destOrd="0" presId="urn:microsoft.com/office/officeart/2009/3/layout/StepUpProcess"/>
    <dgm:cxn modelId="{76E5E566-44A7-4B9D-8FEC-C37A32079541}" type="presParOf" srcId="{B9ED2987-9EE2-41AD-8042-550F91FEC64A}" destId="{7D99B432-59F2-461B-A6BE-33ED29A5126C}" srcOrd="4" destOrd="0" presId="urn:microsoft.com/office/officeart/2009/3/layout/StepUpProcess"/>
    <dgm:cxn modelId="{0358BD2D-EA75-4CEA-B770-7B3F4BADBC56}" type="presParOf" srcId="{7D99B432-59F2-461B-A6BE-33ED29A5126C}" destId="{24F1F93B-25C6-4051-ACD8-F194E9839288}" srcOrd="0" destOrd="0" presId="urn:microsoft.com/office/officeart/2009/3/layout/StepUpProcess"/>
    <dgm:cxn modelId="{C0FD739D-BAF5-463B-95C4-D9E6B3E5B6E7}" type="presParOf" srcId="{7D99B432-59F2-461B-A6BE-33ED29A5126C}" destId="{163DE926-4388-4E76-9F12-C3473DDA787E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B01078-A51D-46BB-9660-78574A03709A}">
      <dsp:nvSpPr>
        <dsp:cNvPr id="0" name=""/>
        <dsp:cNvSpPr/>
      </dsp:nvSpPr>
      <dsp:spPr>
        <a:xfrm rot="5400000">
          <a:off x="1112051" y="608047"/>
          <a:ext cx="1049210" cy="1745863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36D458A-A252-4B83-8928-832CF87E2402}">
      <dsp:nvSpPr>
        <dsp:cNvPr id="0" name=""/>
        <dsp:cNvSpPr/>
      </dsp:nvSpPr>
      <dsp:spPr>
        <a:xfrm>
          <a:off x="936912" y="1129684"/>
          <a:ext cx="1576175" cy="13816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Tutors</a:t>
          </a:r>
        </a:p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0" i="0" kern="1200" dirty="0"/>
            <a:t>Incoming Mobility Senior Specialist (</a:t>
          </a:r>
          <a:r>
            <a:rPr lang="en-US" sz="900" b="0" i="0" kern="1200" dirty="0">
              <a:hlinkClick xmlns:r="http://schemas.openxmlformats.org/officeDocument/2006/relationships" r:id="rId1"/>
            </a:rPr>
            <a:t>Ingrid.hinojosa@tlu.ee</a:t>
          </a:r>
          <a:r>
            <a:rPr lang="en-US" sz="900" b="0" i="0" kern="1200" dirty="0"/>
            <a:t> )</a:t>
          </a:r>
        </a:p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0" i="0" kern="1200" dirty="0"/>
            <a:t>Counsellor for Students with special needs (</a:t>
          </a:r>
          <a:r>
            <a:rPr lang="en-US" sz="900" b="0" i="0" kern="1200" dirty="0">
              <a:hlinkClick xmlns:r="http://schemas.openxmlformats.org/officeDocument/2006/relationships" r:id="rId2"/>
            </a:rPr>
            <a:t>kai.Rannastu@tlu</a:t>
          </a:r>
          <a:r>
            <a:rPr lang="en-US" sz="900" b="0" i="0" kern="1200">
              <a:hlinkClick xmlns:r="http://schemas.openxmlformats.org/officeDocument/2006/relationships" r:id="rId2"/>
            </a:rPr>
            <a:t>.ee</a:t>
          </a:r>
          <a:r>
            <a:rPr lang="en-US" sz="900" b="0" i="0" kern="1200"/>
            <a:t> )</a:t>
          </a:r>
          <a:endParaRPr lang="en-US" sz="900" kern="1200" dirty="0"/>
        </a:p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 dirty="0"/>
        </a:p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150" sz="900" kern="1200" dirty="0"/>
        </a:p>
      </dsp:txBody>
      <dsp:txXfrm>
        <a:off x="936912" y="1129684"/>
        <a:ext cx="1576175" cy="1381609"/>
      </dsp:txXfrm>
    </dsp:sp>
    <dsp:sp modelId="{F7120752-BBD3-4FEC-8D55-317D9E21E2BD}">
      <dsp:nvSpPr>
        <dsp:cNvPr id="0" name=""/>
        <dsp:cNvSpPr/>
      </dsp:nvSpPr>
      <dsp:spPr>
        <a:xfrm>
          <a:off x="2215696" y="479515"/>
          <a:ext cx="297391" cy="297391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6366604-B006-4FA7-97B3-5FF3F1428B4C}">
      <dsp:nvSpPr>
        <dsp:cNvPr id="0" name=""/>
        <dsp:cNvSpPr/>
      </dsp:nvSpPr>
      <dsp:spPr>
        <a:xfrm rot="5400000">
          <a:off x="3043344" y="124389"/>
          <a:ext cx="1049210" cy="1745863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7B37984-640F-4BB1-9FD8-F2756FBD9CF5}">
      <dsp:nvSpPr>
        <dsp:cNvPr id="0" name=""/>
        <dsp:cNvSpPr/>
      </dsp:nvSpPr>
      <dsp:spPr>
        <a:xfrm>
          <a:off x="2866458" y="652216"/>
          <a:ext cx="1576175" cy="13816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Student Support Centre </a:t>
          </a:r>
        </a:p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(S-140)</a:t>
          </a:r>
        </a:p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hlinkClick xmlns:r="http://schemas.openxmlformats.org/officeDocument/2006/relationships" r:id="rId3"/>
            </a:rPr>
            <a:t>noustamiskeskus@tlu.ee</a:t>
          </a:r>
          <a:r>
            <a:rPr lang="en-US" sz="900" kern="1200" dirty="0"/>
            <a:t> </a:t>
          </a:r>
          <a:endParaRPr lang="en-150" sz="900" kern="1200" dirty="0"/>
        </a:p>
      </dsp:txBody>
      <dsp:txXfrm>
        <a:off x="2866458" y="652216"/>
        <a:ext cx="1576175" cy="1381609"/>
      </dsp:txXfrm>
    </dsp:sp>
    <dsp:sp modelId="{7FFCAE22-4B16-44D9-8BD4-A96D4E2A9930}">
      <dsp:nvSpPr>
        <dsp:cNvPr id="0" name=""/>
        <dsp:cNvSpPr/>
      </dsp:nvSpPr>
      <dsp:spPr>
        <a:xfrm>
          <a:off x="4145242" y="2046"/>
          <a:ext cx="297391" cy="297391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4F1F93B-25C6-4051-ACD8-F194E9839288}">
      <dsp:nvSpPr>
        <dsp:cNvPr id="0" name=""/>
        <dsp:cNvSpPr/>
      </dsp:nvSpPr>
      <dsp:spPr>
        <a:xfrm rot="5400000">
          <a:off x="4971144" y="-346888"/>
          <a:ext cx="1049210" cy="1745863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63DE926-4388-4E76-9F12-C3473DDA787E}">
      <dsp:nvSpPr>
        <dsp:cNvPr id="0" name=""/>
        <dsp:cNvSpPr/>
      </dsp:nvSpPr>
      <dsp:spPr>
        <a:xfrm>
          <a:off x="4796005" y="174748"/>
          <a:ext cx="1576175" cy="13816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Study </a:t>
          </a:r>
          <a:r>
            <a:rPr lang="en-US" sz="900" kern="1200" dirty="0" err="1"/>
            <a:t>counceller</a:t>
          </a:r>
          <a:r>
            <a:rPr lang="en-US" sz="900" kern="1200" dirty="0"/>
            <a:t> in institutes</a:t>
          </a:r>
          <a:endParaRPr lang="en-150" sz="900" kern="1200" dirty="0"/>
        </a:p>
      </dsp:txBody>
      <dsp:txXfrm>
        <a:off x="4796005" y="174748"/>
        <a:ext cx="1576175" cy="13816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7" name="Google Shape;17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g152b67d303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9" name="Google Shape;299;g152b67d3030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0" name="Google Shape;300;g152b67d3030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t-EE"/>
              <a:t>3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1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347570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SIS study inform system</a:t>
            </a:r>
            <a:endParaRPr lang="en-1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864611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4" name="Google Shape;244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71814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3"/>
          <p:cNvSpPr txBox="1">
            <a:spLocks noGrp="1"/>
          </p:cNvSpPr>
          <p:nvPr>
            <p:ph type="ctrTitle"/>
          </p:nvPr>
        </p:nvSpPr>
        <p:spPr>
          <a:xfrm>
            <a:off x="646771" y="1224248"/>
            <a:ext cx="7772400" cy="16279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5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Times New Roman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43"/>
          <p:cNvSpPr txBox="1">
            <a:spLocks noGrp="1"/>
          </p:cNvSpPr>
          <p:nvPr>
            <p:ph type="subTitle" idx="1"/>
          </p:nvPr>
        </p:nvSpPr>
        <p:spPr>
          <a:xfrm>
            <a:off x="646771" y="2855940"/>
            <a:ext cx="7772400" cy="932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2000"/>
              <a:buNone/>
              <a:defRPr sz="2000" cap="small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77"/>
          <p:cNvSpPr txBox="1">
            <a:spLocks noGrp="1"/>
          </p:cNvSpPr>
          <p:nvPr>
            <p:ph type="ctrTitle"/>
          </p:nvPr>
        </p:nvSpPr>
        <p:spPr>
          <a:xfrm>
            <a:off x="646771" y="1224248"/>
            <a:ext cx="7772400" cy="16279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53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Times New Roman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77"/>
          <p:cNvSpPr txBox="1">
            <a:spLocks noGrp="1"/>
          </p:cNvSpPr>
          <p:nvPr>
            <p:ph type="subTitle" idx="1"/>
          </p:nvPr>
        </p:nvSpPr>
        <p:spPr>
          <a:xfrm>
            <a:off x="646771" y="2855940"/>
            <a:ext cx="7772400" cy="932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2000"/>
              <a:buNone/>
              <a:defRPr sz="2000" cap="small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 type="titleOnly">
  <p:cSld name="TITLE_ONLY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78"/>
          <p:cNvSpPr txBox="1">
            <a:spLocks noGrp="1"/>
          </p:cNvSpPr>
          <p:nvPr>
            <p:ph type="title"/>
          </p:nvPr>
        </p:nvSpPr>
        <p:spPr>
          <a:xfrm>
            <a:off x="2657516" y="1500725"/>
            <a:ext cx="5925395" cy="2131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53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47" name="Google Shape;147;p78"/>
          <p:cNvCxnSpPr/>
          <p:nvPr/>
        </p:nvCxnSpPr>
        <p:spPr>
          <a:xfrm rot="10800000" flipH="1">
            <a:off x="1360448" y="1271239"/>
            <a:ext cx="468351" cy="2371733"/>
          </a:xfrm>
          <a:prstGeom prst="straightConnector1">
            <a:avLst/>
          </a:prstGeom>
          <a:noFill/>
          <a:ln w="571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79"/>
          <p:cNvSpPr txBox="1">
            <a:spLocks noGrp="1"/>
          </p:cNvSpPr>
          <p:nvPr>
            <p:ph type="title"/>
          </p:nvPr>
        </p:nvSpPr>
        <p:spPr>
          <a:xfrm>
            <a:off x="2657516" y="1500725"/>
            <a:ext cx="5925395" cy="2131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6818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Times New Roman"/>
              <a:buNone/>
              <a:defRPr sz="4400" b="0" i="0" cap="small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50" name="Google Shape;150;p79"/>
          <p:cNvCxnSpPr/>
          <p:nvPr/>
        </p:nvCxnSpPr>
        <p:spPr>
          <a:xfrm rot="10800000" flipH="1">
            <a:off x="1360448" y="1271239"/>
            <a:ext cx="468351" cy="2371733"/>
          </a:xfrm>
          <a:prstGeom prst="straightConnector1">
            <a:avLst/>
          </a:prstGeom>
          <a:noFill/>
          <a:ln w="571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1">
  <p:cSld name="Title and Content 1"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80"/>
          <p:cNvSpPr txBox="1">
            <a:spLocks noGrp="1"/>
          </p:cNvSpPr>
          <p:nvPr>
            <p:ph type="title"/>
          </p:nvPr>
        </p:nvSpPr>
        <p:spPr>
          <a:xfrm>
            <a:off x="2657516" y="1293541"/>
            <a:ext cx="5925395" cy="1202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53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53" name="Google Shape;153;p80"/>
          <p:cNvCxnSpPr/>
          <p:nvPr/>
        </p:nvCxnSpPr>
        <p:spPr>
          <a:xfrm rot="10800000" flipH="1">
            <a:off x="1360448" y="1271239"/>
            <a:ext cx="468351" cy="2371733"/>
          </a:xfrm>
          <a:prstGeom prst="straightConnector1">
            <a:avLst/>
          </a:prstGeom>
          <a:noFill/>
          <a:ln w="571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4" name="Google Shape;154;p80"/>
          <p:cNvSpPr txBox="1">
            <a:spLocks noGrp="1"/>
          </p:cNvSpPr>
          <p:nvPr>
            <p:ph type="body" idx="1"/>
          </p:nvPr>
        </p:nvSpPr>
        <p:spPr>
          <a:xfrm>
            <a:off x="2657475" y="2497491"/>
            <a:ext cx="5925436" cy="1194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⎯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⎯"/>
              <a:defRPr sz="2000"/>
            </a:lvl2pPr>
            <a:lvl3pPr marL="1371600" lvl="2" indent="-330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3pPr>
            <a:lvl4pPr marL="1828800" lvl="3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2">
  <p:cSld name="Title and Content 2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81"/>
          <p:cNvSpPr txBox="1">
            <a:spLocks noGrp="1"/>
          </p:cNvSpPr>
          <p:nvPr>
            <p:ph type="title"/>
          </p:nvPr>
        </p:nvSpPr>
        <p:spPr>
          <a:xfrm>
            <a:off x="2657516" y="1262275"/>
            <a:ext cx="5925395" cy="1202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2272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Times New Roman"/>
              <a:buNone/>
              <a:defRPr sz="4400" b="0" i="0" cap="small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57" name="Google Shape;157;p81"/>
          <p:cNvCxnSpPr/>
          <p:nvPr/>
        </p:nvCxnSpPr>
        <p:spPr>
          <a:xfrm rot="10800000" flipH="1">
            <a:off x="1360448" y="1271239"/>
            <a:ext cx="468351" cy="2371733"/>
          </a:xfrm>
          <a:prstGeom prst="straightConnector1">
            <a:avLst/>
          </a:prstGeom>
          <a:noFill/>
          <a:ln w="571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8" name="Google Shape;158;p81"/>
          <p:cNvSpPr txBox="1">
            <a:spLocks noGrp="1"/>
          </p:cNvSpPr>
          <p:nvPr>
            <p:ph type="body" idx="1"/>
          </p:nvPr>
        </p:nvSpPr>
        <p:spPr>
          <a:xfrm>
            <a:off x="2657475" y="2497491"/>
            <a:ext cx="5925436" cy="1194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⎯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⎯"/>
              <a:defRPr sz="2000"/>
            </a:lvl2pPr>
            <a:lvl3pPr marL="1371600" lvl="2" indent="-330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3pPr>
            <a:lvl4pPr marL="1828800" lvl="3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Only">
  <p:cSld name="Content Only"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0" name="Google Shape;160;p82"/>
          <p:cNvCxnSpPr/>
          <p:nvPr/>
        </p:nvCxnSpPr>
        <p:spPr>
          <a:xfrm rot="10800000" flipH="1">
            <a:off x="1360448" y="1271239"/>
            <a:ext cx="468351" cy="2371733"/>
          </a:xfrm>
          <a:prstGeom prst="straightConnector1">
            <a:avLst/>
          </a:prstGeom>
          <a:noFill/>
          <a:ln w="571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61" name="Google Shape;161;p82"/>
          <p:cNvSpPr txBox="1">
            <a:spLocks noGrp="1"/>
          </p:cNvSpPr>
          <p:nvPr>
            <p:ph type="body" idx="1"/>
          </p:nvPr>
        </p:nvSpPr>
        <p:spPr>
          <a:xfrm>
            <a:off x="2657475" y="1271238"/>
            <a:ext cx="5925436" cy="2371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406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800"/>
              <a:buChar char="⎯"/>
              <a:defRPr sz="2800"/>
            </a:lvl1pPr>
            <a:lvl2pPr marL="914400" lvl="1" indent="-381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400"/>
              <a:buChar char="⎯"/>
              <a:defRPr sz="2400"/>
            </a:lvl2pPr>
            <a:lvl3pPr marL="1371600" lvl="2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⎯"/>
              <a:defRPr sz="1800"/>
            </a:lvl3pPr>
            <a:lvl4pPr marL="1828800" lvl="3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3">
  <p:cSld name="Title and Content 3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83"/>
          <p:cNvSpPr txBox="1">
            <a:spLocks noGrp="1"/>
          </p:cNvSpPr>
          <p:nvPr>
            <p:ph type="title"/>
          </p:nvPr>
        </p:nvSpPr>
        <p:spPr>
          <a:xfrm>
            <a:off x="628650" y="621020"/>
            <a:ext cx="7886700" cy="903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53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4" name="Google Shape;164;p83"/>
          <p:cNvSpPr txBox="1">
            <a:spLocks noGrp="1"/>
          </p:cNvSpPr>
          <p:nvPr>
            <p:ph type="body" idx="1"/>
          </p:nvPr>
        </p:nvSpPr>
        <p:spPr>
          <a:xfrm>
            <a:off x="628650" y="1595617"/>
            <a:ext cx="7886700" cy="267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800"/>
              <a:buChar char="⎯"/>
              <a:defRPr sz="2800"/>
            </a:lvl1pPr>
            <a:lvl2pPr marL="914400" lvl="1" indent="-381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400"/>
              <a:buChar char="⎯"/>
              <a:defRPr sz="2400"/>
            </a:lvl2pPr>
            <a:lvl3pPr marL="1371600" lvl="2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⎯"/>
              <a:defRPr sz="1800"/>
            </a:lvl3pPr>
            <a:lvl4pPr marL="1828800" lvl="3" indent="-330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4">
  <p:cSld name="Title and Content 4"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84"/>
          <p:cNvSpPr txBox="1">
            <a:spLocks noGrp="1"/>
          </p:cNvSpPr>
          <p:nvPr>
            <p:ph type="title"/>
          </p:nvPr>
        </p:nvSpPr>
        <p:spPr>
          <a:xfrm>
            <a:off x="628650" y="336212"/>
            <a:ext cx="7886700" cy="903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Times New Roman"/>
              <a:buNone/>
              <a:defRPr sz="4000" i="0" cap="small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7" name="Google Shape;167;p84"/>
          <p:cNvSpPr txBox="1">
            <a:spLocks noGrp="1"/>
          </p:cNvSpPr>
          <p:nvPr>
            <p:ph type="body" idx="1"/>
          </p:nvPr>
        </p:nvSpPr>
        <p:spPr>
          <a:xfrm>
            <a:off x="628650" y="1595617"/>
            <a:ext cx="7886700" cy="267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800"/>
              <a:buChar char="⎯"/>
              <a:defRPr sz="2800"/>
            </a:lvl1pPr>
            <a:lvl2pPr marL="914400" lvl="1" indent="-381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400"/>
              <a:buChar char="⎯"/>
              <a:defRPr sz="2400"/>
            </a:lvl2pPr>
            <a:lvl3pPr marL="1371600" lvl="2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⎯"/>
              <a:defRPr sz="1800"/>
            </a:lvl3pPr>
            <a:lvl4pPr marL="1828800" lvl="3" indent="-330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3" type="obj">
  <p:cSld name="OBJEC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3"/>
          <p:cNvSpPr txBox="1">
            <a:spLocks noGrp="1"/>
          </p:cNvSpPr>
          <p:nvPr>
            <p:ph type="title"/>
          </p:nvPr>
        </p:nvSpPr>
        <p:spPr>
          <a:xfrm>
            <a:off x="628650" y="585375"/>
            <a:ext cx="7886700" cy="903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5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3"/>
          <p:cNvSpPr txBox="1">
            <a:spLocks noGrp="1"/>
          </p:cNvSpPr>
          <p:nvPr>
            <p:ph type="body" idx="1"/>
          </p:nvPr>
        </p:nvSpPr>
        <p:spPr>
          <a:xfrm>
            <a:off x="628650" y="1595617"/>
            <a:ext cx="7886700" cy="267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800"/>
              <a:buChar char="⎯"/>
              <a:defRPr sz="2800"/>
            </a:lvl1pPr>
            <a:lvl2pPr marL="914400" lvl="1" indent="-381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400"/>
              <a:buChar char="⎯"/>
              <a:defRPr sz="2400"/>
            </a:lvl2pPr>
            <a:lvl3pPr marL="1371600" lvl="2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⎯"/>
              <a:defRPr sz="1800"/>
            </a:lvl3pPr>
            <a:lvl4pPr marL="1828800" lvl="3" indent="-330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4">
  <p:cSld name="Title and Content 4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4"/>
          <p:cNvSpPr txBox="1">
            <a:spLocks noGrp="1"/>
          </p:cNvSpPr>
          <p:nvPr>
            <p:ph type="title"/>
          </p:nvPr>
        </p:nvSpPr>
        <p:spPr>
          <a:xfrm>
            <a:off x="628650" y="362352"/>
            <a:ext cx="7886700" cy="903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 New Roman"/>
              <a:buNone/>
              <a:defRPr sz="4000" i="0" cap="small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4"/>
          <p:cNvSpPr txBox="1">
            <a:spLocks noGrp="1"/>
          </p:cNvSpPr>
          <p:nvPr>
            <p:ph type="body" idx="1"/>
          </p:nvPr>
        </p:nvSpPr>
        <p:spPr>
          <a:xfrm>
            <a:off x="628650" y="1595617"/>
            <a:ext cx="7886700" cy="267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800"/>
              <a:buChar char="⎯"/>
              <a:defRPr sz="2800"/>
            </a:lvl1pPr>
            <a:lvl2pPr marL="914400" lvl="1" indent="-381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400"/>
              <a:buChar char="⎯"/>
              <a:defRPr sz="2400"/>
            </a:lvl2pPr>
            <a:lvl3pPr marL="1371600" lvl="2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⎯"/>
              <a:defRPr sz="1800"/>
            </a:lvl3pPr>
            <a:lvl4pPr marL="1828800" lvl="3" indent="-330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2">
  <p:cSld name="Title and Content 2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4"/>
          <p:cNvSpPr txBox="1">
            <a:spLocks noGrp="1"/>
          </p:cNvSpPr>
          <p:nvPr>
            <p:ph type="title"/>
          </p:nvPr>
        </p:nvSpPr>
        <p:spPr>
          <a:xfrm>
            <a:off x="2657516" y="1262275"/>
            <a:ext cx="5925395" cy="1202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227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  <a:defRPr sz="4400" b="0" i="0" cap="small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49" name="Google Shape;49;p14"/>
          <p:cNvCxnSpPr/>
          <p:nvPr/>
        </p:nvCxnSpPr>
        <p:spPr>
          <a:xfrm rot="10800000" flipH="1">
            <a:off x="1360448" y="1271239"/>
            <a:ext cx="468351" cy="2371733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50" name="Google Shape;50;p14"/>
          <p:cNvSpPr txBox="1">
            <a:spLocks noGrp="1"/>
          </p:cNvSpPr>
          <p:nvPr>
            <p:ph type="body" idx="1"/>
          </p:nvPr>
        </p:nvSpPr>
        <p:spPr>
          <a:xfrm>
            <a:off x="2657475" y="2497491"/>
            <a:ext cx="5925436" cy="1194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⎯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⎯"/>
              <a:defRPr sz="2000"/>
            </a:lvl2pPr>
            <a:lvl3pPr marL="1371600" lvl="2" indent="-330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3pPr>
            <a:lvl4pPr marL="1828800" lvl="3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63009158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5"/>
          <p:cNvSpPr txBox="1">
            <a:spLocks noGrp="1"/>
          </p:cNvSpPr>
          <p:nvPr>
            <p:ph type="ctrTitle"/>
          </p:nvPr>
        </p:nvSpPr>
        <p:spPr>
          <a:xfrm>
            <a:off x="646771" y="1224248"/>
            <a:ext cx="7772400" cy="16279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53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Times New Roman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45"/>
          <p:cNvSpPr txBox="1">
            <a:spLocks noGrp="1"/>
          </p:cNvSpPr>
          <p:nvPr>
            <p:ph type="subTitle" idx="1"/>
          </p:nvPr>
        </p:nvSpPr>
        <p:spPr>
          <a:xfrm>
            <a:off x="646771" y="2855940"/>
            <a:ext cx="7772400" cy="932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2000"/>
              <a:buNone/>
              <a:defRPr sz="2000" cap="small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1">
  <p:cSld name="Title and Content 1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71"/>
          <p:cNvSpPr txBox="1">
            <a:spLocks noGrp="1"/>
          </p:cNvSpPr>
          <p:nvPr>
            <p:ph type="title"/>
          </p:nvPr>
        </p:nvSpPr>
        <p:spPr>
          <a:xfrm>
            <a:off x="2657516" y="1293541"/>
            <a:ext cx="5925395" cy="1202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53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25" name="Google Shape;125;p71"/>
          <p:cNvCxnSpPr/>
          <p:nvPr/>
        </p:nvCxnSpPr>
        <p:spPr>
          <a:xfrm rot="10800000" flipH="1">
            <a:off x="1360448" y="1271239"/>
            <a:ext cx="468351" cy="2371733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26" name="Google Shape;126;p71"/>
          <p:cNvSpPr txBox="1">
            <a:spLocks noGrp="1"/>
          </p:cNvSpPr>
          <p:nvPr>
            <p:ph type="body" idx="1"/>
          </p:nvPr>
        </p:nvSpPr>
        <p:spPr>
          <a:xfrm>
            <a:off x="2657475" y="2497491"/>
            <a:ext cx="5925436" cy="1194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⎯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⎯"/>
              <a:defRPr sz="2000"/>
            </a:lvl2pPr>
            <a:lvl3pPr marL="1371600" lvl="2" indent="-330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3pPr>
            <a:lvl4pPr marL="1828800" lvl="3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2">
  <p:cSld name="Title and Content 2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72"/>
          <p:cNvSpPr txBox="1">
            <a:spLocks noGrp="1"/>
          </p:cNvSpPr>
          <p:nvPr>
            <p:ph type="title"/>
          </p:nvPr>
        </p:nvSpPr>
        <p:spPr>
          <a:xfrm>
            <a:off x="2657516" y="1262275"/>
            <a:ext cx="5925395" cy="1202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2272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Times New Roman"/>
              <a:buNone/>
              <a:defRPr sz="4400" b="0" i="0" cap="small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29" name="Google Shape;129;p72"/>
          <p:cNvCxnSpPr/>
          <p:nvPr/>
        </p:nvCxnSpPr>
        <p:spPr>
          <a:xfrm rot="10800000" flipH="1">
            <a:off x="1360448" y="1271239"/>
            <a:ext cx="468351" cy="2371733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30" name="Google Shape;130;p72"/>
          <p:cNvSpPr txBox="1">
            <a:spLocks noGrp="1"/>
          </p:cNvSpPr>
          <p:nvPr>
            <p:ph type="body" idx="1"/>
          </p:nvPr>
        </p:nvSpPr>
        <p:spPr>
          <a:xfrm>
            <a:off x="2657475" y="2497491"/>
            <a:ext cx="5925436" cy="1194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⎯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⎯"/>
              <a:defRPr sz="2000"/>
            </a:lvl2pPr>
            <a:lvl3pPr marL="1371600" lvl="2" indent="-330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3pPr>
            <a:lvl4pPr marL="1828800" lvl="3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Only">
  <p:cSld name="Content Only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2" name="Google Shape;132;p73"/>
          <p:cNvCxnSpPr/>
          <p:nvPr/>
        </p:nvCxnSpPr>
        <p:spPr>
          <a:xfrm rot="10800000" flipH="1">
            <a:off x="1360448" y="1271239"/>
            <a:ext cx="468351" cy="2371733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33" name="Google Shape;133;p73"/>
          <p:cNvSpPr txBox="1">
            <a:spLocks noGrp="1"/>
          </p:cNvSpPr>
          <p:nvPr>
            <p:ph type="body" idx="1"/>
          </p:nvPr>
        </p:nvSpPr>
        <p:spPr>
          <a:xfrm>
            <a:off x="2657475" y="1271238"/>
            <a:ext cx="5925436" cy="2371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406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800"/>
              <a:buChar char="⎯"/>
              <a:defRPr sz="2800"/>
            </a:lvl1pPr>
            <a:lvl2pPr marL="914400" lvl="1" indent="-381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400"/>
              <a:buChar char="⎯"/>
              <a:defRPr sz="2400"/>
            </a:lvl2pPr>
            <a:lvl3pPr marL="1371600" lvl="2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⎯"/>
              <a:defRPr sz="1800"/>
            </a:lvl3pPr>
            <a:lvl4pPr marL="1828800" lvl="3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4">
  <p:cSld name="Title and Content 4"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74"/>
          <p:cNvSpPr txBox="1">
            <a:spLocks noGrp="1"/>
          </p:cNvSpPr>
          <p:nvPr>
            <p:ph type="title"/>
          </p:nvPr>
        </p:nvSpPr>
        <p:spPr>
          <a:xfrm>
            <a:off x="628650" y="336212"/>
            <a:ext cx="7886700" cy="903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Times New Roman"/>
              <a:buNone/>
              <a:defRPr sz="4000" i="0" cap="small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74"/>
          <p:cNvSpPr txBox="1">
            <a:spLocks noGrp="1"/>
          </p:cNvSpPr>
          <p:nvPr>
            <p:ph type="body" idx="1"/>
          </p:nvPr>
        </p:nvSpPr>
        <p:spPr>
          <a:xfrm>
            <a:off x="628650" y="1595617"/>
            <a:ext cx="7886700" cy="267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800"/>
              <a:buChar char="⎯"/>
              <a:defRPr sz="2800"/>
            </a:lvl1pPr>
            <a:lvl2pPr marL="914400" lvl="1" indent="-381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400"/>
              <a:buChar char="⎯"/>
              <a:defRPr sz="2400"/>
            </a:lvl2pPr>
            <a:lvl3pPr marL="1371600" lvl="2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⎯"/>
              <a:defRPr sz="1800"/>
            </a:lvl3pPr>
            <a:lvl4pPr marL="1828800" lvl="3" indent="-330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7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15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2"/>
          <p:cNvSpPr txBox="1">
            <a:spLocks noGrp="1"/>
          </p:cNvSpPr>
          <p:nvPr>
            <p:ph type="title"/>
          </p:nvPr>
        </p:nvSpPr>
        <p:spPr>
          <a:xfrm>
            <a:off x="628650" y="497450"/>
            <a:ext cx="7886700" cy="903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5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imes New Roman"/>
              <a:buNone/>
              <a:defRPr sz="6000" b="0" i="1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42"/>
          <p:cNvSpPr txBox="1">
            <a:spLocks noGrp="1"/>
          </p:cNvSpPr>
          <p:nvPr>
            <p:ph type="body" idx="1"/>
          </p:nvPr>
        </p:nvSpPr>
        <p:spPr>
          <a:xfrm>
            <a:off x="628650" y="1595617"/>
            <a:ext cx="7886700" cy="2966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Cambria Math"/>
              <a:buChar char="⎯"/>
              <a:defRPr sz="2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mbria Math"/>
              <a:buChar char="⎯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mbria Math"/>
              <a:buChar char="⎯"/>
              <a:defRPr sz="1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mbria Math"/>
              <a:buChar char="⎯"/>
              <a:defRPr sz="135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mbria Math"/>
              <a:buChar char="⎯"/>
              <a:defRPr sz="135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pic>
        <p:nvPicPr>
          <p:cNvPr id="12" name="Google Shape;12;p4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98319" y="4338769"/>
            <a:ext cx="2081823" cy="425038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8" r:id="rId3"/>
    <p:sldLayoutId id="2147483692" r:id="rId4"/>
  </p:sldLayoutIdLst>
  <p:transition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4"/>
          <p:cNvSpPr txBox="1">
            <a:spLocks noGrp="1"/>
          </p:cNvSpPr>
          <p:nvPr>
            <p:ph type="title"/>
          </p:nvPr>
        </p:nvSpPr>
        <p:spPr>
          <a:xfrm>
            <a:off x="628650" y="559235"/>
            <a:ext cx="7886700" cy="903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53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Times New Roman"/>
              <a:buNone/>
              <a:defRPr sz="6000" b="0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9" name="Google Shape;109;p44"/>
          <p:cNvSpPr txBox="1">
            <a:spLocks noGrp="1"/>
          </p:cNvSpPr>
          <p:nvPr>
            <p:ph type="body" idx="1"/>
          </p:nvPr>
        </p:nvSpPr>
        <p:spPr>
          <a:xfrm>
            <a:off x="628650" y="1595617"/>
            <a:ext cx="7886700" cy="2966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ambria Math"/>
              <a:buChar char="⎯"/>
              <a:defRPr sz="21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mbria Math"/>
              <a:buChar char="⎯"/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500"/>
              <a:buFont typeface="Cambria Math"/>
              <a:buChar char="⎯"/>
              <a:defRPr sz="15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Cambria Math"/>
              <a:buChar char="⎯"/>
              <a:defRPr sz="135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Cambria Math"/>
              <a:buChar char="⎯"/>
              <a:defRPr sz="135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pic>
        <p:nvPicPr>
          <p:cNvPr id="110" name="Google Shape;110;p4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98319" y="4338769"/>
            <a:ext cx="2081823" cy="425038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  <p:sldLayoutId id="2147483677" r:id="rId2"/>
    <p:sldLayoutId id="2147483678" r:id="rId3"/>
    <p:sldLayoutId id="2147483679" r:id="rId4"/>
    <p:sldLayoutId id="2147483680" r:id="rId5"/>
    <p:sldLayoutId id="2147483681" r:id="rId6"/>
  </p:sldLayoutIdLst>
  <p:transition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76"/>
          <p:cNvSpPr txBox="1">
            <a:spLocks noGrp="1"/>
          </p:cNvSpPr>
          <p:nvPr>
            <p:ph type="title"/>
          </p:nvPr>
        </p:nvSpPr>
        <p:spPr>
          <a:xfrm>
            <a:off x="628650" y="559235"/>
            <a:ext cx="7886700" cy="903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53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Times New Roman"/>
              <a:buNone/>
              <a:defRPr sz="6000" b="0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40" name="Google Shape;140;p76"/>
          <p:cNvSpPr txBox="1">
            <a:spLocks noGrp="1"/>
          </p:cNvSpPr>
          <p:nvPr>
            <p:ph type="body" idx="1"/>
          </p:nvPr>
        </p:nvSpPr>
        <p:spPr>
          <a:xfrm>
            <a:off x="628650" y="1595617"/>
            <a:ext cx="7886700" cy="2966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ambria Math"/>
              <a:buChar char="⎯"/>
              <a:defRPr sz="21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mbria Math"/>
              <a:buChar char="⎯"/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500"/>
              <a:buFont typeface="Cambria Math"/>
              <a:buChar char="⎯"/>
              <a:defRPr sz="15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Cambria Math"/>
              <a:buChar char="⎯"/>
              <a:defRPr sz="135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Cambria Math"/>
              <a:buChar char="⎯"/>
              <a:defRPr sz="135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pic>
        <p:nvPicPr>
          <p:cNvPr id="141" name="Google Shape;141;p7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598321" y="4338769"/>
            <a:ext cx="2081818" cy="425038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</p:sldLayoutIdLst>
  <p:transition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kai.Rannastu@tlu.ee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"/>
          <p:cNvSpPr txBox="1">
            <a:spLocks noGrp="1"/>
          </p:cNvSpPr>
          <p:nvPr>
            <p:ph type="ctrTitle"/>
          </p:nvPr>
        </p:nvSpPr>
        <p:spPr>
          <a:xfrm>
            <a:off x="543733" y="762000"/>
            <a:ext cx="7857150" cy="12040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53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Times New Roman"/>
              <a:buNone/>
            </a:pPr>
            <a:r>
              <a:rPr lang="en-US" sz="4800" dirty="0"/>
              <a:t>Student support in general </a:t>
            </a:r>
            <a:endParaRPr sz="4800" dirty="0"/>
          </a:p>
        </p:txBody>
      </p:sp>
      <p:sp>
        <p:nvSpPr>
          <p:cNvPr id="180" name="Google Shape;180;p2"/>
          <p:cNvSpPr txBox="1">
            <a:spLocks noGrp="1"/>
          </p:cNvSpPr>
          <p:nvPr>
            <p:ph type="subTitle" idx="1"/>
          </p:nvPr>
        </p:nvSpPr>
        <p:spPr>
          <a:xfrm>
            <a:off x="857787" y="4051695"/>
            <a:ext cx="7772400" cy="932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US" dirty="0"/>
              <a:t>Kai Rannastu</a:t>
            </a:r>
            <a:endParaRPr dirty="0"/>
          </a:p>
          <a:p>
            <a:pPr marL="0" lvl="0" indent="0" algn="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2000"/>
              <a:buNone/>
            </a:pPr>
            <a:r>
              <a:rPr lang="en-US" dirty="0" err="1"/>
              <a:t>Juny</a:t>
            </a:r>
            <a:r>
              <a:rPr lang="en-US" dirty="0"/>
              <a:t>, 19-th 2025</a:t>
            </a:r>
            <a:endParaRPr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C072361-9405-4ABA-8A1F-C084EE8DF655}"/>
              </a:ext>
            </a:extLst>
          </p:cNvPr>
          <p:cNvSpPr/>
          <p:nvPr/>
        </p:nvSpPr>
        <p:spPr>
          <a:xfrm>
            <a:off x="4454820" y="2417862"/>
            <a:ext cx="2343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150" dirty="0"/>
              <a:t> 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7805104-CDC0-47B7-88FC-317D42D98BEE}"/>
              </a:ext>
            </a:extLst>
          </p:cNvPr>
          <p:cNvSpPr/>
          <p:nvPr/>
        </p:nvSpPr>
        <p:spPr>
          <a:xfrm>
            <a:off x="4454820" y="2417862"/>
            <a:ext cx="2343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150" dirty="0"/>
              <a:t> 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ADCA615-E589-4718-9DCA-80A14332EB31}"/>
              </a:ext>
            </a:extLst>
          </p:cNvPr>
          <p:cNvSpPr/>
          <p:nvPr/>
        </p:nvSpPr>
        <p:spPr>
          <a:xfrm>
            <a:off x="4454820" y="2417862"/>
            <a:ext cx="2343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150" dirty="0"/>
              <a:t> 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3461844-9013-4EA4-9E66-3D313CAED49C}"/>
              </a:ext>
            </a:extLst>
          </p:cNvPr>
          <p:cNvSpPr/>
          <p:nvPr/>
        </p:nvSpPr>
        <p:spPr>
          <a:xfrm>
            <a:off x="4454820" y="2417862"/>
            <a:ext cx="2343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150" dirty="0"/>
              <a:t> 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7D2AA9-A536-430F-A5E6-1B0B8F5F23AD}"/>
              </a:ext>
            </a:extLst>
          </p:cNvPr>
          <p:cNvSpPr/>
          <p:nvPr/>
        </p:nvSpPr>
        <p:spPr>
          <a:xfrm>
            <a:off x="4454820" y="2417862"/>
            <a:ext cx="2343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150" dirty="0"/>
              <a:t> 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D9D24-DAFD-4F08-A2A1-FC9475FF0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Levels of support</a:t>
            </a:r>
            <a:endParaRPr lang="en-15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C02FD5-E054-4037-8B00-CFF32E1B58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150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8DF38A62-9366-45C6-9C9E-2C049400E69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24744810"/>
              </p:ext>
            </p:extLst>
          </p:nvPr>
        </p:nvGraphicFramePr>
        <p:xfrm>
          <a:off x="952500" y="1595617"/>
          <a:ext cx="7135906" cy="25127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973150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g152b67d3030_0_0"/>
          <p:cNvSpPr txBox="1">
            <a:spLocks noGrp="1"/>
          </p:cNvSpPr>
          <p:nvPr>
            <p:ph type="title"/>
          </p:nvPr>
        </p:nvSpPr>
        <p:spPr>
          <a:xfrm>
            <a:off x="174450" y="141675"/>
            <a:ext cx="7476926" cy="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2272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en-US" dirty="0"/>
              <a:t>Student Support Centre</a:t>
            </a:r>
            <a:endParaRPr dirty="0"/>
          </a:p>
        </p:txBody>
      </p:sp>
      <p:sp>
        <p:nvSpPr>
          <p:cNvPr id="303" name="Google Shape;303;g152b67d3030_0_0"/>
          <p:cNvSpPr txBox="1">
            <a:spLocks noGrp="1"/>
          </p:cNvSpPr>
          <p:nvPr>
            <p:ph type="body" idx="1"/>
          </p:nvPr>
        </p:nvSpPr>
        <p:spPr>
          <a:xfrm>
            <a:off x="2657475" y="2497491"/>
            <a:ext cx="5925300" cy="119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</a:pPr>
            <a:endParaRPr/>
          </a:p>
        </p:txBody>
      </p:sp>
      <p:pic>
        <p:nvPicPr>
          <p:cNvPr id="304" name="Google Shape;304;g152b67d3030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219734"/>
            <a:ext cx="9144000" cy="27040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86240-EFC0-45A2-97FE-845B05E2C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8735"/>
            <a:ext cx="7886700" cy="1021977"/>
          </a:xfrm>
        </p:spPr>
        <p:txBody>
          <a:bodyPr/>
          <a:lstStyle/>
          <a:p>
            <a:pPr algn="ctr"/>
            <a:r>
              <a:rPr lang="en-US" sz="4000" dirty="0"/>
              <a:t>If you have a special need that affects your learning</a:t>
            </a:r>
            <a:br>
              <a:rPr lang="en-US" sz="4000" dirty="0"/>
            </a:br>
            <a:endParaRPr lang="en-150" sz="4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AC1065-3878-4954-9DDA-ADAD1DAF0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566583"/>
            <a:ext cx="7886700" cy="270433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If it doesn't affect you in any way, you simply don't have to report anything.</a:t>
            </a:r>
          </a:p>
          <a:p>
            <a:r>
              <a:rPr lang="en-US" b="1" dirty="0"/>
              <a:t>If you need adjustments for studies</a:t>
            </a:r>
            <a:r>
              <a:rPr lang="en-US" dirty="0"/>
              <a:t>: proof from your country </a:t>
            </a:r>
          </a:p>
          <a:p>
            <a:pPr lvl="1"/>
            <a:r>
              <a:rPr lang="en-US" dirty="0"/>
              <a:t>Recommendations provided by your Doctor or home University</a:t>
            </a:r>
          </a:p>
          <a:p>
            <a:r>
              <a:rPr lang="en-US" dirty="0"/>
              <a:t>It is important to </a:t>
            </a:r>
            <a:r>
              <a:rPr lang="en-US" b="1" dirty="0"/>
              <a:t>prepare yourself </a:t>
            </a:r>
            <a:r>
              <a:rPr lang="en-US" dirty="0"/>
              <a:t>for the possibility that your mental health/physical illness appears again (adaptation)</a:t>
            </a:r>
          </a:p>
          <a:p>
            <a:r>
              <a:rPr lang="en-US" dirty="0"/>
              <a:t>If a long-term illness/exacerbation occurs in Estonia, then...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Specialist care might be chargeable.</a:t>
            </a:r>
          </a:p>
        </p:txBody>
      </p:sp>
    </p:spTree>
    <p:extLst>
      <p:ext uri="{BB962C8B-B14F-4D97-AF65-F5344CB8AC3E}">
        <p14:creationId xmlns:p14="http://schemas.microsoft.com/office/powerpoint/2010/main" val="704237885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26444-2506-4528-9D2E-D86AFBED4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process to get adjustments</a:t>
            </a:r>
            <a:endParaRPr lang="en-15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9D5BA4-7E17-46E8-9974-EF4F1D274E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15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E0EFF83-2B82-41A2-AE5E-010F91D1C545}"/>
              </a:ext>
            </a:extLst>
          </p:cNvPr>
          <p:cNvSpPr/>
          <p:nvPr/>
        </p:nvSpPr>
        <p:spPr>
          <a:xfrm>
            <a:off x="726142" y="1707777"/>
            <a:ext cx="2178424" cy="8639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1.Certificate/document (doctor or from home university)</a:t>
            </a:r>
            <a:endParaRPr lang="et-EE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BB6F963-C8A2-46C4-845A-FA42A99ACD40}"/>
              </a:ext>
            </a:extLst>
          </p:cNvPr>
          <p:cNvSpPr/>
          <p:nvPr/>
        </p:nvSpPr>
        <p:spPr>
          <a:xfrm>
            <a:off x="3334871" y="1707777"/>
            <a:ext cx="2171700" cy="86397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15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F0976E-D4D0-4F0A-87A3-0EEC2C9DC21E}"/>
              </a:ext>
            </a:extLst>
          </p:cNvPr>
          <p:cNvSpPr/>
          <p:nvPr/>
        </p:nvSpPr>
        <p:spPr>
          <a:xfrm>
            <a:off x="1984826" y="2901222"/>
            <a:ext cx="1694330" cy="92784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4. Student: conversation with lecturer</a:t>
            </a:r>
            <a:endParaRPr lang="et-EE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101885-D36E-4F27-89E6-C7117FFEB1D9}"/>
              </a:ext>
            </a:extLst>
          </p:cNvPr>
          <p:cNvSpPr/>
          <p:nvPr/>
        </p:nvSpPr>
        <p:spPr>
          <a:xfrm>
            <a:off x="6004785" y="1685906"/>
            <a:ext cx="2012351" cy="86397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Kohan</a:t>
            </a:r>
            <a:endParaRPr lang="en-15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09EADB9-0928-48D5-83A5-DC9BC8CE7559}"/>
              </a:ext>
            </a:extLst>
          </p:cNvPr>
          <p:cNvSpPr txBox="1"/>
          <p:nvPr/>
        </p:nvSpPr>
        <p:spPr>
          <a:xfrm>
            <a:off x="3402105" y="1758473"/>
            <a:ext cx="2218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2. Meeting: adviser-student </a:t>
            </a:r>
            <a:endParaRPr lang="et-E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93F48D4-4B63-4D50-9D92-E6EBA8FF80F2}"/>
              </a:ext>
            </a:extLst>
          </p:cNvPr>
          <p:cNvSpPr txBox="1"/>
          <p:nvPr/>
        </p:nvSpPr>
        <p:spPr>
          <a:xfrm>
            <a:off x="6004784" y="1809776"/>
            <a:ext cx="19350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3.Agreed adjustments</a:t>
            </a:r>
            <a:endParaRPr lang="et-EE" dirty="0"/>
          </a:p>
          <a:p>
            <a:r>
              <a:rPr lang="en-US" dirty="0"/>
              <a:t>in</a:t>
            </a:r>
            <a:r>
              <a:rPr lang="et-EE" dirty="0"/>
              <a:t> ÕIS</a:t>
            </a:r>
            <a:r>
              <a:rPr lang="en-US" dirty="0"/>
              <a:t> (SIS)</a:t>
            </a:r>
            <a:endParaRPr lang="et-EE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5CA243B-2DB2-4DBE-9521-8FC132BCA2B9}"/>
              </a:ext>
            </a:extLst>
          </p:cNvPr>
          <p:cNvSpPr/>
          <p:nvPr/>
        </p:nvSpPr>
        <p:spPr>
          <a:xfrm>
            <a:off x="4020670" y="2909608"/>
            <a:ext cx="2039245" cy="92784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15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16ED998-1440-4E87-9AC2-C1EAC280379D}"/>
              </a:ext>
            </a:extLst>
          </p:cNvPr>
          <p:cNvSpPr txBox="1"/>
          <p:nvPr/>
        </p:nvSpPr>
        <p:spPr>
          <a:xfrm>
            <a:off x="4121856" y="3040989"/>
            <a:ext cx="17141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5.</a:t>
            </a:r>
            <a:r>
              <a:rPr lang="et-EE" dirty="0"/>
              <a:t> Monitoring</a:t>
            </a:r>
            <a:endParaRPr lang="en-US" dirty="0"/>
          </a:p>
          <a:p>
            <a:r>
              <a:rPr lang="en-US" dirty="0"/>
              <a:t>Changes if needed</a:t>
            </a:r>
            <a:endParaRPr lang="et-EE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793CFAB-1743-46D0-943C-9A2B81A4B750}"/>
              </a:ext>
            </a:extLst>
          </p:cNvPr>
          <p:cNvCxnSpPr>
            <a:cxnSpLocks/>
            <a:endCxn id="5" idx="1"/>
          </p:cNvCxnSpPr>
          <p:nvPr/>
        </p:nvCxnSpPr>
        <p:spPr>
          <a:xfrm flipV="1">
            <a:off x="2917676" y="2139764"/>
            <a:ext cx="417195" cy="184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99386D6-067B-46A2-A70E-94266D8EFBED}"/>
              </a:ext>
            </a:extLst>
          </p:cNvPr>
          <p:cNvCxnSpPr>
            <a:cxnSpLocks/>
          </p:cNvCxnSpPr>
          <p:nvPr/>
        </p:nvCxnSpPr>
        <p:spPr>
          <a:xfrm>
            <a:off x="5520017" y="2153211"/>
            <a:ext cx="484767" cy="50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CBD9BB6-3762-4A46-A315-8EC7CCA43028}"/>
              </a:ext>
            </a:extLst>
          </p:cNvPr>
          <p:cNvCxnSpPr>
            <a:endCxn id="6" idx="1"/>
          </p:cNvCxnSpPr>
          <p:nvPr/>
        </p:nvCxnSpPr>
        <p:spPr>
          <a:xfrm>
            <a:off x="1715885" y="3359768"/>
            <a:ext cx="268941" cy="53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D0E8859-D184-4B2A-B390-DA4B6E6C3B9D}"/>
              </a:ext>
            </a:extLst>
          </p:cNvPr>
          <p:cNvCxnSpPr>
            <a:cxnSpLocks/>
          </p:cNvCxnSpPr>
          <p:nvPr/>
        </p:nvCxnSpPr>
        <p:spPr>
          <a:xfrm flipV="1">
            <a:off x="3687227" y="3331508"/>
            <a:ext cx="333443" cy="53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2652519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4"/>
          <p:cNvSpPr txBox="1">
            <a:spLocks noGrp="1"/>
          </p:cNvSpPr>
          <p:nvPr>
            <p:ph type="title"/>
          </p:nvPr>
        </p:nvSpPr>
        <p:spPr>
          <a:xfrm>
            <a:off x="628650" y="362352"/>
            <a:ext cx="7886700" cy="841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 New Roman"/>
              <a:buNone/>
            </a:pPr>
            <a:br>
              <a:rPr lang="en-US" sz="3200" dirty="0"/>
            </a:br>
            <a:r>
              <a:rPr lang="en-US" sz="3200" dirty="0"/>
              <a:t>Some examples</a:t>
            </a:r>
            <a:br>
              <a:rPr lang="en-US" dirty="0"/>
            </a:br>
            <a:endParaRPr dirty="0"/>
          </a:p>
        </p:txBody>
      </p:sp>
      <p:sp>
        <p:nvSpPr>
          <p:cNvPr id="247" name="Google Shape;247;p14"/>
          <p:cNvSpPr txBox="1">
            <a:spLocks noGrp="1"/>
          </p:cNvSpPr>
          <p:nvPr>
            <p:ph type="body" idx="1"/>
          </p:nvPr>
        </p:nvSpPr>
        <p:spPr>
          <a:xfrm>
            <a:off x="628650" y="1069041"/>
            <a:ext cx="7886700" cy="32018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fontAlgn="base"/>
            <a:r>
              <a:rPr lang="et-EE" dirty="0"/>
              <a:t> Accessible study rooms</a:t>
            </a:r>
            <a:r>
              <a:rPr lang="en-US" dirty="0"/>
              <a:t> (</a:t>
            </a:r>
            <a:r>
              <a:rPr lang="en-US" dirty="0">
                <a:solidFill>
                  <a:srgbClr val="0070C0"/>
                </a:solidFill>
              </a:rPr>
              <a:t>physical difficulties</a:t>
            </a:r>
            <a:r>
              <a:rPr lang="en-US" dirty="0"/>
              <a:t>)</a:t>
            </a:r>
            <a:endParaRPr lang="et-EE" dirty="0"/>
          </a:p>
          <a:p>
            <a:pPr fontAlgn="base"/>
            <a:r>
              <a:rPr lang="en-US" dirty="0"/>
              <a:t>Reduction of compulsory literature (</a:t>
            </a:r>
            <a:r>
              <a:rPr lang="en-US" dirty="0">
                <a:solidFill>
                  <a:srgbClr val="0070C0"/>
                </a:solidFill>
              </a:rPr>
              <a:t>reading difficulties</a:t>
            </a:r>
            <a:r>
              <a:rPr lang="en-US" dirty="0"/>
              <a:t>)</a:t>
            </a:r>
            <a:endParaRPr lang="et-EE" dirty="0">
              <a:solidFill>
                <a:srgbClr val="0070C0"/>
              </a:solidFill>
            </a:endParaRPr>
          </a:p>
          <a:p>
            <a:pPr fontAlgn="base"/>
            <a:r>
              <a:rPr lang="en-US" dirty="0"/>
              <a:t>Slides/m</a:t>
            </a:r>
            <a:r>
              <a:rPr lang="et-EE" dirty="0"/>
              <a:t>aterials before lecture</a:t>
            </a:r>
            <a:r>
              <a:rPr lang="en-US" dirty="0"/>
              <a:t> (</a:t>
            </a:r>
            <a:r>
              <a:rPr lang="en-US" dirty="0">
                <a:solidFill>
                  <a:srgbClr val="0070C0"/>
                </a:solidFill>
              </a:rPr>
              <a:t>hearing/vision difficulties</a:t>
            </a:r>
            <a:r>
              <a:rPr lang="en-US" dirty="0"/>
              <a:t>)</a:t>
            </a:r>
          </a:p>
          <a:p>
            <a:pPr fontAlgn="base"/>
            <a:r>
              <a:rPr lang="en-US" dirty="0"/>
              <a:t>Sharing material in large print/letters (</a:t>
            </a:r>
            <a:r>
              <a:rPr lang="en-US" dirty="0">
                <a:solidFill>
                  <a:srgbClr val="0070C0"/>
                </a:solidFill>
              </a:rPr>
              <a:t>vision problems</a:t>
            </a:r>
            <a:r>
              <a:rPr lang="en-US" dirty="0"/>
              <a:t>)</a:t>
            </a:r>
            <a:endParaRPr lang="et-EE" dirty="0"/>
          </a:p>
          <a:p>
            <a:pPr fontAlgn="base"/>
            <a:r>
              <a:rPr lang="en-US" dirty="0">
                <a:solidFill>
                  <a:srgbClr val="0070C0"/>
                </a:solidFill>
              </a:rPr>
              <a:t>Different problems</a:t>
            </a:r>
            <a:endParaRPr lang="en-US" dirty="0"/>
          </a:p>
          <a:p>
            <a:pPr lvl="1" fontAlgn="base"/>
            <a:r>
              <a:rPr lang="en-US" dirty="0"/>
              <a:t>Extra time for taking the test </a:t>
            </a:r>
          </a:p>
          <a:p>
            <a:pPr lvl="1" fontAlgn="base"/>
            <a:r>
              <a:rPr lang="et-EE" dirty="0"/>
              <a:t>Extension of the deadline </a:t>
            </a:r>
            <a:endParaRPr lang="en-US" dirty="0"/>
          </a:p>
          <a:p>
            <a:pPr lvl="1" fontAlgn="base"/>
            <a:r>
              <a:rPr lang="en-US" dirty="0"/>
              <a:t>Other adjustments alternative assessment methods </a:t>
            </a:r>
          </a:p>
          <a:p>
            <a:pPr marL="533400" lvl="1" indent="0" fontAlgn="base">
              <a:buNone/>
            </a:pPr>
            <a:r>
              <a:rPr lang="en-US" dirty="0" err="1"/>
              <a:t>aso</a:t>
            </a:r>
            <a:endParaRPr lang="et-EE" dirty="0"/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3471253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48A4F-0AEE-4234-AF86-F9BFB3A607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/>
              <a:t>Thank you!</a:t>
            </a:r>
            <a:endParaRPr lang="en-15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0FCE9D-6FAB-4BB1-B67B-5A9668E5DE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b="1" dirty="0"/>
              <a:t>Kai Rannastu</a:t>
            </a:r>
          </a:p>
          <a:p>
            <a:pPr algn="ctr"/>
            <a:r>
              <a:rPr lang="en-US" dirty="0"/>
              <a:t>Room S-140/ </a:t>
            </a:r>
            <a:r>
              <a:rPr lang="en-US" dirty="0">
                <a:hlinkClick r:id="rId2"/>
              </a:rPr>
              <a:t>kai.Rannastu@tlu.ee</a:t>
            </a:r>
            <a:r>
              <a:rPr lang="en-US" dirty="0"/>
              <a:t> </a:t>
            </a:r>
          </a:p>
          <a:p>
            <a:pPr algn="ctr"/>
            <a:endParaRPr lang="en-150" dirty="0"/>
          </a:p>
        </p:txBody>
      </p:sp>
    </p:spTree>
    <p:extLst>
      <p:ext uri="{BB962C8B-B14F-4D97-AF65-F5344CB8AC3E}">
        <p14:creationId xmlns:p14="http://schemas.microsoft.com/office/powerpoint/2010/main" val="27923092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TU white">
  <a:themeElements>
    <a:clrScheme name="TLÜ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DB224C"/>
      </a:accent1>
      <a:accent2>
        <a:srgbClr val="7AD2C6"/>
      </a:accent2>
      <a:accent3>
        <a:srgbClr val="F99E3B"/>
      </a:accent3>
      <a:accent4>
        <a:srgbClr val="B691D3"/>
      </a:accent4>
      <a:accent5>
        <a:srgbClr val="DBC7B6"/>
      </a:accent5>
      <a:accent6>
        <a:srgbClr val="67D4EC"/>
      </a:accent6>
      <a:hlink>
        <a:srgbClr val="DB224C"/>
      </a:hlink>
      <a:folHlink>
        <a:srgbClr val="94143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U black">
  <a:themeElements>
    <a:clrScheme name="TLÜ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DB224C"/>
      </a:accent1>
      <a:accent2>
        <a:srgbClr val="7AD2C6"/>
      </a:accent2>
      <a:accent3>
        <a:srgbClr val="F99E3B"/>
      </a:accent3>
      <a:accent4>
        <a:srgbClr val="B691D3"/>
      </a:accent4>
      <a:accent5>
        <a:srgbClr val="DBC7B6"/>
      </a:accent5>
      <a:accent6>
        <a:srgbClr val="67D4EC"/>
      </a:accent6>
      <a:hlink>
        <a:srgbClr val="DB224C"/>
      </a:hlink>
      <a:folHlink>
        <a:srgbClr val="94143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U red">
  <a:themeElements>
    <a:clrScheme name="TLÜ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DB224C"/>
      </a:accent1>
      <a:accent2>
        <a:srgbClr val="7AD2C6"/>
      </a:accent2>
      <a:accent3>
        <a:srgbClr val="F99E3B"/>
      </a:accent3>
      <a:accent4>
        <a:srgbClr val="B691D3"/>
      </a:accent4>
      <a:accent5>
        <a:srgbClr val="DBC7B6"/>
      </a:accent5>
      <a:accent6>
        <a:srgbClr val="67D4EC"/>
      </a:accent6>
      <a:hlink>
        <a:srgbClr val="DB224C"/>
      </a:hlink>
      <a:folHlink>
        <a:srgbClr val="94143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1735</TotalTime>
  <Words>280</Words>
  <Application>Microsoft Office PowerPoint</Application>
  <PresentationFormat>On-screen Show (16:9)</PresentationFormat>
  <Paragraphs>50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Cambria Math</vt:lpstr>
      <vt:lpstr>Times New Roman</vt:lpstr>
      <vt:lpstr>TU white</vt:lpstr>
      <vt:lpstr>TU black</vt:lpstr>
      <vt:lpstr>TU red</vt:lpstr>
      <vt:lpstr>Student support in general </vt:lpstr>
      <vt:lpstr>Levels of support</vt:lpstr>
      <vt:lpstr>Student Support Centre</vt:lpstr>
      <vt:lpstr>If you have a special need that affects your learning </vt:lpstr>
      <vt:lpstr>The process to get adjustments</vt:lpstr>
      <vt:lpstr> Some examples 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TOEVAJADUSEGA ÜLIÕPILASTE  INFOTUND</dc:title>
  <dc:creator>Microsoft Office User</dc:creator>
  <cp:lastModifiedBy>Kai Rannastu</cp:lastModifiedBy>
  <cp:revision>105</cp:revision>
  <dcterms:created xsi:type="dcterms:W3CDTF">2018-05-31T10:13:30Z</dcterms:created>
  <dcterms:modified xsi:type="dcterms:W3CDTF">2025-06-16T11:34:26Z</dcterms:modified>
</cp:coreProperties>
</file>