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64" r:id="rId3"/>
    <p:sldId id="267" r:id="rId4"/>
    <p:sldId id="268" r:id="rId5"/>
    <p:sldId id="270" r:id="rId6"/>
    <p:sldId id="257" r:id="rId7"/>
    <p:sldId id="269" r:id="rId8"/>
    <p:sldId id="263" r:id="rId9"/>
  </p:sldIdLst>
  <p:sldSz cx="9144000" cy="6858000" type="screen4x3"/>
  <p:notesSz cx="6858000" cy="9144000"/>
  <p:defaultTextStyle>
    <a:defPPr>
      <a:defRPr lang="et-E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p:cViewPr varScale="1">
        <p:scale>
          <a:sx n="106" d="100"/>
          <a:sy n="106" d="100"/>
        </p:scale>
        <p:origin x="180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6E102A-386B-4335-BD88-FF275B8A8FFC}" type="datetimeFigureOut">
              <a:rPr lang="et-EE" smtClean="0"/>
              <a:t>26.01.24</a:t>
            </a:fld>
            <a:endParaRPr lang="et-E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04CBF-F09B-4716-8E41-5CD4B09B3C5B}" type="slidenum">
              <a:rPr lang="et-EE" smtClean="0"/>
              <a:t>‹#›</a:t>
            </a:fld>
            <a:endParaRPr lang="et-EE"/>
          </a:p>
        </p:txBody>
      </p:sp>
    </p:spTree>
    <p:extLst>
      <p:ext uri="{BB962C8B-B14F-4D97-AF65-F5344CB8AC3E}">
        <p14:creationId xmlns:p14="http://schemas.microsoft.com/office/powerpoint/2010/main" val="134146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citizen of the European Union, a member state of the European Union Economic Area and Swiss Confederation (hereinafter an EU citizen) has a right to stay in Estonia on the basis of a valid travel document or an identity card for the period of up to three months without registration of the right of residence. </a:t>
            </a:r>
            <a:endParaRPr lang="et-EE" dirty="0"/>
          </a:p>
        </p:txBody>
      </p:sp>
      <p:sp>
        <p:nvSpPr>
          <p:cNvPr id="4" name="Slide Number Placeholder 3"/>
          <p:cNvSpPr>
            <a:spLocks noGrp="1"/>
          </p:cNvSpPr>
          <p:nvPr>
            <p:ph type="sldNum" sz="quarter" idx="10"/>
          </p:nvPr>
        </p:nvSpPr>
        <p:spPr/>
        <p:txBody>
          <a:bodyPr/>
          <a:lstStyle/>
          <a:p>
            <a:fld id="{79904CBF-F09B-4716-8E41-5CD4B09B3C5B}" type="slidenum">
              <a:rPr lang="et-EE" smtClean="0"/>
              <a:t>6</a:t>
            </a:fld>
            <a:endParaRPr lang="et-EE"/>
          </a:p>
        </p:txBody>
      </p:sp>
    </p:spTree>
    <p:extLst>
      <p:ext uri="{BB962C8B-B14F-4D97-AF65-F5344CB8AC3E}">
        <p14:creationId xmlns:p14="http://schemas.microsoft.com/office/powerpoint/2010/main" val="374432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t-EE"/>
          </a:p>
        </p:txBody>
      </p:sp>
    </p:spTree>
    <p:extLst>
      <p:ext uri="{BB962C8B-B14F-4D97-AF65-F5344CB8AC3E}">
        <p14:creationId xmlns:p14="http://schemas.microsoft.com/office/powerpoint/2010/main" val="545663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Tree>
    <p:extLst>
      <p:ext uri="{BB962C8B-B14F-4D97-AF65-F5344CB8AC3E}">
        <p14:creationId xmlns:p14="http://schemas.microsoft.com/office/powerpoint/2010/main" val="254895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41925"/>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457200" y="274638"/>
            <a:ext cx="6019800" cy="5241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Tree>
    <p:extLst>
      <p:ext uri="{BB962C8B-B14F-4D97-AF65-F5344CB8AC3E}">
        <p14:creationId xmlns:p14="http://schemas.microsoft.com/office/powerpoint/2010/main" val="1470036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Tree>
    <p:extLst>
      <p:ext uri="{BB962C8B-B14F-4D97-AF65-F5344CB8AC3E}">
        <p14:creationId xmlns:p14="http://schemas.microsoft.com/office/powerpoint/2010/main" val="140210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13016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457200" y="1600200"/>
            <a:ext cx="40386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4648200" y="1600200"/>
            <a:ext cx="4038600" cy="3916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Tree>
    <p:extLst>
      <p:ext uri="{BB962C8B-B14F-4D97-AF65-F5344CB8AC3E}">
        <p14:creationId xmlns:p14="http://schemas.microsoft.com/office/powerpoint/2010/main" val="24212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Tree>
    <p:extLst>
      <p:ext uri="{BB962C8B-B14F-4D97-AF65-F5344CB8AC3E}">
        <p14:creationId xmlns:p14="http://schemas.microsoft.com/office/powerpoint/2010/main" val="1269537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Tree>
    <p:extLst>
      <p:ext uri="{BB962C8B-B14F-4D97-AF65-F5344CB8AC3E}">
        <p14:creationId xmlns:p14="http://schemas.microsoft.com/office/powerpoint/2010/main" val="3759730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5694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54372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3432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r="-4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t-EE"/>
          </a:p>
        </p:txBody>
      </p:sp>
      <p:sp>
        <p:nvSpPr>
          <p:cNvPr id="1027" name="Rectangle 3"/>
          <p:cNvSpPr>
            <a:spLocks noGrp="1" noChangeArrowheads="1"/>
          </p:cNvSpPr>
          <p:nvPr>
            <p:ph type="body" idx="1"/>
          </p:nvPr>
        </p:nvSpPr>
        <p:spPr bwMode="auto">
          <a:xfrm>
            <a:off x="457200" y="1600200"/>
            <a:ext cx="8229600" cy="3916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a:t>Click to edit Master text styles</a:t>
            </a:r>
          </a:p>
          <a:p>
            <a:pPr lvl="1"/>
            <a:r>
              <a:rPr lang="et-EE"/>
              <a:t>Second level</a:t>
            </a:r>
          </a:p>
          <a:p>
            <a:pPr lvl="2"/>
            <a:r>
              <a:rPr lang="et-EE"/>
              <a:t>Blaah</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rgbClr val="990000"/>
          </a:solidFill>
          <a:latin typeface="+mj-lt"/>
          <a:ea typeface="+mj-ea"/>
          <a:cs typeface="+mj-cs"/>
        </a:defRPr>
      </a:lvl1pPr>
      <a:lvl2pPr algn="l" rtl="0" eaLnBrk="1" fontAlgn="base" hangingPunct="1">
        <a:spcBef>
          <a:spcPct val="0"/>
        </a:spcBef>
        <a:spcAft>
          <a:spcPct val="0"/>
        </a:spcAft>
        <a:defRPr sz="4400">
          <a:solidFill>
            <a:srgbClr val="990000"/>
          </a:solidFill>
          <a:latin typeface="Helvetica" pitchFamily="34" charset="0"/>
        </a:defRPr>
      </a:lvl2pPr>
      <a:lvl3pPr algn="l" rtl="0" eaLnBrk="1" fontAlgn="base" hangingPunct="1">
        <a:spcBef>
          <a:spcPct val="0"/>
        </a:spcBef>
        <a:spcAft>
          <a:spcPct val="0"/>
        </a:spcAft>
        <a:defRPr sz="4400">
          <a:solidFill>
            <a:srgbClr val="990000"/>
          </a:solidFill>
          <a:latin typeface="Helvetica" pitchFamily="34" charset="0"/>
        </a:defRPr>
      </a:lvl3pPr>
      <a:lvl4pPr algn="l" rtl="0" eaLnBrk="1" fontAlgn="base" hangingPunct="1">
        <a:spcBef>
          <a:spcPct val="0"/>
        </a:spcBef>
        <a:spcAft>
          <a:spcPct val="0"/>
        </a:spcAft>
        <a:defRPr sz="4400">
          <a:solidFill>
            <a:srgbClr val="990000"/>
          </a:solidFill>
          <a:latin typeface="Helvetica" pitchFamily="34" charset="0"/>
        </a:defRPr>
      </a:lvl4pPr>
      <a:lvl5pPr algn="l" rtl="0" eaLnBrk="1" fontAlgn="base" hangingPunct="1">
        <a:spcBef>
          <a:spcPct val="0"/>
        </a:spcBef>
        <a:spcAft>
          <a:spcPct val="0"/>
        </a:spcAft>
        <a:defRPr sz="4400">
          <a:solidFill>
            <a:srgbClr val="990000"/>
          </a:solidFill>
          <a:latin typeface="Helvetica" pitchFamily="34" charset="0"/>
        </a:defRPr>
      </a:lvl5pPr>
      <a:lvl6pPr marL="457200" algn="l" rtl="0" eaLnBrk="1" fontAlgn="base" hangingPunct="1">
        <a:spcBef>
          <a:spcPct val="0"/>
        </a:spcBef>
        <a:spcAft>
          <a:spcPct val="0"/>
        </a:spcAft>
        <a:defRPr sz="4400">
          <a:solidFill>
            <a:srgbClr val="990000"/>
          </a:solidFill>
          <a:latin typeface="Helvetica" pitchFamily="34" charset="0"/>
        </a:defRPr>
      </a:lvl6pPr>
      <a:lvl7pPr marL="914400" algn="l" rtl="0" eaLnBrk="1" fontAlgn="base" hangingPunct="1">
        <a:spcBef>
          <a:spcPct val="0"/>
        </a:spcBef>
        <a:spcAft>
          <a:spcPct val="0"/>
        </a:spcAft>
        <a:defRPr sz="4400">
          <a:solidFill>
            <a:srgbClr val="990000"/>
          </a:solidFill>
          <a:latin typeface="Helvetica" pitchFamily="34" charset="0"/>
        </a:defRPr>
      </a:lvl7pPr>
      <a:lvl8pPr marL="1371600" algn="l" rtl="0" eaLnBrk="1" fontAlgn="base" hangingPunct="1">
        <a:spcBef>
          <a:spcPct val="0"/>
        </a:spcBef>
        <a:spcAft>
          <a:spcPct val="0"/>
        </a:spcAft>
        <a:defRPr sz="4400">
          <a:solidFill>
            <a:srgbClr val="990000"/>
          </a:solidFill>
          <a:latin typeface="Helvetica" pitchFamily="34" charset="0"/>
        </a:defRPr>
      </a:lvl8pPr>
      <a:lvl9pPr marL="1828800" algn="l" rtl="0" eaLnBrk="1" fontAlgn="base" hangingPunct="1">
        <a:spcBef>
          <a:spcPct val="0"/>
        </a:spcBef>
        <a:spcAft>
          <a:spcPct val="0"/>
        </a:spcAft>
        <a:defRPr sz="4400">
          <a:solidFill>
            <a:srgbClr val="990000"/>
          </a:solidFill>
          <a:latin typeface="Helvetica" pitchFamily="34" charset="0"/>
        </a:defRPr>
      </a:lvl9pPr>
    </p:titleStyle>
    <p:bodyStyle>
      <a:lvl1pPr marL="342900" indent="-342900" algn="l" rtl="0" eaLnBrk="1" fontAlgn="base" hangingPunct="1">
        <a:spcBef>
          <a:spcPct val="20000"/>
        </a:spcBef>
        <a:spcAft>
          <a:spcPct val="0"/>
        </a:spcAft>
        <a:buClr>
          <a:srgbClr val="990000"/>
        </a:buClr>
        <a:buFont typeface="Webdings" pitchFamily="18" charset="2"/>
        <a:buChar char="4"/>
        <a:defRPr sz="3000">
          <a:solidFill>
            <a:schemeClr val="tx1"/>
          </a:solidFill>
          <a:latin typeface="+mn-lt"/>
          <a:ea typeface="+mn-ea"/>
          <a:cs typeface="+mn-cs"/>
        </a:defRPr>
      </a:lvl1pPr>
      <a:lvl2pPr marL="742950" indent="-285750" algn="l" rtl="0" eaLnBrk="1" fontAlgn="base" hangingPunct="1">
        <a:spcBef>
          <a:spcPct val="20000"/>
        </a:spcBef>
        <a:spcAft>
          <a:spcPct val="0"/>
        </a:spcAft>
        <a:buClr>
          <a:srgbClr val="990000"/>
        </a:buClr>
        <a:buFont typeface="Webdings" pitchFamily="18" charset="2"/>
        <a:buChar char="4"/>
        <a:defRPr sz="2400">
          <a:solidFill>
            <a:schemeClr val="tx1"/>
          </a:solidFill>
          <a:latin typeface="+mn-lt"/>
        </a:defRPr>
      </a:lvl2pPr>
      <a:lvl3pPr marL="1143000" indent="-228600" algn="l" rtl="0" eaLnBrk="1" fontAlgn="base" hangingPunct="1">
        <a:spcBef>
          <a:spcPct val="20000"/>
        </a:spcBef>
        <a:spcAft>
          <a:spcPct val="0"/>
        </a:spcAft>
        <a:buClr>
          <a:srgbClr val="990000"/>
        </a:buClr>
        <a:buFont typeface="Webdings" pitchFamily="18" charset="2"/>
        <a:buChar char="4"/>
        <a:defRPr>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pPr algn="ctr">
              <a:buNone/>
            </a:pPr>
            <a:endParaRPr lang="et-EE" b="1" dirty="0"/>
          </a:p>
          <a:p>
            <a:pPr algn="ctr">
              <a:buNone/>
            </a:pPr>
            <a:endParaRPr lang="et-EE" b="1" dirty="0"/>
          </a:p>
          <a:p>
            <a:pPr algn="ctr">
              <a:buNone/>
            </a:pPr>
            <a:r>
              <a:rPr lang="et-EE" b="1" dirty="0"/>
              <a:t>Right of Residence for EU/EEA Citizens</a:t>
            </a:r>
          </a:p>
          <a:p>
            <a:pPr algn="ctr">
              <a:buNone/>
            </a:pPr>
            <a:r>
              <a:rPr lang="et-EE" b="1" dirty="0"/>
              <a:t>Long-stay(D) visa for Non-EU Citizens</a:t>
            </a:r>
          </a:p>
          <a:p>
            <a:pPr algn="r">
              <a:buNone/>
            </a:pPr>
            <a:endParaRPr lang="et-EE" dirty="0"/>
          </a:p>
          <a:p>
            <a:pPr marL="0" indent="0">
              <a:buNone/>
            </a:pPr>
            <a:endParaRPr lang="et-EE" sz="1800" dirty="0"/>
          </a:p>
        </p:txBody>
      </p:sp>
      <p:sp>
        <p:nvSpPr>
          <p:cNvPr id="4" name="Rectangle 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7951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NON-EU </a:t>
            </a:r>
            <a:r>
              <a:rPr lang="et-EE" dirty="0" err="1"/>
              <a:t>students</a:t>
            </a:r>
            <a:endParaRPr lang="et-EE" dirty="0"/>
          </a:p>
        </p:txBody>
      </p:sp>
      <p:sp>
        <p:nvSpPr>
          <p:cNvPr id="3" name="Content Placeholder 2"/>
          <p:cNvSpPr>
            <a:spLocks noGrp="1"/>
          </p:cNvSpPr>
          <p:nvPr>
            <p:ph idx="1"/>
          </p:nvPr>
        </p:nvSpPr>
        <p:spPr>
          <a:xfrm>
            <a:off x="457200" y="1196752"/>
            <a:ext cx="8229600" cy="3916363"/>
          </a:xfrm>
        </p:spPr>
        <p:txBody>
          <a:bodyPr/>
          <a:lstStyle/>
          <a:p>
            <a:pPr marL="0" indent="0">
              <a:buNone/>
            </a:pPr>
            <a:r>
              <a:rPr lang="en-GB" dirty="0">
                <a:effectLst/>
                <a:latin typeface="Calibri" panose="020F0502020204030204" pitchFamily="34" charset="0"/>
              </a:rPr>
              <a:t>Different legal bases to stay in Estonia</a:t>
            </a:r>
          </a:p>
          <a:p>
            <a:r>
              <a:rPr lang="en-GB" dirty="0">
                <a:effectLst/>
                <a:latin typeface="Arial" panose="020B0604020202020204" pitchFamily="34" charset="0"/>
              </a:rPr>
              <a:t>visa-free regime stay for up to 90 days (depends on your citizenship)</a:t>
            </a:r>
          </a:p>
          <a:p>
            <a:r>
              <a:rPr lang="en-GB" dirty="0">
                <a:effectLst/>
                <a:latin typeface="Arial" panose="020B0604020202020204" pitchFamily="34" charset="0"/>
              </a:rPr>
              <a:t>C-type visa for up to 90 days (can be applied for in embassies only)</a:t>
            </a:r>
          </a:p>
          <a:p>
            <a:r>
              <a:rPr lang="en-GB" dirty="0">
                <a:effectLst/>
                <a:latin typeface="Arial" panose="020B0604020202020204" pitchFamily="34" charset="0"/>
              </a:rPr>
              <a:t>D-type visa for up to 365 days (can be applied for in Estonian embassies or at the PBGB)</a:t>
            </a:r>
          </a:p>
          <a:p>
            <a:r>
              <a:rPr lang="en-GB" dirty="0">
                <a:effectLst/>
                <a:latin typeface="Arial" panose="020B0604020202020204" pitchFamily="34" charset="0"/>
              </a:rPr>
              <a:t>Other country temporary residence permit or visa based on study purpose.</a:t>
            </a:r>
          </a:p>
          <a:p>
            <a:pPr marL="0" indent="0">
              <a:buNone/>
            </a:pPr>
            <a:endParaRPr lang="et-EE" dirty="0"/>
          </a:p>
        </p:txBody>
      </p:sp>
    </p:spTree>
    <p:extLst>
      <p:ext uri="{BB962C8B-B14F-4D97-AF65-F5344CB8AC3E}">
        <p14:creationId xmlns:p14="http://schemas.microsoft.com/office/powerpoint/2010/main" val="1812946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D043-3944-7F5B-5F1C-870F6D7D2548}"/>
              </a:ext>
            </a:extLst>
          </p:cNvPr>
          <p:cNvSpPr>
            <a:spLocks noGrp="1"/>
          </p:cNvSpPr>
          <p:nvPr>
            <p:ph type="title"/>
          </p:nvPr>
        </p:nvSpPr>
        <p:spPr/>
        <p:txBody>
          <a:bodyPr/>
          <a:lstStyle/>
          <a:p>
            <a:r>
              <a:rPr lang="en-GB" dirty="0">
                <a:latin typeface="Calibri" panose="020F0502020204030204" pitchFamily="34" charset="0"/>
              </a:rPr>
              <a:t>S</a:t>
            </a:r>
            <a:r>
              <a:rPr lang="en-GB" dirty="0">
                <a:effectLst/>
                <a:latin typeface="Calibri" panose="020F0502020204030204" pitchFamily="34" charset="0"/>
              </a:rPr>
              <a:t>tay with another EU TRP or visa</a:t>
            </a:r>
            <a:br>
              <a:rPr lang="en-GB" dirty="0">
                <a:effectLst/>
                <a:latin typeface="Calibri" panose="020F0502020204030204" pitchFamily="34" charset="0"/>
              </a:rPr>
            </a:br>
            <a:endParaRPr lang="en-EE" dirty="0"/>
          </a:p>
        </p:txBody>
      </p:sp>
      <p:sp>
        <p:nvSpPr>
          <p:cNvPr id="3" name="Content Placeholder 2">
            <a:extLst>
              <a:ext uri="{FF2B5EF4-FFF2-40B4-BE49-F238E27FC236}">
                <a16:creationId xmlns:a16="http://schemas.microsoft.com/office/drawing/2014/main" id="{7EA3F083-CFCB-49E2-6A25-32963CFF15D9}"/>
              </a:ext>
            </a:extLst>
          </p:cNvPr>
          <p:cNvSpPr>
            <a:spLocks noGrp="1"/>
          </p:cNvSpPr>
          <p:nvPr>
            <p:ph idx="1"/>
          </p:nvPr>
        </p:nvSpPr>
        <p:spPr/>
        <p:txBody>
          <a:bodyPr/>
          <a:lstStyle/>
          <a:p>
            <a:r>
              <a:rPr lang="en-GB" dirty="0">
                <a:effectLst/>
                <a:latin typeface="Arial" panose="020B0604020202020204" pitchFamily="34" charset="0"/>
              </a:rPr>
              <a:t>TRP has to be issued according to </a:t>
            </a:r>
            <a:r>
              <a:rPr lang="en-GB" b="1" dirty="0">
                <a:effectLst/>
                <a:latin typeface="Arial" panose="020B0604020202020204" pitchFamily="34" charset="0"/>
              </a:rPr>
              <a:t>EU directive 2016/801 </a:t>
            </a:r>
            <a:r>
              <a:rPr lang="en-GB" dirty="0">
                <a:effectLst/>
                <a:latin typeface="Arial" panose="020B0604020202020204" pitchFamily="34" charset="0"/>
              </a:rPr>
              <a:t>and has to have marking „student“ on the residence card or visa.</a:t>
            </a:r>
          </a:p>
          <a:p>
            <a:r>
              <a:rPr lang="en-GB" dirty="0">
                <a:effectLst/>
                <a:latin typeface="Arial" panose="020B0604020202020204" pitchFamily="34" charset="0"/>
              </a:rPr>
              <a:t>It is allowed to stay on the basis of TRP or D-visa issued from another EU country for up to 360 days with the purpose of study in Estonia if a person is accepted to study in Estonian educational institution.</a:t>
            </a:r>
            <a:endParaRPr lang="en-EE" dirty="0">
              <a:effectLst/>
              <a:latin typeface="Arial" panose="020B0604020202020204" pitchFamily="34" charset="0"/>
            </a:endParaRPr>
          </a:p>
          <a:p>
            <a:r>
              <a:rPr lang="en-EE" dirty="0">
                <a:latin typeface="Arial" panose="020B0604020202020204" pitchFamily="34" charset="0"/>
              </a:rPr>
              <a:t>Can work</a:t>
            </a:r>
            <a:endParaRPr lang="en-GB" dirty="0">
              <a:effectLst/>
              <a:latin typeface="Arial" panose="020B0604020202020204" pitchFamily="34" charset="0"/>
            </a:endParaRPr>
          </a:p>
        </p:txBody>
      </p:sp>
    </p:spTree>
    <p:extLst>
      <p:ext uri="{BB962C8B-B14F-4D97-AF65-F5344CB8AC3E}">
        <p14:creationId xmlns:p14="http://schemas.microsoft.com/office/powerpoint/2010/main" val="3883609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16CCC-9B08-9278-5482-CAC04C83CDA8}"/>
              </a:ext>
            </a:extLst>
          </p:cNvPr>
          <p:cNvSpPr>
            <a:spLocks noGrp="1"/>
          </p:cNvSpPr>
          <p:nvPr>
            <p:ph type="title"/>
          </p:nvPr>
        </p:nvSpPr>
        <p:spPr/>
        <p:txBody>
          <a:bodyPr/>
          <a:lstStyle/>
          <a:p>
            <a:br>
              <a:rPr lang="en-GB" dirty="0">
                <a:effectLst/>
                <a:latin typeface="Calibri" panose="020F0502020204030204" pitchFamily="34" charset="0"/>
              </a:rPr>
            </a:br>
            <a:r>
              <a:rPr lang="en-GB" dirty="0">
                <a:effectLst/>
                <a:latin typeface="Calibri" panose="020F0502020204030204" pitchFamily="34" charset="0"/>
              </a:rPr>
              <a:t>How to apply for a long-term (D) visa in Estonia?</a:t>
            </a:r>
            <a:br>
              <a:rPr lang="en-GB" dirty="0">
                <a:effectLst/>
                <a:latin typeface="Calibri" panose="020F0502020204030204" pitchFamily="34" charset="0"/>
              </a:rPr>
            </a:br>
            <a:endParaRPr lang="en-EE" dirty="0"/>
          </a:p>
        </p:txBody>
      </p:sp>
      <p:sp>
        <p:nvSpPr>
          <p:cNvPr id="3" name="Content Placeholder 2">
            <a:extLst>
              <a:ext uri="{FF2B5EF4-FFF2-40B4-BE49-F238E27FC236}">
                <a16:creationId xmlns:a16="http://schemas.microsoft.com/office/drawing/2014/main" id="{89A1D827-50C0-0DFD-B6C7-E0F495107071}"/>
              </a:ext>
            </a:extLst>
          </p:cNvPr>
          <p:cNvSpPr>
            <a:spLocks noGrp="1"/>
          </p:cNvSpPr>
          <p:nvPr>
            <p:ph idx="1"/>
          </p:nvPr>
        </p:nvSpPr>
        <p:spPr/>
        <p:txBody>
          <a:bodyPr/>
          <a:lstStyle/>
          <a:p>
            <a:r>
              <a:rPr lang="en-GB" dirty="0">
                <a:effectLst/>
                <a:latin typeface="Arial" panose="020B0604020202020204" pitchFamily="34" charset="0"/>
              </a:rPr>
              <a:t>Bring all the necessary documents with you.</a:t>
            </a:r>
          </a:p>
          <a:p>
            <a:r>
              <a:rPr lang="en-GB" dirty="0" err="1">
                <a:latin typeface="Arial" panose="020B0604020202020204" pitchFamily="34" charset="0"/>
              </a:rPr>
              <a:t>Keepin</a:t>
            </a:r>
            <a:r>
              <a:rPr lang="en-GB" dirty="0">
                <a:latin typeface="Arial" panose="020B0604020202020204" pitchFamily="34" charset="0"/>
              </a:rPr>
              <a:t> mind that you have to apply for a long term </a:t>
            </a:r>
            <a:r>
              <a:rPr lang="en-GB" dirty="0">
                <a:effectLst/>
                <a:latin typeface="Arial" panose="020B0604020202020204" pitchFamily="34" charset="0"/>
              </a:rPr>
              <a:t>(visa at least 10 business days before your legal basis to stay ends!</a:t>
            </a:r>
          </a:p>
          <a:p>
            <a:r>
              <a:rPr lang="en-GB" dirty="0">
                <a:effectLst/>
                <a:latin typeface="Arial" panose="020B0604020202020204" pitchFamily="34" charset="0"/>
              </a:rPr>
              <a:t>The PBGB shall review the submitted application within 10 business days of the acceptance of the application</a:t>
            </a:r>
          </a:p>
        </p:txBody>
      </p:sp>
    </p:spTree>
    <p:extLst>
      <p:ext uri="{BB962C8B-B14F-4D97-AF65-F5344CB8AC3E}">
        <p14:creationId xmlns:p14="http://schemas.microsoft.com/office/powerpoint/2010/main" val="3286072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4723A-B270-E0D3-59B8-3A30DF5766BC}"/>
              </a:ext>
            </a:extLst>
          </p:cNvPr>
          <p:cNvSpPr>
            <a:spLocks noGrp="1"/>
          </p:cNvSpPr>
          <p:nvPr>
            <p:ph type="title"/>
          </p:nvPr>
        </p:nvSpPr>
        <p:spPr/>
        <p:txBody>
          <a:bodyPr/>
          <a:lstStyle/>
          <a:p>
            <a:r>
              <a:rPr lang="en-EE" dirty="0"/>
              <a:t>Necessary documents</a:t>
            </a:r>
          </a:p>
        </p:txBody>
      </p:sp>
      <p:sp>
        <p:nvSpPr>
          <p:cNvPr id="3" name="Content Placeholder 2">
            <a:extLst>
              <a:ext uri="{FF2B5EF4-FFF2-40B4-BE49-F238E27FC236}">
                <a16:creationId xmlns:a16="http://schemas.microsoft.com/office/drawing/2014/main" id="{D9C31E75-04CD-55DC-5BB4-4575C4E6F7A9}"/>
              </a:ext>
            </a:extLst>
          </p:cNvPr>
          <p:cNvSpPr>
            <a:spLocks noGrp="1"/>
          </p:cNvSpPr>
          <p:nvPr>
            <p:ph idx="1"/>
          </p:nvPr>
        </p:nvSpPr>
        <p:spPr/>
        <p:txBody>
          <a:bodyPr/>
          <a:lstStyle/>
          <a:p>
            <a:pPr marL="0" indent="0">
              <a:buNone/>
            </a:pPr>
            <a:r>
              <a:rPr lang="en-GB"/>
              <a:t>- </a:t>
            </a:r>
            <a:r>
              <a:rPr lang="en-GB" sz="2000"/>
              <a:t>completed </a:t>
            </a:r>
            <a:r>
              <a:rPr lang="en-GB" sz="2000" dirty="0"/>
              <a:t>and signed long</a:t>
            </a:r>
          </a:p>
          <a:p>
            <a:pPr marL="0" indent="0">
              <a:buNone/>
            </a:pPr>
            <a:r>
              <a:rPr lang="en-GB" sz="2000" dirty="0"/>
              <a:t>term visa application form pre application environment</a:t>
            </a:r>
          </a:p>
          <a:p>
            <a:pPr marL="0" indent="0">
              <a:buNone/>
            </a:pPr>
            <a:r>
              <a:rPr lang="en-GB" sz="2000" dirty="0"/>
              <a:t>- one digital colour photo</a:t>
            </a:r>
          </a:p>
          <a:p>
            <a:pPr marL="0" indent="0">
              <a:buNone/>
            </a:pPr>
            <a:r>
              <a:rPr lang="en-GB" sz="2000" dirty="0"/>
              <a:t>- a valid travel document </a:t>
            </a:r>
          </a:p>
          <a:p>
            <a:pPr marL="0" indent="0">
              <a:buNone/>
            </a:pPr>
            <a:r>
              <a:rPr lang="en-GB" sz="2000" dirty="0"/>
              <a:t>- a valid health insurance policy ensuring payment of treatment costs incurred through illness or injury of the applicant for the period of validity of the visa</a:t>
            </a:r>
          </a:p>
          <a:p>
            <a:pPr marL="0" indent="0">
              <a:buNone/>
            </a:pPr>
            <a:r>
              <a:rPr lang="en-GB" sz="2000" dirty="0"/>
              <a:t>- The documents evidencing the purpose and cause for stay</a:t>
            </a:r>
          </a:p>
          <a:p>
            <a:pPr marL="0" indent="0">
              <a:buNone/>
            </a:pPr>
            <a:r>
              <a:rPr lang="en-GB" sz="2000" dirty="0"/>
              <a:t>- a document evidencing the payment of a state fee (100 euros)</a:t>
            </a:r>
            <a:endParaRPr lang="en-EE" sz="2000" dirty="0"/>
          </a:p>
        </p:txBody>
      </p:sp>
    </p:spTree>
    <p:extLst>
      <p:ext uri="{BB962C8B-B14F-4D97-AF65-F5344CB8AC3E}">
        <p14:creationId xmlns:p14="http://schemas.microsoft.com/office/powerpoint/2010/main" val="52582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et-EE" dirty="0"/>
              <a:t>EU </a:t>
            </a:r>
            <a:r>
              <a:rPr lang="et-EE" dirty="0" err="1"/>
              <a:t>Students</a:t>
            </a:r>
            <a:endParaRPr lang="et-EE" dirty="0"/>
          </a:p>
        </p:txBody>
      </p:sp>
      <p:sp>
        <p:nvSpPr>
          <p:cNvPr id="28675" name="Rectangle 3"/>
          <p:cNvSpPr>
            <a:spLocks noGrp="1" noChangeArrowheads="1"/>
          </p:cNvSpPr>
          <p:nvPr>
            <p:ph type="body" idx="1"/>
          </p:nvPr>
        </p:nvSpPr>
        <p:spPr>
          <a:xfrm>
            <a:off x="457200" y="1196752"/>
            <a:ext cx="8229600" cy="3916363"/>
          </a:xfrm>
        </p:spPr>
        <p:txBody>
          <a:bodyPr/>
          <a:lstStyle/>
          <a:p>
            <a:r>
              <a:rPr lang="en-GB" dirty="0">
                <a:effectLst/>
                <a:latin typeface="Arial" panose="020B0604020202020204" pitchFamily="34" charset="0"/>
              </a:rPr>
              <a:t>Right to stay up to 3 months without any registrations.</a:t>
            </a:r>
          </a:p>
          <a:p>
            <a:r>
              <a:rPr lang="en-GB" dirty="0">
                <a:effectLst/>
                <a:latin typeface="Arial" panose="020B0604020202020204" pitchFamily="34" charset="0"/>
              </a:rPr>
              <a:t>For stays longer than 3 months, you should obtain the right of residence, which is issued for 5 years.</a:t>
            </a:r>
          </a:p>
          <a:p>
            <a:r>
              <a:rPr lang="en-GB" dirty="0">
                <a:effectLst/>
                <a:latin typeface="Arial" panose="020B0604020202020204" pitchFamily="34" charset="0"/>
              </a:rPr>
              <a:t>Register your place of residence at the Estonian population register to obtain the right of residence.</a:t>
            </a:r>
          </a:p>
          <a:p>
            <a:r>
              <a:rPr lang="en-GB" dirty="0">
                <a:effectLst/>
                <a:latin typeface="Arial" panose="020B0604020202020204" pitchFamily="34" charset="0"/>
              </a:rPr>
              <a:t>You have the right to work and study from the first day.</a:t>
            </a:r>
          </a:p>
          <a:p>
            <a:br>
              <a:rPr lang="en-GB" dirty="0">
                <a:effectLst/>
                <a:latin typeface="Arial" panose="020B0604020202020204" pitchFamily="34" charset="0"/>
              </a:rPr>
            </a:br>
            <a:endParaRPr lang="en-GB" dirty="0">
              <a:effectLst/>
              <a:latin typeface="Arial" panose="020B0604020202020204" pitchFamily="34" charset="0"/>
            </a:endParaRPr>
          </a:p>
          <a:p>
            <a:pPr marL="0" indent="0">
              <a:buNone/>
            </a:pPr>
            <a:endParaRPr lang="et-EE" dirty="0"/>
          </a:p>
          <a:p>
            <a:pPr marL="0" indent="0">
              <a:buNone/>
            </a:pPr>
            <a:endParaRPr lang="et-E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7B5C2-2F35-6155-AB61-A0DC20FE44B5}"/>
              </a:ext>
            </a:extLst>
          </p:cNvPr>
          <p:cNvSpPr>
            <a:spLocks noGrp="1"/>
          </p:cNvSpPr>
          <p:nvPr>
            <p:ph type="title"/>
          </p:nvPr>
        </p:nvSpPr>
        <p:spPr/>
        <p:txBody>
          <a:bodyPr/>
          <a:lstStyle/>
          <a:p>
            <a:r>
              <a:rPr lang="en-GB" dirty="0"/>
              <a:t>ID card for an adult</a:t>
            </a:r>
            <a:endParaRPr lang="en-EE" dirty="0"/>
          </a:p>
        </p:txBody>
      </p:sp>
      <p:sp>
        <p:nvSpPr>
          <p:cNvPr id="3" name="Content Placeholder 2">
            <a:extLst>
              <a:ext uri="{FF2B5EF4-FFF2-40B4-BE49-F238E27FC236}">
                <a16:creationId xmlns:a16="http://schemas.microsoft.com/office/drawing/2014/main" id="{A2191923-F248-F3DB-DD5C-666D9A595A11}"/>
              </a:ext>
            </a:extLst>
          </p:cNvPr>
          <p:cNvSpPr>
            <a:spLocks noGrp="1"/>
          </p:cNvSpPr>
          <p:nvPr>
            <p:ph idx="1"/>
          </p:nvPr>
        </p:nvSpPr>
        <p:spPr/>
        <p:txBody>
          <a:bodyPr/>
          <a:lstStyle/>
          <a:p>
            <a:r>
              <a:rPr lang="en-GB" sz="2000" dirty="0"/>
              <a:t>For applying for the document (ID card) which certifies the right of temporary residence, you need to address within the period of one month from the registration of your place of residence in person at the Service Office Please note that it is not required to book an appointment for this procedure, but we recommend booking an appointment (option nr 1 in the booking </a:t>
            </a:r>
            <a:r>
              <a:rPr lang="en-GB" sz="2000" dirty="0" err="1"/>
              <a:t>calender</a:t>
            </a:r>
            <a:r>
              <a:rPr lang="en-GB" sz="2000" dirty="0"/>
              <a:t>) in order to avoid the long queues</a:t>
            </a:r>
            <a:endParaRPr lang="en-EE" sz="2000" dirty="0"/>
          </a:p>
        </p:txBody>
      </p:sp>
      <p:pic>
        <p:nvPicPr>
          <p:cNvPr id="4" name="Picture 3">
            <a:extLst>
              <a:ext uri="{FF2B5EF4-FFF2-40B4-BE49-F238E27FC236}">
                <a16:creationId xmlns:a16="http://schemas.microsoft.com/office/drawing/2014/main" id="{47E1B016-D286-49F6-2590-B5E38B537DE6}"/>
              </a:ext>
            </a:extLst>
          </p:cNvPr>
          <p:cNvPicPr>
            <a:picLocks noChangeAspect="1"/>
          </p:cNvPicPr>
          <p:nvPr/>
        </p:nvPicPr>
        <p:blipFill>
          <a:blip r:embed="rId2"/>
          <a:stretch>
            <a:fillRect/>
          </a:stretch>
        </p:blipFill>
        <p:spPr>
          <a:xfrm>
            <a:off x="3347864" y="3558381"/>
            <a:ext cx="3848100" cy="2413000"/>
          </a:xfrm>
          <a:prstGeom prst="rect">
            <a:avLst/>
          </a:prstGeom>
        </p:spPr>
      </p:pic>
    </p:spTree>
    <p:extLst>
      <p:ext uri="{BB962C8B-B14F-4D97-AF65-F5344CB8AC3E}">
        <p14:creationId xmlns:p14="http://schemas.microsoft.com/office/powerpoint/2010/main" val="2281241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pPr marL="0" indent="0" algn="ctr">
              <a:buNone/>
            </a:pPr>
            <a:endParaRPr lang="et-EE" dirty="0"/>
          </a:p>
          <a:p>
            <a:pPr marL="0" indent="0" algn="ctr">
              <a:buNone/>
            </a:pPr>
            <a:endParaRPr lang="et-EE" dirty="0"/>
          </a:p>
          <a:p>
            <a:pPr marL="0" indent="0" algn="ctr">
              <a:buNone/>
            </a:pPr>
            <a:r>
              <a:rPr lang="et-EE" dirty="0"/>
              <a:t>Thank you!</a:t>
            </a:r>
          </a:p>
        </p:txBody>
      </p:sp>
    </p:spTree>
    <p:extLst>
      <p:ext uri="{BB962C8B-B14F-4D97-AF65-F5344CB8AC3E}">
        <p14:creationId xmlns:p14="http://schemas.microsoft.com/office/powerpoint/2010/main" val="2086612232"/>
      </p:ext>
    </p:extLst>
  </p:cSld>
  <p:clrMapOvr>
    <a:masterClrMapping/>
  </p:clrMapOvr>
</p:sld>
</file>

<file path=ppt/theme/theme1.xml><?xml version="1.0" encoding="utf-8"?>
<a:theme xmlns:a="http://schemas.openxmlformats.org/drawingml/2006/main" name="TLU-e78a9e7722d8bb96fec3b8b778c03c6b4">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TLU-e78a9e7722d8bb96fec3b8b778c03c6b4</Template>
  <TotalTime>3712</TotalTime>
  <Words>517</Words>
  <Application>Microsoft Macintosh PowerPoint</Application>
  <PresentationFormat>On-screen Show (4:3)</PresentationFormat>
  <Paragraphs>39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Helvetica</vt:lpstr>
      <vt:lpstr>Webdings</vt:lpstr>
      <vt:lpstr>TLU-e78a9e7722d8bb96fec3b8b778c03c6b4</vt:lpstr>
      <vt:lpstr>PowerPoint Presentation</vt:lpstr>
      <vt:lpstr>NON-EU students</vt:lpstr>
      <vt:lpstr>Stay with another EU TRP or visa </vt:lpstr>
      <vt:lpstr> How to apply for a long-term (D) visa in Estonia? </vt:lpstr>
      <vt:lpstr>Necessary documents</vt:lpstr>
      <vt:lpstr>EU Students</vt:lpstr>
      <vt:lpstr>ID card for an adult</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Pealkiri</dc:title>
  <dc:creator>Maarja</dc:creator>
  <cp:lastModifiedBy>Ingrid Hinojosa</cp:lastModifiedBy>
  <cp:revision>50</cp:revision>
  <dcterms:created xsi:type="dcterms:W3CDTF">2012-08-27T16:24:11Z</dcterms:created>
  <dcterms:modified xsi:type="dcterms:W3CDTF">2024-01-26T14:18:27Z</dcterms:modified>
</cp:coreProperties>
</file>