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8" r:id="rId19"/>
    <p:sldId id="275" r:id="rId20"/>
    <p:sldId id="276" r:id="rId21"/>
    <p:sldId id="277" r:id="rId22"/>
    <p:sldId id="271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g81EF4SsL33NhgS8KCtsigm4J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2436" y="10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Hello!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I am Kadri from Student Support Centre.</a:t>
            </a:r>
            <a:endParaRPr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27ca14e598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127ca14e59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t-EE"/>
              <a:t>Activities to acknowledge disabilities – imitation games (with wheelchair/glasses).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t-EE"/>
              <a:t>Workshops in co-operation with Academic Library to support students finding scientific materials for schoolwork.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t-EE"/>
              <a:t>Therapy dogs.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t-EE"/>
              <a:t>Career Fair.</a:t>
            </a:r>
            <a:endParaRPr/>
          </a:p>
        </p:txBody>
      </p:sp>
      <p:sp>
        <p:nvSpPr>
          <p:cNvPr id="225" name="Google Shape;22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127b4e4594e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g127b4e4594e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9" name="Google Shape;239;g127b4e4594e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t-EE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27b4e4594e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27b4e4594e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9" name="Google Shape;249;g127b4e4594e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t-EE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2b67d303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152b67d3030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6" name="Google Shape;256;g152b67d3030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t-EE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152b67d30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152b67d303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152b67d303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t-EE"/>
              <a:t>16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47" name="Google Shape;14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dirty="0" err="1"/>
              <a:t>Our</a:t>
            </a:r>
            <a:r>
              <a:rPr lang="et-EE" dirty="0"/>
              <a:t> aim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support</a:t>
            </a:r>
            <a:r>
              <a:rPr lang="et-EE" dirty="0"/>
              <a:t> and </a:t>
            </a:r>
            <a:r>
              <a:rPr lang="et-EE" dirty="0" err="1"/>
              <a:t>help</a:t>
            </a:r>
            <a:r>
              <a:rPr lang="et-EE" dirty="0"/>
              <a:t> </a:t>
            </a:r>
            <a:r>
              <a:rPr lang="et-EE" dirty="0" err="1"/>
              <a:t>students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labour</a:t>
            </a:r>
            <a:r>
              <a:rPr lang="et-EE" dirty="0"/>
              <a:t> market as </a:t>
            </a:r>
            <a:r>
              <a:rPr lang="et-EE" dirty="0" err="1"/>
              <a:t>well</a:t>
            </a:r>
            <a:r>
              <a:rPr lang="et-EE" dirty="0"/>
              <a:t> as personal </a:t>
            </a:r>
            <a:r>
              <a:rPr lang="et-EE" dirty="0" err="1"/>
              <a:t>life</a:t>
            </a:r>
            <a:r>
              <a:rPr lang="et-EE" dirty="0"/>
              <a:t> </a:t>
            </a:r>
            <a:r>
              <a:rPr lang="et-EE" dirty="0" err="1"/>
              <a:t>topics</a:t>
            </a:r>
            <a:r>
              <a:rPr lang="et-EE" dirty="0"/>
              <a:t>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/>
              <a:t>https://www.mentimeter.com/app/presentation/alfa4eugbzjz7d3iwiat7s32eom1ivhs/5r8sfxo6cjb7/edit</a:t>
            </a:r>
            <a:endParaRPr/>
          </a:p>
        </p:txBody>
      </p:sp>
      <p:sp>
        <p:nvSpPr>
          <p:cNvPr id="172" name="Google Shape;1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78f01341f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278f01341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t-EE"/>
              <a:t>All of them are related to difficulties in studies.</a:t>
            </a:r>
            <a:endParaRPr/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78f01341f2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/>
              <a:t>The circle is wider.</a:t>
            </a:r>
            <a:endParaRPr/>
          </a:p>
        </p:txBody>
      </p:sp>
      <p:sp>
        <p:nvSpPr>
          <p:cNvPr id="191" name="Google Shape;191;g278f01341f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t-EE"/>
              <a:t>Students of humanities and education were the most eager ones to explore options to change their current study programme to smth new.</a:t>
            </a:r>
            <a:endParaRPr/>
          </a:p>
        </p:txBody>
      </p:sp>
      <p:sp>
        <p:nvSpPr>
          <p:cNvPr id="198" name="Google Shape;19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8f01341f2_0_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Special needs can be proven with a disability certificate from the Social Insurance Board,  with the Estonian Unemployment Insurance Fund's reduced working capacity certificate, a specialist doctor's certificate or with your host university disability assessment certificate. </a:t>
            </a:r>
            <a:endParaRPr/>
          </a:p>
        </p:txBody>
      </p:sp>
      <p:sp>
        <p:nvSpPr>
          <p:cNvPr id="205" name="Google Shape;205;g278f01341f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1" name="Google Shape;21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12" name="Google Shape;21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imes New Roman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imes New Roman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ubTitle" idx="1"/>
          </p:nvPr>
        </p:nvSpPr>
        <p:spPr>
          <a:xfrm>
            <a:off x="646771" y="2855940"/>
            <a:ext cx="7772400" cy="932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 cap="small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49" name="Google Shape;49;p14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0" name="Google Shape;50;p14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 and content">
  <p:cSld name="Number and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body" idx="1"/>
          </p:nvPr>
        </p:nvSpPr>
        <p:spPr>
          <a:xfrm>
            <a:off x="3348681" y="1312415"/>
            <a:ext cx="5175630" cy="2162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Char char="⎯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800"/>
              <a:buChar char="⎯"/>
              <a:defRPr sz="2800"/>
            </a:lvl2pPr>
            <a:lvl3pPr marL="137160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3pPr>
            <a:lvl4pPr marL="182880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4pPr>
            <a:lvl5pPr marL="2286000" lvl="4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⎯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2"/>
          </p:nvPr>
        </p:nvSpPr>
        <p:spPr>
          <a:xfrm>
            <a:off x="529626" y="37071"/>
            <a:ext cx="2411413" cy="5226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4400"/>
              <a:buNone/>
              <a:defRPr sz="34400" i="1">
                <a:solidFill>
                  <a:schemeClr val="accen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 4">
  <p:cSld name="1_Title and Content 4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5"/>
          <p:cNvSpPr>
            <a:spLocks noGrp="1"/>
          </p:cNvSpPr>
          <p:nvPr>
            <p:ph type="pic" idx="2"/>
          </p:nvPr>
        </p:nvSpPr>
        <p:spPr>
          <a:xfrm>
            <a:off x="1146834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59" name="Google Shape;59;p35"/>
          <p:cNvSpPr>
            <a:spLocks noGrp="1"/>
          </p:cNvSpPr>
          <p:nvPr>
            <p:ph type="pic" idx="3"/>
          </p:nvPr>
        </p:nvSpPr>
        <p:spPr>
          <a:xfrm>
            <a:off x="3483015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60" name="Google Shape;60;p35"/>
          <p:cNvSpPr>
            <a:spLocks noGrp="1"/>
          </p:cNvSpPr>
          <p:nvPr>
            <p:ph type="pic" idx="4"/>
          </p:nvPr>
        </p:nvSpPr>
        <p:spPr>
          <a:xfrm>
            <a:off x="5819196" y="682197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61" name="Google Shape;61;p35"/>
          <p:cNvSpPr>
            <a:spLocks noGrp="1"/>
          </p:cNvSpPr>
          <p:nvPr>
            <p:ph type="pic" idx="5"/>
          </p:nvPr>
        </p:nvSpPr>
        <p:spPr>
          <a:xfrm>
            <a:off x="2179612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62" name="Google Shape;62;p35"/>
          <p:cNvSpPr>
            <a:spLocks noGrp="1"/>
          </p:cNvSpPr>
          <p:nvPr>
            <p:ph type="pic" idx="6"/>
          </p:nvPr>
        </p:nvSpPr>
        <p:spPr>
          <a:xfrm>
            <a:off x="4515793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63" name="Google Shape;63;p35"/>
          <p:cNvSpPr>
            <a:spLocks noGrp="1"/>
          </p:cNvSpPr>
          <p:nvPr>
            <p:ph type="pic" idx="7"/>
          </p:nvPr>
        </p:nvSpPr>
        <p:spPr>
          <a:xfrm>
            <a:off x="6851974" y="2579519"/>
            <a:ext cx="1013114" cy="1013114"/>
          </a:xfrm>
          <a:prstGeom prst="ellipse">
            <a:avLst/>
          </a:prstGeom>
          <a:noFill/>
          <a:ln>
            <a:noFill/>
          </a:ln>
        </p:spPr>
      </p:sp>
      <p:sp>
        <p:nvSpPr>
          <p:cNvPr id="64" name="Google Shape;64;p35"/>
          <p:cNvSpPr txBox="1">
            <a:spLocks noGrp="1"/>
          </p:cNvSpPr>
          <p:nvPr>
            <p:ph type="body" idx="1"/>
          </p:nvPr>
        </p:nvSpPr>
        <p:spPr>
          <a:xfrm>
            <a:off x="921554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body" idx="8"/>
          </p:nvPr>
        </p:nvSpPr>
        <p:spPr>
          <a:xfrm>
            <a:off x="32680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body" idx="9"/>
          </p:nvPr>
        </p:nvSpPr>
        <p:spPr>
          <a:xfrm>
            <a:off x="5614553" y="1756717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13"/>
          </p:nvPr>
        </p:nvSpPr>
        <p:spPr>
          <a:xfrm>
            <a:off x="1965483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14"/>
          </p:nvPr>
        </p:nvSpPr>
        <p:spPr>
          <a:xfrm>
            <a:off x="43119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15"/>
          </p:nvPr>
        </p:nvSpPr>
        <p:spPr>
          <a:xfrm>
            <a:off x="6658482" y="3618175"/>
            <a:ext cx="1422400" cy="6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">
  <p:cSld name="pictur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4" name="Google Shape;74;p17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  <a:defRPr sz="4400" b="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7" name="Google Shape;77;p18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0" name="Google Shape;80;p19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1" name="Google Shape;81;p19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">
  <p:cSld name="Content 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Google Shape;83;p20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6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36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 type="obj">
  <p:cSld name="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628650" y="58537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  <a:defRPr sz="400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body" idx="1"/>
          </p:nvPr>
        </p:nvSpPr>
        <p:spPr>
          <a:xfrm>
            <a:off x="6286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2"/>
          </p:nvPr>
        </p:nvSpPr>
        <p:spPr>
          <a:xfrm>
            <a:off x="4629150" y="1596661"/>
            <a:ext cx="38862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1">
  <p:cSld name="3 ideas 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>
            <a:spLocks noGrp="1"/>
          </p:cNvSpPr>
          <p:nvPr>
            <p:ph type="pic" idx="2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5"/>
          <p:cNvSpPr>
            <a:spLocks noGrp="1"/>
          </p:cNvSpPr>
          <p:nvPr>
            <p:ph type="pic" idx="3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5"/>
          <p:cNvSpPr/>
          <p:nvPr/>
        </p:nvSpPr>
        <p:spPr>
          <a:xfrm>
            <a:off x="724326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25"/>
          <p:cNvSpPr txBox="1"/>
          <p:nvPr/>
        </p:nvSpPr>
        <p:spPr>
          <a:xfrm>
            <a:off x="802383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t-EE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4"/>
          </p:nvPr>
        </p:nvSpPr>
        <p:spPr>
          <a:xfrm>
            <a:off x="765312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2">
  <p:cSld name="3 ideas 2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>
            <a:spLocks noGrp="1"/>
          </p:cNvSpPr>
          <p:nvPr>
            <p:ph type="pic" idx="2"/>
          </p:nvPr>
        </p:nvSpPr>
        <p:spPr>
          <a:xfrm>
            <a:off x="6255912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6"/>
          <p:cNvSpPr>
            <a:spLocks noGrp="1"/>
          </p:cNvSpPr>
          <p:nvPr>
            <p:ph type="pic" idx="3"/>
          </p:nvPr>
        </p:nvSpPr>
        <p:spPr>
          <a:xfrm>
            <a:off x="724326" y="512955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6"/>
          <p:cNvSpPr/>
          <p:nvPr/>
        </p:nvSpPr>
        <p:spPr>
          <a:xfrm>
            <a:off x="3490119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3568176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t-EE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26"/>
          <p:cNvSpPr txBox="1">
            <a:spLocks noGrp="1"/>
          </p:cNvSpPr>
          <p:nvPr>
            <p:ph type="body" idx="4"/>
          </p:nvPr>
        </p:nvSpPr>
        <p:spPr>
          <a:xfrm>
            <a:off x="3546003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deas 3">
  <p:cSld name="3 ideas 3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7"/>
          <p:cNvSpPr>
            <a:spLocks noGrp="1"/>
          </p:cNvSpPr>
          <p:nvPr>
            <p:ph type="pic" idx="2"/>
          </p:nvPr>
        </p:nvSpPr>
        <p:spPr>
          <a:xfrm>
            <a:off x="723901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7"/>
          <p:cNvSpPr>
            <a:spLocks noGrp="1"/>
          </p:cNvSpPr>
          <p:nvPr>
            <p:ph type="pic" idx="3"/>
          </p:nvPr>
        </p:nvSpPr>
        <p:spPr>
          <a:xfrm>
            <a:off x="3490119" y="512957"/>
            <a:ext cx="2163763" cy="2163763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7"/>
          <p:cNvSpPr/>
          <p:nvPr/>
        </p:nvSpPr>
        <p:spPr>
          <a:xfrm>
            <a:off x="6256337" y="512956"/>
            <a:ext cx="2163763" cy="2163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6334394" y="486841"/>
            <a:ext cx="92526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t-EE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>
            <a:off x="720968" y="2785700"/>
            <a:ext cx="7698707" cy="145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body" idx="4"/>
          </p:nvPr>
        </p:nvSpPr>
        <p:spPr>
          <a:xfrm>
            <a:off x="6313900" y="1645017"/>
            <a:ext cx="2048635" cy="982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800"/>
              <a:buNone/>
              <a:defRPr sz="2800" cap="none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and content">
  <p:cSld name="image 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>
            <a:spLocks noGrp="1"/>
          </p:cNvSpPr>
          <p:nvPr>
            <p:ph type="pic" idx="2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marL="914400" lvl="1" indent="-3429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marL="1371600" lvl="2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1">
  <p:cSld name="image and content 1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>
            <a:spLocks noGrp="1"/>
          </p:cNvSpPr>
          <p:nvPr>
            <p:ph type="pic" idx="2"/>
          </p:nvPr>
        </p:nvSpPr>
        <p:spPr>
          <a:xfrm>
            <a:off x="5140884" y="-947852"/>
            <a:ext cx="6861988" cy="6861988"/>
          </a:xfrm>
          <a:prstGeom prst="ellipse">
            <a:avLst/>
          </a:prstGeom>
          <a:noFill/>
          <a:ln>
            <a:noFill/>
          </a:ln>
        </p:spPr>
      </p:sp>
      <p:sp>
        <p:nvSpPr>
          <p:cNvPr id="123" name="Google Shape;123;p29"/>
          <p:cNvSpPr txBox="1">
            <a:spLocks noGrp="1"/>
          </p:cNvSpPr>
          <p:nvPr>
            <p:ph type="body" idx="1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title and content 2">
  <p:cSld name="image title and content 2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28650" y="1161910"/>
            <a:ext cx="3854142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>
            <a:spLocks noGrp="1"/>
          </p:cNvSpPr>
          <p:nvPr>
            <p:ph type="pic" idx="2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628650" y="2527211"/>
            <a:ext cx="3880626" cy="1477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Char char="⎯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2pPr>
            <a:lvl3pPr marL="1371600" lvl="2" indent="-3175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00"/>
              <a:buChar char="⎯"/>
              <a:defRPr sz="14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2">
  <p:cSld name="image and content 2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1"/>
          <p:cNvSpPr>
            <a:spLocks noGrp="1"/>
          </p:cNvSpPr>
          <p:nvPr>
            <p:ph type="pic" idx="2"/>
          </p:nvPr>
        </p:nvSpPr>
        <p:spPr>
          <a:xfrm>
            <a:off x="5140325" y="0"/>
            <a:ext cx="4003675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31"/>
          <p:cNvSpPr txBox="1">
            <a:spLocks noGrp="1"/>
          </p:cNvSpPr>
          <p:nvPr>
            <p:ph type="body" idx="1"/>
          </p:nvPr>
        </p:nvSpPr>
        <p:spPr>
          <a:xfrm>
            <a:off x="628650" y="1382362"/>
            <a:ext cx="3880626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nd content 3">
  <p:cSld name="image and content 3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>
            <a:spLocks noGrp="1"/>
          </p:cNvSpPr>
          <p:nvPr>
            <p:ph type="pic" idx="2"/>
          </p:nvPr>
        </p:nvSpPr>
        <p:spPr>
          <a:xfrm>
            <a:off x="591016" y="941833"/>
            <a:ext cx="3044825" cy="3044825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32"/>
          <p:cNvSpPr txBox="1">
            <a:spLocks noGrp="1"/>
          </p:cNvSpPr>
          <p:nvPr>
            <p:ph type="body" idx="1"/>
          </p:nvPr>
        </p:nvSpPr>
        <p:spPr>
          <a:xfrm>
            <a:off x="4081344" y="1382360"/>
            <a:ext cx="4502267" cy="2163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7"/>
          <p:cNvSpPr txBox="1">
            <a:spLocks noGrp="1"/>
          </p:cNvSpPr>
          <p:nvPr>
            <p:ph type="title"/>
          </p:nvPr>
        </p:nvSpPr>
        <p:spPr>
          <a:xfrm>
            <a:off x="2657516" y="1500725"/>
            <a:ext cx="5925395" cy="2131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681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1" name="Google Shape;21;p37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and caption">
  <p:cSld name="object and 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3"/>
          <p:cNvSpPr txBox="1">
            <a:spLocks noGrp="1"/>
          </p:cNvSpPr>
          <p:nvPr>
            <p:ph type="body" idx="1"/>
          </p:nvPr>
        </p:nvSpPr>
        <p:spPr>
          <a:xfrm>
            <a:off x="2910469" y="4482790"/>
            <a:ext cx="5586761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81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2"/>
          </p:nvPr>
        </p:nvSpPr>
        <p:spPr>
          <a:xfrm>
            <a:off x="646772" y="534911"/>
            <a:ext cx="7850458" cy="3613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800"/>
              <a:buChar char="⎯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800"/>
              <a:buChar char="⎯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>
            <a:spLocks noGrp="1"/>
          </p:cNvSpPr>
          <p:nvPr>
            <p:ph type="title"/>
          </p:nvPr>
        </p:nvSpPr>
        <p:spPr>
          <a:xfrm>
            <a:off x="2657516" y="1293541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4" name="Google Shape;24;p38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38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2">
  <p:cSld name="Title and Content 2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9"/>
          <p:cNvSpPr txBox="1">
            <a:spLocks noGrp="1"/>
          </p:cNvSpPr>
          <p:nvPr>
            <p:ph type="title"/>
          </p:nvPr>
        </p:nvSpPr>
        <p:spPr>
          <a:xfrm>
            <a:off x="2657516" y="1262275"/>
            <a:ext cx="5925395" cy="120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imes New Roman"/>
              <a:buNone/>
              <a:defRPr sz="4400" b="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39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436" cy="1194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⎯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Char char="⎯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Only">
  <p:cSld name="Content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Google Shape;31;p40"/>
          <p:cNvCxnSpPr/>
          <p:nvPr/>
        </p:nvCxnSpPr>
        <p:spPr>
          <a:xfrm rot="10800000" flipH="1">
            <a:off x="1360448" y="1271239"/>
            <a:ext cx="468351" cy="2371733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32;p40"/>
          <p:cNvSpPr txBox="1">
            <a:spLocks noGrp="1"/>
          </p:cNvSpPr>
          <p:nvPr>
            <p:ph type="body" idx="1"/>
          </p:nvPr>
        </p:nvSpPr>
        <p:spPr>
          <a:xfrm>
            <a:off x="2657475" y="1271238"/>
            <a:ext cx="5925436" cy="237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3">
  <p:cSld name="Title and Content 3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1"/>
          <p:cNvSpPr txBox="1">
            <a:spLocks noGrp="1"/>
          </p:cNvSpPr>
          <p:nvPr>
            <p:ph type="title"/>
          </p:nvPr>
        </p:nvSpPr>
        <p:spPr>
          <a:xfrm>
            <a:off x="628650" y="62102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Title and Content 4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2"/>
          <p:cNvSpPr txBox="1">
            <a:spLocks noGrp="1"/>
          </p:cNvSpPr>
          <p:nvPr>
            <p:ph type="title"/>
          </p:nvPr>
        </p:nvSpPr>
        <p:spPr>
          <a:xfrm>
            <a:off x="628650" y="33621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imes New Roman"/>
              <a:buNone/>
              <a:defRPr sz="4000" i="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2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  <a:defRPr sz="2800"/>
            </a:lvl1pPr>
            <a:lvl2pPr marL="91440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400"/>
              <a:buChar char="⎯"/>
              <a:defRPr sz="2400"/>
            </a:lvl2pPr>
            <a:lvl3pPr marL="1371600" lvl="2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⎯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00"/>
              <a:buChar char="⎯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628650" y="559235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  <a:defRPr sz="60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mbria Math"/>
              <a:buChar char="⎯"/>
              <a:defRPr sz="21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mbria Math"/>
              <a:buChar char="⎯"/>
              <a:defRPr sz="1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Cambria Math"/>
              <a:buChar char="⎯"/>
              <a:defRPr sz="15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12" name="Google Shape;12;p10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628650" y="497450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966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mbria Math"/>
              <a:buChar char="⎯"/>
              <a:defRPr sz="21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mbria Math"/>
              <a:buChar char="⎯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mbria Math"/>
              <a:buChar char="⎯"/>
              <a:defRPr sz="15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Cambria Math"/>
              <a:buChar char="⎯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43" name="Google Shape;43;p12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598319" y="4338769"/>
            <a:ext cx="2081823" cy="42503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noustamiskeskus@tlu.e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instagram.com/tlu_ynk/" TargetMode="External"/><Relationship Id="rId5" Type="http://schemas.openxmlformats.org/officeDocument/2006/relationships/hyperlink" Target="https://www.facebook.com/tallinnaylikool.ynk" TargetMode="External"/><Relationship Id="rId4" Type="http://schemas.openxmlformats.org/officeDocument/2006/relationships/hyperlink" Target="https://www.tlu.ee/en/student-support-cent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janno.pajupuu@tlu.e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valentina.kivi@tlu.e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adri.pakaste@tlu.e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ai.rannastu@tlu.e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76925" y="112825"/>
            <a:ext cx="8374800" cy="18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imes New Roman"/>
              <a:buNone/>
            </a:pPr>
            <a:r>
              <a:rPr lang="et-EE" sz="6600"/>
              <a:t>STUDENT SUPPORT CENTRE</a:t>
            </a:r>
            <a:endParaRPr sz="6600"/>
          </a:p>
        </p:txBody>
      </p:sp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827350" y="4345375"/>
            <a:ext cx="7772400" cy="6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000"/>
              <a:buNone/>
            </a:pPr>
            <a:r>
              <a:rPr lang="et-EE" dirty="0"/>
              <a:t>202</a:t>
            </a:r>
            <a:r>
              <a:rPr lang="en-GB" dirty="0"/>
              <a:t>4</a:t>
            </a:r>
            <a:endParaRPr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127ca14e598_0_11"/>
          <p:cNvSpPr txBox="1">
            <a:spLocks noGrp="1"/>
          </p:cNvSpPr>
          <p:nvPr>
            <p:ph type="body" idx="4294967295"/>
          </p:nvPr>
        </p:nvSpPr>
        <p:spPr>
          <a:xfrm>
            <a:off x="2242032" y="1337837"/>
            <a:ext cx="6495600" cy="15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2400"/>
              <a:buChar char="●"/>
            </a:pPr>
            <a:r>
              <a:rPr lang="et-EE" sz="2400"/>
              <a:t>Individual counselling,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-EE" sz="2400"/>
              <a:t>Support groups gatherings,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-EE" sz="2400"/>
              <a:t>Workshops, seminars, lectures,</a:t>
            </a: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-EE" sz="2400"/>
              <a:t>Information and prevention activities,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-EE" sz="2400"/>
              <a:t>Co-operation with academic units,</a:t>
            </a:r>
            <a:endParaRPr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t-EE" sz="2400"/>
              <a:t>Co-operation with Academic Library.</a:t>
            </a:r>
            <a:endParaRPr sz="2400"/>
          </a:p>
        </p:txBody>
      </p:sp>
      <p:sp>
        <p:nvSpPr>
          <p:cNvPr id="221" name="Google Shape;221;g127ca14e598_0_11"/>
          <p:cNvSpPr txBox="1">
            <a:spLocks noGrp="1"/>
          </p:cNvSpPr>
          <p:nvPr>
            <p:ph type="title"/>
          </p:nvPr>
        </p:nvSpPr>
        <p:spPr>
          <a:xfrm>
            <a:off x="352925" y="168850"/>
            <a:ext cx="80691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t-EE" sz="4000"/>
              <a:t>OUR MAIN ACTIVITES</a:t>
            </a:r>
            <a:endParaRPr sz="300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7"/>
          <p:cNvPicPr preferRelativeResize="0"/>
          <p:nvPr/>
        </p:nvPicPr>
        <p:blipFill rotWithShape="1">
          <a:blip r:embed="rId3">
            <a:alphaModFix/>
          </a:blip>
          <a:srcRect t="21154"/>
          <a:stretch/>
        </p:blipFill>
        <p:spPr>
          <a:xfrm>
            <a:off x="3641152" y="1222523"/>
            <a:ext cx="4547671" cy="268925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7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t-EE"/>
              <a:t>Student support centre week</a:t>
            </a: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1312" y="1083853"/>
            <a:ext cx="2583891" cy="3445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5199" y="1325713"/>
            <a:ext cx="2356362" cy="3141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679" y="2880481"/>
            <a:ext cx="1661779" cy="2215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9891" y="3198129"/>
            <a:ext cx="2530743" cy="1898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 rotWithShape="1">
          <a:blip r:embed="rId8">
            <a:alphaModFix/>
          </a:blip>
          <a:srcRect l="34996"/>
          <a:stretch/>
        </p:blipFill>
        <p:spPr>
          <a:xfrm rot="5400000">
            <a:off x="2252951" y="3503406"/>
            <a:ext cx="1479047" cy="1706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 rotWithShape="1">
          <a:blip r:embed="rId9">
            <a:alphaModFix/>
          </a:blip>
          <a:srcRect r="24012"/>
          <a:stretch/>
        </p:blipFill>
        <p:spPr>
          <a:xfrm>
            <a:off x="7060503" y="1930425"/>
            <a:ext cx="2083500" cy="365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127b4e4594e_0_2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16897" y="1570901"/>
            <a:ext cx="1360800" cy="1360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2" name="Google Shape;242;g127b4e4594e_0_20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l="10153" r="10153" b="9247"/>
          <a:stretch/>
        </p:blipFill>
        <p:spPr>
          <a:xfrm>
            <a:off x="2852700" y="1595613"/>
            <a:ext cx="1360800" cy="1360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43" name="Google Shape;243;g127b4e4594e_0_2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158800" y="1570912"/>
            <a:ext cx="1360800" cy="13608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4" name="Google Shape;244;g127b4e4594e_0_20"/>
          <p:cNvSpPr txBox="1">
            <a:spLocks noGrp="1"/>
          </p:cNvSpPr>
          <p:nvPr>
            <p:ph type="title" idx="4294967295"/>
          </p:nvPr>
        </p:nvSpPr>
        <p:spPr>
          <a:xfrm>
            <a:off x="175300" y="154050"/>
            <a:ext cx="80691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t-EE" sz="4000" i="0"/>
              <a:t>ALL OUR SERVICES ARE:</a:t>
            </a:r>
            <a:endParaRPr sz="3000" i="0"/>
          </a:p>
        </p:txBody>
      </p:sp>
      <p:pic>
        <p:nvPicPr>
          <p:cNvPr id="245" name="Google Shape;245;g127b4e4594e_0_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52750" y="1570913"/>
            <a:ext cx="1413700" cy="1410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27b4e4594e_0_37"/>
          <p:cNvSpPr txBox="1">
            <a:spLocks noGrp="1"/>
          </p:cNvSpPr>
          <p:nvPr>
            <p:ph type="title"/>
          </p:nvPr>
        </p:nvSpPr>
        <p:spPr>
          <a:xfrm>
            <a:off x="247025" y="141675"/>
            <a:ext cx="74868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t-EE" sz="4000"/>
              <a:t>OUR CONTACTS</a:t>
            </a:r>
            <a:endParaRPr/>
          </a:p>
        </p:txBody>
      </p:sp>
      <p:sp>
        <p:nvSpPr>
          <p:cNvPr id="252" name="Google Shape;252;g127b4e4594e_0_37"/>
          <p:cNvSpPr txBox="1">
            <a:spLocks noGrp="1"/>
          </p:cNvSpPr>
          <p:nvPr>
            <p:ph type="body" idx="1"/>
          </p:nvPr>
        </p:nvSpPr>
        <p:spPr>
          <a:xfrm>
            <a:off x="1946600" y="1306025"/>
            <a:ext cx="6816900" cy="29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⎯"/>
            </a:pPr>
            <a:r>
              <a:rPr lang="et-EE"/>
              <a:t>Generic e-mail: </a:t>
            </a:r>
            <a:r>
              <a:rPr lang="et-EE" u="sng">
                <a:solidFill>
                  <a:schemeClr val="hlink"/>
                </a:solidFill>
                <a:hlinkClick r:id="rId3"/>
              </a:rPr>
              <a:t>noustamiskeskus@tlu.ee</a:t>
            </a:r>
            <a:r>
              <a:rPr lang="et-EE"/>
              <a:t>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⎯"/>
            </a:pPr>
            <a:r>
              <a:rPr lang="et-EE"/>
              <a:t>Location: office S140, counselling S103 &amp; S117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⎯"/>
            </a:pPr>
            <a:r>
              <a:rPr lang="et-EE"/>
              <a:t>Web: </a:t>
            </a:r>
            <a:r>
              <a:rPr lang="et-EE" sz="2000" u="sng">
                <a:solidFill>
                  <a:schemeClr val="hlink"/>
                </a:solidFill>
                <a:hlinkClick r:id="rId4"/>
              </a:rPr>
              <a:t>https://www.tlu.ee/en/student-support-centre</a:t>
            </a:r>
            <a:r>
              <a:rPr lang="et-EE"/>
              <a:t>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⎯"/>
            </a:pPr>
            <a:r>
              <a:rPr lang="et-EE"/>
              <a:t>Facebook: </a:t>
            </a:r>
            <a:r>
              <a:rPr lang="et-EE" sz="2000" u="sng">
                <a:solidFill>
                  <a:schemeClr val="hlink"/>
                </a:solidFill>
                <a:hlinkClick r:id="rId5"/>
              </a:rPr>
              <a:t>https://www.facebook.com/tallinnaylikool.ynk</a:t>
            </a:r>
            <a:endParaRPr sz="20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⎯"/>
            </a:pPr>
            <a:r>
              <a:rPr lang="et-EE"/>
              <a:t>Instragram: </a:t>
            </a:r>
            <a:r>
              <a:rPr lang="et-EE" sz="2000" u="sng">
                <a:solidFill>
                  <a:schemeClr val="hlink"/>
                </a:solidFill>
                <a:hlinkClick r:id="rId6"/>
              </a:rPr>
              <a:t>https://www.instagram.com/tlu_ynk/</a:t>
            </a:r>
            <a:r>
              <a:rPr lang="et-EE" sz="2000"/>
              <a:t> 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52b67d3030_0_9"/>
          <p:cNvSpPr txBox="1">
            <a:spLocks noGrp="1"/>
          </p:cNvSpPr>
          <p:nvPr>
            <p:ph type="title"/>
          </p:nvPr>
        </p:nvSpPr>
        <p:spPr>
          <a:xfrm>
            <a:off x="2657516" y="1262275"/>
            <a:ext cx="5925300" cy="12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endParaRPr/>
          </a:p>
        </p:txBody>
      </p:sp>
      <p:sp>
        <p:nvSpPr>
          <p:cNvPr id="259" name="Google Shape;259;g152b67d3030_0_9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260" name="Google Shape;260;g152b67d3030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1599" y="0"/>
            <a:ext cx="6890201" cy="4719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97CA8-85A7-4267-938B-F6EF72595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08" y="1866659"/>
            <a:ext cx="3474118" cy="903793"/>
          </a:xfrm>
        </p:spPr>
        <p:txBody>
          <a:bodyPr/>
          <a:lstStyle/>
          <a:p>
            <a:r>
              <a:rPr lang="et-EE" dirty="0" err="1"/>
              <a:t>Our</a:t>
            </a:r>
            <a:r>
              <a:rPr lang="et-EE" dirty="0"/>
              <a:t> </a:t>
            </a:r>
            <a:r>
              <a:rPr lang="et-EE" dirty="0" err="1"/>
              <a:t>counselling</a:t>
            </a:r>
            <a:r>
              <a:rPr lang="et-EE" dirty="0"/>
              <a:t> room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E826D-CD31-435A-8AA5-50F8E238CFA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1813F-DBDD-41A2-91BA-519101402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4" y="300790"/>
            <a:ext cx="5695946" cy="42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04581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52b67d3030_0_0"/>
          <p:cNvSpPr txBox="1">
            <a:spLocks noGrp="1"/>
          </p:cNvSpPr>
          <p:nvPr>
            <p:ph type="title"/>
          </p:nvPr>
        </p:nvSpPr>
        <p:spPr>
          <a:xfrm>
            <a:off x="174450" y="141675"/>
            <a:ext cx="5925300" cy="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2272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t-EE"/>
              <a:t>OUR TEAM</a:t>
            </a:r>
            <a:endParaRPr/>
          </a:p>
        </p:txBody>
      </p:sp>
      <p:sp>
        <p:nvSpPr>
          <p:cNvPr id="267" name="Google Shape;267;g152b67d3030_0_0"/>
          <p:cNvSpPr txBox="1">
            <a:spLocks noGrp="1"/>
          </p:cNvSpPr>
          <p:nvPr>
            <p:ph type="body" idx="1"/>
          </p:nvPr>
        </p:nvSpPr>
        <p:spPr>
          <a:xfrm>
            <a:off x="2657475" y="2497491"/>
            <a:ext cx="5925300" cy="11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pic>
        <p:nvPicPr>
          <p:cNvPr id="268" name="Google Shape;268;g152b67d303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19734"/>
            <a:ext cx="9144000" cy="2704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F51D1-6C88-4979-A8A6-CEF35121C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58" y="1891652"/>
            <a:ext cx="6465353" cy="1202948"/>
          </a:xfrm>
        </p:spPr>
        <p:txBody>
          <a:bodyPr/>
          <a:lstStyle/>
          <a:p>
            <a:r>
              <a:rPr lang="en-GB" dirty="0"/>
              <a:t>Booking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191927660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93679-81A7-4BEB-BE93-ADA6A8D81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Booking an appointment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FC8FE-340E-4E13-8426-1328CBEAFF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95B444-D15F-484D-BE66-0B8991F2E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14" y="0"/>
            <a:ext cx="7617036" cy="51435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2A4AE92-3FF6-4411-8417-229BA8C9E93B}"/>
              </a:ext>
            </a:extLst>
          </p:cNvPr>
          <p:cNvSpPr/>
          <p:nvPr/>
        </p:nvSpPr>
        <p:spPr>
          <a:xfrm>
            <a:off x="2399535" y="4260404"/>
            <a:ext cx="1458852" cy="650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E7B49F-9085-4E5E-8F92-7FCA827849D2}"/>
              </a:ext>
            </a:extLst>
          </p:cNvPr>
          <p:cNvSpPr/>
          <p:nvPr/>
        </p:nvSpPr>
        <p:spPr>
          <a:xfrm>
            <a:off x="3694185" y="4275343"/>
            <a:ext cx="1458852" cy="65009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07339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83726-1E1C-47B6-90D6-3A4BC61C6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B1F58F-49EB-4C4D-9AF4-A62EF3E7FF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4643D9-0546-43F2-B45A-9159F52E3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70" y="0"/>
            <a:ext cx="73512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6558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"/>
          <p:cNvGrpSpPr/>
          <p:nvPr/>
        </p:nvGrpSpPr>
        <p:grpSpPr>
          <a:xfrm>
            <a:off x="621074" y="631238"/>
            <a:ext cx="7363717" cy="3098833"/>
            <a:chOff x="173685" y="91488"/>
            <a:chExt cx="7363717" cy="3098833"/>
          </a:xfrm>
        </p:grpSpPr>
        <p:sp>
          <p:nvSpPr>
            <p:cNvPr id="150" name="Google Shape;150;p2"/>
            <p:cNvSpPr/>
            <p:nvPr/>
          </p:nvSpPr>
          <p:spPr>
            <a:xfrm>
              <a:off x="5780629" y="2351821"/>
              <a:ext cx="273183" cy="544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C51B4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1" name="Google Shape;151;p2"/>
            <p:cNvSpPr/>
            <p:nvPr/>
          </p:nvSpPr>
          <p:spPr>
            <a:xfrm>
              <a:off x="5537149" y="2351821"/>
              <a:ext cx="243479" cy="5477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C51B4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2" name="Google Shape;152;p2"/>
            <p:cNvSpPr/>
            <p:nvPr/>
          </p:nvSpPr>
          <p:spPr>
            <a:xfrm>
              <a:off x="3798555" y="997088"/>
              <a:ext cx="1982074" cy="4491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9188"/>
                  </a:lnTo>
                  <a:lnTo>
                    <a:pt x="120000" y="69188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AD17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3" name="Google Shape;153;p2"/>
            <p:cNvSpPr/>
            <p:nvPr/>
          </p:nvSpPr>
          <p:spPr>
            <a:xfrm>
              <a:off x="1578452" y="2351821"/>
              <a:ext cx="229823" cy="547879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C51B4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4" name="Google Shape;154;p2"/>
            <p:cNvSpPr/>
            <p:nvPr/>
          </p:nvSpPr>
          <p:spPr>
            <a:xfrm>
              <a:off x="1808276" y="2351821"/>
              <a:ext cx="213757" cy="54625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C51B42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5" name="Google Shape;155;p2"/>
            <p:cNvSpPr/>
            <p:nvPr/>
          </p:nvSpPr>
          <p:spPr>
            <a:xfrm>
              <a:off x="1808276" y="997088"/>
              <a:ext cx="1990278" cy="44913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9188"/>
                  </a:lnTo>
                  <a:lnTo>
                    <a:pt x="0" y="69188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AD173C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156" name="Google Shape;156;p2"/>
            <p:cNvSpPr/>
            <p:nvPr/>
          </p:nvSpPr>
          <p:spPr>
            <a:xfrm>
              <a:off x="2892954" y="91488"/>
              <a:ext cx="1811200" cy="905600"/>
            </a:xfrm>
            <a:prstGeom prst="rect">
              <a:avLst/>
            </a:prstGeom>
            <a:solidFill>
              <a:srgbClr val="D9214A"/>
            </a:solidFill>
            <a:ln w="25400" cap="flat" cmpd="sng">
              <a:solidFill>
                <a:srgbClr val="AE19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 txBox="1"/>
            <p:nvPr/>
          </p:nvSpPr>
          <p:spPr>
            <a:xfrm>
              <a:off x="2892954" y="91488"/>
              <a:ext cx="1811200" cy="90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t-EE" sz="9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COUNSELLING</a:t>
              </a: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902675" y="1446221"/>
              <a:ext cx="1811200" cy="905600"/>
            </a:xfrm>
            <a:prstGeom prst="rect">
              <a:avLst/>
            </a:prstGeom>
            <a:solidFill>
              <a:srgbClr val="D9214A"/>
            </a:solidFill>
            <a:ln w="25400" cap="flat" cmpd="sng">
              <a:solidFill>
                <a:srgbClr val="AE19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 txBox="1"/>
            <p:nvPr/>
          </p:nvSpPr>
          <p:spPr>
            <a:xfrm>
              <a:off x="902675" y="1446221"/>
              <a:ext cx="1811200" cy="90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t-EE" sz="9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STUDIES</a:t>
              </a: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022034" y="2613341"/>
              <a:ext cx="1420887" cy="569477"/>
            </a:xfrm>
            <a:prstGeom prst="rect">
              <a:avLst/>
            </a:prstGeom>
            <a:solidFill>
              <a:srgbClr val="D9214A"/>
            </a:solidFill>
            <a:ln w="25400" cap="flat" cmpd="sng">
              <a:solidFill>
                <a:srgbClr val="AE19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 txBox="1"/>
            <p:nvPr/>
          </p:nvSpPr>
          <p:spPr>
            <a:xfrm>
              <a:off x="2022034" y="2613341"/>
              <a:ext cx="1420887" cy="5694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t-EE" sz="9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ACADEMIC UNITS</a:t>
              </a: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73685" y="2629171"/>
              <a:ext cx="1404767" cy="541060"/>
            </a:xfrm>
            <a:prstGeom prst="rect">
              <a:avLst/>
            </a:prstGeom>
            <a:solidFill>
              <a:srgbClr val="D9214A"/>
            </a:solidFill>
            <a:ln w="25400" cap="flat" cmpd="sng">
              <a:solidFill>
                <a:srgbClr val="AE19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 txBox="1"/>
            <p:nvPr/>
          </p:nvSpPr>
          <p:spPr>
            <a:xfrm>
              <a:off x="173685" y="2629171"/>
              <a:ext cx="1404767" cy="5410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t-EE" sz="9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ACADEMIC AFFAIRS OFFICE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t-EE" sz="9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(Admissions, studies abroad)</a:t>
              </a: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875028" y="1446221"/>
              <a:ext cx="1811200" cy="905600"/>
            </a:xfrm>
            <a:prstGeom prst="rect">
              <a:avLst/>
            </a:prstGeom>
            <a:solidFill>
              <a:srgbClr val="D9214A"/>
            </a:solidFill>
            <a:ln w="25400" cap="flat" cmpd="sng">
              <a:solidFill>
                <a:srgbClr val="AE19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 txBox="1"/>
            <p:nvPr/>
          </p:nvSpPr>
          <p:spPr>
            <a:xfrm>
              <a:off x="4875028" y="1446221"/>
              <a:ext cx="1811200" cy="90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t-EE" sz="9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WELL-BEING</a:t>
              </a: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124611" y="2608881"/>
              <a:ext cx="1412537" cy="581440"/>
            </a:xfrm>
            <a:prstGeom prst="rect">
              <a:avLst/>
            </a:prstGeom>
            <a:solidFill>
              <a:srgbClr val="D9214A"/>
            </a:solidFill>
            <a:ln w="76200" cap="flat" cmpd="sng">
              <a:solidFill>
                <a:srgbClr val="AE19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 txBox="1"/>
            <p:nvPr/>
          </p:nvSpPr>
          <p:spPr>
            <a:xfrm>
              <a:off x="4124611" y="2608881"/>
              <a:ext cx="1412537" cy="581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t-EE" sz="900" b="1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STUDENT SUPPORT CENTRE</a:t>
              </a: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053812" y="2602790"/>
              <a:ext cx="1483590" cy="587263"/>
            </a:xfrm>
            <a:prstGeom prst="rect">
              <a:avLst/>
            </a:prstGeom>
            <a:solidFill>
              <a:srgbClr val="D9214A"/>
            </a:solidFill>
            <a:ln w="25400" cap="flat" cmpd="sng">
              <a:solidFill>
                <a:srgbClr val="AE193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 txBox="1"/>
            <p:nvPr/>
          </p:nvSpPr>
          <p:spPr>
            <a:xfrm>
              <a:off x="6053812" y="2602790"/>
              <a:ext cx="1483590" cy="5872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00" tIns="5700" rIns="5700" bIns="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t-EE" sz="9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STUDENT UNION 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315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lang="et-EE" sz="900" b="0" i="0" u="none" strike="noStrike" cap="none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and its sub branches</a:t>
              </a:r>
              <a:endParaRPr/>
            </a:p>
          </p:txBody>
        </p:sp>
      </p:grp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EBAA7-F847-4A19-A8E7-8E9BC375D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92A0B-B58C-4E6C-8D1E-9F230DCBE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5A9496-BDCD-4728-9798-C1051208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44" y="0"/>
            <a:ext cx="78220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5279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"/>
          <p:cNvSpPr txBox="1">
            <a:spLocks noGrp="1"/>
          </p:cNvSpPr>
          <p:nvPr>
            <p:ph type="ctrTitle"/>
          </p:nvPr>
        </p:nvSpPr>
        <p:spPr>
          <a:xfrm>
            <a:off x="646771" y="1224248"/>
            <a:ext cx="7772400" cy="1627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5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Times New Roman"/>
              <a:buNone/>
            </a:pPr>
            <a:r>
              <a:rPr lang="et-EE" sz="7200"/>
              <a:t>THANK YOU!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"/>
          <p:cNvSpPr txBox="1">
            <a:spLocks noGrp="1"/>
          </p:cNvSpPr>
          <p:nvPr>
            <p:ph type="title"/>
          </p:nvPr>
        </p:nvSpPr>
        <p:spPr>
          <a:xfrm>
            <a:off x="175300" y="154050"/>
            <a:ext cx="8069100" cy="9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lang="et-EE" sz="4000"/>
              <a:t>THE STUDENT SUPPORT CENTRE</a:t>
            </a:r>
            <a:endParaRPr sz="3000"/>
          </a:p>
        </p:txBody>
      </p:sp>
      <p:sp>
        <p:nvSpPr>
          <p:cNvPr id="175" name="Google Shape;175;p3"/>
          <p:cNvSpPr txBox="1">
            <a:spLocks noGrp="1"/>
          </p:cNvSpPr>
          <p:nvPr>
            <p:ph type="body" idx="4294967295"/>
          </p:nvPr>
        </p:nvSpPr>
        <p:spPr>
          <a:xfrm>
            <a:off x="2227900" y="1635152"/>
            <a:ext cx="6016500" cy="18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t-EE" sz="2900"/>
              <a:t>The aim of the centre is to support our students and offer different services </a:t>
            </a:r>
            <a:r>
              <a:rPr lang="et-EE" sz="2900" b="1"/>
              <a:t>to help them succeed</a:t>
            </a:r>
            <a:r>
              <a:rPr lang="et-EE" sz="2900"/>
              <a:t> in studies, labour market and personal life.</a:t>
            </a:r>
            <a:endParaRPr sz="2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endParaRPr sz="290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78f01341f2_0_0"/>
          <p:cNvSpPr txBox="1">
            <a:spLocks noGrp="1"/>
          </p:cNvSpPr>
          <p:nvPr>
            <p:ph type="body" idx="1"/>
          </p:nvPr>
        </p:nvSpPr>
        <p:spPr>
          <a:xfrm>
            <a:off x="2550900" y="1491019"/>
            <a:ext cx="6247800" cy="1752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t-EE" sz="1900" b="1"/>
              <a:t>PSYCHOLOGICAL COUNSELLING</a:t>
            </a:r>
            <a:endParaRPr sz="200" b="1"/>
          </a:p>
          <a:p>
            <a:pPr marL="0" lvl="0" indent="0" algn="just" rtl="0">
              <a:lnSpc>
                <a:spcPct val="90000"/>
              </a:lnSpc>
              <a:spcBef>
                <a:spcPts val="1950"/>
              </a:spcBef>
              <a:spcAft>
                <a:spcPts val="0"/>
              </a:spcAft>
              <a:buSzPts val="3200"/>
              <a:buNone/>
            </a:pPr>
            <a:r>
              <a:rPr lang="et-EE" sz="1900"/>
              <a:t>Psychologists provide </a:t>
            </a:r>
            <a:r>
              <a:rPr lang="et-EE" sz="1900" b="1"/>
              <a:t>counselling in EST/ENG/RUS for all students</a:t>
            </a:r>
            <a:r>
              <a:rPr lang="et-EE" sz="1900"/>
              <a:t> facing psychological difficulties in their studies or in their personal life. </a:t>
            </a:r>
            <a:endParaRPr sz="1900"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t-EE" sz="1900"/>
              <a:t>We offer </a:t>
            </a:r>
            <a:r>
              <a:rPr lang="et-EE" sz="1900" b="1"/>
              <a:t>short-term</a:t>
            </a:r>
            <a:r>
              <a:rPr lang="et-EE" sz="1900"/>
              <a:t> counselling, not psychotherapy or consultation of clinical psychologist. The counselling is limited to 5 consultations per semester.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3200"/>
              <a:buNone/>
            </a:pPr>
            <a:r>
              <a:rPr lang="et-EE" sz="1900" b="1"/>
              <a:t>Janno Pajupuu</a:t>
            </a:r>
            <a:r>
              <a:rPr lang="et-EE" sz="1900"/>
              <a:t>, 			</a:t>
            </a:r>
            <a:r>
              <a:rPr lang="et-EE" sz="1900" b="1"/>
              <a:t>Valentina Kivi</a:t>
            </a:r>
            <a:r>
              <a:rPr lang="et-EE" sz="1900"/>
              <a:t>,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900"/>
              <a:t>psychologist			psychologist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janno.pajupuu@tlu.ee</a:t>
            </a:r>
            <a:r>
              <a:rPr lang="et-EE" sz="1900"/>
              <a:t> 		</a:t>
            </a:r>
            <a:r>
              <a:rPr lang="et-EE" sz="19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valentina.kivi@tlu.ee</a:t>
            </a:r>
            <a:r>
              <a:rPr lang="et-EE" sz="1900"/>
              <a:t>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-EE" sz="1900"/>
              <a:t>EST/ENG			EST/RUS</a:t>
            </a:r>
            <a:endParaRPr sz="1900"/>
          </a:p>
        </p:txBody>
      </p:sp>
      <p:sp>
        <p:nvSpPr>
          <p:cNvPr id="181" name="Google Shape;181;g278f01341f2_0_0"/>
          <p:cNvSpPr txBox="1">
            <a:spLocks noGrp="1"/>
          </p:cNvSpPr>
          <p:nvPr>
            <p:ph type="body" idx="2"/>
          </p:nvPr>
        </p:nvSpPr>
        <p:spPr>
          <a:xfrm>
            <a:off x="529626" y="37071"/>
            <a:ext cx="2411400" cy="5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400"/>
              <a:buNone/>
            </a:pPr>
            <a:r>
              <a:rPr lang="et-EE"/>
              <a:t>1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t-EE"/>
              <a:t>Main concerns last year</a:t>
            </a:r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628650" y="1595617"/>
            <a:ext cx="7886700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t-EE"/>
              <a:t>Anxiety.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t-EE"/>
              <a:t>Depression.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t-EE"/>
              <a:t>Ukrainan war.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t-EE"/>
              <a:t>Finalizing studies.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78f01341f2_0_5"/>
          <p:cNvSpPr txBox="1">
            <a:spLocks noGrp="1"/>
          </p:cNvSpPr>
          <p:nvPr>
            <p:ph type="body" idx="1"/>
          </p:nvPr>
        </p:nvSpPr>
        <p:spPr>
          <a:xfrm>
            <a:off x="2987375" y="1568575"/>
            <a:ext cx="5971200" cy="21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t-EE" sz="1900" b="1"/>
              <a:t>CAREER COUNSELLING</a:t>
            </a:r>
            <a:endParaRPr sz="1900"/>
          </a:p>
          <a:p>
            <a:pPr marL="0" lvl="0" indent="0" algn="just" rtl="0">
              <a:lnSpc>
                <a:spcPct val="90000"/>
              </a:lnSpc>
              <a:spcBef>
                <a:spcPts val="19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t-EE" sz="1900"/>
              <a:t>The main purpose of Career counselling is to help to plan student’s </a:t>
            </a:r>
            <a:r>
              <a:rPr lang="et-EE" sz="1900" b="1"/>
              <a:t>future career</a:t>
            </a:r>
            <a:r>
              <a:rPr lang="et-EE" sz="1900"/>
              <a:t>. In addition to students, career counselling is provided to potential candidates and graduates as well.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t-EE" sz="1900" b="1"/>
              <a:t>Kadri Pakaste</a:t>
            </a:r>
            <a:r>
              <a:rPr lang="et-EE" sz="1900"/>
              <a:t>, Senior Specialist of Student Support Services/Career Counsellor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t-EE" sz="1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kadri.pakaste@tlu.ee</a:t>
            </a:r>
            <a:r>
              <a:rPr lang="et-EE" sz="1900"/>
              <a:t>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/>
          </a:p>
        </p:txBody>
      </p:sp>
      <p:sp>
        <p:nvSpPr>
          <p:cNvPr id="194" name="Google Shape;194;g278f01341f2_0_5"/>
          <p:cNvSpPr txBox="1">
            <a:spLocks noGrp="1"/>
          </p:cNvSpPr>
          <p:nvPr>
            <p:ph type="body" idx="2"/>
          </p:nvPr>
        </p:nvSpPr>
        <p:spPr>
          <a:xfrm>
            <a:off x="529626" y="37071"/>
            <a:ext cx="2411400" cy="5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400"/>
              <a:buNone/>
            </a:pPr>
            <a:r>
              <a:rPr lang="et-EE"/>
              <a:t>2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imes New Roman"/>
              <a:buNone/>
            </a:pPr>
            <a:r>
              <a:rPr lang="et-EE"/>
              <a:t>Main concerns from last year</a:t>
            </a:r>
            <a:endParaRPr/>
          </a:p>
        </p:txBody>
      </p:sp>
      <p:sp>
        <p:nvSpPr>
          <p:cNvPr id="201" name="Google Shape;201;p5"/>
          <p:cNvSpPr txBox="1">
            <a:spLocks noGrp="1"/>
          </p:cNvSpPr>
          <p:nvPr>
            <p:ph type="body" idx="1"/>
          </p:nvPr>
        </p:nvSpPr>
        <p:spPr>
          <a:xfrm>
            <a:off x="628649" y="1595617"/>
            <a:ext cx="4815869" cy="26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t-EE"/>
              <a:t>Choice of major.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t-EE"/>
              <a:t>Job search.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⎯"/>
            </a:pPr>
            <a:r>
              <a:rPr lang="et-EE"/>
              <a:t>Change of study programme.</a:t>
            </a:r>
            <a:endParaRPr/>
          </a:p>
        </p:txBody>
      </p:sp>
      <p:sp>
        <p:nvSpPr>
          <p:cNvPr id="202" name="Google Shape;202;p5"/>
          <p:cNvSpPr txBox="1"/>
          <p:nvPr/>
        </p:nvSpPr>
        <p:spPr>
          <a:xfrm>
            <a:off x="5751645" y="3307165"/>
            <a:ext cx="2554736" cy="1323439"/>
          </a:xfrm>
          <a:prstGeom prst="rect">
            <a:avLst/>
          </a:prstGeom>
          <a:solidFill>
            <a:srgbClr val="DB224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NOTE!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t-EE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30% of career counselling clients were non-students (potential candidates and graduates).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78f01341f2_0_10"/>
          <p:cNvSpPr txBox="1">
            <a:spLocks noGrp="1"/>
          </p:cNvSpPr>
          <p:nvPr>
            <p:ph type="body" idx="1"/>
          </p:nvPr>
        </p:nvSpPr>
        <p:spPr>
          <a:xfrm>
            <a:off x="2941025" y="1659975"/>
            <a:ext cx="5847600" cy="21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t-EE" sz="1900" b="1"/>
              <a:t>SPECIAL NEEDS</a:t>
            </a:r>
            <a:endParaRPr sz="1900"/>
          </a:p>
          <a:p>
            <a:pPr marL="0" lvl="0" indent="0" algn="just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200"/>
              <a:buNone/>
            </a:pPr>
            <a:r>
              <a:rPr lang="et-EE" sz="1900"/>
              <a:t>University can provide adjustments in courses, offering everyone </a:t>
            </a:r>
            <a:r>
              <a:rPr lang="et-EE" sz="1900" b="1"/>
              <a:t>equal opportunities</a:t>
            </a:r>
            <a:r>
              <a:rPr lang="et-EE" sz="1900"/>
              <a:t> to achieve maximum academic potential. </a:t>
            </a:r>
            <a:endParaRPr sz="1900"/>
          </a:p>
          <a:p>
            <a:pPr marL="0" lvl="0" indent="0" algn="just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t-EE" sz="1900"/>
              <a:t>For that we have a </a:t>
            </a:r>
            <a:r>
              <a:rPr lang="et-EE" sz="1900" b="1"/>
              <a:t>Counsellor for students with special needs</a:t>
            </a:r>
            <a:r>
              <a:rPr lang="et-EE" sz="1900"/>
              <a:t>. It is necessary to inform her regarding special needs, so the university is able to </a:t>
            </a:r>
            <a:r>
              <a:rPr lang="et-EE" sz="1900" b="1"/>
              <a:t>make any necessary changes</a:t>
            </a:r>
            <a:r>
              <a:rPr lang="et-EE" sz="1900"/>
              <a:t> in time to allow the student to </a:t>
            </a:r>
            <a:r>
              <a:rPr lang="et-EE" sz="1900" b="1"/>
              <a:t>fully participate</a:t>
            </a:r>
            <a:r>
              <a:rPr lang="et-EE" sz="1900"/>
              <a:t> in their studies. The proof of special needs is required through documentation.</a:t>
            </a:r>
            <a:endParaRPr sz="6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t-EE" sz="1900" b="1"/>
              <a:t>Kai Rannastu</a:t>
            </a:r>
            <a:r>
              <a:rPr lang="et-EE" sz="1900"/>
              <a:t>, Counsellor for students with special needs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t-EE" sz="19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kai.rannastu@tlu.ee</a:t>
            </a:r>
            <a:r>
              <a:rPr lang="et-EE" sz="1900"/>
              <a:t>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t-EE"/>
              <a:t> </a:t>
            </a:r>
            <a:endParaRPr/>
          </a:p>
        </p:txBody>
      </p:sp>
      <p:sp>
        <p:nvSpPr>
          <p:cNvPr id="208" name="Google Shape;208;g278f01341f2_0_10"/>
          <p:cNvSpPr txBox="1">
            <a:spLocks noGrp="1"/>
          </p:cNvSpPr>
          <p:nvPr>
            <p:ph type="body" idx="2"/>
          </p:nvPr>
        </p:nvSpPr>
        <p:spPr>
          <a:xfrm>
            <a:off x="529626" y="37071"/>
            <a:ext cx="2411400" cy="52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4400"/>
              <a:buNone/>
            </a:pPr>
            <a:r>
              <a:rPr lang="et-EE"/>
              <a:t>3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>
            <a:spLocks noGrp="1"/>
          </p:cNvSpPr>
          <p:nvPr>
            <p:ph type="title"/>
          </p:nvPr>
        </p:nvSpPr>
        <p:spPr>
          <a:xfrm>
            <a:off x="628650" y="362352"/>
            <a:ext cx="7886700" cy="903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t-EE"/>
              <a:t>Reasonable adjustments we offer:</a:t>
            </a:r>
            <a:endParaRPr/>
          </a:p>
        </p:txBody>
      </p:sp>
      <p:sp>
        <p:nvSpPr>
          <p:cNvPr id="215" name="Google Shape;215;p6"/>
          <p:cNvSpPr txBox="1">
            <a:spLocks noGrp="1"/>
          </p:cNvSpPr>
          <p:nvPr>
            <p:ph type="body" idx="1"/>
          </p:nvPr>
        </p:nvSpPr>
        <p:spPr>
          <a:xfrm>
            <a:off x="628650" y="1266145"/>
            <a:ext cx="7886700" cy="325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250000"/>
              <a:buChar char="⎯"/>
            </a:pPr>
            <a:r>
              <a:rPr lang="et-EE"/>
              <a:t>Use of an aid or </a:t>
            </a:r>
            <a:r>
              <a:rPr lang="et-EE" b="1"/>
              <a:t>support services in lectures</a:t>
            </a:r>
            <a:r>
              <a:rPr lang="et-EE"/>
              <a:t>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250000"/>
              <a:buChar char="⎯"/>
            </a:pPr>
            <a:r>
              <a:rPr lang="et-EE"/>
              <a:t>Ensuring physically </a:t>
            </a:r>
            <a:r>
              <a:rPr lang="et-EE" b="1"/>
              <a:t>accessible learning spaces</a:t>
            </a:r>
            <a:r>
              <a:rPr lang="et-EE"/>
              <a:t>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250000"/>
              <a:buChar char="⎯"/>
            </a:pPr>
            <a:r>
              <a:rPr lang="et-EE"/>
              <a:t>Sharing of lecture </a:t>
            </a:r>
            <a:r>
              <a:rPr lang="et-EE" b="1"/>
              <a:t>presentations (before class).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250000"/>
              <a:buChar char="⎯"/>
            </a:pPr>
            <a:r>
              <a:rPr lang="et-EE"/>
              <a:t>Ensuring </a:t>
            </a:r>
            <a:r>
              <a:rPr lang="et-EE" b="1"/>
              <a:t>learning materials in a form accessible </a:t>
            </a:r>
            <a:r>
              <a:rPr lang="et-EE"/>
              <a:t>to the learner.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250000"/>
              <a:buChar char="⎯"/>
            </a:pPr>
            <a:r>
              <a:rPr lang="et-EE"/>
              <a:t>Distributing </a:t>
            </a:r>
            <a:r>
              <a:rPr lang="et-EE" b="1"/>
              <a:t>worksheets</a:t>
            </a:r>
            <a:r>
              <a:rPr lang="et-EE"/>
              <a:t> to the learner </a:t>
            </a:r>
            <a:r>
              <a:rPr lang="et-EE" b="1"/>
              <a:t>digitally</a:t>
            </a:r>
            <a:r>
              <a:rPr lang="et-EE"/>
              <a:t> (if it is more convenient to the learner).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250000"/>
              <a:buChar char="⎯"/>
            </a:pPr>
            <a:r>
              <a:rPr lang="et-EE"/>
              <a:t>If the </a:t>
            </a:r>
            <a:r>
              <a:rPr lang="et-EE" b="1"/>
              <a:t>recording of lectures </a:t>
            </a:r>
            <a:r>
              <a:rPr lang="et-EE"/>
              <a:t>is necessary, the learner informs the lecturer in advance and can make a copyright agreement to protect the intellectual property of the lecturer.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250000"/>
              <a:buChar char="⎯"/>
            </a:pPr>
            <a:r>
              <a:rPr lang="et-EE" b="1"/>
              <a:t>Extension of deadlines</a:t>
            </a:r>
            <a:r>
              <a:rPr lang="et-EE"/>
              <a:t>, if the learner has notified the teacher in time before the original deadline.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250000"/>
              <a:buChar char="⎯"/>
            </a:pPr>
            <a:r>
              <a:rPr lang="et-EE" b="1"/>
              <a:t>Flexible attendance </a:t>
            </a:r>
            <a:r>
              <a:rPr lang="et-EE"/>
              <a:t>when alternative assessment is pre-agreed with the lecturer to achieve the learning outcomes.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250000"/>
              <a:buChar char="⎯"/>
            </a:pPr>
            <a:r>
              <a:rPr lang="et-EE" b="1"/>
              <a:t>Providing extra time for exams </a:t>
            </a:r>
            <a:r>
              <a:rPr lang="et-EE"/>
              <a:t>and tests to compensate for obstacles arising from special needs, allowing the learner to express the learned content on an equal basis with peers.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250000"/>
              <a:buChar char="⎯"/>
            </a:pPr>
            <a:r>
              <a:rPr lang="et-EE" b="1"/>
              <a:t>Offering an alternative assessment </a:t>
            </a:r>
            <a:r>
              <a:rPr lang="et-EE"/>
              <a:t>that takes into account the specific needs of the learner when achieving learning outcomes.</a:t>
            </a:r>
            <a:endParaRPr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 black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U white">
  <a:themeElements>
    <a:clrScheme name="TLÜ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B224C"/>
      </a:accent1>
      <a:accent2>
        <a:srgbClr val="7AD2C6"/>
      </a:accent2>
      <a:accent3>
        <a:srgbClr val="F99E3B"/>
      </a:accent3>
      <a:accent4>
        <a:srgbClr val="B691D3"/>
      </a:accent4>
      <a:accent5>
        <a:srgbClr val="DBC7B6"/>
      </a:accent5>
      <a:accent6>
        <a:srgbClr val="67D4EC"/>
      </a:accent6>
      <a:hlink>
        <a:srgbClr val="DB224C"/>
      </a:hlink>
      <a:folHlink>
        <a:srgbClr val="94143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792</Words>
  <Application>Microsoft Office PowerPoint</Application>
  <PresentationFormat>On-screen Show (16:9)</PresentationFormat>
  <Paragraphs>98</Paragraphs>
  <Slides>21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TU black</vt:lpstr>
      <vt:lpstr>TU white</vt:lpstr>
      <vt:lpstr>STUDENT SUPPORT CENTRE</vt:lpstr>
      <vt:lpstr>PowerPoint Presentation</vt:lpstr>
      <vt:lpstr>THE STUDENT SUPPORT CENTRE</vt:lpstr>
      <vt:lpstr>PowerPoint Presentation</vt:lpstr>
      <vt:lpstr>Main concerns last year</vt:lpstr>
      <vt:lpstr>PowerPoint Presentation</vt:lpstr>
      <vt:lpstr>Main concerns from last year</vt:lpstr>
      <vt:lpstr>PowerPoint Presentation</vt:lpstr>
      <vt:lpstr>Reasonable adjustments we offer:</vt:lpstr>
      <vt:lpstr>OUR MAIN ACTIVITES</vt:lpstr>
      <vt:lpstr>Student support centre week</vt:lpstr>
      <vt:lpstr>ALL OUR SERVICES ARE:</vt:lpstr>
      <vt:lpstr>OUR CONTACTS</vt:lpstr>
      <vt:lpstr>PowerPoint Presentation</vt:lpstr>
      <vt:lpstr>Our counselling room</vt:lpstr>
      <vt:lpstr>OUR TEAM</vt:lpstr>
      <vt:lpstr>Booking an appointment</vt:lpstr>
      <vt:lpstr>Booking an appointment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SUPPORT CENTRE</dc:title>
  <dc:creator>Microsoft Office User</dc:creator>
  <cp:lastModifiedBy>Kadri Pakaste</cp:lastModifiedBy>
  <cp:revision>6</cp:revision>
  <dcterms:created xsi:type="dcterms:W3CDTF">2018-05-31T10:13:30Z</dcterms:created>
  <dcterms:modified xsi:type="dcterms:W3CDTF">2024-01-29T21:13:39Z</dcterms:modified>
</cp:coreProperties>
</file>