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25" r:id="rId6"/>
    <p:sldId id="277" r:id="rId7"/>
    <p:sldId id="289" r:id="rId8"/>
    <p:sldId id="290" r:id="rId9"/>
    <p:sldId id="296" r:id="rId10"/>
    <p:sldId id="333" r:id="rId11"/>
    <p:sldId id="299" r:id="rId12"/>
    <p:sldId id="301" r:id="rId13"/>
    <p:sldId id="356" r:id="rId14"/>
    <p:sldId id="311" r:id="rId15"/>
    <p:sldId id="352" r:id="rId16"/>
    <p:sldId id="353" r:id="rId17"/>
    <p:sldId id="321" r:id="rId18"/>
    <p:sldId id="354" r:id="rId19"/>
    <p:sldId id="280" r:id="rId20"/>
    <p:sldId id="305" r:id="rId21"/>
    <p:sldId id="313" r:id="rId22"/>
    <p:sldId id="332" r:id="rId23"/>
    <p:sldId id="336" r:id="rId24"/>
    <p:sldId id="335" r:id="rId25"/>
    <p:sldId id="338" r:id="rId26"/>
    <p:sldId id="339" r:id="rId27"/>
    <p:sldId id="340" r:id="rId28"/>
    <p:sldId id="347" r:id="rId29"/>
    <p:sldId id="329" r:id="rId30"/>
    <p:sldId id="348" r:id="rId31"/>
    <p:sldId id="349" r:id="rId32"/>
    <p:sldId id="351" r:id="rId33"/>
    <p:sldId id="263" r:id="rId34"/>
    <p:sldId id="264" r:id="rId35"/>
    <p:sldId id="260" r:id="rId36"/>
    <p:sldId id="265" r:id="rId37"/>
    <p:sldId id="261" r:id="rId38"/>
    <p:sldId id="266" r:id="rId39"/>
    <p:sldId id="267" r:id="rId40"/>
    <p:sldId id="318" r:id="rId41"/>
  </p:sldIdLst>
  <p:sldSz cx="12192000" cy="6858000"/>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AFE"/>
    <a:srgbClr val="BFF7FD"/>
    <a:srgbClr val="52C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24" autoAdjust="0"/>
    <p:restoredTop sz="99822" autoAdjust="0"/>
  </p:normalViewPr>
  <p:slideViewPr>
    <p:cSldViewPr snapToGrid="0">
      <p:cViewPr varScale="1">
        <p:scale>
          <a:sx n="68" d="100"/>
          <a:sy n="68" d="100"/>
        </p:scale>
        <p:origin x="184" y="48"/>
      </p:cViewPr>
      <p:guideLst>
        <p:guide orient="horz" pos="2160"/>
        <p:guide pos="3840"/>
      </p:guideLst>
    </p:cSldViewPr>
  </p:slideViewPr>
  <p:outlineViewPr>
    <p:cViewPr>
      <p:scale>
        <a:sx n="33" d="100"/>
        <a:sy n="33" d="100"/>
      </p:scale>
      <p:origin x="48" y="120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640517-C9B1-4AA4-BAFB-734B89EBEBA2}" type="datetimeFigureOut">
              <a:rPr lang="et-EE" smtClean="0"/>
              <a:t>15.10.2022</a:t>
            </a:fld>
            <a:endParaRPr lang="et-EE"/>
          </a:p>
        </p:txBody>
      </p:sp>
      <p:sp>
        <p:nvSpPr>
          <p:cNvPr id="4" name="Slaidi pildi kohatä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5D5D99-5BEC-49D7-9AF7-5751473F4824}" type="slidenum">
              <a:rPr lang="et-EE" smtClean="0"/>
              <a:t>‹#›</a:t>
            </a:fld>
            <a:endParaRPr lang="et-EE"/>
          </a:p>
        </p:txBody>
      </p:sp>
    </p:spTree>
    <p:extLst>
      <p:ext uri="{BB962C8B-B14F-4D97-AF65-F5344CB8AC3E}">
        <p14:creationId xmlns:p14="http://schemas.microsoft.com/office/powerpoint/2010/main" val="427153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0D5D5D99-5BEC-49D7-9AF7-5751473F4824}" type="slidenum">
              <a:rPr lang="et-EE" smtClean="0"/>
              <a:t>1</a:t>
            </a:fld>
            <a:endParaRPr lang="et-EE" dirty="0"/>
          </a:p>
        </p:txBody>
      </p:sp>
    </p:spTree>
    <p:extLst>
      <p:ext uri="{BB962C8B-B14F-4D97-AF65-F5344CB8AC3E}">
        <p14:creationId xmlns:p14="http://schemas.microsoft.com/office/powerpoint/2010/main" val="49993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BE2888EE-E767-444C-BA7B-C98E854400EF}" type="slidenum">
              <a:rPr lang="et-EE" smtClean="0"/>
              <a:t>30</a:t>
            </a:fld>
            <a:endParaRPr lang="et-EE"/>
          </a:p>
        </p:txBody>
      </p:sp>
    </p:spTree>
    <p:extLst>
      <p:ext uri="{BB962C8B-B14F-4D97-AF65-F5344CB8AC3E}">
        <p14:creationId xmlns:p14="http://schemas.microsoft.com/office/powerpoint/2010/main" val="211406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BE2888EE-E767-444C-BA7B-C98E854400EF}" type="slidenum">
              <a:rPr lang="et-EE" smtClean="0"/>
              <a:t>32</a:t>
            </a:fld>
            <a:endParaRPr lang="et-EE"/>
          </a:p>
        </p:txBody>
      </p:sp>
    </p:spTree>
    <p:extLst>
      <p:ext uri="{BB962C8B-B14F-4D97-AF65-F5344CB8AC3E}">
        <p14:creationId xmlns:p14="http://schemas.microsoft.com/office/powerpoint/2010/main" val="195134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bg>
      <p:bgPr>
        <a:gradFill>
          <a:gsLst>
            <a:gs pos="64000">
              <a:schemeClr val="accent1">
                <a:lumMod val="5000"/>
                <a:lumOff val="95000"/>
              </a:schemeClr>
            </a:gs>
            <a:gs pos="96000">
              <a:srgbClr val="BEEAFE"/>
            </a:gs>
            <a:gs pos="100000">
              <a:srgbClr val="BEEAFE"/>
            </a:gs>
            <a:gs pos="92000">
              <a:srgbClr val="BEEAFE"/>
            </a:gs>
            <a:gs pos="100000">
              <a:srgbClr val="BEEAFE"/>
            </a:gs>
          </a:gsLst>
          <a:lin ang="5400000" scaled="1"/>
        </a:gradFill>
        <a:effectLst/>
      </p:bgPr>
    </p:bg>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laadi muutmiseks</a:t>
            </a:r>
          </a:p>
        </p:txBody>
      </p:sp>
      <p:sp>
        <p:nvSpPr>
          <p:cNvPr id="4" name="Kuupäeva kohatäide 3"/>
          <p:cNvSpPr>
            <a:spLocks noGrp="1"/>
          </p:cNvSpPr>
          <p:nvPr>
            <p:ph type="dt" sz="half" idx="10"/>
          </p:nvPr>
        </p:nvSpPr>
        <p:spPr/>
        <p:txBody>
          <a:bodyPr/>
          <a:lstStyle/>
          <a:p>
            <a:fld id="{D98F534A-E472-4E71-AC54-75A6B0D4316B}" type="datetimeFigureOut">
              <a:rPr lang="et-EE" smtClean="0"/>
              <a:t>15.10.2022</a:t>
            </a:fld>
            <a:endParaRPr lang="et-EE"/>
          </a:p>
        </p:txBody>
      </p:sp>
      <p:sp>
        <p:nvSpPr>
          <p:cNvPr id="5" name="Jaluse kohatäide 4"/>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31380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D98F534A-E472-4E71-AC54-75A6B0D4316B}" type="datetimeFigureOut">
              <a:rPr lang="et-EE" smtClean="0"/>
              <a:t>15.10.2022</a:t>
            </a:fld>
            <a:endParaRPr lang="et-EE"/>
          </a:p>
        </p:txBody>
      </p:sp>
      <p:sp>
        <p:nvSpPr>
          <p:cNvPr id="5" name="Jaluse kohatäide 4"/>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426361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606467"/>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606467"/>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D98F534A-E472-4E71-AC54-75A6B0D4316B}" type="datetimeFigureOut">
              <a:rPr lang="et-EE" smtClean="0"/>
              <a:t>15.10.2022</a:t>
            </a:fld>
            <a:endParaRPr lang="et-EE"/>
          </a:p>
        </p:txBody>
      </p:sp>
      <p:sp>
        <p:nvSpPr>
          <p:cNvPr id="5" name="Jaluse kohatäide 4"/>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12569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0841" y="4036555"/>
            <a:ext cx="10707584" cy="1295467"/>
          </a:xfrm>
        </p:spPr>
        <p:txBody>
          <a:bodyPr anchor="b">
            <a:normAutofit/>
          </a:bodyPr>
          <a:lstStyle>
            <a:lvl1pPr algn="l">
              <a:defRPr sz="3000" baseline="0">
                <a:solidFill>
                  <a:srgbClr val="3D79A4"/>
                </a:solidFill>
                <a:latin typeface="Optima nova LT" pitchFamily="2" charset="0"/>
              </a:defRPr>
            </a:lvl1pPr>
          </a:lstStyle>
          <a:p>
            <a:pPr lvl="0"/>
            <a:r>
              <a:rPr lang="en-US" dirty="0"/>
              <a:t>Click to edit Master text styles</a:t>
            </a:r>
          </a:p>
        </p:txBody>
      </p:sp>
      <p:pic>
        <p:nvPicPr>
          <p:cNvPr id="5" name="Picture 4">
            <a:extLst>
              <a:ext uri="{FF2B5EF4-FFF2-40B4-BE49-F238E27FC236}">
                <a16:creationId xmlns:a16="http://schemas.microsoft.com/office/drawing/2014/main" id="{285255C1-41C5-4144-A219-3D14DD5288E4}"/>
              </a:ext>
            </a:extLst>
          </p:cNvPr>
          <p:cNvPicPr>
            <a:picLocks noChangeAspect="1"/>
          </p:cNvPicPr>
          <p:nvPr userDrawn="1"/>
        </p:nvPicPr>
        <p:blipFill>
          <a:blip r:embed="rId2"/>
          <a:stretch>
            <a:fillRect/>
          </a:stretch>
        </p:blipFill>
        <p:spPr>
          <a:xfrm>
            <a:off x="1" y="-1"/>
            <a:ext cx="12218311" cy="3480923"/>
          </a:xfrm>
          <a:prstGeom prst="rect">
            <a:avLst/>
          </a:prstGeom>
        </p:spPr>
      </p:pic>
      <p:pic>
        <p:nvPicPr>
          <p:cNvPr id="7" name="Picture 6">
            <a:extLst>
              <a:ext uri="{FF2B5EF4-FFF2-40B4-BE49-F238E27FC236}">
                <a16:creationId xmlns:a16="http://schemas.microsoft.com/office/drawing/2014/main" id="{A7C6ECE3-D47F-F440-BD67-F6AB6D655084}"/>
              </a:ext>
            </a:extLst>
          </p:cNvPr>
          <p:cNvPicPr>
            <a:picLocks noChangeAspect="1"/>
          </p:cNvPicPr>
          <p:nvPr userDrawn="1"/>
        </p:nvPicPr>
        <p:blipFill>
          <a:blip r:embed="rId3"/>
          <a:stretch>
            <a:fillRect/>
          </a:stretch>
        </p:blipFill>
        <p:spPr>
          <a:xfrm>
            <a:off x="5717950" y="-35626"/>
            <a:ext cx="7855340" cy="6947066"/>
          </a:xfrm>
          <a:prstGeom prst="rect">
            <a:avLst/>
          </a:prstGeom>
        </p:spPr>
      </p:pic>
      <p:sp>
        <p:nvSpPr>
          <p:cNvPr id="12" name="Text Placeholder 2">
            <a:extLst>
              <a:ext uri="{FF2B5EF4-FFF2-40B4-BE49-F238E27FC236}">
                <a16:creationId xmlns:a16="http://schemas.microsoft.com/office/drawing/2014/main" id="{2796A6F3-E55D-C04F-A806-0D259ADC0797}"/>
              </a:ext>
            </a:extLst>
          </p:cNvPr>
          <p:cNvSpPr>
            <a:spLocks noGrp="1"/>
          </p:cNvSpPr>
          <p:nvPr>
            <p:ph type="body" idx="1"/>
          </p:nvPr>
        </p:nvSpPr>
        <p:spPr>
          <a:xfrm>
            <a:off x="740841" y="5427023"/>
            <a:ext cx="10707584" cy="875346"/>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3732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FA582E-C77A-6F40-9958-9FF3C9E5526C}"/>
              </a:ext>
            </a:extLst>
          </p:cNvPr>
          <p:cNvPicPr>
            <a:picLocks noChangeAspect="1"/>
          </p:cNvPicPr>
          <p:nvPr userDrawn="1"/>
        </p:nvPicPr>
        <p:blipFill>
          <a:blip r:embed="rId2"/>
          <a:stretch>
            <a:fillRect/>
          </a:stretch>
        </p:blipFill>
        <p:spPr>
          <a:xfrm>
            <a:off x="-13154" y="0"/>
            <a:ext cx="12218307" cy="3480922"/>
          </a:xfrm>
          <a:prstGeom prst="rect">
            <a:avLst/>
          </a:prstGeom>
        </p:spPr>
      </p:pic>
      <p:pic>
        <p:nvPicPr>
          <p:cNvPr id="10" name="Picture 9">
            <a:extLst>
              <a:ext uri="{FF2B5EF4-FFF2-40B4-BE49-F238E27FC236}">
                <a16:creationId xmlns:a16="http://schemas.microsoft.com/office/drawing/2014/main" id="{B1312593-F4B2-D24D-A5D9-A5EE5C8C7D1B}"/>
              </a:ext>
            </a:extLst>
          </p:cNvPr>
          <p:cNvPicPr>
            <a:picLocks noChangeAspect="1"/>
          </p:cNvPicPr>
          <p:nvPr userDrawn="1"/>
        </p:nvPicPr>
        <p:blipFill>
          <a:blip r:embed="rId3"/>
          <a:stretch>
            <a:fillRect/>
          </a:stretch>
        </p:blipFill>
        <p:spPr>
          <a:xfrm>
            <a:off x="4990129" y="-166251"/>
            <a:ext cx="7978260" cy="7055773"/>
          </a:xfrm>
          <a:prstGeom prst="rect">
            <a:avLst/>
          </a:prstGeom>
        </p:spPr>
      </p:pic>
      <p:sp>
        <p:nvSpPr>
          <p:cNvPr id="15" name="Title 1">
            <a:extLst>
              <a:ext uri="{FF2B5EF4-FFF2-40B4-BE49-F238E27FC236}">
                <a16:creationId xmlns:a16="http://schemas.microsoft.com/office/drawing/2014/main" id="{4A17BC7A-1184-BE4D-8B87-216AE67DA926}"/>
              </a:ext>
            </a:extLst>
          </p:cNvPr>
          <p:cNvSpPr>
            <a:spLocks noGrp="1"/>
          </p:cNvSpPr>
          <p:nvPr>
            <p:ph type="ctrTitle" hasCustomPrompt="1"/>
          </p:nvPr>
        </p:nvSpPr>
        <p:spPr>
          <a:xfrm>
            <a:off x="742208" y="4052315"/>
            <a:ext cx="10707584" cy="1295467"/>
          </a:xfrm>
        </p:spPr>
        <p:txBody>
          <a:bodyPr anchor="b">
            <a:normAutofit/>
          </a:bodyPr>
          <a:lstStyle>
            <a:lvl1pPr algn="l">
              <a:defRPr sz="3000" baseline="0">
                <a:solidFill>
                  <a:srgbClr val="3D79A4"/>
                </a:solidFill>
                <a:latin typeface="Optima nova LT" pitchFamily="2" charset="0"/>
              </a:defRPr>
            </a:lvl1pPr>
          </a:lstStyle>
          <a:p>
            <a:pPr lvl="0"/>
            <a:r>
              <a:rPr lang="en-US" dirty="0"/>
              <a:t>Click to edit Master text styles</a:t>
            </a:r>
          </a:p>
        </p:txBody>
      </p:sp>
      <p:sp>
        <p:nvSpPr>
          <p:cNvPr id="16" name="Text Placeholder 2">
            <a:extLst>
              <a:ext uri="{FF2B5EF4-FFF2-40B4-BE49-F238E27FC236}">
                <a16:creationId xmlns:a16="http://schemas.microsoft.com/office/drawing/2014/main" id="{137F90F7-C137-3D48-A376-3FBEEF8E040D}"/>
              </a:ext>
            </a:extLst>
          </p:cNvPr>
          <p:cNvSpPr>
            <a:spLocks noGrp="1"/>
          </p:cNvSpPr>
          <p:nvPr>
            <p:ph type="body" idx="10"/>
          </p:nvPr>
        </p:nvSpPr>
        <p:spPr>
          <a:xfrm>
            <a:off x="742208" y="5442783"/>
            <a:ext cx="10707584" cy="875346"/>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480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46671"/>
            <a:ext cx="10515601" cy="1113401"/>
          </a:xfrm>
        </p:spPr>
        <p:txBody>
          <a:bodyPr/>
          <a:lstStyle>
            <a:lvl1pPr>
              <a:defRPr>
                <a:solidFill>
                  <a:srgbClr val="3D79A4"/>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9311947C-3AF8-CE4A-98D5-0282CB1A468A}"/>
              </a:ext>
            </a:extLst>
          </p:cNvPr>
          <p:cNvPicPr>
            <a:picLocks noChangeAspect="1"/>
          </p:cNvPicPr>
          <p:nvPr userDrawn="1"/>
        </p:nvPicPr>
        <p:blipFill>
          <a:blip r:embed="rId2"/>
          <a:stretch>
            <a:fillRect/>
          </a:stretch>
        </p:blipFill>
        <p:spPr>
          <a:xfrm>
            <a:off x="838201" y="610313"/>
            <a:ext cx="4276107" cy="331458"/>
          </a:xfrm>
          <a:prstGeom prst="rect">
            <a:avLst/>
          </a:prstGeom>
        </p:spPr>
      </p:pic>
      <p:sp>
        <p:nvSpPr>
          <p:cNvPr id="9" name="Text Placeholder 2">
            <a:extLst>
              <a:ext uri="{FF2B5EF4-FFF2-40B4-BE49-F238E27FC236}">
                <a16:creationId xmlns:a16="http://schemas.microsoft.com/office/drawing/2014/main" id="{DEAD8017-3FA3-8143-98C4-E11907256E0F}"/>
              </a:ext>
            </a:extLst>
          </p:cNvPr>
          <p:cNvSpPr>
            <a:spLocks noGrp="1"/>
          </p:cNvSpPr>
          <p:nvPr>
            <p:ph type="body" idx="1"/>
          </p:nvPr>
        </p:nvSpPr>
        <p:spPr>
          <a:xfrm>
            <a:off x="838201" y="2778827"/>
            <a:ext cx="4838699" cy="3450524"/>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2">
            <a:extLst>
              <a:ext uri="{FF2B5EF4-FFF2-40B4-BE49-F238E27FC236}">
                <a16:creationId xmlns:a16="http://schemas.microsoft.com/office/drawing/2014/main" id="{A021BB6F-7064-8A45-A6B0-0C7891D39C7D}"/>
              </a:ext>
            </a:extLst>
          </p:cNvPr>
          <p:cNvSpPr>
            <a:spLocks noGrp="1"/>
          </p:cNvSpPr>
          <p:nvPr>
            <p:ph type="body" idx="10"/>
          </p:nvPr>
        </p:nvSpPr>
        <p:spPr>
          <a:xfrm>
            <a:off x="6515100" y="2788724"/>
            <a:ext cx="4838699" cy="3450524"/>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4230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F3E8B5-762C-B845-B5B2-C0BD7E0615C7}"/>
              </a:ext>
            </a:extLst>
          </p:cNvPr>
          <p:cNvPicPr>
            <a:picLocks noChangeAspect="1"/>
          </p:cNvPicPr>
          <p:nvPr userDrawn="1"/>
        </p:nvPicPr>
        <p:blipFill>
          <a:blip r:embed="rId2"/>
          <a:stretch>
            <a:fillRect/>
          </a:stretch>
        </p:blipFill>
        <p:spPr>
          <a:xfrm>
            <a:off x="-13154" y="0"/>
            <a:ext cx="12218307" cy="3480922"/>
          </a:xfrm>
          <a:prstGeom prst="rect">
            <a:avLst/>
          </a:prstGeom>
        </p:spPr>
      </p:pic>
      <p:pic>
        <p:nvPicPr>
          <p:cNvPr id="6" name="Picture 5">
            <a:extLst>
              <a:ext uri="{FF2B5EF4-FFF2-40B4-BE49-F238E27FC236}">
                <a16:creationId xmlns:a16="http://schemas.microsoft.com/office/drawing/2014/main" id="{2FC52C2A-6AA0-3247-B6ED-9EF8CE9AF762}"/>
              </a:ext>
            </a:extLst>
          </p:cNvPr>
          <p:cNvPicPr>
            <a:picLocks noChangeAspect="1"/>
          </p:cNvPicPr>
          <p:nvPr userDrawn="1"/>
        </p:nvPicPr>
        <p:blipFill>
          <a:blip r:embed="rId3"/>
          <a:stretch>
            <a:fillRect/>
          </a:stretch>
        </p:blipFill>
        <p:spPr>
          <a:xfrm>
            <a:off x="5401271" y="-35626"/>
            <a:ext cx="7867424" cy="6957753"/>
          </a:xfrm>
          <a:prstGeom prst="rect">
            <a:avLst/>
          </a:prstGeom>
        </p:spPr>
      </p:pic>
      <p:sp>
        <p:nvSpPr>
          <p:cNvPr id="13" name="Text Placeholder 2">
            <a:extLst>
              <a:ext uri="{FF2B5EF4-FFF2-40B4-BE49-F238E27FC236}">
                <a16:creationId xmlns:a16="http://schemas.microsoft.com/office/drawing/2014/main" id="{BCB71EB8-88F8-9C4C-88BF-B79F0124D587}"/>
              </a:ext>
            </a:extLst>
          </p:cNvPr>
          <p:cNvSpPr>
            <a:spLocks noGrp="1"/>
          </p:cNvSpPr>
          <p:nvPr>
            <p:ph type="body" idx="1"/>
          </p:nvPr>
        </p:nvSpPr>
        <p:spPr>
          <a:xfrm>
            <a:off x="742208" y="5427023"/>
            <a:ext cx="10707584" cy="875346"/>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itle 1">
            <a:extLst>
              <a:ext uri="{FF2B5EF4-FFF2-40B4-BE49-F238E27FC236}">
                <a16:creationId xmlns:a16="http://schemas.microsoft.com/office/drawing/2014/main" id="{4D16A8F5-4E35-3E47-A914-EE77AC393095}"/>
              </a:ext>
            </a:extLst>
          </p:cNvPr>
          <p:cNvSpPr>
            <a:spLocks noGrp="1"/>
          </p:cNvSpPr>
          <p:nvPr>
            <p:ph type="ctrTitle" hasCustomPrompt="1"/>
          </p:nvPr>
        </p:nvSpPr>
        <p:spPr>
          <a:xfrm>
            <a:off x="740841" y="4036555"/>
            <a:ext cx="10707584" cy="1295467"/>
          </a:xfrm>
        </p:spPr>
        <p:txBody>
          <a:bodyPr anchor="b">
            <a:normAutofit/>
          </a:bodyPr>
          <a:lstStyle>
            <a:lvl1pPr algn="l">
              <a:defRPr sz="3000" baseline="0">
                <a:solidFill>
                  <a:srgbClr val="3D79A4"/>
                </a:solidFill>
                <a:latin typeface="Optima nova LT" pitchFamily="2" charset="0"/>
              </a:defRPr>
            </a:lvl1pPr>
          </a:lstStyle>
          <a:p>
            <a:pPr lvl="0"/>
            <a:r>
              <a:rPr lang="en-US" dirty="0"/>
              <a:t>Click to edit Master text styles</a:t>
            </a:r>
          </a:p>
        </p:txBody>
      </p:sp>
    </p:spTree>
    <p:extLst>
      <p:ext uri="{BB962C8B-B14F-4D97-AF65-F5344CB8AC3E}">
        <p14:creationId xmlns:p14="http://schemas.microsoft.com/office/powerpoint/2010/main" val="74819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46671"/>
            <a:ext cx="10515601" cy="1113401"/>
          </a:xfrm>
        </p:spPr>
        <p:txBody>
          <a:bodyPr/>
          <a:lstStyle>
            <a:lvl1pPr>
              <a:defRPr>
                <a:solidFill>
                  <a:srgbClr val="3D79A4"/>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9311947C-3AF8-CE4A-98D5-0282CB1A468A}"/>
              </a:ext>
            </a:extLst>
          </p:cNvPr>
          <p:cNvPicPr>
            <a:picLocks noChangeAspect="1"/>
          </p:cNvPicPr>
          <p:nvPr userDrawn="1"/>
        </p:nvPicPr>
        <p:blipFill>
          <a:blip r:embed="rId2"/>
          <a:stretch>
            <a:fillRect/>
          </a:stretch>
        </p:blipFill>
        <p:spPr>
          <a:xfrm>
            <a:off x="838201" y="610313"/>
            <a:ext cx="4276107" cy="331458"/>
          </a:xfrm>
          <a:prstGeom prst="rect">
            <a:avLst/>
          </a:prstGeom>
        </p:spPr>
      </p:pic>
      <p:sp>
        <p:nvSpPr>
          <p:cNvPr id="9" name="Text Placeholder 2">
            <a:extLst>
              <a:ext uri="{FF2B5EF4-FFF2-40B4-BE49-F238E27FC236}">
                <a16:creationId xmlns:a16="http://schemas.microsoft.com/office/drawing/2014/main" id="{DEAD8017-3FA3-8143-98C4-E11907256E0F}"/>
              </a:ext>
            </a:extLst>
          </p:cNvPr>
          <p:cNvSpPr>
            <a:spLocks noGrp="1"/>
          </p:cNvSpPr>
          <p:nvPr>
            <p:ph type="body" idx="1"/>
          </p:nvPr>
        </p:nvSpPr>
        <p:spPr>
          <a:xfrm>
            <a:off x="838200" y="2778827"/>
            <a:ext cx="10515601" cy="3450524"/>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82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71E620-88BA-134F-9A2B-32168156F8E4}"/>
              </a:ext>
            </a:extLst>
          </p:cNvPr>
          <p:cNvPicPr>
            <a:picLocks noChangeAspect="1"/>
          </p:cNvPicPr>
          <p:nvPr userDrawn="1"/>
        </p:nvPicPr>
        <p:blipFill>
          <a:blip r:embed="rId2"/>
          <a:stretch>
            <a:fillRect/>
          </a:stretch>
        </p:blipFill>
        <p:spPr>
          <a:xfrm>
            <a:off x="-13154" y="0"/>
            <a:ext cx="12218307" cy="3480922"/>
          </a:xfrm>
          <a:prstGeom prst="rect">
            <a:avLst/>
          </a:prstGeom>
        </p:spPr>
      </p:pic>
      <p:pic>
        <p:nvPicPr>
          <p:cNvPr id="8" name="Picture 7">
            <a:extLst>
              <a:ext uri="{FF2B5EF4-FFF2-40B4-BE49-F238E27FC236}">
                <a16:creationId xmlns:a16="http://schemas.microsoft.com/office/drawing/2014/main" id="{7E1B133F-34C8-0B43-9B8C-C7F10A9DEA23}"/>
              </a:ext>
            </a:extLst>
          </p:cNvPr>
          <p:cNvPicPr>
            <a:picLocks noChangeAspect="1"/>
          </p:cNvPicPr>
          <p:nvPr userDrawn="1"/>
        </p:nvPicPr>
        <p:blipFill>
          <a:blip r:embed="rId3"/>
          <a:stretch>
            <a:fillRect/>
          </a:stretch>
        </p:blipFill>
        <p:spPr>
          <a:xfrm>
            <a:off x="5353771" y="-28501"/>
            <a:ext cx="7867424" cy="6957753"/>
          </a:xfrm>
          <a:prstGeom prst="rect">
            <a:avLst/>
          </a:prstGeom>
        </p:spPr>
      </p:pic>
      <p:sp>
        <p:nvSpPr>
          <p:cNvPr id="10" name="Text Placeholder 2">
            <a:extLst>
              <a:ext uri="{FF2B5EF4-FFF2-40B4-BE49-F238E27FC236}">
                <a16:creationId xmlns:a16="http://schemas.microsoft.com/office/drawing/2014/main" id="{4764A446-17E0-534E-AF90-61831287B92E}"/>
              </a:ext>
            </a:extLst>
          </p:cNvPr>
          <p:cNvSpPr>
            <a:spLocks noGrp="1"/>
          </p:cNvSpPr>
          <p:nvPr>
            <p:ph type="body" idx="1"/>
          </p:nvPr>
        </p:nvSpPr>
        <p:spPr>
          <a:xfrm>
            <a:off x="742208" y="5427023"/>
            <a:ext cx="10707584" cy="875346"/>
          </a:xfrm>
        </p:spPr>
        <p:txBody>
          <a:bodyPr>
            <a:normAutofit/>
          </a:bodyPr>
          <a:lstStyle>
            <a:lvl1pPr marL="0" indent="0">
              <a:buNone/>
              <a:defRPr sz="1600" b="0">
                <a:solidFill>
                  <a:schemeClr val="bg2">
                    <a:lumMod val="25000"/>
                  </a:schemeClr>
                </a:solidFill>
                <a:latin typeface="Optima" panose="02000503060000020004" pitchFamily="2" charset="0"/>
              </a:defRPr>
            </a:lvl1pPr>
            <a:lvl2pPr marL="457200" indent="0">
              <a:buNone/>
              <a:defRPr sz="2000">
                <a:solidFill>
                  <a:schemeClr val="tx1">
                    <a:tint val="75000"/>
                  </a:schemeClr>
                </a:solidFill>
              </a:defRPr>
            </a:lvl2pPr>
            <a:lvl3pPr marL="914400" indent="0">
              <a:buFontTx/>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
            <a:extLst>
              <a:ext uri="{FF2B5EF4-FFF2-40B4-BE49-F238E27FC236}">
                <a16:creationId xmlns:a16="http://schemas.microsoft.com/office/drawing/2014/main" id="{57934F05-E13C-C444-90AF-983EE7073A57}"/>
              </a:ext>
            </a:extLst>
          </p:cNvPr>
          <p:cNvSpPr>
            <a:spLocks noGrp="1"/>
          </p:cNvSpPr>
          <p:nvPr>
            <p:ph type="ctrTitle" hasCustomPrompt="1"/>
          </p:nvPr>
        </p:nvSpPr>
        <p:spPr>
          <a:xfrm>
            <a:off x="740841" y="4036555"/>
            <a:ext cx="10707584" cy="1295467"/>
          </a:xfrm>
        </p:spPr>
        <p:txBody>
          <a:bodyPr anchor="b">
            <a:normAutofit/>
          </a:bodyPr>
          <a:lstStyle>
            <a:lvl1pPr algn="l">
              <a:defRPr sz="3000" baseline="0">
                <a:solidFill>
                  <a:srgbClr val="3D79A4"/>
                </a:solidFill>
                <a:latin typeface="Optima nova LT" pitchFamily="2" charset="0"/>
              </a:defRPr>
            </a:lvl1pPr>
          </a:lstStyle>
          <a:p>
            <a:pPr lvl="0"/>
            <a:r>
              <a:rPr lang="en-US" dirty="0"/>
              <a:t>Click to edit Master text styles</a:t>
            </a:r>
          </a:p>
        </p:txBody>
      </p:sp>
    </p:spTree>
    <p:extLst>
      <p:ext uri="{BB962C8B-B14F-4D97-AF65-F5344CB8AC3E}">
        <p14:creationId xmlns:p14="http://schemas.microsoft.com/office/powerpoint/2010/main" val="422728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D98F534A-E472-4E71-AC54-75A6B0D4316B}" type="datetimeFigureOut">
              <a:rPr lang="et-EE" smtClean="0"/>
              <a:t>15.10.2022</a:t>
            </a:fld>
            <a:endParaRPr lang="et-EE"/>
          </a:p>
        </p:txBody>
      </p:sp>
      <p:sp>
        <p:nvSpPr>
          <p:cNvPr id="5" name="Jaluse kohatäide 4"/>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8516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Muutke teksti laade</a:t>
            </a:r>
          </a:p>
        </p:txBody>
      </p:sp>
      <p:sp>
        <p:nvSpPr>
          <p:cNvPr id="4" name="Kuupäeva kohatäide 3"/>
          <p:cNvSpPr>
            <a:spLocks noGrp="1"/>
          </p:cNvSpPr>
          <p:nvPr>
            <p:ph type="dt" sz="half" idx="10"/>
          </p:nvPr>
        </p:nvSpPr>
        <p:spPr/>
        <p:txBody>
          <a:bodyPr/>
          <a:lstStyle/>
          <a:p>
            <a:fld id="{D98F534A-E472-4E71-AC54-75A6B0D4316B}" type="datetimeFigureOut">
              <a:rPr lang="et-EE" smtClean="0"/>
              <a:t>15.10.2022</a:t>
            </a:fld>
            <a:endParaRPr lang="et-EE"/>
          </a:p>
        </p:txBody>
      </p:sp>
      <p:sp>
        <p:nvSpPr>
          <p:cNvPr id="5" name="Jaluse kohatäide 4"/>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154239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096000" y="1825625"/>
            <a:ext cx="5257800" cy="4043330"/>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D98F534A-E472-4E71-AC54-75A6B0D4316B}" type="datetimeFigureOut">
              <a:rPr lang="et-EE" smtClean="0"/>
              <a:t>15.10.2022</a:t>
            </a:fld>
            <a:endParaRPr lang="et-EE"/>
          </a:p>
        </p:txBody>
      </p:sp>
      <p:sp>
        <p:nvSpPr>
          <p:cNvPr id="6" name="Jaluse kohatäide 5"/>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390881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Sisu kohatäide 3"/>
          <p:cNvSpPr>
            <a:spLocks noGrp="1"/>
          </p:cNvSpPr>
          <p:nvPr>
            <p:ph sz="half" idx="2"/>
          </p:nvPr>
        </p:nvSpPr>
        <p:spPr>
          <a:xfrm>
            <a:off x="839788" y="2505075"/>
            <a:ext cx="5157787" cy="3494509"/>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Sisu kohatäide 5"/>
          <p:cNvSpPr>
            <a:spLocks noGrp="1"/>
          </p:cNvSpPr>
          <p:nvPr>
            <p:ph sz="quarter" idx="4"/>
          </p:nvPr>
        </p:nvSpPr>
        <p:spPr>
          <a:xfrm>
            <a:off x="6172200" y="2505075"/>
            <a:ext cx="5183188" cy="3494509"/>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D98F534A-E472-4E71-AC54-75A6B0D4316B}" type="datetimeFigureOut">
              <a:rPr lang="et-EE" smtClean="0"/>
              <a:t>15.10.2022</a:t>
            </a:fld>
            <a:endParaRPr lang="et-EE"/>
          </a:p>
        </p:txBody>
      </p:sp>
      <p:sp>
        <p:nvSpPr>
          <p:cNvPr id="8" name="Jaluse kohatäide 7"/>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0431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D98F534A-E472-4E71-AC54-75A6B0D4316B}" type="datetimeFigureOut">
              <a:rPr lang="et-EE" smtClean="0"/>
              <a:t>15.10.2022</a:t>
            </a:fld>
            <a:endParaRPr lang="et-EE"/>
          </a:p>
        </p:txBody>
      </p:sp>
      <p:sp>
        <p:nvSpPr>
          <p:cNvPr id="4" name="Jaluse kohatäide 3"/>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375436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D98F534A-E472-4E71-AC54-75A6B0D4316B}" type="datetimeFigureOut">
              <a:rPr lang="et-EE" smtClean="0"/>
              <a:t>15.10.2022</a:t>
            </a:fld>
            <a:endParaRPr lang="et-EE"/>
          </a:p>
        </p:txBody>
      </p:sp>
      <p:sp>
        <p:nvSpPr>
          <p:cNvPr id="3" name="Jaluse kohatäide 2"/>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36011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D98F534A-E472-4E71-AC54-75A6B0D4316B}" type="datetimeFigureOut">
              <a:rPr lang="et-EE" smtClean="0"/>
              <a:t>15.10.2022</a:t>
            </a:fld>
            <a:endParaRPr lang="et-EE"/>
          </a:p>
        </p:txBody>
      </p:sp>
      <p:sp>
        <p:nvSpPr>
          <p:cNvPr id="6" name="Jaluse kohatäide 5"/>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361002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D98F534A-E472-4E71-AC54-75A6B0D4316B}" type="datetimeFigureOut">
              <a:rPr lang="et-EE" smtClean="0"/>
              <a:t>15.10.2022</a:t>
            </a:fld>
            <a:endParaRPr lang="et-EE"/>
          </a:p>
        </p:txBody>
      </p:sp>
      <p:sp>
        <p:nvSpPr>
          <p:cNvPr id="6" name="Jaluse kohatäide 5"/>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23503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8000">
              <a:schemeClr val="accent1">
                <a:lumMod val="5000"/>
                <a:lumOff val="95000"/>
              </a:schemeClr>
            </a:gs>
            <a:gs pos="96000">
              <a:srgbClr val="BEEAFE"/>
            </a:gs>
            <a:gs pos="97000">
              <a:srgbClr val="BEEAFE"/>
            </a:gs>
            <a:gs pos="94000">
              <a:srgbClr val="BEEAFE"/>
            </a:gs>
          </a:gsLst>
          <a:lin ang="5400000" scaled="1"/>
        </a:gradFill>
        <a:effectLst/>
      </p:bgPr>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177283"/>
            <a:ext cx="10515600" cy="2220684"/>
          </a:xfrm>
          <a:prstGeom prst="rect">
            <a:avLst/>
          </a:prstGeom>
        </p:spPr>
        <p:txBody>
          <a:bodyPr vert="horz" lIns="91440" tIns="45720" rIns="91440" bIns="45720" rtlCol="0" anchor="ctr">
            <a:normAutofit/>
          </a:bodyPr>
          <a:lstStyle/>
          <a:p>
            <a:r>
              <a:rPr lang="et-EE" dirty="0"/>
              <a:t>Muutke pealkirja laadi</a:t>
            </a:r>
          </a:p>
        </p:txBody>
      </p:sp>
      <p:sp>
        <p:nvSpPr>
          <p:cNvPr id="3" name="Teksti kohatäide 2"/>
          <p:cNvSpPr>
            <a:spLocks noGrp="1"/>
          </p:cNvSpPr>
          <p:nvPr>
            <p:ph type="body" idx="1"/>
          </p:nvPr>
        </p:nvSpPr>
        <p:spPr>
          <a:xfrm>
            <a:off x="838200" y="2491273"/>
            <a:ext cx="10515600" cy="3228392"/>
          </a:xfrm>
          <a:prstGeom prst="rect">
            <a:avLst/>
          </a:prstGeom>
        </p:spPr>
        <p:txBody>
          <a:bodyPr vert="horz" lIns="91440" tIns="45720" rIns="91440" bIns="45720" rtlCol="0">
            <a:normAutofit/>
          </a:bodyPr>
          <a:lstStyle/>
          <a:p>
            <a:pPr lvl="0"/>
            <a:r>
              <a:rPr lang="et-EE" dirty="0"/>
              <a:t>Muutke teksti laade</a:t>
            </a:r>
          </a:p>
          <a:p>
            <a:pPr lvl="1"/>
            <a:r>
              <a:rPr lang="et-EE" dirty="0"/>
              <a:t>Teine tase</a:t>
            </a:r>
          </a:p>
          <a:p>
            <a:pPr lvl="2"/>
            <a:r>
              <a:rPr lang="et-EE" dirty="0"/>
              <a:t>Kolmas tase</a:t>
            </a:r>
          </a:p>
          <a:p>
            <a:pPr lvl="3"/>
            <a:r>
              <a:rPr lang="et-EE" dirty="0"/>
              <a:t>Neljas tase</a:t>
            </a:r>
          </a:p>
          <a:p>
            <a:pPr lvl="4"/>
            <a:r>
              <a:rPr lang="et-EE" dirty="0"/>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F534A-E472-4E71-AC54-75A6B0D4316B}" type="datetimeFigureOut">
              <a:rPr lang="et-EE" smtClean="0"/>
              <a:t>15.10.2022</a:t>
            </a:fld>
            <a:endParaRPr lang="et-EE"/>
          </a:p>
        </p:txBody>
      </p:sp>
      <p:sp>
        <p:nvSpPr>
          <p:cNvPr id="5" name="Jaluse kohatäide 4"/>
          <p:cNvSpPr>
            <a:spLocks noGrp="1"/>
          </p:cNvSpPr>
          <p:nvPr>
            <p:ph type="ftr" sz="quarter" idx="3"/>
          </p:nvPr>
        </p:nvSpPr>
        <p:spPr>
          <a:xfrm>
            <a:off x="3581400" y="6356349"/>
            <a:ext cx="256747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pic>
        <p:nvPicPr>
          <p:cNvPr id="7" name="Pilt 6"/>
          <p:cNvPicPr>
            <a:picLocks noChangeAspect="1"/>
          </p:cNvPicPr>
          <p:nvPr userDrawn="1"/>
        </p:nvPicPr>
        <p:blipFill>
          <a:blip r:embed="rId19"/>
          <a:stretch>
            <a:fillRect/>
          </a:stretch>
        </p:blipFill>
        <p:spPr>
          <a:xfrm>
            <a:off x="7868324" y="6245678"/>
            <a:ext cx="3485476" cy="475795"/>
          </a:xfrm>
          <a:prstGeom prst="rect">
            <a:avLst/>
          </a:prstGeom>
        </p:spPr>
      </p:pic>
    </p:spTree>
    <p:extLst>
      <p:ext uri="{BB962C8B-B14F-4D97-AF65-F5344CB8AC3E}">
        <p14:creationId xmlns:p14="http://schemas.microsoft.com/office/powerpoint/2010/main" val="112860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46000">
              <a:schemeClr val="bg1"/>
            </a:gs>
            <a:gs pos="100000">
              <a:srgbClr val="BEEAFE"/>
            </a:gs>
            <a:gs pos="100000">
              <a:srgbClr val="00B0F0"/>
            </a:gs>
          </a:gsLst>
          <a:lin ang="5400000" scaled="1"/>
        </a:gradFill>
        <a:effectLst/>
      </p:bgPr>
    </p:bg>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438539"/>
            <a:ext cx="9144000" cy="3071424"/>
          </a:xfrm>
          <a:noFill/>
        </p:spPr>
        <p:txBody>
          <a:bodyPr>
            <a:normAutofit/>
          </a:bodyPr>
          <a:lstStyle/>
          <a:p>
            <a:r>
              <a:rPr lang="et-EE" sz="4800" b="1" dirty="0"/>
              <a:t>Eesti Linnade ja Valdade Liidu tegevuse ülevaade</a:t>
            </a:r>
          </a:p>
        </p:txBody>
      </p:sp>
      <p:sp>
        <p:nvSpPr>
          <p:cNvPr id="3" name="Alapealkiri 2"/>
          <p:cNvSpPr>
            <a:spLocks noGrp="1"/>
          </p:cNvSpPr>
          <p:nvPr>
            <p:ph type="subTitle" idx="1"/>
          </p:nvPr>
        </p:nvSpPr>
        <p:spPr>
          <a:xfrm>
            <a:off x="1524000" y="3602038"/>
            <a:ext cx="9144000" cy="932640"/>
          </a:xfrm>
        </p:spPr>
        <p:txBody>
          <a:bodyPr/>
          <a:lstStyle/>
          <a:p>
            <a:r>
              <a:rPr lang="et-EE" dirty="0"/>
              <a:t>Jan Trei, ELVL asedirektor</a:t>
            </a:r>
          </a:p>
        </p:txBody>
      </p:sp>
    </p:spTree>
    <p:extLst>
      <p:ext uri="{BB962C8B-B14F-4D97-AF65-F5344CB8AC3E}">
        <p14:creationId xmlns:p14="http://schemas.microsoft.com/office/powerpoint/2010/main" val="202613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10515600" cy="1334646"/>
          </a:xfrm>
        </p:spPr>
        <p:txBody>
          <a:bodyPr>
            <a:normAutofit/>
          </a:bodyPr>
          <a:lstStyle/>
          <a:p>
            <a:r>
              <a:rPr lang="fi-FI" sz="3600" b="1" dirty="0"/>
              <a:t>Eesti </a:t>
            </a:r>
            <a:r>
              <a:rPr lang="fi-FI" sz="3600" b="1" dirty="0" err="1"/>
              <a:t>Linnade</a:t>
            </a:r>
            <a:r>
              <a:rPr lang="fi-FI" sz="3600" b="1" dirty="0"/>
              <a:t> ja </a:t>
            </a:r>
            <a:r>
              <a:rPr lang="fi-FI" sz="3600" b="1" dirty="0" err="1"/>
              <a:t>Valdade</a:t>
            </a:r>
            <a:r>
              <a:rPr lang="fi-FI" sz="3600" b="1" dirty="0"/>
              <a:t> </a:t>
            </a:r>
            <a:r>
              <a:rPr lang="fi-FI" sz="3600" b="1" dirty="0" err="1"/>
              <a:t>Liidu</a:t>
            </a:r>
            <a:r>
              <a:rPr lang="fi-FI" sz="3600" b="1" dirty="0"/>
              <a:t> </a:t>
            </a:r>
            <a:r>
              <a:rPr lang="fi-FI" sz="3600" b="1" dirty="0" err="1"/>
              <a:t>tegevussuunad</a:t>
            </a:r>
            <a:r>
              <a:rPr lang="fi-FI" sz="3600" b="1" dirty="0"/>
              <a:t> 20</a:t>
            </a:r>
            <a:r>
              <a:rPr lang="et-EE" sz="3600" b="1" dirty="0"/>
              <a:t>22</a:t>
            </a:r>
            <a:r>
              <a:rPr lang="fi-FI" sz="3600" b="1" dirty="0"/>
              <a:t> – 202</a:t>
            </a:r>
            <a:r>
              <a:rPr lang="et-EE" sz="3600" b="1" dirty="0"/>
              <a:t>5</a:t>
            </a:r>
          </a:p>
        </p:txBody>
      </p:sp>
      <p:sp>
        <p:nvSpPr>
          <p:cNvPr id="3" name="Sisu kohatäide 2"/>
          <p:cNvSpPr>
            <a:spLocks noGrp="1"/>
          </p:cNvSpPr>
          <p:nvPr>
            <p:ph idx="1"/>
          </p:nvPr>
        </p:nvSpPr>
        <p:spPr>
          <a:xfrm>
            <a:off x="838200" y="1656784"/>
            <a:ext cx="10515600" cy="4255129"/>
          </a:xfrm>
        </p:spPr>
        <p:txBody>
          <a:bodyPr>
            <a:normAutofit fontScale="25000" lnSpcReduction="20000"/>
          </a:bodyPr>
          <a:lstStyle/>
          <a:p>
            <a:pPr marL="0" indent="0">
              <a:buNone/>
            </a:pPr>
            <a:endParaRPr lang="et-EE" b="1" u="sng" dirty="0"/>
          </a:p>
          <a:p>
            <a:pPr marL="0" indent="0">
              <a:buNone/>
            </a:pPr>
            <a:r>
              <a:rPr lang="et-EE" sz="9600" b="1" dirty="0"/>
              <a:t>-Omavalitsuspoliitika kujundamine;</a:t>
            </a:r>
          </a:p>
          <a:p>
            <a:pPr marL="0" indent="0">
              <a:buNone/>
            </a:pPr>
            <a:r>
              <a:rPr lang="et-EE" sz="9600" b="1" dirty="0"/>
              <a:t>-Kohalike omavalitsuste finantsautonoomia tagamine;</a:t>
            </a:r>
          </a:p>
          <a:p>
            <a:pPr marL="0" indent="0">
              <a:buNone/>
            </a:pPr>
            <a:r>
              <a:rPr lang="et-EE" sz="9600" b="1" dirty="0"/>
              <a:t>-Riigieelarve ja riigieelarvestrateegia läbirääkimised;</a:t>
            </a:r>
          </a:p>
          <a:p>
            <a:pPr marL="0" indent="0">
              <a:buNone/>
            </a:pPr>
            <a:r>
              <a:rPr lang="et-EE" sz="9600" b="1" dirty="0"/>
              <a:t>-Kohalike omavalitsuste õiguslik kaitse;</a:t>
            </a:r>
          </a:p>
          <a:p>
            <a:pPr marL="0" indent="0">
              <a:buNone/>
            </a:pPr>
            <a:r>
              <a:rPr lang="et-EE" sz="9600" b="1" dirty="0"/>
              <a:t>-Rahvusvaheline koostöö;</a:t>
            </a:r>
          </a:p>
          <a:p>
            <a:pPr marL="0" indent="0">
              <a:buNone/>
            </a:pPr>
            <a:r>
              <a:rPr lang="et-EE" sz="9600" b="1" dirty="0"/>
              <a:t>-</a:t>
            </a:r>
            <a:r>
              <a:rPr lang="fi-FI" sz="9600" b="1" dirty="0"/>
              <a:t>Info- ja </a:t>
            </a:r>
            <a:r>
              <a:rPr lang="fi-FI" sz="9600" b="1" dirty="0" err="1"/>
              <a:t>kommunikatsioonitehnoloogia</a:t>
            </a:r>
            <a:r>
              <a:rPr lang="fi-FI" sz="9600" b="1" dirty="0"/>
              <a:t> (IKT) </a:t>
            </a:r>
            <a:r>
              <a:rPr lang="fi-FI" sz="9600" b="1" dirty="0" err="1"/>
              <a:t>teenuste</a:t>
            </a:r>
            <a:r>
              <a:rPr lang="fi-FI" sz="9600" b="1" dirty="0"/>
              <a:t> </a:t>
            </a:r>
            <a:r>
              <a:rPr lang="fi-FI" sz="9600" b="1" dirty="0" err="1"/>
              <a:t>valdkonna</a:t>
            </a:r>
            <a:r>
              <a:rPr lang="fi-FI" sz="9600" b="1" dirty="0"/>
              <a:t> </a:t>
            </a:r>
            <a:r>
              <a:rPr lang="fi-FI" sz="9600" b="1" dirty="0" err="1"/>
              <a:t>arendamine</a:t>
            </a:r>
            <a:r>
              <a:rPr lang="fi-FI" sz="9600" b="1" dirty="0"/>
              <a:t> ja </a:t>
            </a:r>
            <a:r>
              <a:rPr lang="fi-FI" sz="9600" b="1" dirty="0" err="1"/>
              <a:t>nõustamine</a:t>
            </a:r>
            <a:r>
              <a:rPr lang="et-EE" sz="9600" b="1" dirty="0"/>
              <a:t>;</a:t>
            </a:r>
          </a:p>
          <a:p>
            <a:pPr marL="0" indent="0">
              <a:buNone/>
            </a:pPr>
            <a:r>
              <a:rPr lang="et-EE" sz="9600" b="1" dirty="0"/>
              <a:t>-Kohaliku omavalitsuste personaliarenduse tegevuste keskne koordineerimine;</a:t>
            </a:r>
          </a:p>
          <a:p>
            <a:pPr marL="0" indent="0">
              <a:buNone/>
            </a:pPr>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03544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Riigieelarve läbirääkimised</a:t>
            </a:r>
          </a:p>
        </p:txBody>
      </p:sp>
      <p:sp>
        <p:nvSpPr>
          <p:cNvPr id="3" name="Sisu kohatäide 2"/>
          <p:cNvSpPr>
            <a:spLocks noGrp="1"/>
          </p:cNvSpPr>
          <p:nvPr>
            <p:ph idx="1"/>
          </p:nvPr>
        </p:nvSpPr>
        <p:spPr>
          <a:xfrm>
            <a:off x="838200" y="1937982"/>
            <a:ext cx="10515600" cy="3781683"/>
          </a:xfrm>
        </p:spPr>
        <p:txBody>
          <a:bodyPr>
            <a:normAutofit fontScale="25000" lnSpcReduction="20000"/>
          </a:bodyPr>
          <a:lstStyle/>
          <a:p>
            <a:pPr marL="0" indent="0">
              <a:buNone/>
            </a:pPr>
            <a:endParaRPr lang="et-EE" b="1" u="sng" dirty="0"/>
          </a:p>
          <a:p>
            <a:r>
              <a:rPr lang="et-EE" sz="11200" dirty="0"/>
              <a:t>Oluline ja unikaalne roll osaleda riigieelarve läbirääkimistel ning läbi selle protsessi </a:t>
            </a:r>
            <a:r>
              <a:rPr lang="et-EE" sz="11200" dirty="0" err="1"/>
              <a:t>kaitsa</a:t>
            </a:r>
            <a:r>
              <a:rPr lang="et-EE" sz="11200" dirty="0"/>
              <a:t> </a:t>
            </a:r>
            <a:r>
              <a:rPr lang="et-EE" sz="11200" b="1" dirty="0"/>
              <a:t>KOV-te huve riigi tasandil</a:t>
            </a:r>
            <a:r>
              <a:rPr lang="et-EE" sz="11200" dirty="0"/>
              <a:t>!</a:t>
            </a:r>
          </a:p>
          <a:p>
            <a:r>
              <a:rPr lang="et-EE" sz="11200" dirty="0"/>
              <a:t>ELVL räägib riigiga läbi iga järgmise aasta riigieelarves sisalduvate edasiantavate </a:t>
            </a:r>
            <a:r>
              <a:rPr lang="et-EE" sz="11200" b="1" dirty="0"/>
              <a:t>maksude</a:t>
            </a:r>
            <a:r>
              <a:rPr lang="et-EE" sz="11200" dirty="0"/>
              <a:t> ja </a:t>
            </a:r>
            <a:r>
              <a:rPr lang="et-EE" sz="11200" b="1" dirty="0"/>
              <a:t>toetuste</a:t>
            </a:r>
            <a:r>
              <a:rPr lang="et-EE" sz="11200" dirty="0"/>
              <a:t> teema.</a:t>
            </a:r>
          </a:p>
          <a:p>
            <a:r>
              <a:rPr lang="et-EE" sz="11200" b="1" u="sng" dirty="0"/>
              <a:t>Läbirääkimiste teemad on</a:t>
            </a:r>
            <a:r>
              <a:rPr lang="et-EE" sz="11200" u="sng" dirty="0"/>
              <a:t>:</a:t>
            </a:r>
          </a:p>
          <a:p>
            <a:r>
              <a:rPr lang="et-EE" sz="11200" dirty="0"/>
              <a:t>Riigieelarvest </a:t>
            </a:r>
            <a:r>
              <a:rPr lang="fi-FI" sz="11200" dirty="0" err="1"/>
              <a:t>edasiantavate</a:t>
            </a:r>
            <a:r>
              <a:rPr lang="fi-FI" sz="11200" dirty="0"/>
              <a:t> </a:t>
            </a:r>
            <a:r>
              <a:rPr lang="fi-FI" sz="11200" b="1" dirty="0" err="1"/>
              <a:t>maksude</a:t>
            </a:r>
            <a:r>
              <a:rPr lang="et-EE" sz="11200" b="1" dirty="0"/>
              <a:t> </a:t>
            </a:r>
            <a:r>
              <a:rPr lang="et-EE" sz="11200" dirty="0"/>
              <a:t>ja </a:t>
            </a:r>
            <a:r>
              <a:rPr lang="et-EE" sz="11200" b="1" dirty="0"/>
              <a:t>toetuste</a:t>
            </a:r>
            <a:r>
              <a:rPr lang="et-EE" sz="11200" dirty="0"/>
              <a:t> </a:t>
            </a:r>
            <a:r>
              <a:rPr lang="fi-FI" sz="11200" dirty="0"/>
              <a:t>(</a:t>
            </a:r>
            <a:r>
              <a:rPr lang="et-EE" sz="11200" b="1" dirty="0"/>
              <a:t>üksikisiku </a:t>
            </a:r>
            <a:r>
              <a:rPr lang="fi-FI" sz="11200" b="1" dirty="0" err="1"/>
              <a:t>tulumaks</a:t>
            </a:r>
            <a:r>
              <a:rPr lang="fi-FI" sz="11200" dirty="0"/>
              <a:t>, </a:t>
            </a:r>
            <a:r>
              <a:rPr lang="et-EE" sz="11200" b="1" dirty="0"/>
              <a:t>tasandusfond</a:t>
            </a:r>
            <a:r>
              <a:rPr lang="et-EE" sz="11200" dirty="0"/>
              <a:t>; </a:t>
            </a:r>
            <a:r>
              <a:rPr lang="fi-FI" sz="11200" b="1" dirty="0" err="1"/>
              <a:t>maamaks</a:t>
            </a:r>
            <a:r>
              <a:rPr lang="fi-FI" sz="11200" dirty="0"/>
              <a:t>, </a:t>
            </a:r>
            <a:r>
              <a:rPr lang="fi-FI" sz="11200" b="1" dirty="0" err="1"/>
              <a:t>keskkonnatasud</a:t>
            </a:r>
            <a:r>
              <a:rPr lang="et-EE" sz="11200" b="1" dirty="0"/>
              <a:t>e </a:t>
            </a:r>
            <a:r>
              <a:rPr lang="fi-FI" sz="11200" u="sng" dirty="0"/>
              <a:t>osa suurus ja </a:t>
            </a:r>
            <a:r>
              <a:rPr lang="fi-FI" sz="11200" u="sng" dirty="0" err="1"/>
              <a:t>laekumise</a:t>
            </a:r>
            <a:r>
              <a:rPr lang="fi-FI" sz="11200" u="sng" dirty="0"/>
              <a:t> </a:t>
            </a:r>
            <a:r>
              <a:rPr lang="fi-FI" sz="11200" u="sng" dirty="0" err="1"/>
              <a:t>põhimõtted</a:t>
            </a:r>
            <a:r>
              <a:rPr lang="fi-FI" sz="11200" dirty="0"/>
              <a:t>; </a:t>
            </a:r>
            <a:endParaRPr lang="et-EE" sz="11200" dirty="0"/>
          </a:p>
          <a:p>
            <a:r>
              <a:rPr lang="et-EE" sz="11200" dirty="0"/>
              <a:t>KOV üksusele seadusega pandud </a:t>
            </a:r>
            <a:r>
              <a:rPr lang="et-EE" sz="11200" b="1" dirty="0"/>
              <a:t>riiklike ülesannete kulude katmise tingimused ja korraldus.</a:t>
            </a:r>
          </a:p>
          <a:p>
            <a:endParaRPr lang="et-EE" sz="11200" dirty="0"/>
          </a:p>
          <a:p>
            <a:endParaRPr lang="et-EE" sz="11200" dirty="0"/>
          </a:p>
          <a:p>
            <a:endParaRPr lang="et-EE" sz="11200" b="1"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81517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FBF7A10-8E1E-44C1-B809-350B310B798B}"/>
              </a:ext>
            </a:extLst>
          </p:cNvPr>
          <p:cNvSpPr>
            <a:spLocks noGrp="1"/>
          </p:cNvSpPr>
          <p:nvPr>
            <p:ph type="title"/>
          </p:nvPr>
        </p:nvSpPr>
        <p:spPr>
          <a:xfrm>
            <a:off x="838200" y="177283"/>
            <a:ext cx="10515600" cy="1044935"/>
          </a:xfrm>
        </p:spPr>
        <p:txBody>
          <a:bodyPr>
            <a:normAutofit/>
          </a:bodyPr>
          <a:lstStyle/>
          <a:p>
            <a:r>
              <a:rPr lang="et-EE" sz="3200" b="1" dirty="0"/>
              <a:t>ELVL ja VV riigieelarve ja riigieelarvestrateegia läbirääkimiste õiguslikud alused</a:t>
            </a:r>
          </a:p>
        </p:txBody>
      </p:sp>
      <p:sp>
        <p:nvSpPr>
          <p:cNvPr id="3" name="Sisu kohatäide 2">
            <a:extLst>
              <a:ext uri="{FF2B5EF4-FFF2-40B4-BE49-F238E27FC236}">
                <a16:creationId xmlns:a16="http://schemas.microsoft.com/office/drawing/2014/main" id="{1BA7278D-1551-41F3-9719-22FD547A1C7E}"/>
              </a:ext>
            </a:extLst>
          </p:cNvPr>
          <p:cNvSpPr>
            <a:spLocks noGrp="1"/>
          </p:cNvSpPr>
          <p:nvPr>
            <p:ph idx="1"/>
          </p:nvPr>
        </p:nvSpPr>
        <p:spPr>
          <a:xfrm>
            <a:off x="651850" y="1140737"/>
            <a:ext cx="10701950" cy="4578928"/>
          </a:xfrm>
        </p:spPr>
        <p:txBody>
          <a:bodyPr/>
          <a:lstStyle/>
          <a:p>
            <a:endParaRPr lang="et-EE" b="1" i="1" dirty="0"/>
          </a:p>
          <a:p>
            <a:pPr marL="0" indent="0">
              <a:buNone/>
            </a:pPr>
            <a:r>
              <a:rPr lang="et-EE" b="1" i="1" dirty="0"/>
              <a:t>Läbirääkimised on reguleeritud ja kindlates raamides protsess!</a:t>
            </a:r>
          </a:p>
          <a:p>
            <a:pPr marL="0" indent="0">
              <a:buNone/>
            </a:pPr>
            <a:endParaRPr lang="et-EE" b="1" i="1" dirty="0"/>
          </a:p>
          <a:p>
            <a:r>
              <a:rPr lang="et-EE" b="1" i="1" dirty="0"/>
              <a:t>Riigieelarve seadus (5. jagu Riigieelarve seos kohaliku omavalitsuse üksuste eelarvetega )</a:t>
            </a:r>
          </a:p>
          <a:p>
            <a:r>
              <a:rPr lang="fi-FI" b="1" i="1" dirty="0" err="1"/>
              <a:t>Vabariigi</a:t>
            </a:r>
            <a:r>
              <a:rPr lang="fi-FI" b="1" i="1" dirty="0"/>
              <a:t> </a:t>
            </a:r>
            <a:r>
              <a:rPr lang="fi-FI" b="1" i="1" dirty="0" err="1"/>
              <a:t>Valitsuse</a:t>
            </a:r>
            <a:r>
              <a:rPr lang="fi-FI" b="1" i="1" dirty="0"/>
              <a:t> ja Eesti </a:t>
            </a:r>
            <a:r>
              <a:rPr lang="fi-FI" b="1" i="1" dirty="0" err="1"/>
              <a:t>Linnade</a:t>
            </a:r>
            <a:r>
              <a:rPr lang="fi-FI" b="1" i="1" dirty="0"/>
              <a:t> ja </a:t>
            </a:r>
            <a:r>
              <a:rPr lang="fi-FI" b="1" i="1" dirty="0" err="1"/>
              <a:t>Valdade</a:t>
            </a:r>
            <a:r>
              <a:rPr lang="fi-FI" b="1" i="1" dirty="0"/>
              <a:t> </a:t>
            </a:r>
            <a:r>
              <a:rPr lang="fi-FI" b="1" i="1" dirty="0" err="1"/>
              <a:t>Liidu</a:t>
            </a:r>
            <a:r>
              <a:rPr lang="fi-FI" b="1" i="1" dirty="0"/>
              <a:t> </a:t>
            </a:r>
            <a:r>
              <a:rPr lang="fi-FI" b="1" i="1" dirty="0" err="1"/>
              <a:t>vahelise</a:t>
            </a:r>
            <a:r>
              <a:rPr lang="fi-FI" b="1" i="1" dirty="0"/>
              <a:t> </a:t>
            </a:r>
            <a:r>
              <a:rPr lang="fi-FI" b="1" i="1" dirty="0" err="1"/>
              <a:t>eelarve</a:t>
            </a:r>
            <a:r>
              <a:rPr lang="fi-FI" b="1" i="1" dirty="0"/>
              <a:t> </a:t>
            </a:r>
            <a:r>
              <a:rPr lang="fi-FI" b="1" i="1" dirty="0" err="1"/>
              <a:t>läbirääkimiste</a:t>
            </a:r>
            <a:r>
              <a:rPr lang="fi-FI" b="1" i="1" dirty="0"/>
              <a:t> </a:t>
            </a:r>
            <a:r>
              <a:rPr lang="fi-FI" b="1" i="1" dirty="0" err="1"/>
              <a:t>töökord</a:t>
            </a:r>
            <a:r>
              <a:rPr lang="et-EE" i="1" dirty="0"/>
              <a:t> (kinnitatud uute täiendustega 24.05.2022 läbirääkimiste töökoosolekul)</a:t>
            </a:r>
          </a:p>
          <a:p>
            <a:endParaRPr lang="fi-FI" i="1" dirty="0"/>
          </a:p>
          <a:p>
            <a:endParaRPr lang="et-EE" i="1" dirty="0"/>
          </a:p>
          <a:p>
            <a:endParaRPr lang="et-EE" dirty="0"/>
          </a:p>
        </p:txBody>
      </p:sp>
    </p:spTree>
    <p:extLst>
      <p:ext uri="{BB962C8B-B14F-4D97-AF65-F5344CB8AC3E}">
        <p14:creationId xmlns:p14="http://schemas.microsoft.com/office/powerpoint/2010/main" val="148822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8224319" cy="900079"/>
          </a:xfrm>
        </p:spPr>
        <p:txBody>
          <a:bodyPr>
            <a:normAutofit/>
          </a:bodyPr>
          <a:lstStyle/>
          <a:p>
            <a:r>
              <a:rPr lang="et-EE" sz="3600" b="1" dirty="0"/>
              <a:t>Riigieelarve läbirääkimiste õiguslikud alused</a:t>
            </a:r>
          </a:p>
        </p:txBody>
      </p:sp>
      <p:sp>
        <p:nvSpPr>
          <p:cNvPr id="3" name="Sisu kohatäide 2"/>
          <p:cNvSpPr>
            <a:spLocks noGrp="1"/>
          </p:cNvSpPr>
          <p:nvPr>
            <p:ph idx="1"/>
          </p:nvPr>
        </p:nvSpPr>
        <p:spPr>
          <a:xfrm>
            <a:off x="497941" y="1729212"/>
            <a:ext cx="11334938" cy="4354717"/>
          </a:xfrm>
        </p:spPr>
        <p:txBody>
          <a:bodyPr>
            <a:normAutofit fontScale="85000" lnSpcReduction="20000"/>
          </a:bodyPr>
          <a:lstStyle/>
          <a:p>
            <a:pPr marL="0" indent="0">
              <a:buNone/>
            </a:pPr>
            <a:endParaRPr lang="et-EE" b="1" u="sng" dirty="0"/>
          </a:p>
          <a:p>
            <a:endParaRPr lang="et-EE" sz="2000" b="1"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
        <p:nvSpPr>
          <p:cNvPr id="4" name="TextBox 3">
            <a:extLst>
              <a:ext uri="{FF2B5EF4-FFF2-40B4-BE49-F238E27FC236}">
                <a16:creationId xmlns:a16="http://schemas.microsoft.com/office/drawing/2014/main" id="{2EA095C1-5AAE-41DD-B42A-CA70E330D6DC}"/>
              </a:ext>
            </a:extLst>
          </p:cNvPr>
          <p:cNvSpPr txBox="1"/>
          <p:nvPr/>
        </p:nvSpPr>
        <p:spPr>
          <a:xfrm>
            <a:off x="677501" y="1204111"/>
            <a:ext cx="10351883" cy="8956298"/>
          </a:xfrm>
          <a:prstGeom prst="rect">
            <a:avLst/>
          </a:prstGeom>
          <a:noFill/>
        </p:spPr>
        <p:txBody>
          <a:bodyPr wrap="square" rtlCol="0">
            <a:spAutoFit/>
          </a:bodyPr>
          <a:lstStyle/>
          <a:p>
            <a:endParaRPr lang="et-EE" dirty="0"/>
          </a:p>
          <a:p>
            <a:pPr algn="l"/>
            <a:r>
              <a:rPr lang="et-EE" b="1" i="0" dirty="0">
                <a:solidFill>
                  <a:srgbClr val="000000"/>
                </a:solidFill>
                <a:effectLst/>
                <a:latin typeface="Arial" panose="020B0604020202020204" pitchFamily="34" charset="0"/>
              </a:rPr>
              <a:t>§ </a:t>
            </a:r>
            <a:r>
              <a:rPr lang="et-EE" sz="2400" b="1" i="0" dirty="0">
                <a:solidFill>
                  <a:srgbClr val="000000"/>
                </a:solidFill>
                <a:effectLst/>
                <a:latin typeface="Arial" panose="020B0604020202020204" pitchFamily="34" charset="0"/>
              </a:rPr>
              <a:t>46.</a:t>
            </a:r>
            <a:r>
              <a:rPr lang="et-EE" sz="2400" b="1" i="0" u="none" strike="noStrike" dirty="0">
                <a:solidFill>
                  <a:srgbClr val="0061AA"/>
                </a:solidFill>
                <a:effectLst/>
                <a:latin typeface="Arial" panose="020B0604020202020204" pitchFamily="34" charset="0"/>
              </a:rPr>
              <a:t> (riigieelarve seadus) </a:t>
            </a:r>
            <a:r>
              <a:rPr lang="et-EE" sz="2400" b="1" i="0" dirty="0">
                <a:solidFill>
                  <a:srgbClr val="000000"/>
                </a:solidFill>
                <a:effectLst/>
                <a:latin typeface="Arial" panose="020B0604020202020204" pitchFamily="34" charset="0"/>
              </a:rPr>
              <a:t>Riigieelarve seos kohaliku omavalitsuse üksuste eelarvetega</a:t>
            </a:r>
          </a:p>
          <a:p>
            <a:pPr algn="l"/>
            <a:r>
              <a:rPr lang="et-EE" sz="2400" b="0" i="0" u="none" strike="noStrike" dirty="0">
                <a:solidFill>
                  <a:srgbClr val="0061AA"/>
                </a:solidFill>
                <a:effectLst/>
                <a:latin typeface="Arial" panose="020B0604020202020204" pitchFamily="34" charset="0"/>
              </a:rPr>
              <a:t>  </a:t>
            </a:r>
            <a:r>
              <a:rPr lang="et-EE" sz="2400" b="0" i="0" dirty="0">
                <a:solidFill>
                  <a:srgbClr val="202020"/>
                </a:solidFill>
                <a:effectLst/>
                <a:latin typeface="Arial" panose="020B0604020202020204" pitchFamily="34" charset="0"/>
              </a:rPr>
              <a:t>(1) Riigieelarvest antakse kohaliku omavalitsuse üksustele toetust:</a:t>
            </a:r>
            <a:br>
              <a:rPr lang="et-EE" sz="2400" b="0" i="0" dirty="0">
                <a:solidFill>
                  <a:srgbClr val="202020"/>
                </a:solidFill>
                <a:effectLst/>
                <a:latin typeface="Arial" panose="020B0604020202020204" pitchFamily="34" charset="0"/>
              </a:rPr>
            </a:br>
            <a:r>
              <a:rPr lang="et-EE" sz="2400" b="0" i="0" u="none" strike="noStrike" dirty="0">
                <a:solidFill>
                  <a:srgbClr val="0061AA"/>
                </a:solidFill>
                <a:effectLst/>
                <a:latin typeface="Arial" panose="020B0604020202020204" pitchFamily="34" charset="0"/>
              </a:rPr>
              <a:t>  </a:t>
            </a:r>
            <a:r>
              <a:rPr lang="et-EE" sz="2400" b="0" i="0" dirty="0">
                <a:solidFill>
                  <a:srgbClr val="202020"/>
                </a:solidFill>
                <a:effectLst/>
                <a:latin typeface="Arial" panose="020B0604020202020204" pitchFamily="34" charset="0"/>
              </a:rPr>
              <a:t>1) tasandusfondist;</a:t>
            </a:r>
            <a:br>
              <a:rPr lang="et-EE" sz="2400" b="0" i="0" dirty="0">
                <a:solidFill>
                  <a:srgbClr val="202020"/>
                </a:solidFill>
                <a:effectLst/>
                <a:latin typeface="Arial" panose="020B0604020202020204" pitchFamily="34" charset="0"/>
              </a:rPr>
            </a:br>
            <a:r>
              <a:rPr lang="et-EE" sz="2400" b="0" i="0" u="none" strike="noStrike" dirty="0">
                <a:solidFill>
                  <a:srgbClr val="0061AA"/>
                </a:solidFill>
                <a:effectLst/>
                <a:latin typeface="Arial" panose="020B0604020202020204" pitchFamily="34" charset="0"/>
              </a:rPr>
              <a:t>  </a:t>
            </a:r>
            <a:r>
              <a:rPr lang="et-EE" sz="2400" b="0" i="0" dirty="0">
                <a:solidFill>
                  <a:srgbClr val="202020"/>
                </a:solidFill>
                <a:effectLst/>
                <a:latin typeface="Arial" panose="020B0604020202020204" pitchFamily="34" charset="0"/>
              </a:rPr>
              <a:t>2) toetusfondist;</a:t>
            </a:r>
            <a:br>
              <a:rPr lang="et-EE" sz="2400" b="0" i="0" dirty="0">
                <a:solidFill>
                  <a:srgbClr val="202020"/>
                </a:solidFill>
                <a:effectLst/>
                <a:latin typeface="Arial" panose="020B0604020202020204" pitchFamily="34" charset="0"/>
              </a:rPr>
            </a:br>
            <a:r>
              <a:rPr lang="et-EE" sz="2400" b="0" i="0" u="none" strike="noStrike" dirty="0">
                <a:solidFill>
                  <a:srgbClr val="0061AA"/>
                </a:solidFill>
                <a:effectLst/>
                <a:latin typeface="Arial" panose="020B0604020202020204" pitchFamily="34" charset="0"/>
              </a:rPr>
              <a:t>  </a:t>
            </a:r>
            <a:r>
              <a:rPr lang="et-EE" sz="2400" b="0" i="0" dirty="0">
                <a:solidFill>
                  <a:srgbClr val="202020"/>
                </a:solidFill>
                <a:effectLst/>
                <a:latin typeface="Arial" panose="020B0604020202020204" pitchFamily="34" charset="0"/>
              </a:rPr>
              <a:t>3) juhtumipõhiselt konkreetse tegevuse või investeeringu toetamiseks.</a:t>
            </a:r>
          </a:p>
          <a:p>
            <a:pPr algn="l"/>
            <a:r>
              <a:rPr lang="et-EE" sz="2400" b="0" i="0" u="none" strike="noStrike" dirty="0">
                <a:solidFill>
                  <a:srgbClr val="0061AA"/>
                </a:solidFill>
                <a:effectLst/>
                <a:latin typeface="Arial" panose="020B0604020202020204" pitchFamily="34" charset="0"/>
              </a:rPr>
              <a:t>  </a:t>
            </a:r>
            <a:r>
              <a:rPr lang="et-EE" sz="2400" b="0" i="0" dirty="0">
                <a:solidFill>
                  <a:srgbClr val="FF0000"/>
                </a:solidFill>
                <a:effectLst/>
                <a:latin typeface="Arial" panose="020B0604020202020204" pitchFamily="34" charset="0"/>
              </a:rPr>
              <a:t>(2) </a:t>
            </a:r>
            <a:r>
              <a:rPr lang="et-EE" sz="2400" b="1" i="0" dirty="0">
                <a:solidFill>
                  <a:srgbClr val="FF0000"/>
                </a:solidFill>
                <a:effectLst/>
                <a:latin typeface="Arial" panose="020B0604020202020204" pitchFamily="34" charset="0"/>
              </a:rPr>
              <a:t>Kohaliku omavalitsuse üksuste ning üleriigiliste kohaliku omavalitsuse üksuste liitude esindajad </a:t>
            </a:r>
            <a:r>
              <a:rPr lang="et-EE" sz="2400" b="0" i="0" dirty="0">
                <a:solidFill>
                  <a:srgbClr val="FF0000"/>
                </a:solidFill>
                <a:effectLst/>
                <a:latin typeface="Arial" panose="020B0604020202020204" pitchFamily="34" charset="0"/>
              </a:rPr>
              <a:t>ja Vabariigi Valitsuse esindajad peavad läbirääkimisi eesmärgiga kokku leppida järgmistes küsimustes:</a:t>
            </a:r>
            <a:br>
              <a:rPr lang="et-EE" sz="2400" b="0" i="0" dirty="0">
                <a:solidFill>
                  <a:srgbClr val="FF0000"/>
                </a:solidFill>
                <a:effectLst/>
                <a:latin typeface="Arial" panose="020B0604020202020204" pitchFamily="34" charset="0"/>
              </a:rPr>
            </a:br>
            <a:r>
              <a:rPr lang="et-EE" sz="2400" b="0" i="0" u="none" strike="noStrike" dirty="0">
                <a:solidFill>
                  <a:srgbClr val="0061AA"/>
                </a:solidFill>
                <a:effectLst/>
                <a:latin typeface="Arial" panose="020B0604020202020204" pitchFamily="34" charset="0"/>
              </a:rPr>
              <a:t>  </a:t>
            </a:r>
            <a:r>
              <a:rPr lang="et-EE" sz="2400" b="0" i="0" dirty="0">
                <a:solidFill>
                  <a:srgbClr val="FF0000"/>
                </a:solidFill>
                <a:effectLst/>
                <a:latin typeface="Arial" panose="020B0604020202020204" pitchFamily="34" charset="0"/>
              </a:rPr>
              <a:t>1) </a:t>
            </a:r>
            <a:r>
              <a:rPr lang="et-EE" sz="2400" b="0" i="0" u="sng" dirty="0">
                <a:solidFill>
                  <a:srgbClr val="FF0000"/>
                </a:solidFill>
                <a:effectLst/>
                <a:latin typeface="Arial" panose="020B0604020202020204" pitchFamily="34" charset="0"/>
              </a:rPr>
              <a:t>edasiantavate maksude osa suurus ja laekumise põhimõtted;</a:t>
            </a:r>
            <a:br>
              <a:rPr lang="et-EE" sz="2400" b="0" i="0" u="sng" dirty="0">
                <a:solidFill>
                  <a:srgbClr val="FF0000"/>
                </a:solidFill>
                <a:effectLst/>
                <a:latin typeface="Arial" panose="020B0604020202020204" pitchFamily="34" charset="0"/>
              </a:rPr>
            </a:br>
            <a:r>
              <a:rPr lang="et-EE" sz="2400" b="0" i="0" u="sng" strike="noStrike" dirty="0">
                <a:solidFill>
                  <a:srgbClr val="FF0000"/>
                </a:solidFill>
                <a:effectLst/>
                <a:latin typeface="Arial" panose="020B0604020202020204" pitchFamily="34" charset="0"/>
              </a:rPr>
              <a:t>  </a:t>
            </a:r>
            <a:r>
              <a:rPr lang="et-EE" sz="2400" b="0" i="0" u="sng" dirty="0">
                <a:solidFill>
                  <a:srgbClr val="FF0000"/>
                </a:solidFill>
                <a:effectLst/>
                <a:latin typeface="Arial" panose="020B0604020202020204" pitchFamily="34" charset="0"/>
              </a:rPr>
              <a:t>2) </a:t>
            </a:r>
            <a:r>
              <a:rPr lang="et-EE" sz="2400" u="sng" dirty="0">
                <a:solidFill>
                  <a:srgbClr val="FF0000"/>
                </a:solidFill>
                <a:latin typeface="Arial" panose="020B0604020202020204" pitchFamily="34" charset="0"/>
              </a:rPr>
              <a:t>tasandusfondi, toetusfondi ja juhtumipõhiselt konkreetse tegevuse või investeeringu </a:t>
            </a:r>
            <a:r>
              <a:rPr lang="et-EE" sz="2400" b="0" i="0" u="sng" dirty="0">
                <a:solidFill>
                  <a:srgbClr val="FF0000"/>
                </a:solidFill>
                <a:effectLst/>
                <a:latin typeface="Arial" panose="020B0604020202020204" pitchFamily="34" charset="0"/>
              </a:rPr>
              <a:t>toetuste jaotamise alused</a:t>
            </a:r>
            <a:r>
              <a:rPr lang="et-EE" sz="2400" b="0" i="0" dirty="0">
                <a:solidFill>
                  <a:srgbClr val="FF0000"/>
                </a:solidFill>
                <a:effectLst/>
                <a:latin typeface="Arial" panose="020B0604020202020204" pitchFamily="34" charset="0"/>
              </a:rPr>
              <a:t>, kasutamise tingimused, suuruse kujunemise põhimõtted ning suurused eelarvestrateegia perioodiks ja eelarveaastaks;</a:t>
            </a:r>
            <a:br>
              <a:rPr lang="et-EE" sz="2400" b="0" i="0" dirty="0">
                <a:solidFill>
                  <a:srgbClr val="FF0000"/>
                </a:solidFill>
                <a:effectLst/>
                <a:latin typeface="Arial" panose="020B0604020202020204" pitchFamily="34" charset="0"/>
              </a:rPr>
            </a:br>
            <a:r>
              <a:rPr lang="et-EE" sz="2400" b="0" i="0" u="none" strike="noStrike" dirty="0">
                <a:solidFill>
                  <a:srgbClr val="FF0000"/>
                </a:solidFill>
                <a:effectLst/>
                <a:latin typeface="Arial" panose="020B0604020202020204" pitchFamily="34" charset="0"/>
              </a:rPr>
              <a:t>  </a:t>
            </a:r>
            <a:endParaRPr lang="et-EE" sz="2400"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2642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Riigieelarve läbirääkimiste õiguslikud alused</a:t>
            </a:r>
          </a:p>
        </p:txBody>
      </p:sp>
      <p:sp>
        <p:nvSpPr>
          <p:cNvPr id="3" name="Sisu kohatäide 2"/>
          <p:cNvSpPr>
            <a:spLocks noGrp="1"/>
          </p:cNvSpPr>
          <p:nvPr>
            <p:ph idx="1"/>
          </p:nvPr>
        </p:nvSpPr>
        <p:spPr>
          <a:xfrm>
            <a:off x="838200" y="1937982"/>
            <a:ext cx="10515600" cy="3781683"/>
          </a:xfrm>
        </p:spPr>
        <p:txBody>
          <a:bodyPr>
            <a:normAutofit fontScale="25000" lnSpcReduction="20000"/>
          </a:bodyPr>
          <a:lstStyle/>
          <a:p>
            <a:pPr marL="0" indent="0">
              <a:buNone/>
            </a:pPr>
            <a:endParaRPr lang="et-EE" b="1" u="sng" dirty="0"/>
          </a:p>
          <a:p>
            <a:r>
              <a:rPr lang="fi-FI" sz="11200" b="1" dirty="0" err="1"/>
              <a:t>Vabariigi</a:t>
            </a:r>
            <a:r>
              <a:rPr lang="fi-FI" sz="11200" b="1" dirty="0"/>
              <a:t> </a:t>
            </a:r>
            <a:r>
              <a:rPr lang="fi-FI" sz="11200" b="1" dirty="0" err="1"/>
              <a:t>Valitsuse</a:t>
            </a:r>
            <a:r>
              <a:rPr lang="fi-FI" sz="11200" b="1" dirty="0"/>
              <a:t> ja Eesti </a:t>
            </a:r>
            <a:r>
              <a:rPr lang="fi-FI" sz="11200" b="1" dirty="0" err="1"/>
              <a:t>Linnade</a:t>
            </a:r>
            <a:r>
              <a:rPr lang="fi-FI" sz="11200" b="1" dirty="0"/>
              <a:t> ja </a:t>
            </a:r>
            <a:r>
              <a:rPr lang="fi-FI" sz="11200" b="1" dirty="0" err="1"/>
              <a:t>Valdade</a:t>
            </a:r>
            <a:r>
              <a:rPr lang="fi-FI" sz="11200" b="1" dirty="0"/>
              <a:t> </a:t>
            </a:r>
            <a:r>
              <a:rPr lang="fi-FI" sz="11200" b="1" dirty="0" err="1"/>
              <a:t>Liidu</a:t>
            </a:r>
            <a:r>
              <a:rPr lang="fi-FI" sz="11200" b="1" dirty="0"/>
              <a:t> </a:t>
            </a:r>
            <a:r>
              <a:rPr lang="fi-FI" sz="11200" b="1" dirty="0" err="1"/>
              <a:t>vahelise</a:t>
            </a:r>
            <a:r>
              <a:rPr lang="fi-FI" sz="11200" b="1" dirty="0"/>
              <a:t> </a:t>
            </a:r>
            <a:r>
              <a:rPr lang="fi-FI" sz="11200" b="1" dirty="0" err="1"/>
              <a:t>eelarve</a:t>
            </a:r>
            <a:r>
              <a:rPr lang="fi-FI" sz="11200" b="1" dirty="0"/>
              <a:t> </a:t>
            </a:r>
            <a:r>
              <a:rPr lang="fi-FI" sz="11200" b="1" dirty="0" err="1"/>
              <a:t>läbirääkimiste</a:t>
            </a:r>
            <a:r>
              <a:rPr lang="fi-FI" sz="11200" b="1" dirty="0"/>
              <a:t> </a:t>
            </a:r>
            <a:r>
              <a:rPr lang="fi-FI" sz="11200" b="1" dirty="0" err="1"/>
              <a:t>töökord</a:t>
            </a:r>
            <a:r>
              <a:rPr lang="et-EE" sz="11200" b="1" dirty="0"/>
              <a:t> </a:t>
            </a:r>
            <a:r>
              <a:rPr lang="et-EE" sz="11200" i="1" dirty="0"/>
              <a:t>(kinnitatud 24.05 2022 läbirääkimiste koosolekul)</a:t>
            </a:r>
          </a:p>
          <a:p>
            <a:r>
              <a:rPr lang="et-EE" sz="11200" b="1" dirty="0"/>
              <a:t>Läbirääkimiste töökorras on reguleeritud:</a:t>
            </a:r>
            <a:endParaRPr lang="fi-FI" sz="11200" i="1" dirty="0"/>
          </a:p>
          <a:p>
            <a:r>
              <a:rPr lang="et-EE" sz="11200" i="1" dirty="0"/>
              <a:t>-</a:t>
            </a:r>
            <a:r>
              <a:rPr lang="fi-FI" sz="11200" i="1" dirty="0" err="1"/>
              <a:t>Läbirääkimiste</a:t>
            </a:r>
            <a:r>
              <a:rPr lang="fi-FI" sz="11200" i="1" dirty="0"/>
              <a:t> </a:t>
            </a:r>
            <a:r>
              <a:rPr lang="fi-FI" sz="11200" i="1" dirty="0" err="1"/>
              <a:t>korraldus</a:t>
            </a:r>
            <a:r>
              <a:rPr lang="fi-FI" sz="11200" i="1" dirty="0"/>
              <a:t> ja </a:t>
            </a:r>
            <a:r>
              <a:rPr lang="fi-FI" sz="11200" i="1" dirty="0" err="1"/>
              <a:t>ajakava</a:t>
            </a:r>
            <a:endParaRPr lang="fi-FI" sz="11200" i="1" dirty="0"/>
          </a:p>
          <a:p>
            <a:r>
              <a:rPr lang="et-EE" sz="11200" i="1" dirty="0"/>
              <a:t>-</a:t>
            </a:r>
            <a:r>
              <a:rPr lang="fi-FI" sz="11200" i="1" dirty="0" err="1"/>
              <a:t>Läbirääkimiste</a:t>
            </a:r>
            <a:r>
              <a:rPr lang="fi-FI" sz="11200" i="1" dirty="0"/>
              <a:t> sisu ja </a:t>
            </a:r>
            <a:r>
              <a:rPr lang="fi-FI" sz="11200" i="1" dirty="0" err="1"/>
              <a:t>tulemuste</a:t>
            </a:r>
            <a:r>
              <a:rPr lang="fi-FI" sz="11200" i="1" dirty="0"/>
              <a:t> kajastamine</a:t>
            </a:r>
            <a:r>
              <a:rPr lang="et-EE" sz="11200" i="1" dirty="0"/>
              <a:t> (lõpp-protokoll)</a:t>
            </a:r>
            <a:endParaRPr lang="fi-FI" sz="11200" i="1" dirty="0"/>
          </a:p>
          <a:p>
            <a:r>
              <a:rPr lang="et-EE" sz="11200" i="1" dirty="0"/>
              <a:t>-</a:t>
            </a:r>
            <a:r>
              <a:rPr lang="fi-FI" sz="11200" i="1" dirty="0" err="1"/>
              <a:t>Läbirääkimiste</a:t>
            </a:r>
            <a:r>
              <a:rPr lang="fi-FI" sz="11200" i="1" dirty="0"/>
              <a:t> </a:t>
            </a:r>
            <a:r>
              <a:rPr lang="fi-FI" sz="11200" i="1" dirty="0" err="1"/>
              <a:t>üldkoosoleku</a:t>
            </a:r>
            <a:r>
              <a:rPr lang="fi-FI" sz="11200" i="1" dirty="0"/>
              <a:t> </a:t>
            </a:r>
            <a:r>
              <a:rPr lang="fi-FI" sz="11200" i="1" dirty="0" err="1"/>
              <a:t>töökorraldus</a:t>
            </a:r>
            <a:endParaRPr lang="fi-FI" sz="11200" i="1" dirty="0"/>
          </a:p>
          <a:p>
            <a:r>
              <a:rPr lang="et-EE" sz="11200" i="1" dirty="0"/>
              <a:t>-</a:t>
            </a:r>
            <a:r>
              <a:rPr lang="fi-FI" sz="11200" i="1" dirty="0" err="1"/>
              <a:t>Läbirääkimiste</a:t>
            </a:r>
            <a:r>
              <a:rPr lang="fi-FI" sz="11200" i="1" dirty="0"/>
              <a:t> </a:t>
            </a:r>
            <a:r>
              <a:rPr lang="fi-FI" sz="11200" i="1" dirty="0" err="1"/>
              <a:t>töörühmade</a:t>
            </a:r>
            <a:r>
              <a:rPr lang="fi-FI" sz="11200" i="1" dirty="0"/>
              <a:t> </a:t>
            </a:r>
            <a:r>
              <a:rPr lang="fi-FI" sz="11200" i="1" dirty="0" err="1"/>
              <a:t>töökorraldus</a:t>
            </a:r>
            <a:endParaRPr lang="fi-FI" sz="11200" i="1" dirty="0"/>
          </a:p>
          <a:p>
            <a:endParaRPr lang="et-EE" sz="11200" i="1" dirty="0">
              <a:solidFill>
                <a:srgbClr val="FF0000"/>
              </a:solidFill>
            </a:endParaRPr>
          </a:p>
          <a:p>
            <a:endParaRPr lang="et-EE" sz="11200" i="1" dirty="0">
              <a:solidFill>
                <a:srgbClr val="FF0000"/>
              </a:solidFill>
            </a:endParaRPr>
          </a:p>
          <a:p>
            <a:endParaRPr lang="et-EE" sz="11200" dirty="0"/>
          </a:p>
          <a:p>
            <a:endParaRPr lang="et-EE" sz="11200" b="1"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0084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Riigieelarve läbirääkimiste teemad</a:t>
            </a:r>
          </a:p>
        </p:txBody>
      </p:sp>
      <p:sp>
        <p:nvSpPr>
          <p:cNvPr id="3" name="Sisu kohatäide 2"/>
          <p:cNvSpPr>
            <a:spLocks noGrp="1"/>
          </p:cNvSpPr>
          <p:nvPr>
            <p:ph idx="1"/>
          </p:nvPr>
        </p:nvSpPr>
        <p:spPr>
          <a:xfrm>
            <a:off x="838200" y="1937982"/>
            <a:ext cx="10515600" cy="3781683"/>
          </a:xfrm>
        </p:spPr>
        <p:txBody>
          <a:bodyPr>
            <a:normAutofit fontScale="25000" lnSpcReduction="20000"/>
          </a:bodyPr>
          <a:lstStyle/>
          <a:p>
            <a:pPr marL="0" indent="0">
              <a:buNone/>
            </a:pPr>
            <a:endParaRPr lang="et-EE" b="1" u="sng" dirty="0"/>
          </a:p>
          <a:p>
            <a:pPr marL="0" indent="0">
              <a:buNone/>
            </a:pPr>
            <a:r>
              <a:rPr lang="et-EE" sz="9600" b="1" dirty="0">
                <a:latin typeface="Times New Roman" panose="02020603050405020304" pitchFamily="18" charset="0"/>
                <a:cs typeface="Times New Roman" panose="02020603050405020304" pitchFamily="18" charset="0"/>
              </a:rPr>
              <a:t>1. KOV tulubaas (KOV tulumaksuosa 11,96%; taotleme 12,19%; KOV tasandusfond 107,3 mln)</a:t>
            </a:r>
          </a:p>
          <a:p>
            <a:pPr marL="0" indent="0">
              <a:buNone/>
            </a:pPr>
            <a:r>
              <a:rPr lang="et-EE" sz="9600" b="1" dirty="0">
                <a:latin typeface="Times New Roman" panose="02020603050405020304" pitchFamily="18" charset="0"/>
                <a:cs typeface="Times New Roman" panose="02020603050405020304" pitchFamily="18" charset="0"/>
              </a:rPr>
              <a:t>2. Toetusfond</a:t>
            </a:r>
          </a:p>
          <a:p>
            <a:pPr>
              <a:lnSpc>
                <a:spcPct val="100000"/>
              </a:lnSpc>
              <a:spcBef>
                <a:spcPts val="0"/>
              </a:spcBef>
            </a:pPr>
            <a:r>
              <a:rPr lang="et-EE" sz="9600" b="1" dirty="0">
                <a:latin typeface="Times New Roman" panose="02020603050405020304" pitchFamily="18" charset="0"/>
                <a:cs typeface="Times New Roman" panose="02020603050405020304" pitchFamily="18" charset="0"/>
              </a:rPr>
              <a:t>Hariduse- ja noorsootöö valdkond</a:t>
            </a:r>
          </a:p>
          <a:p>
            <a:pPr marL="0" indent="0">
              <a:lnSpc>
                <a:spcPct val="100000"/>
              </a:lnSpc>
              <a:spcBef>
                <a:spcPts val="0"/>
              </a:spcBef>
              <a:buNone/>
            </a:pPr>
            <a:r>
              <a:rPr lang="et-EE" sz="9600" b="1" dirty="0">
                <a:latin typeface="Times New Roman" panose="02020603050405020304" pitchFamily="18" charset="0"/>
                <a:cs typeface="Times New Roman" panose="02020603050405020304" pitchFamily="18" charset="0"/>
              </a:rPr>
              <a:t>  </a:t>
            </a:r>
            <a:r>
              <a:rPr lang="et-EE" sz="9600" dirty="0">
                <a:latin typeface="Times New Roman" panose="02020603050405020304" pitchFamily="18" charset="0"/>
                <a:cs typeface="Times New Roman" panose="02020603050405020304" pitchFamily="18" charset="0"/>
              </a:rPr>
              <a:t>-</a:t>
            </a:r>
            <a:r>
              <a:rPr lang="et-EE" sz="9600" b="1" dirty="0">
                <a:latin typeface="Times New Roman" panose="02020603050405020304" pitchFamily="18" charset="0"/>
                <a:cs typeface="Times New Roman" panose="02020603050405020304" pitchFamily="18" charset="0"/>
              </a:rPr>
              <a:t> </a:t>
            </a:r>
            <a:r>
              <a:rPr lang="et-EE" sz="9600" dirty="0">
                <a:latin typeface="Times New Roman" panose="02020603050405020304" pitchFamily="18" charset="0"/>
                <a:cs typeface="Times New Roman" panose="02020603050405020304" pitchFamily="18" charset="0"/>
              </a:rPr>
              <a:t>Üldhariduskoolide pidamiseks antav toetus -380,71 mln </a:t>
            </a: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 Huvitegevuse ja huvihariduse toetus – 10,25.- mln</a:t>
            </a: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 Koolieelsete lasteasutuste õpetajate tööjõukulude toetus – 15 mln</a:t>
            </a:r>
          </a:p>
          <a:p>
            <a:pPr>
              <a:lnSpc>
                <a:spcPct val="100000"/>
              </a:lnSpc>
              <a:spcBef>
                <a:spcPts val="0"/>
              </a:spcBef>
            </a:pPr>
            <a:r>
              <a:rPr lang="et-EE" sz="9600" b="1" dirty="0">
                <a:latin typeface="Times New Roman" panose="02020603050405020304" pitchFamily="18" charset="0"/>
                <a:cs typeface="Times New Roman" panose="02020603050405020304" pitchFamily="18" charset="0"/>
              </a:rPr>
              <a:t>Sotsiaalvaldkond</a:t>
            </a:r>
            <a:endParaRPr lang="et-EE" sz="9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 Raske ja sügava puudega laste lapsehoiuteenus – 2,65 mln</a:t>
            </a: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 Asendus- ja </a:t>
            </a:r>
            <a:r>
              <a:rPr lang="et-EE" sz="9600" dirty="0" err="1">
                <a:latin typeface="Times New Roman" panose="02020603050405020304" pitchFamily="18" charset="0"/>
                <a:cs typeface="Times New Roman" panose="02020603050405020304" pitchFamily="18" charset="0"/>
              </a:rPr>
              <a:t>järelhooldusteenuse</a:t>
            </a:r>
            <a:r>
              <a:rPr lang="et-EE" sz="9600" dirty="0">
                <a:latin typeface="Times New Roman" panose="02020603050405020304" pitchFamily="18" charset="0"/>
                <a:cs typeface="Times New Roman" panose="02020603050405020304" pitchFamily="18" charset="0"/>
              </a:rPr>
              <a:t> toetus – 19 mln</a:t>
            </a:r>
          </a:p>
          <a:p>
            <a:pPr>
              <a:lnSpc>
                <a:spcPct val="100000"/>
              </a:lnSpc>
              <a:spcBef>
                <a:spcPts val="0"/>
              </a:spcBef>
            </a:pPr>
            <a:r>
              <a:rPr lang="et-EE" sz="9600" b="1" dirty="0">
                <a:latin typeface="Times New Roman" panose="02020603050405020304" pitchFamily="18" charset="0"/>
                <a:cs typeface="Times New Roman" panose="02020603050405020304" pitchFamily="18" charset="0"/>
              </a:rPr>
              <a:t>Kohalike teede hoid</a:t>
            </a: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 Kohalike teede hoiu valemipõhine toetus – 29,3 mln</a:t>
            </a: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 Projektipõhine toetus teede korrastamiseks – 0 (taotlesime 41,9 mln)</a:t>
            </a:r>
          </a:p>
          <a:p>
            <a:pPr marL="0" indent="0">
              <a:lnSpc>
                <a:spcPct val="100000"/>
              </a:lnSpc>
              <a:spcBef>
                <a:spcPts val="0"/>
              </a:spcBef>
              <a:buNone/>
            </a:pPr>
            <a:r>
              <a:rPr lang="et-EE" sz="9600" dirty="0">
                <a:latin typeface="Times New Roman" panose="02020603050405020304" pitchFamily="18" charset="0"/>
                <a:cs typeface="Times New Roman" panose="02020603050405020304" pitchFamily="18" charset="0"/>
              </a:rPr>
              <a:t>  </a:t>
            </a:r>
            <a:r>
              <a:rPr lang="et-EE" sz="9600" b="1" dirty="0">
                <a:latin typeface="Times New Roman" panose="02020603050405020304" pitchFamily="18" charset="0"/>
                <a:cs typeface="Times New Roman" panose="02020603050405020304" pitchFamily="18" charset="0"/>
              </a:rPr>
              <a:t>Regionaalvaldkonna toetused</a:t>
            </a:r>
          </a:p>
          <a:p>
            <a:pPr>
              <a:lnSpc>
                <a:spcPct val="100000"/>
              </a:lnSpc>
              <a:spcBef>
                <a:spcPts val="0"/>
              </a:spcBef>
            </a:pPr>
            <a:r>
              <a:rPr lang="et-EE" sz="9600" dirty="0">
                <a:latin typeface="Times New Roman" panose="02020603050405020304" pitchFamily="18" charset="0"/>
                <a:cs typeface="Times New Roman" panose="02020603050405020304" pitchFamily="18" charset="0"/>
              </a:rPr>
              <a:t>Üleriigilise omavalitsusliidu rahvusvahelise koostöö toetus </a:t>
            </a:r>
            <a:r>
              <a:rPr lang="et-EE" sz="9600" dirty="0" err="1">
                <a:latin typeface="Times New Roman" panose="02020603050405020304" pitchFamily="18" charset="0"/>
                <a:cs typeface="Times New Roman" panose="02020603050405020304" pitchFamily="18" charset="0"/>
              </a:rPr>
              <a:t>ELVLile</a:t>
            </a:r>
            <a:r>
              <a:rPr lang="et-EE" sz="9600" dirty="0">
                <a:latin typeface="Times New Roman" panose="02020603050405020304" pitchFamily="18" charset="0"/>
                <a:cs typeface="Times New Roman" panose="02020603050405020304" pitchFamily="18" charset="0"/>
              </a:rPr>
              <a:t> – 60 000.-</a:t>
            </a:r>
          </a:p>
          <a:p>
            <a:pPr>
              <a:lnSpc>
                <a:spcPct val="100000"/>
              </a:lnSpc>
              <a:spcBef>
                <a:spcPts val="0"/>
              </a:spcBef>
            </a:pPr>
            <a:r>
              <a:rPr lang="et-EE" sz="9600" dirty="0">
                <a:latin typeface="Times New Roman" panose="02020603050405020304" pitchFamily="18" charset="0"/>
                <a:cs typeface="Times New Roman" panose="02020603050405020304" pitchFamily="18" charset="0"/>
              </a:rPr>
              <a:t>KOV IKT toetus </a:t>
            </a:r>
            <a:r>
              <a:rPr lang="et-EE" sz="9600" dirty="0" err="1">
                <a:latin typeface="Times New Roman" panose="02020603050405020304" pitchFamily="18" charset="0"/>
                <a:cs typeface="Times New Roman" panose="02020603050405020304" pitchFamily="18" charset="0"/>
              </a:rPr>
              <a:t>ELVLle</a:t>
            </a:r>
            <a:r>
              <a:rPr lang="et-EE" sz="9600" dirty="0">
                <a:latin typeface="Times New Roman" panose="02020603050405020304" pitchFamily="18" charset="0"/>
                <a:cs typeface="Times New Roman" panose="02020603050405020304" pitchFamily="18" charset="0"/>
              </a:rPr>
              <a:t> -150 000.-</a:t>
            </a:r>
          </a:p>
          <a:p>
            <a:endParaRPr lang="et-EE" sz="11200" dirty="0"/>
          </a:p>
          <a:p>
            <a:endParaRPr lang="et-EE" sz="11200" dirty="0"/>
          </a:p>
          <a:p>
            <a:endParaRPr lang="et-EE" sz="11200" b="1"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252882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A304A3C-2317-4DC2-B283-69E06906E528}"/>
              </a:ext>
            </a:extLst>
          </p:cNvPr>
          <p:cNvSpPr>
            <a:spLocks noGrp="1"/>
          </p:cNvSpPr>
          <p:nvPr>
            <p:ph type="title"/>
          </p:nvPr>
        </p:nvSpPr>
        <p:spPr>
          <a:xfrm>
            <a:off x="682305" y="106331"/>
            <a:ext cx="6770615" cy="419979"/>
          </a:xfrm>
        </p:spPr>
        <p:txBody>
          <a:bodyPr>
            <a:normAutofit fontScale="90000"/>
          </a:bodyPr>
          <a:lstStyle/>
          <a:p>
            <a:r>
              <a:rPr lang="et-EE" sz="2800" b="1" dirty="0">
                <a:latin typeface="Times New Roman" panose="02020603050405020304" pitchFamily="18" charset="0"/>
                <a:cs typeface="Times New Roman" panose="02020603050405020304" pitchFamily="18" charset="0"/>
              </a:rPr>
              <a:t>Läbirääkimiste korraldus ja ajakava</a:t>
            </a:r>
            <a:endParaRPr lang="et-EE" sz="2800" b="1" i="1" dirty="0">
              <a:latin typeface="Times New Roman" panose="02020603050405020304" pitchFamily="18" charset="0"/>
              <a:cs typeface="Times New Roman" panose="02020603050405020304" pitchFamily="18" charset="0"/>
            </a:endParaRPr>
          </a:p>
        </p:txBody>
      </p:sp>
      <p:sp>
        <p:nvSpPr>
          <p:cNvPr id="9" name="Sisu kohatäide 8">
            <a:extLst>
              <a:ext uri="{FF2B5EF4-FFF2-40B4-BE49-F238E27FC236}">
                <a16:creationId xmlns:a16="http://schemas.microsoft.com/office/drawing/2014/main" id="{AE45A5AB-19AE-405A-B656-1044A8FC4697}"/>
              </a:ext>
            </a:extLst>
          </p:cNvPr>
          <p:cNvSpPr>
            <a:spLocks noGrp="1"/>
          </p:cNvSpPr>
          <p:nvPr>
            <p:ph idx="1"/>
          </p:nvPr>
        </p:nvSpPr>
        <p:spPr>
          <a:xfrm>
            <a:off x="486561" y="526310"/>
            <a:ext cx="11076964" cy="6075825"/>
          </a:xfrm>
        </p:spPr>
        <p:txBody>
          <a:bodyPr/>
          <a:lstStyle/>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p:txBody>
      </p:sp>
      <p:sp>
        <p:nvSpPr>
          <p:cNvPr id="10" name="Ristkülik 9">
            <a:extLst>
              <a:ext uri="{FF2B5EF4-FFF2-40B4-BE49-F238E27FC236}">
                <a16:creationId xmlns:a16="http://schemas.microsoft.com/office/drawing/2014/main" id="{84EABB23-8271-4304-9E5E-276DA420E577}"/>
              </a:ext>
            </a:extLst>
          </p:cNvPr>
          <p:cNvSpPr/>
          <p:nvPr/>
        </p:nvSpPr>
        <p:spPr>
          <a:xfrm>
            <a:off x="1476463" y="673479"/>
            <a:ext cx="10076230" cy="40666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RE ja RES ettepanekute korje – omavalitsused, maakondlikud omavalitsuste liidud, maakondlikud arenduskeskused</a:t>
            </a:r>
          </a:p>
        </p:txBody>
      </p:sp>
      <p:sp>
        <p:nvSpPr>
          <p:cNvPr id="12" name="Vooskeemikujund &quot;leheülene konnektor&quot; 11">
            <a:extLst>
              <a:ext uri="{FF2B5EF4-FFF2-40B4-BE49-F238E27FC236}">
                <a16:creationId xmlns:a16="http://schemas.microsoft.com/office/drawing/2014/main" id="{C492776B-9E93-4C86-8B54-A496BD686C67}"/>
              </a:ext>
            </a:extLst>
          </p:cNvPr>
          <p:cNvSpPr/>
          <p:nvPr/>
        </p:nvSpPr>
        <p:spPr>
          <a:xfrm>
            <a:off x="643680" y="659610"/>
            <a:ext cx="697161" cy="5303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okt</a:t>
            </a:r>
          </a:p>
        </p:txBody>
      </p:sp>
      <p:sp>
        <p:nvSpPr>
          <p:cNvPr id="15" name="Vooskeemikujund &quot;leheülene konnektor&quot; 14">
            <a:extLst>
              <a:ext uri="{FF2B5EF4-FFF2-40B4-BE49-F238E27FC236}">
                <a16:creationId xmlns:a16="http://schemas.microsoft.com/office/drawing/2014/main" id="{E258A638-4AC8-400B-B3A7-88F30DF60F17}"/>
              </a:ext>
            </a:extLst>
          </p:cNvPr>
          <p:cNvSpPr/>
          <p:nvPr/>
        </p:nvSpPr>
        <p:spPr>
          <a:xfrm>
            <a:off x="643680" y="1291795"/>
            <a:ext cx="696114" cy="532497"/>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err="1"/>
              <a:t>nov-dets</a:t>
            </a:r>
            <a:endParaRPr lang="et-EE" sz="1400" dirty="0"/>
          </a:p>
        </p:txBody>
      </p:sp>
      <p:sp>
        <p:nvSpPr>
          <p:cNvPr id="16" name="Ristkülik 15">
            <a:extLst>
              <a:ext uri="{FF2B5EF4-FFF2-40B4-BE49-F238E27FC236}">
                <a16:creationId xmlns:a16="http://schemas.microsoft.com/office/drawing/2014/main" id="{41A3F0ED-C856-4BF0-99BD-040594AC93A0}"/>
              </a:ext>
            </a:extLst>
          </p:cNvPr>
          <p:cNvSpPr/>
          <p:nvPr/>
        </p:nvSpPr>
        <p:spPr>
          <a:xfrm>
            <a:off x="1512991" y="1254554"/>
            <a:ext cx="10050534" cy="40666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Laekunud ettepanekute süstematiseerimine, liidu valdkondlike töörühmade koosolekud (9 valdkondlikku läbirääkimiste töörühma)</a:t>
            </a:r>
          </a:p>
        </p:txBody>
      </p:sp>
      <p:sp>
        <p:nvSpPr>
          <p:cNvPr id="17" name="Vooskeemikujund &quot;leheülene konnektor&quot; 16">
            <a:extLst>
              <a:ext uri="{FF2B5EF4-FFF2-40B4-BE49-F238E27FC236}">
                <a16:creationId xmlns:a16="http://schemas.microsoft.com/office/drawing/2014/main" id="{772675D7-5530-4AF4-B373-0140C18B2CF7}"/>
              </a:ext>
            </a:extLst>
          </p:cNvPr>
          <p:cNvSpPr/>
          <p:nvPr/>
        </p:nvSpPr>
        <p:spPr>
          <a:xfrm>
            <a:off x="667097" y="1923215"/>
            <a:ext cx="696114" cy="530299"/>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dets</a:t>
            </a:r>
          </a:p>
        </p:txBody>
      </p:sp>
      <p:sp>
        <p:nvSpPr>
          <p:cNvPr id="18" name="Ristkülik 17">
            <a:extLst>
              <a:ext uri="{FF2B5EF4-FFF2-40B4-BE49-F238E27FC236}">
                <a16:creationId xmlns:a16="http://schemas.microsoft.com/office/drawing/2014/main" id="{36F02AA6-C2E6-40DB-B93C-748E660D6D71}"/>
              </a:ext>
            </a:extLst>
          </p:cNvPr>
          <p:cNvSpPr/>
          <p:nvPr/>
        </p:nvSpPr>
        <p:spPr>
          <a:xfrm>
            <a:off x="1495689" y="1877722"/>
            <a:ext cx="10067836" cy="373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Liidu juhatuses ettepanekute arutelu (valideerimine ja juhatuse prioriteedid)</a:t>
            </a:r>
          </a:p>
        </p:txBody>
      </p:sp>
      <p:sp>
        <p:nvSpPr>
          <p:cNvPr id="19" name="Vooskeemikujund &quot;leheülene konnektor&quot; 18">
            <a:extLst>
              <a:ext uri="{FF2B5EF4-FFF2-40B4-BE49-F238E27FC236}">
                <a16:creationId xmlns:a16="http://schemas.microsoft.com/office/drawing/2014/main" id="{55AA268B-F1F4-49DB-9DAA-7C1FF0E9AFE9}"/>
              </a:ext>
            </a:extLst>
          </p:cNvPr>
          <p:cNvSpPr/>
          <p:nvPr/>
        </p:nvSpPr>
        <p:spPr>
          <a:xfrm>
            <a:off x="643680" y="2489874"/>
            <a:ext cx="737184" cy="5303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jaan</a:t>
            </a:r>
          </a:p>
        </p:txBody>
      </p:sp>
      <p:sp>
        <p:nvSpPr>
          <p:cNvPr id="20" name="Ristkülik 19">
            <a:extLst>
              <a:ext uri="{FF2B5EF4-FFF2-40B4-BE49-F238E27FC236}">
                <a16:creationId xmlns:a16="http://schemas.microsoft.com/office/drawing/2014/main" id="{EA3F81BC-0635-49CD-9CCB-C81100CB3D2A}"/>
              </a:ext>
            </a:extLst>
          </p:cNvPr>
          <p:cNvSpPr/>
          <p:nvPr/>
        </p:nvSpPr>
        <p:spPr>
          <a:xfrm>
            <a:off x="1512991" y="2502558"/>
            <a:ext cx="10050534" cy="3921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Liidu volikogu kinnitab uue läbirääkimiste perioodi ettepanekud (põhikirjaline nõue, saada laiem mandaat ettepanekutele)</a:t>
            </a:r>
          </a:p>
        </p:txBody>
      </p:sp>
      <p:sp>
        <p:nvSpPr>
          <p:cNvPr id="21" name="Vooskeemikujund &quot;leheülene konnektor&quot; 20">
            <a:extLst>
              <a:ext uri="{FF2B5EF4-FFF2-40B4-BE49-F238E27FC236}">
                <a16:creationId xmlns:a16="http://schemas.microsoft.com/office/drawing/2014/main" id="{1B4F5569-6803-43FC-92C0-5455372F06FA}"/>
              </a:ext>
            </a:extLst>
          </p:cNvPr>
          <p:cNvSpPr/>
          <p:nvPr/>
        </p:nvSpPr>
        <p:spPr>
          <a:xfrm>
            <a:off x="643680" y="3072745"/>
            <a:ext cx="737184" cy="50323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15.</a:t>
            </a:r>
            <a:r>
              <a:rPr lang="et-EE" dirty="0"/>
              <a:t> </a:t>
            </a:r>
            <a:r>
              <a:rPr lang="et-EE" sz="1400" dirty="0"/>
              <a:t>veebr</a:t>
            </a:r>
          </a:p>
        </p:txBody>
      </p:sp>
      <p:sp>
        <p:nvSpPr>
          <p:cNvPr id="22" name="Ristkülik 21">
            <a:extLst>
              <a:ext uri="{FF2B5EF4-FFF2-40B4-BE49-F238E27FC236}">
                <a16:creationId xmlns:a16="http://schemas.microsoft.com/office/drawing/2014/main" id="{13983F09-1C0A-443A-8C2F-758EB11711DC}"/>
              </a:ext>
            </a:extLst>
          </p:cNvPr>
          <p:cNvSpPr/>
          <p:nvPr/>
        </p:nvSpPr>
        <p:spPr>
          <a:xfrm>
            <a:off x="1507575" y="3076299"/>
            <a:ext cx="10050534" cy="373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et-EE" sz="1600" dirty="0"/>
              <a:t>ELVL esitab ettepanekud </a:t>
            </a:r>
            <a:r>
              <a:rPr lang="et-EE" sz="1600" dirty="0" err="1"/>
              <a:t>RM-le</a:t>
            </a:r>
            <a:r>
              <a:rPr lang="et-EE" sz="1600" dirty="0"/>
              <a:t> RES ja RE läbirääkimisteks, ministeeriumid esitavad ettepanekud RES ja RE läbirääkimisteks</a:t>
            </a:r>
          </a:p>
        </p:txBody>
      </p:sp>
      <p:sp>
        <p:nvSpPr>
          <p:cNvPr id="23" name="Vooskeemikujund &quot;leheülene konnektor&quot; 22">
            <a:extLst>
              <a:ext uri="{FF2B5EF4-FFF2-40B4-BE49-F238E27FC236}">
                <a16:creationId xmlns:a16="http://schemas.microsoft.com/office/drawing/2014/main" id="{25FC1C99-CE9B-4727-9848-988A9177C09F}"/>
              </a:ext>
            </a:extLst>
          </p:cNvPr>
          <p:cNvSpPr/>
          <p:nvPr/>
        </p:nvSpPr>
        <p:spPr>
          <a:xfrm>
            <a:off x="644904" y="3630263"/>
            <a:ext cx="734736" cy="539059"/>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veebr lõpp</a:t>
            </a:r>
          </a:p>
        </p:txBody>
      </p:sp>
      <p:sp>
        <p:nvSpPr>
          <p:cNvPr id="24" name="Ristkülik 23">
            <a:extLst>
              <a:ext uri="{FF2B5EF4-FFF2-40B4-BE49-F238E27FC236}">
                <a16:creationId xmlns:a16="http://schemas.microsoft.com/office/drawing/2014/main" id="{DC9A1430-992D-45CE-9ED6-95AA13D0413A}"/>
              </a:ext>
            </a:extLst>
          </p:cNvPr>
          <p:cNvSpPr/>
          <p:nvPr/>
        </p:nvSpPr>
        <p:spPr>
          <a:xfrm>
            <a:off x="1512991" y="3643912"/>
            <a:ext cx="10067836" cy="4934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Rahandusministeerium esitab koondina: liidu ettepanekud, ministeeriumide ettepanekud</a:t>
            </a:r>
          </a:p>
        </p:txBody>
      </p:sp>
      <p:sp>
        <p:nvSpPr>
          <p:cNvPr id="25" name="Vooskeemikujund &quot;leheülene konnektor&quot; 24">
            <a:extLst>
              <a:ext uri="{FF2B5EF4-FFF2-40B4-BE49-F238E27FC236}">
                <a16:creationId xmlns:a16="http://schemas.microsoft.com/office/drawing/2014/main" id="{BA0E1DE1-0488-43FA-A1C9-17287F01E658}"/>
              </a:ext>
            </a:extLst>
          </p:cNvPr>
          <p:cNvSpPr/>
          <p:nvPr/>
        </p:nvSpPr>
        <p:spPr>
          <a:xfrm>
            <a:off x="637739" y="4268005"/>
            <a:ext cx="734736" cy="46266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märts-mai</a:t>
            </a:r>
          </a:p>
        </p:txBody>
      </p:sp>
      <p:sp>
        <p:nvSpPr>
          <p:cNvPr id="26" name="Vooskeemikujund &quot;leheülene konnektor&quot; 25">
            <a:extLst>
              <a:ext uri="{FF2B5EF4-FFF2-40B4-BE49-F238E27FC236}">
                <a16:creationId xmlns:a16="http://schemas.microsoft.com/office/drawing/2014/main" id="{01555847-60FC-4A25-80BA-0DDE51CF4DC0}"/>
              </a:ext>
            </a:extLst>
          </p:cNvPr>
          <p:cNvSpPr/>
          <p:nvPr/>
        </p:nvSpPr>
        <p:spPr>
          <a:xfrm>
            <a:off x="644904" y="4807353"/>
            <a:ext cx="734736" cy="42165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mai lõpp</a:t>
            </a:r>
          </a:p>
        </p:txBody>
      </p:sp>
      <p:sp>
        <p:nvSpPr>
          <p:cNvPr id="27" name="Vooskeemikujund &quot;leheülene konnektor&quot; 26">
            <a:extLst>
              <a:ext uri="{FF2B5EF4-FFF2-40B4-BE49-F238E27FC236}">
                <a16:creationId xmlns:a16="http://schemas.microsoft.com/office/drawing/2014/main" id="{1D0184DB-9969-45E7-A211-225046754736}"/>
              </a:ext>
            </a:extLst>
          </p:cNvPr>
          <p:cNvSpPr/>
          <p:nvPr/>
        </p:nvSpPr>
        <p:spPr>
          <a:xfrm>
            <a:off x="688595" y="5321441"/>
            <a:ext cx="691045" cy="49097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1.juuni</a:t>
            </a:r>
          </a:p>
        </p:txBody>
      </p:sp>
      <p:sp>
        <p:nvSpPr>
          <p:cNvPr id="28" name="Vooskeemikujund &quot;leheülene konnektor&quot; 27">
            <a:extLst>
              <a:ext uri="{FF2B5EF4-FFF2-40B4-BE49-F238E27FC236}">
                <a16:creationId xmlns:a16="http://schemas.microsoft.com/office/drawing/2014/main" id="{8753852B-5C3D-4A88-838D-FECED9017D6C}"/>
              </a:ext>
            </a:extLst>
          </p:cNvPr>
          <p:cNvSpPr/>
          <p:nvPr/>
        </p:nvSpPr>
        <p:spPr>
          <a:xfrm>
            <a:off x="680384" y="5891740"/>
            <a:ext cx="654517" cy="613299"/>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dirty="0"/>
              <a:t>sept</a:t>
            </a:r>
          </a:p>
        </p:txBody>
      </p:sp>
      <p:sp>
        <p:nvSpPr>
          <p:cNvPr id="29" name="Ristkülik 28">
            <a:extLst>
              <a:ext uri="{FF2B5EF4-FFF2-40B4-BE49-F238E27FC236}">
                <a16:creationId xmlns:a16="http://schemas.microsoft.com/office/drawing/2014/main" id="{920F095A-455A-4325-B2B0-E027AD82946F}"/>
              </a:ext>
            </a:extLst>
          </p:cNvPr>
          <p:cNvSpPr/>
          <p:nvPr/>
        </p:nvSpPr>
        <p:spPr>
          <a:xfrm>
            <a:off x="1512991" y="4259717"/>
            <a:ext cx="10067836" cy="35506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Valdkondlike töörühmade arutelud (kas saavutatakse ettepanekute osas </a:t>
            </a:r>
            <a:r>
              <a:rPr lang="et-EE" sz="1600" dirty="0" err="1"/>
              <a:t>kokkuleppet</a:t>
            </a:r>
            <a:r>
              <a:rPr lang="et-EE" sz="1600" dirty="0"/>
              <a:t> või jätkatakse läbirääkimisi)</a:t>
            </a:r>
          </a:p>
        </p:txBody>
      </p:sp>
      <p:sp>
        <p:nvSpPr>
          <p:cNvPr id="30" name="Ristkülik 29">
            <a:extLst>
              <a:ext uri="{FF2B5EF4-FFF2-40B4-BE49-F238E27FC236}">
                <a16:creationId xmlns:a16="http://schemas.microsoft.com/office/drawing/2014/main" id="{A8E9F216-F6B8-4250-834C-6D4768F4217D}"/>
              </a:ext>
            </a:extLst>
          </p:cNvPr>
          <p:cNvSpPr/>
          <p:nvPr/>
        </p:nvSpPr>
        <p:spPr>
          <a:xfrm>
            <a:off x="1512991" y="4793723"/>
            <a:ext cx="10045118" cy="35506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Valitsuskomisjoni ja </a:t>
            </a:r>
            <a:r>
              <a:rPr lang="et-EE" sz="1600" dirty="0" err="1"/>
              <a:t>ELVLi</a:t>
            </a:r>
            <a:r>
              <a:rPr lang="et-EE" sz="1600" dirty="0"/>
              <a:t> läbirääkimiste koosolek: töörühmade kokkuvõtted ja plaanitavad RES taotlused (liit esitab läbirääkimiste prioriteedid)</a:t>
            </a:r>
          </a:p>
        </p:txBody>
      </p:sp>
      <p:sp>
        <p:nvSpPr>
          <p:cNvPr id="31" name="Ristkülik 30">
            <a:extLst>
              <a:ext uri="{FF2B5EF4-FFF2-40B4-BE49-F238E27FC236}">
                <a16:creationId xmlns:a16="http://schemas.microsoft.com/office/drawing/2014/main" id="{FC863C11-0229-4C46-A599-1FB48D565365}"/>
              </a:ext>
            </a:extLst>
          </p:cNvPr>
          <p:cNvSpPr/>
          <p:nvPr/>
        </p:nvSpPr>
        <p:spPr>
          <a:xfrm>
            <a:off x="1507575" y="5304781"/>
            <a:ext cx="10045118" cy="35506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Ministeeriumid esitavad RES ja RE taotlused </a:t>
            </a:r>
            <a:r>
              <a:rPr lang="et-EE" sz="1600" dirty="0" err="1"/>
              <a:t>RMile</a:t>
            </a:r>
            <a:r>
              <a:rPr lang="et-EE" sz="1600" dirty="0"/>
              <a:t> (seal on ka liidu sisend; riigieelarve seadusest tulenev tähtaeg)</a:t>
            </a:r>
          </a:p>
        </p:txBody>
      </p:sp>
      <p:sp>
        <p:nvSpPr>
          <p:cNvPr id="32" name="Ristkülik 31">
            <a:extLst>
              <a:ext uri="{FF2B5EF4-FFF2-40B4-BE49-F238E27FC236}">
                <a16:creationId xmlns:a16="http://schemas.microsoft.com/office/drawing/2014/main" id="{D443A7CB-43D6-4E2B-ABEA-EDCC5E7DE66C}"/>
              </a:ext>
            </a:extLst>
          </p:cNvPr>
          <p:cNvSpPr/>
          <p:nvPr/>
        </p:nvSpPr>
        <p:spPr>
          <a:xfrm>
            <a:off x="1507575" y="5825831"/>
            <a:ext cx="10050534" cy="8034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t-EE" sz="1600" dirty="0"/>
              <a:t>RE ja RES arutelud Vabariigi Valituses, valituskomisjoni ja </a:t>
            </a:r>
            <a:r>
              <a:rPr lang="et-EE" sz="1600" dirty="0" err="1"/>
              <a:t>ELVLi</a:t>
            </a:r>
            <a:r>
              <a:rPr lang="et-EE" sz="1600" dirty="0"/>
              <a:t> läbirääkimiste koosolek: protokolli arutelu. Läbirääkimiste protokolli (RE+ 3 aastat) allkirjastamine VV otsuste järgselt. VV-s kinnitatakse RES ja kiidetakse heaks RE eelnõu. Läbirääkimiste protokoll lisatud Riigikogu materjalidele.</a:t>
            </a:r>
          </a:p>
        </p:txBody>
      </p:sp>
    </p:spTree>
    <p:extLst>
      <p:ext uri="{BB962C8B-B14F-4D97-AF65-F5344CB8AC3E}">
        <p14:creationId xmlns:p14="http://schemas.microsoft.com/office/powerpoint/2010/main" val="47159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Riigieelarve läbirääkimised</a:t>
            </a:r>
          </a:p>
        </p:txBody>
      </p:sp>
      <p:sp>
        <p:nvSpPr>
          <p:cNvPr id="3" name="Sisu kohatäide 2"/>
          <p:cNvSpPr>
            <a:spLocks noGrp="1"/>
          </p:cNvSpPr>
          <p:nvPr>
            <p:ph idx="1"/>
          </p:nvPr>
        </p:nvSpPr>
        <p:spPr>
          <a:xfrm>
            <a:off x="852715" y="1748646"/>
            <a:ext cx="10515600" cy="4000047"/>
          </a:xfrm>
        </p:spPr>
        <p:txBody>
          <a:bodyPr>
            <a:normAutofit fontScale="25000" lnSpcReduction="20000"/>
          </a:bodyPr>
          <a:lstStyle/>
          <a:p>
            <a:pPr marL="0" indent="0">
              <a:buNone/>
            </a:pPr>
            <a:endParaRPr lang="et-EE" b="1" u="sng" dirty="0"/>
          </a:p>
          <a:p>
            <a:r>
              <a:rPr lang="et-EE" sz="11200" b="1" dirty="0"/>
              <a:t>LÄBIRÄÄKIMISTE KORRALDUS</a:t>
            </a:r>
          </a:p>
          <a:p>
            <a:r>
              <a:rPr lang="et-EE" sz="11200" dirty="0"/>
              <a:t>Läbirääkimiste korraldamise eest vastutab </a:t>
            </a:r>
            <a:r>
              <a:rPr lang="et-EE" sz="11200" b="1" dirty="0"/>
              <a:t>riigihalduse minister</a:t>
            </a:r>
            <a:r>
              <a:rPr lang="et-EE" sz="11200" dirty="0"/>
              <a:t>, kes on ühtlasi valitsuskomisjoni juht.</a:t>
            </a:r>
          </a:p>
          <a:p>
            <a:r>
              <a:rPr lang="et-EE" sz="11200" b="1" dirty="0"/>
              <a:t>Valitsuskomisjoni liikmeteks </a:t>
            </a:r>
            <a:r>
              <a:rPr lang="et-EE" sz="11200" dirty="0"/>
              <a:t>on haridus- ja teadusministeeriumi, keskkonnaministeeriumi, majandus- ja kommunikatsiooniministeeriumi, sotsiaalministeeriumi, kultuuriministeerium ja rahandusministeeriumi esindajad. </a:t>
            </a:r>
          </a:p>
          <a:p>
            <a:r>
              <a:rPr lang="et-EE" sz="11200" dirty="0" err="1"/>
              <a:t>ELVLi</a:t>
            </a:r>
            <a:r>
              <a:rPr lang="et-EE" sz="11200" dirty="0"/>
              <a:t> esindab Valitsuskomisjonis </a:t>
            </a:r>
            <a:r>
              <a:rPr lang="et-EE" sz="11200" b="1" dirty="0"/>
              <a:t>liidu läbirääkimiste delegatsioon,</a:t>
            </a:r>
            <a:r>
              <a:rPr lang="et-EE" sz="11200" dirty="0"/>
              <a:t> kelleks on volikogu kinnitanud ELVL juhatuse!</a:t>
            </a:r>
          </a:p>
          <a:p>
            <a:r>
              <a:rPr lang="et-EE" sz="11200" b="1" dirty="0"/>
              <a:t>Läbirääkimistel lepitakse kokku </a:t>
            </a:r>
            <a:r>
              <a:rPr lang="et-EE" sz="11200" dirty="0"/>
              <a:t>läbirääkimiste tulemuste kajastamises </a:t>
            </a:r>
            <a:r>
              <a:rPr lang="et-EE" sz="11200" b="1" dirty="0"/>
              <a:t>riigieelarve strateegias ja vastava aasta riigieelarve eelnõus </a:t>
            </a:r>
            <a:r>
              <a:rPr lang="et-EE" sz="11200" dirty="0"/>
              <a:t>(läbirääkimiste lõpp-protokoll).</a:t>
            </a:r>
          </a:p>
          <a:p>
            <a:pPr marL="0" indent="0">
              <a:buNone/>
            </a:pPr>
            <a:endParaRPr lang="et-EE" sz="11200"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36664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3685" y="-472038"/>
            <a:ext cx="10515600" cy="2220684"/>
          </a:xfrm>
        </p:spPr>
        <p:txBody>
          <a:bodyPr>
            <a:normAutofit/>
          </a:bodyPr>
          <a:lstStyle/>
          <a:p>
            <a:r>
              <a:rPr lang="et-EE" sz="3600" b="1" dirty="0"/>
              <a:t>Riigieelarve läbirääkimised</a:t>
            </a:r>
          </a:p>
        </p:txBody>
      </p:sp>
      <p:sp>
        <p:nvSpPr>
          <p:cNvPr id="3" name="Sisu kohatäide 2"/>
          <p:cNvSpPr>
            <a:spLocks noGrp="1"/>
          </p:cNvSpPr>
          <p:nvPr>
            <p:ph idx="1"/>
          </p:nvPr>
        </p:nvSpPr>
        <p:spPr>
          <a:xfrm>
            <a:off x="838200" y="787593"/>
            <a:ext cx="10515600" cy="5395924"/>
          </a:xfrm>
        </p:spPr>
        <p:txBody>
          <a:bodyPr>
            <a:normAutofit fontScale="25000" lnSpcReduction="20000"/>
          </a:bodyPr>
          <a:lstStyle/>
          <a:p>
            <a:pPr marL="0" indent="0">
              <a:buNone/>
            </a:pPr>
            <a:endParaRPr lang="et-EE" sz="9600" b="1" dirty="0"/>
          </a:p>
          <a:p>
            <a:r>
              <a:rPr lang="et-EE" sz="9600" dirty="0"/>
              <a:t>Läbirääkimised toimuvad </a:t>
            </a:r>
            <a:r>
              <a:rPr lang="et-EE" sz="9600" b="1" dirty="0"/>
              <a:t>Valitsuskomisjoni koosolekutena </a:t>
            </a:r>
            <a:r>
              <a:rPr lang="et-EE" sz="9600" dirty="0"/>
              <a:t>ja </a:t>
            </a:r>
            <a:r>
              <a:rPr lang="et-EE" sz="9600" b="1" dirty="0"/>
              <a:t>valdkondlikes töörühmades.</a:t>
            </a:r>
          </a:p>
          <a:p>
            <a:r>
              <a:rPr lang="et-EE" sz="9600" b="1" dirty="0"/>
              <a:t>Valdkondlikud töörühmad on</a:t>
            </a:r>
            <a:r>
              <a:rPr lang="et-EE" sz="9600" dirty="0"/>
              <a:t>:</a:t>
            </a:r>
          </a:p>
          <a:p>
            <a:r>
              <a:rPr lang="et-EE" sz="9600" dirty="0"/>
              <a:t>Rahanduse- ja maksupoliitika töörühm (RM);</a:t>
            </a:r>
          </a:p>
          <a:p>
            <a:r>
              <a:rPr lang="et-EE" sz="9600" dirty="0"/>
              <a:t>Hariduse ja noorsoovaldkonna töörühm (HTM);</a:t>
            </a:r>
          </a:p>
          <a:p>
            <a:r>
              <a:rPr lang="et-EE" sz="9600" dirty="0"/>
              <a:t>Töö-, sotsiaal- ja tervise töörühm (SOM);</a:t>
            </a:r>
          </a:p>
          <a:p>
            <a:r>
              <a:rPr lang="et-EE" sz="9600" dirty="0"/>
              <a:t>Transpordi ja teede töörühm (MKM);</a:t>
            </a:r>
          </a:p>
          <a:p>
            <a:r>
              <a:rPr lang="et-EE" sz="9600" dirty="0"/>
              <a:t>Kultuuri- ja spordivaldkonna töörühm (KUM);</a:t>
            </a:r>
          </a:p>
          <a:p>
            <a:r>
              <a:rPr lang="et-EE" sz="9600" dirty="0"/>
              <a:t>Keskkonna ja maaküsimuste töörühm (KEM);</a:t>
            </a:r>
          </a:p>
          <a:p>
            <a:r>
              <a:rPr lang="et-EE" sz="9600" dirty="0"/>
              <a:t>Info- ja kommunikatsioonitehnoloogia töörühm (RM;MKM)</a:t>
            </a:r>
          </a:p>
          <a:p>
            <a:r>
              <a:rPr lang="et-EE" sz="9600" dirty="0"/>
              <a:t>Lõimumise töörühm (KUM);</a:t>
            </a:r>
          </a:p>
          <a:p>
            <a:r>
              <a:rPr lang="et-EE" sz="9600" dirty="0"/>
              <a:t>Ruumi, elamumajanduse ja maade töörühm (MKM;KUM;RM;KEM).</a:t>
            </a:r>
          </a:p>
          <a:p>
            <a:r>
              <a:rPr lang="et-EE" sz="9600" b="1" dirty="0"/>
              <a:t>Eelarveläbirääkimiste protokoll </a:t>
            </a:r>
            <a:r>
              <a:rPr lang="et-EE" sz="9600" dirty="0"/>
              <a:t>ehk tulemused esitatakse iga-aastaselt koos </a:t>
            </a:r>
            <a:r>
              <a:rPr lang="et-EE" sz="9600" b="1" dirty="0"/>
              <a:t>riigieelarve eelnõuga </a:t>
            </a:r>
            <a:r>
              <a:rPr lang="et-EE" sz="9600" dirty="0"/>
              <a:t>ja selle juurde </a:t>
            </a:r>
            <a:r>
              <a:rPr lang="et-EE" sz="9600" b="1" dirty="0"/>
              <a:t>kuuluva seletuskirjaga Riigikogule.</a:t>
            </a:r>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20607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10515600" cy="1198844"/>
          </a:xfrm>
        </p:spPr>
        <p:txBody>
          <a:bodyPr>
            <a:normAutofit/>
          </a:bodyPr>
          <a:lstStyle/>
          <a:p>
            <a:r>
              <a:rPr lang="et-EE" sz="3600" b="1" dirty="0"/>
              <a:t>ELVL tegevused</a:t>
            </a:r>
          </a:p>
        </p:txBody>
      </p:sp>
      <p:sp>
        <p:nvSpPr>
          <p:cNvPr id="3" name="Sisu kohatäide 2"/>
          <p:cNvSpPr>
            <a:spLocks noGrp="1"/>
          </p:cNvSpPr>
          <p:nvPr>
            <p:ph idx="1"/>
          </p:nvPr>
        </p:nvSpPr>
        <p:spPr>
          <a:xfrm>
            <a:off x="838200" y="1511929"/>
            <a:ext cx="10515600" cy="4399984"/>
          </a:xfrm>
        </p:spPr>
        <p:txBody>
          <a:bodyPr>
            <a:normAutofit fontScale="25000" lnSpcReduction="20000"/>
          </a:bodyPr>
          <a:lstStyle/>
          <a:p>
            <a:pPr marL="0" indent="0">
              <a:buNone/>
            </a:pPr>
            <a:endParaRPr lang="et-EE" b="1" u="sng" dirty="0"/>
          </a:p>
          <a:p>
            <a:pPr marL="0" indent="0">
              <a:buNone/>
            </a:pPr>
            <a:r>
              <a:rPr lang="et-EE" sz="11200" dirty="0"/>
              <a:t>-</a:t>
            </a:r>
            <a:r>
              <a:rPr lang="et-EE" sz="11200" b="1" dirty="0"/>
              <a:t>Õigusloomes</a:t>
            </a:r>
            <a:r>
              <a:rPr lang="et-EE" sz="11200" dirty="0"/>
              <a:t> kaasa rääkimine ja selle kujundamises osalemine!</a:t>
            </a:r>
          </a:p>
          <a:p>
            <a:pPr marL="0" indent="0">
              <a:buNone/>
            </a:pPr>
            <a:r>
              <a:rPr lang="et-EE" sz="11200" dirty="0"/>
              <a:t>-Kooskõlastame õigusakte läbi </a:t>
            </a:r>
            <a:r>
              <a:rPr lang="et-EE" sz="11200" b="1" dirty="0"/>
              <a:t>EIS-süsteemi</a:t>
            </a:r>
            <a:r>
              <a:rPr lang="et-EE" sz="11200" dirty="0"/>
              <a:t> ning anname seaduseelnõudele arvamusi (üle 500 eelnõu);</a:t>
            </a:r>
          </a:p>
          <a:p>
            <a:pPr marL="0" indent="0">
              <a:buNone/>
            </a:pPr>
            <a:r>
              <a:rPr lang="et-EE" sz="11200" dirty="0"/>
              <a:t>-Osaleme </a:t>
            </a:r>
            <a:r>
              <a:rPr lang="et-EE" sz="11200" b="1" dirty="0"/>
              <a:t>Riigikogu töökomisjonide </a:t>
            </a:r>
            <a:r>
              <a:rPr lang="et-EE" sz="11200" dirty="0"/>
              <a:t>töös; </a:t>
            </a:r>
            <a:r>
              <a:rPr lang="et-EE" sz="11200" b="1" dirty="0"/>
              <a:t>Valitsuskomisjonide töös;</a:t>
            </a:r>
          </a:p>
          <a:p>
            <a:pPr marL="0" indent="0">
              <a:buNone/>
            </a:pPr>
            <a:r>
              <a:rPr lang="et-EE" sz="11200" dirty="0"/>
              <a:t>-EL finantsperioodi 2021-2027 kujundamises kaasarääkimine ning siseriiklike meetmete kujundamine.</a:t>
            </a:r>
          </a:p>
          <a:p>
            <a:pPr marL="0" indent="0">
              <a:buNone/>
            </a:pPr>
            <a:r>
              <a:rPr lang="et-EE" sz="11200" dirty="0"/>
              <a:t>-Uue </a:t>
            </a:r>
            <a:r>
              <a:rPr lang="et-EE" sz="11200" b="1" dirty="0" err="1"/>
              <a:t>KOKS`s</a:t>
            </a:r>
            <a:r>
              <a:rPr lang="et-EE" sz="11200" b="1" dirty="0"/>
              <a:t> eksperdi töörühmas </a:t>
            </a:r>
            <a:r>
              <a:rPr lang="et-EE" sz="11200" dirty="0"/>
              <a:t>osalemine ja ning seaduseelnõu kujundamine. (1993 aastast kehtiva baasseaduse revisjon!)</a:t>
            </a:r>
          </a:p>
          <a:p>
            <a:pPr marL="0" indent="0">
              <a:buNone/>
            </a:pPr>
            <a:r>
              <a:rPr lang="et-EE" sz="11200" dirty="0"/>
              <a:t>-</a:t>
            </a:r>
            <a:r>
              <a:rPr lang="et-EE" sz="11200" b="1" dirty="0"/>
              <a:t>Koolitustegevus (uus tegevussuund!)</a:t>
            </a:r>
          </a:p>
          <a:p>
            <a:pPr marL="0" indent="0">
              <a:buNone/>
            </a:pPr>
            <a:r>
              <a:rPr lang="et-EE" sz="11200" b="1" dirty="0"/>
              <a:t>-Linnade ja valdade päevade </a:t>
            </a:r>
            <a:r>
              <a:rPr lang="et-EE" sz="11200" dirty="0"/>
              <a:t>korraldamine (aasta suurim koolitusüritus    26-27. mail 2021  Tallinna Lauluväljakul väliüritusena).</a:t>
            </a:r>
          </a:p>
          <a:p>
            <a:pPr marL="0" indent="0">
              <a:buNone/>
            </a:pPr>
            <a:endParaRPr lang="et-EE" sz="11200" dirty="0"/>
          </a:p>
          <a:p>
            <a:pPr marL="0" indent="0">
              <a:buNone/>
            </a:pPr>
            <a:endParaRPr lang="et-EE" sz="11200" dirty="0"/>
          </a:p>
          <a:p>
            <a:endParaRPr lang="et-EE" sz="11200" dirty="0"/>
          </a:p>
          <a:p>
            <a:endParaRPr lang="et-EE" sz="11200" dirty="0"/>
          </a:p>
          <a:p>
            <a:pPr marL="0" indent="0">
              <a:buNone/>
            </a:pPr>
            <a:endParaRPr lang="et-EE" sz="11200"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32379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Eesti Linnade ja Valdade Liidu eellugu - ELL ja EMOL</a:t>
            </a:r>
          </a:p>
        </p:txBody>
      </p:sp>
      <p:sp>
        <p:nvSpPr>
          <p:cNvPr id="3" name="Sisu kohatäide 2"/>
          <p:cNvSpPr>
            <a:spLocks noGrp="1"/>
          </p:cNvSpPr>
          <p:nvPr>
            <p:ph idx="1"/>
          </p:nvPr>
        </p:nvSpPr>
        <p:spPr>
          <a:xfrm>
            <a:off x="838200" y="1964602"/>
            <a:ext cx="10515600" cy="3755063"/>
          </a:xfrm>
        </p:spPr>
        <p:txBody>
          <a:bodyPr>
            <a:normAutofit fontScale="25000" lnSpcReduction="20000"/>
          </a:bodyPr>
          <a:lstStyle/>
          <a:p>
            <a:pPr marL="0" indent="0">
              <a:buNone/>
            </a:pPr>
            <a:r>
              <a:rPr lang="et-EE" sz="11200" b="1" dirty="0"/>
              <a:t>Üleriigiline omavalitsusliit, </a:t>
            </a:r>
            <a:r>
              <a:rPr lang="et-EE" sz="11200" dirty="0"/>
              <a:t>liikmeteks 79 omavalitsust (15 linna, 64 valda seisuga kokku ca 99% Eesti elanikkonnast). </a:t>
            </a:r>
          </a:p>
          <a:p>
            <a:pPr marL="0" indent="0">
              <a:buNone/>
            </a:pPr>
            <a:endParaRPr lang="et-EE" sz="11200" dirty="0"/>
          </a:p>
          <a:p>
            <a:pPr marL="0" indent="0">
              <a:buNone/>
            </a:pPr>
            <a:r>
              <a:rPr lang="fi-FI" sz="11200" dirty="0"/>
              <a:t>27. </a:t>
            </a:r>
            <a:r>
              <a:rPr lang="fi-FI" sz="11200" dirty="0" err="1"/>
              <a:t>veebruaril</a:t>
            </a:r>
            <a:r>
              <a:rPr lang="fi-FI" sz="11200" dirty="0"/>
              <a:t> 2018 a. </a:t>
            </a:r>
            <a:r>
              <a:rPr lang="fi-FI" sz="11200" dirty="0" err="1"/>
              <a:t>muudeti</a:t>
            </a:r>
            <a:r>
              <a:rPr lang="fi-FI" sz="11200" dirty="0"/>
              <a:t> </a:t>
            </a:r>
            <a:r>
              <a:rPr lang="fi-FI" sz="11200" dirty="0" err="1"/>
              <a:t>liidu</a:t>
            </a:r>
            <a:r>
              <a:rPr lang="fi-FI" sz="11200" dirty="0"/>
              <a:t> </a:t>
            </a:r>
            <a:r>
              <a:rPr lang="fi-FI" sz="11200" dirty="0" err="1"/>
              <a:t>põhikirja</a:t>
            </a:r>
            <a:r>
              <a:rPr lang="fi-FI" sz="11200" dirty="0"/>
              <a:t> </a:t>
            </a:r>
            <a:r>
              <a:rPr lang="fi-FI" sz="11200" dirty="0" err="1"/>
              <a:t>ning</a:t>
            </a:r>
            <a:r>
              <a:rPr lang="fi-FI" sz="11200" dirty="0"/>
              <a:t> </a:t>
            </a:r>
            <a:r>
              <a:rPr lang="fi-FI" sz="11200" dirty="0" err="1"/>
              <a:t>liidu</a:t>
            </a:r>
            <a:r>
              <a:rPr lang="fi-FI" sz="11200" dirty="0"/>
              <a:t> </a:t>
            </a:r>
            <a:r>
              <a:rPr lang="fi-FI" sz="11200" dirty="0" err="1"/>
              <a:t>uueks</a:t>
            </a:r>
            <a:r>
              <a:rPr lang="fi-FI" sz="11200" dirty="0"/>
              <a:t> </a:t>
            </a:r>
            <a:r>
              <a:rPr lang="fi-FI" sz="11200" dirty="0" err="1"/>
              <a:t>nimeks</a:t>
            </a:r>
            <a:r>
              <a:rPr lang="fi-FI" sz="11200" dirty="0"/>
              <a:t> on </a:t>
            </a:r>
            <a:r>
              <a:rPr lang="fi-FI" sz="11200" b="1" dirty="0"/>
              <a:t>Eesti </a:t>
            </a:r>
            <a:r>
              <a:rPr lang="fi-FI" sz="11200" b="1" dirty="0" err="1"/>
              <a:t>Linnade</a:t>
            </a:r>
            <a:r>
              <a:rPr lang="fi-FI" sz="11200" b="1" dirty="0"/>
              <a:t> ja </a:t>
            </a:r>
            <a:r>
              <a:rPr lang="fi-FI" sz="11200" b="1" dirty="0" err="1"/>
              <a:t>Valdade</a:t>
            </a:r>
            <a:r>
              <a:rPr lang="fi-FI" sz="11200" b="1" dirty="0"/>
              <a:t> Liit</a:t>
            </a:r>
            <a:r>
              <a:rPr lang="fi-FI" sz="11200" dirty="0"/>
              <a:t>.</a:t>
            </a:r>
            <a:endParaRPr lang="et-EE" sz="11200" dirty="0"/>
          </a:p>
          <a:p>
            <a:pPr marL="0" indent="0">
              <a:buNone/>
            </a:pPr>
            <a:endParaRPr lang="et-EE" sz="11200" dirty="0"/>
          </a:p>
          <a:p>
            <a:pPr marL="0" indent="0">
              <a:buNone/>
            </a:pPr>
            <a:r>
              <a:rPr lang="et-EE" sz="11200" dirty="0"/>
              <a:t>Eesmärgiks</a:t>
            </a:r>
            <a:r>
              <a:rPr lang="et-EE" sz="11200" b="1" dirty="0"/>
              <a:t> esindada</a:t>
            </a:r>
            <a:r>
              <a:rPr lang="et-EE" sz="11200" dirty="0"/>
              <a:t> ja </a:t>
            </a:r>
            <a:r>
              <a:rPr lang="et-EE" sz="11200" b="1" dirty="0"/>
              <a:t>kaitsta liikmete huve</a:t>
            </a:r>
            <a:r>
              <a:rPr lang="et-EE" sz="11200" dirty="0"/>
              <a:t> nii </a:t>
            </a:r>
            <a:r>
              <a:rPr lang="et-EE" sz="11200" b="1" dirty="0"/>
              <a:t>riigisisesel</a:t>
            </a:r>
            <a:r>
              <a:rPr lang="et-EE" sz="11200" dirty="0"/>
              <a:t> kui ka </a:t>
            </a:r>
            <a:r>
              <a:rPr lang="et-EE" sz="11200" b="1" dirty="0"/>
              <a:t>rahvusvahelisel tasandil</a:t>
            </a:r>
            <a:r>
              <a:rPr lang="et-EE" sz="11200" dirty="0"/>
              <a:t>. </a:t>
            </a:r>
          </a:p>
          <a:p>
            <a:pPr marL="0" indent="0">
              <a:buNone/>
            </a:pPr>
            <a:endParaRPr lang="et-EE" sz="11200" dirty="0"/>
          </a:p>
          <a:p>
            <a:pPr marL="0" indent="0">
              <a:buNone/>
            </a:pPr>
            <a:r>
              <a:rPr lang="et-EE" sz="11200" dirty="0"/>
              <a:t>Tegevusvaldkond hõlmab </a:t>
            </a:r>
            <a:r>
              <a:rPr lang="et-EE" sz="11200" b="1" dirty="0"/>
              <a:t>kogu kohaliku omavalitsuste korraldust</a:t>
            </a:r>
            <a:r>
              <a:rPr lang="et-EE" sz="11200" dirty="0"/>
              <a:t>, alates </a:t>
            </a:r>
            <a:r>
              <a:rPr lang="et-EE" sz="11200" b="1" dirty="0"/>
              <a:t>eelarvetest</a:t>
            </a:r>
            <a:r>
              <a:rPr lang="et-EE" sz="11200" dirty="0"/>
              <a:t> ja lõpetades </a:t>
            </a:r>
            <a:r>
              <a:rPr lang="et-EE" sz="11200" b="1" dirty="0"/>
              <a:t>välissuhtlusega</a:t>
            </a:r>
            <a:r>
              <a:rPr lang="et-EE" sz="11200" dirty="0"/>
              <a:t>.</a:t>
            </a:r>
          </a:p>
          <a:p>
            <a:pPr marL="0" indent="0">
              <a:buNone/>
            </a:pPr>
            <a:endParaRPr lang="et-EE" sz="11200" dirty="0"/>
          </a:p>
          <a:p>
            <a:pPr marL="0" indent="0">
              <a:buNone/>
            </a:pPr>
            <a:r>
              <a:rPr lang="et-EE" sz="11200" dirty="0"/>
              <a:t> </a:t>
            </a:r>
          </a:p>
          <a:p>
            <a:endParaRPr lang="et-EE" sz="11200" dirty="0"/>
          </a:p>
          <a:p>
            <a:endParaRPr lang="et-EE" sz="11200" dirty="0"/>
          </a:p>
          <a:p>
            <a:pPr marL="0" indent="0">
              <a:buNone/>
            </a:pPr>
            <a:endParaRPr lang="et-EE" sz="11200"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9792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3685" y="0"/>
            <a:ext cx="10515600" cy="1748646"/>
          </a:xfrm>
        </p:spPr>
        <p:txBody>
          <a:bodyPr>
            <a:normAutofit/>
          </a:bodyPr>
          <a:lstStyle/>
          <a:p>
            <a:r>
              <a:rPr lang="et-EE" sz="3600" b="1" dirty="0"/>
              <a:t>ELVL tegevused (riiklikud töörühmad, kuhu kuuluvad liidu esindajad)</a:t>
            </a:r>
          </a:p>
        </p:txBody>
      </p:sp>
      <p:sp>
        <p:nvSpPr>
          <p:cNvPr id="3" name="Sisu kohatäide 2"/>
          <p:cNvSpPr>
            <a:spLocks noGrp="1"/>
          </p:cNvSpPr>
          <p:nvPr>
            <p:ph idx="1"/>
          </p:nvPr>
        </p:nvSpPr>
        <p:spPr>
          <a:xfrm>
            <a:off x="823685" y="1459832"/>
            <a:ext cx="10515600" cy="5096479"/>
          </a:xfrm>
        </p:spPr>
        <p:txBody>
          <a:bodyPr numCol="2">
            <a:noAutofit/>
          </a:bodyPr>
          <a:lstStyle/>
          <a:p>
            <a:pPr marL="0" indent="0">
              <a:buNone/>
            </a:pPr>
            <a:r>
              <a:rPr lang="et-EE" sz="2400" b="1" dirty="0"/>
              <a:t>Keskkonnavaldkond:</a:t>
            </a:r>
          </a:p>
          <a:p>
            <a:r>
              <a:rPr lang="et-EE" sz="2400" dirty="0"/>
              <a:t>Metsanduse arengukava aastani 2030 koostamise töögrupp (juhtkogu)</a:t>
            </a:r>
          </a:p>
          <a:p>
            <a:r>
              <a:rPr lang="et-EE" sz="2400" dirty="0"/>
              <a:t>Eesti keskkonnakasutuse välismõjude rahasse hindamise analüüsi töörühm</a:t>
            </a:r>
          </a:p>
          <a:p>
            <a:r>
              <a:rPr lang="et-EE" sz="2400" dirty="0"/>
              <a:t>Euroopa Maastikukonventsiooni rakendamise  töörühm</a:t>
            </a:r>
          </a:p>
          <a:p>
            <a:r>
              <a:rPr lang="fi-FI" sz="2400" dirty="0" err="1"/>
              <a:t>Kliimamuutustega</a:t>
            </a:r>
            <a:r>
              <a:rPr lang="fi-FI" sz="2400" dirty="0"/>
              <a:t> </a:t>
            </a:r>
            <a:r>
              <a:rPr lang="fi-FI" sz="2400" dirty="0" err="1"/>
              <a:t>kohanemise</a:t>
            </a:r>
            <a:r>
              <a:rPr lang="fi-FI" sz="2400" dirty="0"/>
              <a:t> </a:t>
            </a:r>
            <a:r>
              <a:rPr lang="fi-FI" sz="2400" dirty="0" err="1"/>
              <a:t>arengukava</a:t>
            </a:r>
            <a:r>
              <a:rPr lang="fi-FI" sz="2400" dirty="0"/>
              <a:t> </a:t>
            </a:r>
            <a:r>
              <a:rPr lang="fi-FI" sz="2400" dirty="0" err="1"/>
              <a:t>aastani</a:t>
            </a:r>
            <a:r>
              <a:rPr lang="fi-FI" sz="2400" dirty="0"/>
              <a:t> 2030 </a:t>
            </a:r>
            <a:r>
              <a:rPr lang="fi-FI" sz="2400" dirty="0" err="1"/>
              <a:t>juhtkomisjon</a:t>
            </a:r>
            <a:endParaRPr lang="et-EE" sz="2400" dirty="0"/>
          </a:p>
          <a:p>
            <a:r>
              <a:rPr lang="et-EE" sz="2400" dirty="0"/>
              <a:t>Maavarade komisjon</a:t>
            </a:r>
          </a:p>
          <a:p>
            <a:r>
              <a:rPr lang="fi-FI" sz="2400" dirty="0"/>
              <a:t>Euroopa </a:t>
            </a:r>
            <a:r>
              <a:rPr lang="fi-FI" sz="2400" dirty="0" err="1"/>
              <a:t>Merendus</a:t>
            </a:r>
            <a:r>
              <a:rPr lang="fi-FI" sz="2400" dirty="0"/>
              <a:t>- ja </a:t>
            </a:r>
            <a:r>
              <a:rPr lang="fi-FI" sz="2400" dirty="0" err="1"/>
              <a:t>Kalandusfondi</a:t>
            </a:r>
            <a:r>
              <a:rPr lang="fi-FI" sz="2400" dirty="0"/>
              <a:t> 2021-2027 </a:t>
            </a:r>
            <a:r>
              <a:rPr lang="fi-FI" sz="2400" dirty="0" err="1"/>
              <a:t>rakenduskava</a:t>
            </a:r>
            <a:r>
              <a:rPr lang="fi-FI" sz="2400" dirty="0"/>
              <a:t> </a:t>
            </a:r>
            <a:r>
              <a:rPr lang="fi-FI" sz="2400" dirty="0" err="1"/>
              <a:t>ettevalmistav</a:t>
            </a:r>
            <a:r>
              <a:rPr lang="fi-FI" sz="2400" dirty="0"/>
              <a:t> </a:t>
            </a:r>
            <a:r>
              <a:rPr lang="fi-FI" sz="2400" dirty="0" err="1"/>
              <a:t>ekspertkomisjon</a:t>
            </a:r>
            <a:endParaRPr lang="et-EE" sz="2400" dirty="0"/>
          </a:p>
          <a:p>
            <a:endParaRPr lang="et-EE" sz="2400" dirty="0"/>
          </a:p>
          <a:p>
            <a:pPr marL="0" indent="0">
              <a:buNone/>
            </a:pPr>
            <a:endParaRPr lang="et-EE" sz="2400" dirty="0"/>
          </a:p>
          <a:p>
            <a:pPr marL="0" indent="0">
              <a:buNone/>
            </a:pPr>
            <a:endParaRPr lang="et-EE" sz="2400" dirty="0"/>
          </a:p>
          <a:p>
            <a:r>
              <a:rPr lang="et-EE" sz="2400" dirty="0"/>
              <a:t>Ühtekuuluvuspoliitika fondide rakenduskava  2014–2020 valdkondliku juhtkomisjon (energiatõhusus, veekaitse ja roheline infrastruktuur ja hädaolukordadeks valmisoleku suurendamine)</a:t>
            </a:r>
          </a:p>
          <a:p>
            <a:r>
              <a:rPr lang="et-EE" sz="2400" dirty="0"/>
              <a:t>Keskkonnaameti kliendinõukoda</a:t>
            </a:r>
          </a:p>
          <a:p>
            <a:r>
              <a:rPr lang="et-EE" sz="2400" dirty="0"/>
              <a:t>Maastikuarhitektuuri kutsekomisjon</a:t>
            </a:r>
          </a:p>
          <a:p>
            <a:r>
              <a:rPr lang="et-EE" sz="2400" dirty="0"/>
              <a:t>Mereala planeeringu juhtrühm</a:t>
            </a:r>
          </a:p>
          <a:p>
            <a:endParaRPr lang="et-EE" sz="2400" dirty="0"/>
          </a:p>
          <a:p>
            <a:endParaRPr lang="et-EE" sz="2400" b="1" dirty="0"/>
          </a:p>
          <a:p>
            <a:endParaRPr lang="et-EE" sz="2400" dirty="0"/>
          </a:p>
          <a:p>
            <a:endParaRPr lang="et-EE" sz="2400" dirty="0"/>
          </a:p>
          <a:p>
            <a:endParaRPr lang="et-EE" sz="2400" dirty="0"/>
          </a:p>
          <a:p>
            <a:endParaRPr lang="et-EE" sz="2400" dirty="0"/>
          </a:p>
          <a:p>
            <a:endParaRPr lang="et-EE" sz="2400" dirty="0"/>
          </a:p>
        </p:txBody>
      </p:sp>
    </p:spTree>
    <p:extLst>
      <p:ext uri="{BB962C8B-B14F-4D97-AF65-F5344CB8AC3E}">
        <p14:creationId xmlns:p14="http://schemas.microsoft.com/office/powerpoint/2010/main" val="117155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3685" y="0"/>
            <a:ext cx="10515600" cy="1748646"/>
          </a:xfrm>
        </p:spPr>
        <p:txBody>
          <a:bodyPr>
            <a:normAutofit/>
          </a:bodyPr>
          <a:lstStyle/>
          <a:p>
            <a:r>
              <a:rPr lang="et-EE" sz="3600" b="1" dirty="0"/>
              <a:t>ELVL tegevused (riiklikud töörühmad, kuhu kuuluvad liidu esindajad)</a:t>
            </a:r>
          </a:p>
        </p:txBody>
      </p:sp>
      <p:sp>
        <p:nvSpPr>
          <p:cNvPr id="3" name="Sisu kohatäide 2"/>
          <p:cNvSpPr>
            <a:spLocks noGrp="1"/>
          </p:cNvSpPr>
          <p:nvPr>
            <p:ph idx="1"/>
          </p:nvPr>
        </p:nvSpPr>
        <p:spPr>
          <a:xfrm>
            <a:off x="978567" y="1427747"/>
            <a:ext cx="10360717" cy="4812632"/>
          </a:xfrm>
        </p:spPr>
        <p:txBody>
          <a:bodyPr numCol="2">
            <a:normAutofit fontScale="25000" lnSpcReduction="20000"/>
          </a:bodyPr>
          <a:lstStyle/>
          <a:p>
            <a:pPr marL="0" indent="0">
              <a:buNone/>
            </a:pPr>
            <a:r>
              <a:rPr lang="et-EE" sz="9600" b="1" dirty="0"/>
              <a:t>Sotsiaalvaldkond:</a:t>
            </a:r>
            <a:r>
              <a:rPr lang="et-EE" sz="9600" dirty="0"/>
              <a:t> </a:t>
            </a:r>
          </a:p>
          <a:p>
            <a:r>
              <a:rPr lang="et-EE" sz="9600" dirty="0"/>
              <a:t>Kohtupsühhiaatria arendamise juhtrühm</a:t>
            </a:r>
          </a:p>
          <a:p>
            <a:r>
              <a:rPr lang="et-EE" sz="9600" dirty="0"/>
              <a:t>Ligipääsetavuse rakkerühm</a:t>
            </a:r>
          </a:p>
          <a:p>
            <a:r>
              <a:rPr lang="et-EE" sz="9600" dirty="0"/>
              <a:t>Lastekaitse nõukogu</a:t>
            </a:r>
          </a:p>
          <a:p>
            <a:r>
              <a:rPr lang="et-EE" sz="9600" dirty="0"/>
              <a:t>Lastekaitse nõukogu mitteametlik töörühm</a:t>
            </a:r>
          </a:p>
          <a:p>
            <a:r>
              <a:rPr lang="et-EE" sz="9600" dirty="0"/>
              <a:t>Pikaajalise hoolduse nõuandev kogu</a:t>
            </a:r>
          </a:p>
          <a:p>
            <a:r>
              <a:rPr lang="et-EE" sz="9600" dirty="0"/>
              <a:t>Sotsiaalpedagoogi kutseala kutsete kutsekomisjon</a:t>
            </a:r>
          </a:p>
          <a:p>
            <a:r>
              <a:rPr lang="et-EE" sz="9600" dirty="0"/>
              <a:t>Sotsiaaltöötaja kutsestandardite uuendamise töörühm</a:t>
            </a:r>
          </a:p>
          <a:p>
            <a:r>
              <a:rPr lang="et-EE" sz="9600" dirty="0"/>
              <a:t>Tervisedendaja kutsekomisjon</a:t>
            </a:r>
          </a:p>
          <a:p>
            <a:r>
              <a:rPr lang="et-EE" sz="9600" dirty="0"/>
              <a:t>Lapsehoidja kutsekomisjon</a:t>
            </a:r>
          </a:p>
          <a:p>
            <a:endParaRPr lang="et-EE" sz="9600" b="1" dirty="0"/>
          </a:p>
          <a:p>
            <a:endParaRPr lang="et-EE" sz="9600" b="1" dirty="0"/>
          </a:p>
          <a:p>
            <a:endParaRPr lang="et-EE" sz="9600" b="1" dirty="0"/>
          </a:p>
          <a:p>
            <a:endParaRPr lang="et-EE" sz="9600" b="1" dirty="0"/>
          </a:p>
          <a:p>
            <a:endParaRPr lang="et-EE" sz="9600" b="1" dirty="0"/>
          </a:p>
          <a:p>
            <a:endParaRPr lang="et-EE" sz="9600" b="1" dirty="0"/>
          </a:p>
          <a:p>
            <a:r>
              <a:rPr lang="et-EE" sz="9600" b="1" dirty="0"/>
              <a:t>Turvalisus:</a:t>
            </a:r>
          </a:p>
          <a:p>
            <a:r>
              <a:rPr lang="fi-FI" sz="9600" dirty="0" err="1"/>
              <a:t>Lähisuhtevägivalla</a:t>
            </a:r>
            <a:r>
              <a:rPr lang="fi-FI" sz="9600" dirty="0"/>
              <a:t> </a:t>
            </a:r>
            <a:r>
              <a:rPr lang="fi-FI" sz="9600" dirty="0" err="1"/>
              <a:t>all</a:t>
            </a:r>
            <a:r>
              <a:rPr lang="fi-FI" sz="9600" dirty="0"/>
              <a:t> </a:t>
            </a:r>
            <a:r>
              <a:rPr lang="fi-FI" sz="9600" dirty="0" err="1"/>
              <a:t>kannatanu</a:t>
            </a:r>
            <a:r>
              <a:rPr lang="fi-FI" sz="9600" dirty="0"/>
              <a:t> kaitse</a:t>
            </a:r>
            <a:r>
              <a:rPr lang="et-EE" sz="9600" dirty="0"/>
              <a:t> </a:t>
            </a:r>
            <a:r>
              <a:rPr lang="fi-FI" sz="9600" dirty="0" err="1"/>
              <a:t>juhtrühm</a:t>
            </a:r>
            <a:endParaRPr lang="et-EE" sz="9600" dirty="0"/>
          </a:p>
          <a:p>
            <a:r>
              <a:rPr lang="et-EE" sz="9600" dirty="0"/>
              <a:t>Juhtumikorralduse mudeli juhtrühm ( riskis olevate perede toetamiseks ning turvalise elukeskkonna arendamiseks)</a:t>
            </a:r>
          </a:p>
          <a:p>
            <a:r>
              <a:rPr lang="et-EE" sz="9600" dirty="0"/>
              <a:t>Sõiduteel toimunud sündmuste lahendamise töörühm</a:t>
            </a:r>
          </a:p>
          <a:p>
            <a:r>
              <a:rPr lang="et-EE" sz="9600" dirty="0"/>
              <a:t>Koolinoorte ideekonkursi „Mina suudan“ üleriigilise vooru hindamiskomisjon</a:t>
            </a:r>
          </a:p>
          <a:p>
            <a:endParaRPr lang="et-EE" sz="9600" dirty="0"/>
          </a:p>
          <a:p>
            <a:pPr marL="0" indent="0">
              <a:buNone/>
            </a:pPr>
            <a:endParaRPr lang="et-EE" sz="9600" dirty="0"/>
          </a:p>
          <a:p>
            <a:pPr marL="0" indent="0">
              <a:buNone/>
            </a:pPr>
            <a:endParaRPr lang="et-EE" sz="9600" dirty="0"/>
          </a:p>
          <a:p>
            <a:pPr marL="0" indent="0">
              <a:buNone/>
            </a:pPr>
            <a:endParaRPr lang="et-EE" sz="9600" dirty="0"/>
          </a:p>
          <a:p>
            <a:endParaRPr lang="et-EE" sz="9600" dirty="0"/>
          </a:p>
          <a:p>
            <a:pPr marL="0" indent="0">
              <a:buNone/>
            </a:pPr>
            <a:br>
              <a:rPr lang="et-EE" sz="8000" dirty="0"/>
            </a:br>
            <a:endParaRPr lang="et-EE" sz="8000" dirty="0"/>
          </a:p>
          <a:p>
            <a:endParaRPr lang="et-EE" dirty="0"/>
          </a:p>
          <a:p>
            <a:endParaRPr lang="et-EE" b="1" dirty="0"/>
          </a:p>
          <a:p>
            <a:pPr marL="0" indent="0">
              <a:buNone/>
            </a:pPr>
            <a:endParaRPr lang="et-EE" dirty="0"/>
          </a:p>
          <a:p>
            <a:pPr marL="0" indent="0">
              <a:buNone/>
            </a:pPr>
            <a:endParaRPr lang="et-EE" dirty="0"/>
          </a:p>
          <a:p>
            <a:endParaRPr lang="et-EE" dirty="0"/>
          </a:p>
          <a:p>
            <a:endParaRPr lang="et-EE" dirty="0"/>
          </a:p>
          <a:p>
            <a:endParaRPr lang="et-EE" dirty="0"/>
          </a:p>
        </p:txBody>
      </p:sp>
    </p:spTree>
    <p:extLst>
      <p:ext uri="{BB962C8B-B14F-4D97-AF65-F5344CB8AC3E}">
        <p14:creationId xmlns:p14="http://schemas.microsoft.com/office/powerpoint/2010/main" val="965282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3685" y="0"/>
            <a:ext cx="10515600" cy="1748646"/>
          </a:xfrm>
        </p:spPr>
        <p:txBody>
          <a:bodyPr>
            <a:normAutofit/>
          </a:bodyPr>
          <a:lstStyle/>
          <a:p>
            <a:r>
              <a:rPr lang="et-EE" sz="3600" b="1" dirty="0"/>
              <a:t>ELVL tegevused (riiklikud töörühmad, kuhu kuuluvad liidu esindajad)</a:t>
            </a:r>
          </a:p>
        </p:txBody>
      </p:sp>
      <p:sp>
        <p:nvSpPr>
          <p:cNvPr id="3" name="Sisu kohatäide 2"/>
          <p:cNvSpPr>
            <a:spLocks noGrp="1"/>
          </p:cNvSpPr>
          <p:nvPr>
            <p:ph idx="1"/>
          </p:nvPr>
        </p:nvSpPr>
        <p:spPr>
          <a:xfrm>
            <a:off x="823685" y="1459832"/>
            <a:ext cx="10515600" cy="5096479"/>
          </a:xfrm>
        </p:spPr>
        <p:txBody>
          <a:bodyPr numCol="2">
            <a:noAutofit/>
          </a:bodyPr>
          <a:lstStyle/>
          <a:p>
            <a:r>
              <a:rPr lang="et-EE" sz="2400" b="1" dirty="0"/>
              <a:t>Haridusvaldkond:</a:t>
            </a:r>
          </a:p>
          <a:p>
            <a:r>
              <a:rPr lang="et-EE" sz="2400" dirty="0"/>
              <a:t>Hariduse valdkondlik komisjon</a:t>
            </a:r>
          </a:p>
          <a:p>
            <a:r>
              <a:rPr lang="et-EE" sz="2400" dirty="0"/>
              <a:t>Hariduse Kutsenõukogu</a:t>
            </a:r>
          </a:p>
          <a:p>
            <a:r>
              <a:rPr lang="et-EE" sz="2400" dirty="0"/>
              <a:t>Alushariduse seaduse eelnõu väljatöötamise töörühm</a:t>
            </a:r>
          </a:p>
          <a:p>
            <a:r>
              <a:rPr lang="et-EE" sz="2400" dirty="0"/>
              <a:t>Koolieelse lasteasutuse riikliku õppekava muutmise eelnõu töörühm</a:t>
            </a:r>
          </a:p>
          <a:p>
            <a:r>
              <a:rPr lang="et-EE" sz="2400" dirty="0"/>
              <a:t>Kaasava hariduse meetme hindamiskomisjon</a:t>
            </a:r>
          </a:p>
          <a:p>
            <a:r>
              <a:rPr lang="et-EE" sz="2400" dirty="0"/>
              <a:t>Hariduspreemiate komisjon</a:t>
            </a:r>
          </a:p>
          <a:p>
            <a:r>
              <a:rPr lang="et-EE" sz="2400" dirty="0"/>
              <a:t>Haridustöötajate tunnustamise riiklik komisjon</a:t>
            </a:r>
          </a:p>
          <a:p>
            <a:endParaRPr lang="et-EE" sz="2400" dirty="0"/>
          </a:p>
          <a:p>
            <a:endParaRPr lang="et-EE" sz="2400" dirty="0"/>
          </a:p>
          <a:p>
            <a:endParaRPr lang="et-EE" sz="2400" dirty="0"/>
          </a:p>
          <a:p>
            <a:endParaRPr lang="et-EE" sz="2400" dirty="0"/>
          </a:p>
          <a:p>
            <a:endParaRPr lang="et-EE" sz="2400" dirty="0"/>
          </a:p>
          <a:p>
            <a:endParaRPr lang="et-EE" sz="2400" dirty="0"/>
          </a:p>
          <a:p>
            <a:r>
              <a:rPr lang="et-EE" sz="2400" dirty="0"/>
              <a:t>Haridusstrateegia 2021-2035 töörühmad: individuaalseid valikuid toetav haridussüsteem; </a:t>
            </a:r>
            <a:r>
              <a:rPr lang="fi-FI" sz="2400" dirty="0" err="1"/>
              <a:t>oskused</a:t>
            </a:r>
            <a:r>
              <a:rPr lang="fi-FI" sz="2400" dirty="0"/>
              <a:t> ja </a:t>
            </a:r>
            <a:r>
              <a:rPr lang="fi-FI" sz="2400" dirty="0" err="1"/>
              <a:t>oskuste</a:t>
            </a:r>
            <a:r>
              <a:rPr lang="fi-FI" sz="2400" dirty="0"/>
              <a:t> </a:t>
            </a:r>
            <a:r>
              <a:rPr lang="fi-FI" sz="2400" dirty="0" err="1"/>
              <a:t>parem</a:t>
            </a:r>
            <a:r>
              <a:rPr lang="fi-FI" sz="2400" dirty="0"/>
              <a:t> </a:t>
            </a:r>
            <a:r>
              <a:rPr lang="fi-FI" sz="2400" dirty="0" err="1"/>
              <a:t>kasutamine</a:t>
            </a:r>
            <a:r>
              <a:rPr lang="et-EE" sz="2400" dirty="0"/>
              <a:t>; </a:t>
            </a:r>
            <a:r>
              <a:rPr lang="fi-FI" sz="2400" dirty="0" err="1"/>
              <a:t>õpetamine</a:t>
            </a:r>
            <a:r>
              <a:rPr lang="fi-FI" sz="2400" dirty="0"/>
              <a:t> </a:t>
            </a:r>
            <a:r>
              <a:rPr lang="fi-FI" sz="2400" dirty="0" err="1"/>
              <a:t>kui</a:t>
            </a:r>
            <a:r>
              <a:rPr lang="fi-FI" sz="2400" dirty="0"/>
              <a:t> </a:t>
            </a:r>
            <a:r>
              <a:rPr lang="fi-FI" sz="2400" dirty="0" err="1"/>
              <a:t>koostöö</a:t>
            </a:r>
            <a:r>
              <a:rPr lang="fi-FI" sz="2400" dirty="0"/>
              <a:t> ja </a:t>
            </a:r>
            <a:r>
              <a:rPr lang="fi-FI" sz="2400" dirty="0" err="1"/>
              <a:t>õpetaja</a:t>
            </a:r>
            <a:r>
              <a:rPr lang="fi-FI" sz="2400" dirty="0"/>
              <a:t> </a:t>
            </a:r>
            <a:r>
              <a:rPr lang="fi-FI" sz="2400" dirty="0" err="1"/>
              <a:t>kui</a:t>
            </a:r>
            <a:r>
              <a:rPr lang="fi-FI" sz="2400" dirty="0"/>
              <a:t> </a:t>
            </a:r>
            <a:r>
              <a:rPr lang="fi-FI" sz="2400" dirty="0" err="1"/>
              <a:t>teejuht</a:t>
            </a:r>
            <a:r>
              <a:rPr lang="fi-FI" sz="2400" dirty="0"/>
              <a:t> </a:t>
            </a:r>
            <a:endParaRPr lang="et-EE" sz="2400" dirty="0"/>
          </a:p>
          <a:p>
            <a:r>
              <a:rPr lang="et-EE" sz="2400" dirty="0"/>
              <a:t>Kultuuri Kutsenõukogu </a:t>
            </a:r>
          </a:p>
          <a:p>
            <a:r>
              <a:rPr lang="et-EE" sz="2400" dirty="0"/>
              <a:t>Eripedagoogi kutsekomisjon</a:t>
            </a:r>
          </a:p>
          <a:p>
            <a:r>
              <a:rPr lang="et-EE" sz="2400" dirty="0"/>
              <a:t>Noorsootöötaja kutsekomisjon</a:t>
            </a:r>
          </a:p>
          <a:p>
            <a:r>
              <a:rPr lang="et-EE" sz="2400" dirty="0" err="1"/>
              <a:t>Noortevaldkonna</a:t>
            </a:r>
            <a:r>
              <a:rPr lang="et-EE" sz="2400" dirty="0"/>
              <a:t> tunnustuskomisjon</a:t>
            </a:r>
          </a:p>
          <a:p>
            <a:r>
              <a:rPr lang="et-EE" sz="2400" dirty="0"/>
              <a:t>Õpetaja kutsekomisjon</a:t>
            </a:r>
          </a:p>
          <a:p>
            <a:endParaRPr lang="et-EE" sz="2400" b="1" dirty="0"/>
          </a:p>
          <a:p>
            <a:endParaRPr lang="et-EE" sz="2400" dirty="0"/>
          </a:p>
          <a:p>
            <a:endParaRPr lang="et-EE" sz="2400" dirty="0"/>
          </a:p>
          <a:p>
            <a:endParaRPr lang="et-EE" sz="2400" dirty="0"/>
          </a:p>
          <a:p>
            <a:endParaRPr lang="et-EE" sz="2400" dirty="0"/>
          </a:p>
          <a:p>
            <a:endParaRPr lang="et-EE" sz="2400" dirty="0"/>
          </a:p>
        </p:txBody>
      </p:sp>
    </p:spTree>
    <p:extLst>
      <p:ext uri="{BB962C8B-B14F-4D97-AF65-F5344CB8AC3E}">
        <p14:creationId xmlns:p14="http://schemas.microsoft.com/office/powerpoint/2010/main" val="389245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3685" y="0"/>
            <a:ext cx="10515600" cy="1748646"/>
          </a:xfrm>
        </p:spPr>
        <p:txBody>
          <a:bodyPr>
            <a:normAutofit/>
          </a:bodyPr>
          <a:lstStyle/>
          <a:p>
            <a:r>
              <a:rPr lang="et-EE" sz="3600" b="1" dirty="0"/>
              <a:t>ELVL tegevused (riiklikud töörühmad, kuhu kuuluvad liidu esindajad)</a:t>
            </a:r>
          </a:p>
        </p:txBody>
      </p:sp>
      <p:sp>
        <p:nvSpPr>
          <p:cNvPr id="3" name="Sisu kohatäide 2"/>
          <p:cNvSpPr>
            <a:spLocks noGrp="1"/>
          </p:cNvSpPr>
          <p:nvPr>
            <p:ph idx="1"/>
          </p:nvPr>
        </p:nvSpPr>
        <p:spPr>
          <a:xfrm>
            <a:off x="823685" y="1459832"/>
            <a:ext cx="10515600" cy="5096479"/>
          </a:xfrm>
        </p:spPr>
        <p:txBody>
          <a:bodyPr numCol="2">
            <a:noAutofit/>
          </a:bodyPr>
          <a:lstStyle/>
          <a:p>
            <a:r>
              <a:rPr lang="et-EE" sz="2400" b="1" dirty="0"/>
              <a:t>Planeeringud, transport ja energeetika: </a:t>
            </a:r>
          </a:p>
          <a:p>
            <a:r>
              <a:rPr lang="et-EE" sz="2400" dirty="0"/>
              <a:t>Energeetika nõukogu</a:t>
            </a:r>
          </a:p>
          <a:p>
            <a:r>
              <a:rPr lang="et-EE" sz="2400" dirty="0"/>
              <a:t>EL eelarve perioodi 2014-2020 prioriteetse suuna "Jätkusuutlik transport" meetme valdkondlik komisjon</a:t>
            </a:r>
          </a:p>
          <a:p>
            <a:r>
              <a:rPr lang="et-EE" sz="2400" dirty="0"/>
              <a:t>Vabariigi Valitsuse liikluskomisjon</a:t>
            </a:r>
          </a:p>
          <a:p>
            <a:r>
              <a:rPr lang="fi-FI" sz="2400" dirty="0" err="1"/>
              <a:t>Taristu</a:t>
            </a:r>
            <a:r>
              <a:rPr lang="fi-FI" sz="2400" dirty="0"/>
              <a:t> ja </a:t>
            </a:r>
            <a:r>
              <a:rPr lang="fi-FI" sz="2400" dirty="0" err="1"/>
              <a:t>liikuvuse</a:t>
            </a:r>
            <a:r>
              <a:rPr lang="fi-FI" sz="2400" dirty="0"/>
              <a:t> </a:t>
            </a:r>
            <a:r>
              <a:rPr lang="fi-FI" sz="2400" dirty="0" err="1"/>
              <a:t>arengukava</a:t>
            </a:r>
            <a:r>
              <a:rPr lang="fi-FI" sz="2400" dirty="0"/>
              <a:t> 2021-2030 </a:t>
            </a:r>
            <a:r>
              <a:rPr lang="fi-FI" sz="2400" dirty="0" err="1"/>
              <a:t>koostamise</a:t>
            </a:r>
            <a:r>
              <a:rPr lang="fi-FI" sz="2400" dirty="0"/>
              <a:t> </a:t>
            </a:r>
            <a:r>
              <a:rPr lang="fi-FI" sz="2400" dirty="0" err="1"/>
              <a:t>juhtkomisjon</a:t>
            </a:r>
            <a:endParaRPr lang="et-EE" sz="2400" dirty="0"/>
          </a:p>
          <a:p>
            <a:r>
              <a:rPr lang="et-EE" sz="2400" dirty="0"/>
              <a:t>EVS/ PK 915:2012 „Ehitustööde ja ehitiste projekteerimise riigihangete korraldamine“</a:t>
            </a:r>
          </a:p>
          <a:p>
            <a:endParaRPr lang="et-EE" sz="2400" dirty="0"/>
          </a:p>
          <a:p>
            <a:endParaRPr lang="et-EE" sz="2400" dirty="0"/>
          </a:p>
          <a:p>
            <a:pPr marL="0" indent="0">
              <a:buNone/>
            </a:pPr>
            <a:endParaRPr lang="et-EE" sz="2400" dirty="0"/>
          </a:p>
          <a:p>
            <a:r>
              <a:rPr lang="et-EE" sz="2400" b="1" dirty="0"/>
              <a:t>Kultuurivaldkond:</a:t>
            </a:r>
          </a:p>
          <a:p>
            <a:r>
              <a:rPr lang="fi-FI" sz="2400" dirty="0"/>
              <a:t>Eesti Laulu- ja </a:t>
            </a:r>
            <a:r>
              <a:rPr lang="fi-FI" sz="2400" dirty="0" err="1"/>
              <a:t>Tantsupeo</a:t>
            </a:r>
            <a:r>
              <a:rPr lang="fi-FI" sz="2400" dirty="0"/>
              <a:t> </a:t>
            </a:r>
            <a:r>
              <a:rPr lang="fi-FI" sz="2400" dirty="0" err="1"/>
              <a:t>Sihtasutuse</a:t>
            </a:r>
            <a:r>
              <a:rPr lang="fi-FI" sz="2400" dirty="0"/>
              <a:t> </a:t>
            </a:r>
            <a:r>
              <a:rPr lang="fi-FI" sz="2400" dirty="0" err="1"/>
              <a:t>nõukogu</a:t>
            </a:r>
            <a:r>
              <a:rPr lang="fi-FI" sz="2400" dirty="0"/>
              <a:t> </a:t>
            </a:r>
            <a:endParaRPr lang="et-EE" sz="2400" dirty="0"/>
          </a:p>
          <a:p>
            <a:r>
              <a:rPr lang="fi-FI" sz="2400" dirty="0"/>
              <a:t>Euroopa </a:t>
            </a:r>
            <a:r>
              <a:rPr lang="fi-FI" sz="2400" dirty="0" err="1"/>
              <a:t>Kultuuripealinn</a:t>
            </a:r>
            <a:r>
              <a:rPr lang="fi-FI" sz="2400" dirty="0"/>
              <a:t> 2024 konkurssi </a:t>
            </a:r>
            <a:r>
              <a:rPr lang="fi-FI" sz="2400" dirty="0" err="1"/>
              <a:t>ettevalmistav</a:t>
            </a:r>
            <a:r>
              <a:rPr lang="fi-FI" sz="2400" dirty="0"/>
              <a:t> </a:t>
            </a:r>
            <a:r>
              <a:rPr lang="fi-FI" sz="2400" dirty="0" err="1"/>
              <a:t>töörühm</a:t>
            </a:r>
            <a:endParaRPr lang="et-EE" sz="2400" dirty="0"/>
          </a:p>
          <a:p>
            <a:r>
              <a:rPr lang="et-EE" sz="2400" dirty="0"/>
              <a:t>Muinsuskaitse Nõukogu</a:t>
            </a:r>
          </a:p>
          <a:p>
            <a:r>
              <a:rPr lang="et-EE" sz="2400" dirty="0" err="1"/>
              <a:t>Rahvaraaamatukogude</a:t>
            </a:r>
            <a:r>
              <a:rPr lang="et-EE" sz="2400" dirty="0"/>
              <a:t> nõukogu</a:t>
            </a:r>
          </a:p>
          <a:p>
            <a:pPr marL="0" indent="0">
              <a:buNone/>
            </a:pPr>
            <a:endParaRPr lang="et-EE" sz="2400" dirty="0"/>
          </a:p>
          <a:p>
            <a:pPr marL="0" indent="0">
              <a:buNone/>
            </a:pPr>
            <a:endParaRPr lang="et-EE" sz="2400" b="1" dirty="0"/>
          </a:p>
          <a:p>
            <a:endParaRPr lang="et-EE" sz="2400" dirty="0"/>
          </a:p>
          <a:p>
            <a:endParaRPr lang="et-EE" sz="2400" dirty="0"/>
          </a:p>
          <a:p>
            <a:endParaRPr lang="et-EE" sz="2400" dirty="0"/>
          </a:p>
          <a:p>
            <a:endParaRPr lang="et-EE" sz="2400" dirty="0"/>
          </a:p>
          <a:p>
            <a:endParaRPr lang="et-EE" sz="2400" dirty="0"/>
          </a:p>
        </p:txBody>
      </p:sp>
    </p:spTree>
    <p:extLst>
      <p:ext uri="{BB962C8B-B14F-4D97-AF65-F5344CB8AC3E}">
        <p14:creationId xmlns:p14="http://schemas.microsoft.com/office/powerpoint/2010/main" val="157967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3685" y="0"/>
            <a:ext cx="10515600" cy="1748646"/>
          </a:xfrm>
        </p:spPr>
        <p:txBody>
          <a:bodyPr>
            <a:normAutofit/>
          </a:bodyPr>
          <a:lstStyle/>
          <a:p>
            <a:r>
              <a:rPr lang="et-EE" sz="3600" b="1" dirty="0"/>
              <a:t>ELVL tegevused (riiklikud töörühmad, kuhu kuuluvad liidu esindajad)</a:t>
            </a:r>
          </a:p>
        </p:txBody>
      </p:sp>
      <p:sp>
        <p:nvSpPr>
          <p:cNvPr id="3" name="Sisu kohatäide 2"/>
          <p:cNvSpPr>
            <a:spLocks noGrp="1"/>
          </p:cNvSpPr>
          <p:nvPr>
            <p:ph idx="1"/>
          </p:nvPr>
        </p:nvSpPr>
        <p:spPr>
          <a:xfrm>
            <a:off x="823685" y="1459832"/>
            <a:ext cx="10515600" cy="5096479"/>
          </a:xfrm>
        </p:spPr>
        <p:txBody>
          <a:bodyPr numCol="2">
            <a:noAutofit/>
          </a:bodyPr>
          <a:lstStyle/>
          <a:p>
            <a:r>
              <a:rPr lang="et-EE" sz="2400" dirty="0"/>
              <a:t>Struktuurivahendite seirekomisjon</a:t>
            </a:r>
          </a:p>
          <a:p>
            <a:r>
              <a:rPr lang="et-EE" sz="2400" dirty="0"/>
              <a:t>Ühtekuuluvuspoliitika rakenduskava seirekomisjon</a:t>
            </a:r>
          </a:p>
          <a:p>
            <a:r>
              <a:rPr lang="et-EE" sz="2400" dirty="0"/>
              <a:t>Dokumendihaldusnõukogu</a:t>
            </a:r>
          </a:p>
          <a:p>
            <a:r>
              <a:rPr lang="et-EE" sz="2400" dirty="0"/>
              <a:t>Riikliku piirkondliku statistika korraldamise töörühm</a:t>
            </a:r>
          </a:p>
          <a:p>
            <a:r>
              <a:rPr lang="nn-NO" sz="2400" dirty="0"/>
              <a:t>"Kohalik ja regionaalne arendusvõimekus" hindamiskomisjon</a:t>
            </a:r>
            <a:endParaRPr lang="et-EE" sz="2400" dirty="0"/>
          </a:p>
          <a:p>
            <a:r>
              <a:rPr lang="et-EE" sz="2400" dirty="0"/>
              <a:t>Projekti „Mobiilne eluviis, avalike teenuste tarbimine ja elukohaandmed riiklikes registrites“ juhtkomisjon</a:t>
            </a:r>
          </a:p>
          <a:p>
            <a:r>
              <a:rPr lang="et-EE" sz="2400" dirty="0"/>
              <a:t>Avatud riigivalitsemise arengukomisjon</a:t>
            </a:r>
          </a:p>
          <a:p>
            <a:r>
              <a:rPr lang="et-EE" sz="2400" dirty="0"/>
              <a:t>Digipöörde nõukoda</a:t>
            </a:r>
          </a:p>
          <a:p>
            <a:r>
              <a:rPr lang="et-EE" sz="2400" dirty="0"/>
              <a:t>Digivärava määruse siseriiklik kontaktisik</a:t>
            </a:r>
          </a:p>
          <a:p>
            <a:endParaRPr lang="et-EE" sz="2400" dirty="0"/>
          </a:p>
          <a:p>
            <a:endParaRPr lang="et-EE" sz="2400" dirty="0"/>
          </a:p>
          <a:p>
            <a:endParaRPr lang="et-EE" sz="2400" dirty="0"/>
          </a:p>
          <a:p>
            <a:endParaRPr lang="et-EE" sz="2400" dirty="0"/>
          </a:p>
        </p:txBody>
      </p:sp>
    </p:spTree>
    <p:extLst>
      <p:ext uri="{BB962C8B-B14F-4D97-AF65-F5344CB8AC3E}">
        <p14:creationId xmlns:p14="http://schemas.microsoft.com/office/powerpoint/2010/main" val="351032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1" y="-472038"/>
            <a:ext cx="10501084" cy="2220684"/>
          </a:xfrm>
        </p:spPr>
        <p:txBody>
          <a:bodyPr>
            <a:normAutofit/>
          </a:bodyPr>
          <a:lstStyle/>
          <a:p>
            <a:r>
              <a:rPr lang="et-EE" sz="3600" b="1" dirty="0"/>
              <a:t>KOV IKT kompetentsikeskus</a:t>
            </a:r>
          </a:p>
        </p:txBody>
      </p:sp>
      <p:sp>
        <p:nvSpPr>
          <p:cNvPr id="3" name="Sisu kohatäide 2"/>
          <p:cNvSpPr>
            <a:spLocks noGrp="1"/>
          </p:cNvSpPr>
          <p:nvPr>
            <p:ph idx="1"/>
          </p:nvPr>
        </p:nvSpPr>
        <p:spPr>
          <a:xfrm>
            <a:off x="838200" y="2199992"/>
            <a:ext cx="10515600" cy="2372008"/>
          </a:xfrm>
        </p:spPr>
        <p:txBody>
          <a:bodyPr>
            <a:normAutofit fontScale="25000" lnSpcReduction="20000"/>
          </a:bodyPr>
          <a:lstStyle/>
          <a:p>
            <a:pPr marL="0" indent="0">
              <a:buNone/>
            </a:pPr>
            <a:endParaRPr lang="et-EE" sz="9600" dirty="0"/>
          </a:p>
          <a:p>
            <a:r>
              <a:rPr lang="et-EE" sz="9600" b="1" dirty="0"/>
              <a:t>KOV IKT kompetentsikeskus </a:t>
            </a:r>
            <a:r>
              <a:rPr lang="et-EE" sz="9600" dirty="0"/>
              <a:t>– Omavalitsuste infotehnoloogia arendamine. KOV IKT strateegia 2021 ja tegevuskava selle elluviimiseks</a:t>
            </a:r>
          </a:p>
          <a:p>
            <a:endParaRPr lang="et-EE" sz="9600" dirty="0"/>
          </a:p>
          <a:p>
            <a:r>
              <a:rPr lang="et-EE" sz="9600" dirty="0"/>
              <a:t>Liit hakkab haldama ja arendama KOV infosüsteeme: KOVMEN;KOVTP; VOLIS; Anna Teada </a:t>
            </a:r>
          </a:p>
          <a:p>
            <a:endParaRPr lang="et-EE" sz="9600" dirty="0"/>
          </a:p>
          <a:p>
            <a:pPr marL="0" indent="0">
              <a:buNone/>
            </a:pPr>
            <a:endParaRPr lang="et-EE" sz="9600" dirty="0"/>
          </a:p>
          <a:p>
            <a:pPr marL="0" indent="0">
              <a:buNone/>
            </a:pPr>
            <a:endParaRPr lang="et-EE" sz="9600" dirty="0"/>
          </a:p>
          <a:p>
            <a:pPr marL="0" indent="0">
              <a:buNone/>
            </a:pPr>
            <a:endParaRPr lang="fi-FI" sz="9600" dirty="0"/>
          </a:p>
          <a:p>
            <a:pPr marL="0" indent="0">
              <a:buNone/>
            </a:pPr>
            <a:endParaRPr lang="et-EE" sz="9600" dirty="0"/>
          </a:p>
          <a:p>
            <a:pPr marL="0" indent="0">
              <a:buNone/>
            </a:pPr>
            <a:endParaRPr lang="fi-FI" sz="9600" dirty="0"/>
          </a:p>
          <a:p>
            <a:pPr marL="0" indent="0">
              <a:buNone/>
            </a:pPr>
            <a:endParaRPr lang="fi-FI" sz="9600" dirty="0"/>
          </a:p>
          <a:p>
            <a:pPr marL="0" indent="0">
              <a:buNone/>
            </a:pPr>
            <a:endParaRPr lang="fi-FI" sz="9600" dirty="0"/>
          </a:p>
          <a:p>
            <a:pPr marL="0" indent="0">
              <a:buNone/>
            </a:pPr>
            <a:endParaRPr lang="et-EE" sz="9600" dirty="0"/>
          </a:p>
          <a:p>
            <a:pPr marL="0" indent="0">
              <a:buNone/>
            </a:pPr>
            <a:r>
              <a:rPr lang="et-EE" sz="9600" dirty="0"/>
              <a:t> </a:t>
            </a:r>
            <a:endParaRPr lang="fi-FI" sz="9600" dirty="0"/>
          </a:p>
          <a:p>
            <a:pPr marL="0" indent="0">
              <a:buNone/>
            </a:pPr>
            <a:endParaRPr lang="et-EE" sz="9600" dirty="0"/>
          </a:p>
          <a:p>
            <a:pPr marL="0" indent="0">
              <a:buNone/>
            </a:pPr>
            <a:endParaRPr lang="et-EE" sz="9600" dirty="0"/>
          </a:p>
          <a:p>
            <a:pPr marL="0" indent="0">
              <a:buNone/>
            </a:pPr>
            <a:endParaRPr lang="et-EE" sz="9600" dirty="0"/>
          </a:p>
          <a:p>
            <a:pPr marL="0" indent="0">
              <a:buNone/>
            </a:pPr>
            <a:endParaRPr lang="et-EE" sz="9600" dirty="0"/>
          </a:p>
          <a:p>
            <a:pPr marL="0" indent="0">
              <a:buNone/>
            </a:pPr>
            <a:endParaRPr lang="et-EE" sz="9600" dirty="0"/>
          </a:p>
          <a:p>
            <a:endParaRPr lang="et-EE" sz="9600"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013294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Kokkuvõtteks</a:t>
            </a:r>
          </a:p>
        </p:txBody>
      </p:sp>
      <p:sp>
        <p:nvSpPr>
          <p:cNvPr id="3" name="Sisu kohatäide 2"/>
          <p:cNvSpPr>
            <a:spLocks noGrp="1"/>
          </p:cNvSpPr>
          <p:nvPr>
            <p:ph idx="1"/>
          </p:nvPr>
        </p:nvSpPr>
        <p:spPr>
          <a:xfrm>
            <a:off x="838200" y="2204185"/>
            <a:ext cx="10515600" cy="3515480"/>
          </a:xfrm>
        </p:spPr>
        <p:txBody>
          <a:bodyPr>
            <a:normAutofit fontScale="25000" lnSpcReduction="20000"/>
          </a:bodyPr>
          <a:lstStyle/>
          <a:p>
            <a:pPr marL="0" indent="0">
              <a:buNone/>
            </a:pPr>
            <a:endParaRPr lang="et-EE" b="1" u="sng" dirty="0"/>
          </a:p>
          <a:p>
            <a:r>
              <a:rPr lang="et-EE" sz="11200" b="1" dirty="0"/>
              <a:t>Liidu poliitika kujundavad liidu liikmed:</a:t>
            </a:r>
          </a:p>
          <a:p>
            <a:pPr marL="0" indent="0">
              <a:buNone/>
            </a:pPr>
            <a:r>
              <a:rPr lang="et-EE" sz="11200" dirty="0"/>
              <a:t>-nii liikmelisusega,</a:t>
            </a:r>
            <a:br>
              <a:rPr lang="et-EE" sz="11200" dirty="0"/>
            </a:br>
            <a:r>
              <a:rPr lang="et-EE" sz="11200" dirty="0"/>
              <a:t>-esindajate nimetamisega,</a:t>
            </a:r>
            <a:br>
              <a:rPr lang="et-EE" sz="11200" dirty="0"/>
            </a:br>
            <a:r>
              <a:rPr lang="et-EE" sz="11200" dirty="0"/>
              <a:t>-juhatuse valimisega,</a:t>
            </a:r>
            <a:br>
              <a:rPr lang="et-EE" sz="11200" dirty="0"/>
            </a:br>
            <a:r>
              <a:rPr lang="et-EE" sz="11200" dirty="0"/>
              <a:t>-tegevussuundade otsustamisega,</a:t>
            </a:r>
            <a:br>
              <a:rPr lang="et-EE" sz="11200" dirty="0"/>
            </a:br>
            <a:r>
              <a:rPr lang="et-EE" sz="11200" dirty="0"/>
              <a:t>-ettepanekute esitamisega,</a:t>
            </a:r>
            <a:br>
              <a:rPr lang="et-EE" sz="11200" dirty="0"/>
            </a:br>
            <a:r>
              <a:rPr lang="et-EE" sz="11200" dirty="0"/>
              <a:t>-seisukohtade kujundamisega, </a:t>
            </a:r>
            <a:br>
              <a:rPr lang="et-EE" sz="11200" dirty="0"/>
            </a:br>
            <a:r>
              <a:rPr lang="et-EE" sz="11200" dirty="0"/>
              <a:t>-läbirääkimiste delegatsiooni töörühmades aktiivse osalemisega;</a:t>
            </a:r>
            <a:br>
              <a:rPr lang="et-EE" sz="11200" dirty="0"/>
            </a:br>
            <a:r>
              <a:rPr lang="et-EE" sz="11200" dirty="0"/>
              <a:t>-õigusloomes osalemisega jne.</a:t>
            </a:r>
          </a:p>
          <a:p>
            <a:endParaRPr lang="et-EE" sz="11200" dirty="0"/>
          </a:p>
          <a:p>
            <a:pPr marL="0" indent="0">
              <a:buNone/>
            </a:pPr>
            <a:endParaRPr lang="et-EE" sz="11200"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36967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Tulevikuvaade</a:t>
            </a:r>
          </a:p>
        </p:txBody>
      </p:sp>
      <p:sp>
        <p:nvSpPr>
          <p:cNvPr id="3" name="Sisu kohatäide 2"/>
          <p:cNvSpPr>
            <a:spLocks noGrp="1"/>
          </p:cNvSpPr>
          <p:nvPr>
            <p:ph idx="1"/>
          </p:nvPr>
        </p:nvSpPr>
        <p:spPr>
          <a:xfrm>
            <a:off x="838200" y="1719618"/>
            <a:ext cx="10515600" cy="4000047"/>
          </a:xfrm>
        </p:spPr>
        <p:txBody>
          <a:bodyPr>
            <a:normAutofit fontScale="25000" lnSpcReduction="20000"/>
          </a:bodyPr>
          <a:lstStyle/>
          <a:p>
            <a:pPr marL="0" indent="0">
              <a:buNone/>
            </a:pPr>
            <a:endParaRPr lang="et-EE" sz="11200" dirty="0"/>
          </a:p>
          <a:p>
            <a:pPr marL="0" indent="0">
              <a:buNone/>
            </a:pPr>
            <a:r>
              <a:rPr lang="et-EE" sz="11200" dirty="0"/>
              <a:t>-</a:t>
            </a:r>
            <a:r>
              <a:rPr lang="et-EE" sz="11200" b="1" dirty="0"/>
              <a:t>ELVL uued tegevussuunad 2022-2025 </a:t>
            </a:r>
            <a:r>
              <a:rPr lang="et-EE" sz="11200" dirty="0"/>
              <a:t>(paneb paika liidu tegevused ja suunised liidule järgmise 4 aasta vaates).</a:t>
            </a:r>
          </a:p>
          <a:p>
            <a:pPr marL="0" indent="0">
              <a:buNone/>
            </a:pPr>
            <a:r>
              <a:rPr lang="et-EE" sz="11200" dirty="0"/>
              <a:t>-ELVL personaliarenduse kompetentsi loomise toetamine</a:t>
            </a:r>
          </a:p>
          <a:p>
            <a:pPr marL="0" indent="0">
              <a:buNone/>
            </a:pPr>
            <a:r>
              <a:rPr lang="et-EE" sz="11200" dirty="0"/>
              <a:t>-</a:t>
            </a:r>
            <a:r>
              <a:rPr lang="et-EE" sz="11200" b="1" dirty="0"/>
              <a:t>ELVL – Kohalike omavalitsuste </a:t>
            </a:r>
            <a:r>
              <a:rPr lang="et-EE" sz="11200" b="1" dirty="0" err="1"/>
              <a:t>koolitustustekorraldamise</a:t>
            </a:r>
            <a:r>
              <a:rPr lang="et-EE" sz="11200" b="1" dirty="0"/>
              <a:t> kompetentsikeskus </a:t>
            </a:r>
            <a:r>
              <a:rPr lang="et-EE" sz="11200" dirty="0"/>
              <a:t>(oleme </a:t>
            </a:r>
            <a:r>
              <a:rPr lang="et-EE" sz="11200" dirty="0" err="1"/>
              <a:t>rahandusministeeriumgia</a:t>
            </a:r>
            <a:r>
              <a:rPr lang="et-EE" sz="11200" dirty="0"/>
              <a:t> arutanud; liidust võiks saada </a:t>
            </a:r>
            <a:r>
              <a:rPr lang="et-EE" sz="11200" dirty="0" err="1"/>
              <a:t>kov</a:t>
            </a:r>
            <a:r>
              <a:rPr lang="et-EE" sz="11200" dirty="0"/>
              <a:t> koolituste </a:t>
            </a:r>
            <a:r>
              <a:rPr lang="et-EE" sz="11200" dirty="0" err="1"/>
              <a:t>korraladaja</a:t>
            </a:r>
            <a:r>
              <a:rPr lang="et-EE" sz="11200" dirty="0"/>
              <a:t>; koondaks enda alla </a:t>
            </a:r>
            <a:r>
              <a:rPr lang="et-EE" sz="11200" dirty="0" err="1"/>
              <a:t>KOV-de</a:t>
            </a:r>
            <a:r>
              <a:rPr lang="et-EE" sz="11200" dirty="0"/>
              <a:t> koolitusvajadused; saame liidus kokku panna parimad koolitusprogrammid; kindlasti koostöö koht ka ülikoolidega. Teiste riikide liidud korraldavad koolitusi.</a:t>
            </a:r>
          </a:p>
          <a:p>
            <a:pPr marL="0" indent="0">
              <a:buNone/>
            </a:pPr>
            <a:r>
              <a:rPr lang="et-EE" sz="11200" dirty="0"/>
              <a:t>-KOV juhtide arenguprogrammid; KOV haridusjuhtide koolitused; </a:t>
            </a:r>
          </a:p>
          <a:p>
            <a:pPr marL="0" indent="0">
              <a:buNone/>
            </a:pPr>
            <a:endParaRPr lang="et-EE" sz="11200"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437256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10515600" cy="1108309"/>
          </a:xfrm>
        </p:spPr>
        <p:txBody>
          <a:bodyPr>
            <a:normAutofit/>
          </a:bodyPr>
          <a:lstStyle/>
          <a:p>
            <a:r>
              <a:rPr lang="et-EE" sz="3600" b="1" dirty="0"/>
              <a:t>Tulevikuvaade</a:t>
            </a:r>
          </a:p>
        </p:txBody>
      </p:sp>
      <p:sp>
        <p:nvSpPr>
          <p:cNvPr id="3" name="Sisu kohatäide 2"/>
          <p:cNvSpPr>
            <a:spLocks noGrp="1"/>
          </p:cNvSpPr>
          <p:nvPr>
            <p:ph idx="1"/>
          </p:nvPr>
        </p:nvSpPr>
        <p:spPr>
          <a:xfrm>
            <a:off x="838200" y="1285592"/>
            <a:ext cx="10515600" cy="4798337"/>
          </a:xfrm>
        </p:spPr>
        <p:txBody>
          <a:bodyPr>
            <a:normAutofit fontScale="25000" lnSpcReduction="20000"/>
          </a:bodyPr>
          <a:lstStyle/>
          <a:p>
            <a:pPr marL="0" indent="0">
              <a:buNone/>
            </a:pPr>
            <a:endParaRPr lang="et-EE" sz="11200" dirty="0"/>
          </a:p>
          <a:p>
            <a:pPr marL="0" indent="0">
              <a:buNone/>
            </a:pPr>
            <a:r>
              <a:rPr lang="et-EE" sz="11200" dirty="0"/>
              <a:t>-</a:t>
            </a:r>
            <a:r>
              <a:rPr lang="et-EE" sz="11200" b="1" dirty="0"/>
              <a:t>Õpetajate alampalga läbirääkimised (eeldus on saada selge volitud liitu liikmetelt selle teemaga tegelemiseks; oleme HTM-s vaatleja staatuses)</a:t>
            </a:r>
            <a:r>
              <a:rPr lang="et-EE" sz="11200" dirty="0"/>
              <a:t>; </a:t>
            </a:r>
          </a:p>
          <a:p>
            <a:pPr marL="0" indent="0">
              <a:buNone/>
            </a:pPr>
            <a:r>
              <a:rPr lang="et-EE" sz="11200" dirty="0"/>
              <a:t>-ELVL juhatus arutas oma koosolekul seda teemat ja otsustas, et ELVL on huvitatud meie liikmete koolitusvajaduste analüüsimisest ja edaspidisest koolituste korraldamisest. Pikaajaline koostöö meie põhjanaabrite üleriigiliste liitudega näitab, see on üks nende olulisi tegevusvaldkondi.</a:t>
            </a:r>
          </a:p>
          <a:p>
            <a:pPr marL="0" indent="0">
              <a:buNone/>
            </a:pPr>
            <a:endParaRPr lang="et-EE" sz="11200" dirty="0"/>
          </a:p>
          <a:p>
            <a:pPr marL="0" indent="0">
              <a:buNone/>
            </a:pPr>
            <a:r>
              <a:rPr lang="et-EE" sz="11200" dirty="0"/>
              <a:t>-KOV koolitus- ja arendusvajaduse kogumine ja analüüsimine (sh sidustatult </a:t>
            </a:r>
            <a:r>
              <a:rPr lang="et-EE" sz="11200" dirty="0" err="1"/>
              <a:t>KOVidele</a:t>
            </a:r>
            <a:r>
              <a:rPr lang="et-EE" sz="11200" dirty="0"/>
              <a:t> suunatud toetuste temaatika ja ajakavaga); koolitusvajaduse perioodiline analüüs ja selleks sisendite kogumine </a:t>
            </a:r>
            <a:r>
              <a:rPr lang="et-EE" sz="11200" dirty="0" err="1"/>
              <a:t>KOVidelt</a:t>
            </a:r>
            <a:r>
              <a:rPr lang="et-EE" sz="11200" dirty="0"/>
              <a:t>;</a:t>
            </a:r>
          </a:p>
          <a:p>
            <a:pPr marL="0" indent="0">
              <a:buNone/>
            </a:pPr>
            <a:endParaRPr lang="et-EE" sz="11200"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29626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10515600" cy="1226004"/>
          </a:xfrm>
        </p:spPr>
        <p:txBody>
          <a:bodyPr>
            <a:normAutofit/>
          </a:bodyPr>
          <a:lstStyle/>
          <a:p>
            <a:r>
              <a:rPr lang="et-EE" sz="3600" b="1" dirty="0"/>
              <a:t>Tulevikuvaade</a:t>
            </a:r>
          </a:p>
        </p:txBody>
      </p:sp>
      <p:sp>
        <p:nvSpPr>
          <p:cNvPr id="3" name="Sisu kohatäide 2"/>
          <p:cNvSpPr>
            <a:spLocks noGrp="1"/>
          </p:cNvSpPr>
          <p:nvPr>
            <p:ph idx="1"/>
          </p:nvPr>
        </p:nvSpPr>
        <p:spPr>
          <a:xfrm>
            <a:off x="838200" y="1195057"/>
            <a:ext cx="10515600" cy="4952245"/>
          </a:xfrm>
        </p:spPr>
        <p:txBody>
          <a:bodyPr>
            <a:normAutofit fontScale="25000" lnSpcReduction="20000"/>
          </a:bodyPr>
          <a:lstStyle/>
          <a:p>
            <a:pPr marL="0" indent="0">
              <a:buNone/>
            </a:pPr>
            <a:endParaRPr lang="et-EE" sz="11200" dirty="0"/>
          </a:p>
          <a:p>
            <a:pPr marL="0" indent="0">
              <a:buNone/>
            </a:pPr>
            <a:r>
              <a:rPr lang="et-EE" sz="11200" dirty="0"/>
              <a:t>-Koostöö </a:t>
            </a:r>
            <a:r>
              <a:rPr lang="et-EE" sz="11200" b="1" dirty="0"/>
              <a:t>maakondlike omavalitsuste esindusorganisatsioonidega </a:t>
            </a:r>
            <a:r>
              <a:rPr lang="et-EE" sz="11200" dirty="0"/>
              <a:t>(</a:t>
            </a:r>
            <a:r>
              <a:rPr lang="et-EE" sz="11200" dirty="0" err="1"/>
              <a:t>MAROdega</a:t>
            </a:r>
            <a:r>
              <a:rPr lang="et-EE" sz="11200" dirty="0"/>
              <a:t>)  maakonna arengustrateegia elluviimiseks vajalike personaliarendustegevuste kavandamiseks.</a:t>
            </a:r>
          </a:p>
          <a:p>
            <a:pPr marL="0" indent="0">
              <a:buNone/>
            </a:pPr>
            <a:r>
              <a:rPr lang="et-EE" sz="11200" dirty="0"/>
              <a:t>-Koostöö </a:t>
            </a:r>
            <a:r>
              <a:rPr lang="et-EE" sz="11200" b="1" dirty="0"/>
              <a:t>ülikoolidega</a:t>
            </a:r>
            <a:r>
              <a:rPr lang="et-EE" sz="11200" dirty="0"/>
              <a:t> </a:t>
            </a:r>
            <a:r>
              <a:rPr lang="et-EE" sz="11200" dirty="0" err="1"/>
              <a:t>KOVide</a:t>
            </a:r>
            <a:r>
              <a:rPr lang="et-EE" sz="11200" dirty="0"/>
              <a:t> koolitusvajadusele vastavate. tasemeõppekavade arendamiseks ja täiendkoolituste planeerimiseks</a:t>
            </a:r>
          </a:p>
          <a:p>
            <a:pPr marL="0" indent="0">
              <a:buNone/>
            </a:pPr>
            <a:r>
              <a:rPr lang="et-EE" sz="11200" dirty="0"/>
              <a:t>-</a:t>
            </a:r>
            <a:r>
              <a:rPr lang="et-EE" sz="11200" b="1" dirty="0"/>
              <a:t>Koolituste</a:t>
            </a:r>
            <a:r>
              <a:rPr lang="et-EE" sz="11200" dirty="0"/>
              <a:t> (nt volinike sisseelamiskoolitused, siseaudit) ja infopäevade korraldamine.</a:t>
            </a:r>
          </a:p>
          <a:p>
            <a:pPr marL="0" indent="0">
              <a:buNone/>
            </a:pPr>
            <a:r>
              <a:rPr lang="et-EE" sz="11200" dirty="0"/>
              <a:t>-</a:t>
            </a:r>
            <a:r>
              <a:rPr lang="et-EE" sz="11200" b="1" dirty="0"/>
              <a:t>Ekspertteadmise ja parimate praktikate koondamine ja levitamine </a:t>
            </a:r>
            <a:r>
              <a:rPr lang="et-EE" sz="11200" dirty="0" err="1"/>
              <a:t>KOVide</a:t>
            </a:r>
            <a:r>
              <a:rPr lang="et-EE" sz="11200" dirty="0"/>
              <a:t> seas, kogemuse vahetamise toetamine (sh nt roteerumine) SF projektide paremaks elluviimiseks (nii sisulisemates teemades (koostöömudelid, teenuste disain vms kui  ka tehnilisemates nt hangete läbiviimine, projekti aruandlus vms)</a:t>
            </a:r>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21030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Eesti Linnade ja Valdade Liit - tegevuse õiguslikust alusest</a:t>
            </a:r>
          </a:p>
        </p:txBody>
      </p:sp>
      <p:sp>
        <p:nvSpPr>
          <p:cNvPr id="3" name="Sisu kohatäide 2"/>
          <p:cNvSpPr>
            <a:spLocks noGrp="1"/>
          </p:cNvSpPr>
          <p:nvPr>
            <p:ph idx="1"/>
          </p:nvPr>
        </p:nvSpPr>
        <p:spPr>
          <a:xfrm>
            <a:off x="838200" y="1937982"/>
            <a:ext cx="10515600" cy="3781683"/>
          </a:xfrm>
        </p:spPr>
        <p:txBody>
          <a:bodyPr>
            <a:normAutofit lnSpcReduction="10000"/>
          </a:bodyPr>
          <a:lstStyle/>
          <a:p>
            <a:r>
              <a:rPr lang="et-EE" dirty="0"/>
              <a:t>T</a:t>
            </a:r>
            <a:r>
              <a:rPr lang="fi-FI" dirty="0" err="1"/>
              <a:t>egevuses</a:t>
            </a:r>
            <a:r>
              <a:rPr lang="fi-FI" dirty="0"/>
              <a:t> </a:t>
            </a:r>
            <a:r>
              <a:rPr lang="fi-FI" dirty="0" err="1"/>
              <a:t>lähtub</a:t>
            </a:r>
            <a:r>
              <a:rPr lang="fi-FI" dirty="0"/>
              <a:t> </a:t>
            </a:r>
            <a:r>
              <a:rPr lang="fi-FI" dirty="0" err="1"/>
              <a:t>liit</a:t>
            </a:r>
            <a:r>
              <a:rPr lang="fi-FI" dirty="0"/>
              <a:t> </a:t>
            </a:r>
            <a:r>
              <a:rPr lang="fi-FI" b="1" dirty="0" err="1"/>
              <a:t>kohaliku</a:t>
            </a:r>
            <a:r>
              <a:rPr lang="fi-FI" b="1" dirty="0"/>
              <a:t> </a:t>
            </a:r>
            <a:r>
              <a:rPr lang="fi-FI" b="1" dirty="0" err="1"/>
              <a:t>omavalitsuse</a:t>
            </a:r>
            <a:r>
              <a:rPr lang="fi-FI" b="1" dirty="0"/>
              <a:t> </a:t>
            </a:r>
            <a:r>
              <a:rPr lang="fi-FI" b="1" dirty="0" err="1"/>
              <a:t>üksuste</a:t>
            </a:r>
            <a:r>
              <a:rPr lang="fi-FI" b="1" dirty="0"/>
              <a:t> </a:t>
            </a:r>
            <a:r>
              <a:rPr lang="fi-FI" b="1" dirty="0" err="1"/>
              <a:t>liitude</a:t>
            </a:r>
            <a:r>
              <a:rPr lang="fi-FI" b="1" dirty="0"/>
              <a:t> </a:t>
            </a:r>
            <a:r>
              <a:rPr lang="fi-FI" b="1" dirty="0" err="1"/>
              <a:t>seadusest</a:t>
            </a:r>
            <a:r>
              <a:rPr lang="fi-FI" dirty="0"/>
              <a:t>.</a:t>
            </a:r>
            <a:endParaRPr lang="et-EE" dirty="0"/>
          </a:p>
          <a:p>
            <a:r>
              <a:rPr lang="et-EE" dirty="0"/>
              <a:t>Õigusliku vormina </a:t>
            </a:r>
            <a:r>
              <a:rPr lang="et-EE" i="1" dirty="0"/>
              <a:t>M</a:t>
            </a:r>
            <a:r>
              <a:rPr lang="fi-FI" i="1" dirty="0" err="1"/>
              <a:t>ittetulundusühing</a:t>
            </a:r>
            <a:r>
              <a:rPr lang="fi-FI" dirty="0"/>
              <a:t>, mille </a:t>
            </a:r>
            <a:r>
              <a:rPr lang="fi-FI" dirty="0" err="1"/>
              <a:t>suhtes</a:t>
            </a:r>
            <a:r>
              <a:rPr lang="fi-FI" dirty="0"/>
              <a:t> </a:t>
            </a:r>
            <a:r>
              <a:rPr lang="fi-FI" dirty="0" err="1"/>
              <a:t>kohaldatakse</a:t>
            </a:r>
            <a:r>
              <a:rPr lang="fi-FI" dirty="0"/>
              <a:t> </a:t>
            </a:r>
            <a:r>
              <a:rPr lang="fi-FI" b="1" dirty="0" err="1"/>
              <a:t>mittetulundusühingute</a:t>
            </a:r>
            <a:r>
              <a:rPr lang="fi-FI" b="1" dirty="0"/>
              <a:t> </a:t>
            </a:r>
            <a:r>
              <a:rPr lang="fi-FI" b="1" dirty="0" err="1"/>
              <a:t>seadust</a:t>
            </a:r>
            <a:r>
              <a:rPr lang="fi-FI" dirty="0"/>
              <a:t>, </a:t>
            </a:r>
            <a:r>
              <a:rPr lang="fi-FI" dirty="0" err="1"/>
              <a:t>arvestades</a:t>
            </a:r>
            <a:r>
              <a:rPr lang="et-EE" dirty="0"/>
              <a:t> kohaliku omavalitsuse üksuste liitude seadusest tulenevaid </a:t>
            </a:r>
            <a:r>
              <a:rPr lang="fi-FI" dirty="0"/>
              <a:t>erisusi.</a:t>
            </a:r>
          </a:p>
          <a:p>
            <a:r>
              <a:rPr lang="et-EE" dirty="0"/>
              <a:t>Eesmärgiks KOV-te </a:t>
            </a:r>
            <a:r>
              <a:rPr lang="et-EE" b="1" dirty="0"/>
              <a:t>ühistegevuse</a:t>
            </a:r>
            <a:r>
              <a:rPr lang="et-EE" dirty="0"/>
              <a:t> kaudu </a:t>
            </a:r>
            <a:r>
              <a:rPr lang="et-EE" b="1" dirty="0"/>
              <a:t>KOV-te üldisele arengule kaasaaitamine, liikmete esindamine </a:t>
            </a:r>
            <a:r>
              <a:rPr lang="et-EE" dirty="0"/>
              <a:t>ja nende </a:t>
            </a:r>
            <a:r>
              <a:rPr lang="et-EE" b="1" dirty="0"/>
              <a:t>ühiste huvide kaitsmine</a:t>
            </a:r>
            <a:r>
              <a:rPr lang="et-EE" dirty="0"/>
              <a:t>, samuti </a:t>
            </a:r>
            <a:r>
              <a:rPr lang="et-EE" b="1" dirty="0"/>
              <a:t>liikmete koostöö edendamine </a:t>
            </a:r>
            <a:r>
              <a:rPr lang="et-EE" dirty="0"/>
              <a:t>ja liikmetele seadusega ettenähtud ülesannete paremaks täitmiseks </a:t>
            </a:r>
            <a:r>
              <a:rPr lang="et-EE" b="1" dirty="0"/>
              <a:t>võimaluste loomine ning KOV valdkonnapoliitika kujundamine!</a:t>
            </a:r>
            <a:endParaRPr lang="et-EE" dirty="0"/>
          </a:p>
          <a:p>
            <a:endParaRPr lang="et-EE" dirty="0"/>
          </a:p>
          <a:p>
            <a:endParaRPr lang="et-EE" dirty="0"/>
          </a:p>
        </p:txBody>
      </p:sp>
    </p:spTree>
    <p:extLst>
      <p:ext uri="{BB962C8B-B14F-4D97-AF65-F5344CB8AC3E}">
        <p14:creationId xmlns:p14="http://schemas.microsoft.com/office/powerpoint/2010/main" val="21534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F5A9BF-4B7A-4ED2-9F5D-7F14234FCFAA}"/>
              </a:ext>
            </a:extLst>
          </p:cNvPr>
          <p:cNvSpPr>
            <a:spLocks noGrp="1"/>
          </p:cNvSpPr>
          <p:nvPr>
            <p:ph type="ctrTitle"/>
          </p:nvPr>
        </p:nvSpPr>
        <p:spPr>
          <a:xfrm>
            <a:off x="2079631" y="4036555"/>
            <a:ext cx="8030688" cy="969133"/>
          </a:xfrm>
        </p:spPr>
        <p:txBody>
          <a:bodyPr/>
          <a:lstStyle/>
          <a:p>
            <a:r>
              <a:rPr lang="fi-FI" sz="2800" b="1" dirty="0" err="1"/>
              <a:t>Euroopa</a:t>
            </a:r>
            <a:r>
              <a:rPr lang="fi-FI" sz="2800" b="1" dirty="0"/>
              <a:t> </a:t>
            </a:r>
            <a:r>
              <a:rPr lang="fi-FI" sz="2800" b="1" dirty="0" err="1"/>
              <a:t>Kohalike</a:t>
            </a:r>
            <a:r>
              <a:rPr lang="fi-FI" sz="2800" b="1" dirty="0"/>
              <a:t>- ja </a:t>
            </a:r>
            <a:r>
              <a:rPr lang="fi-FI" sz="2800" b="1" dirty="0" err="1"/>
              <a:t>Piirkondlike</a:t>
            </a:r>
            <a:r>
              <a:rPr lang="fi-FI" sz="2800" b="1" dirty="0"/>
              <a:t> </a:t>
            </a:r>
            <a:r>
              <a:rPr lang="fi-FI" sz="2800" b="1" dirty="0" err="1"/>
              <a:t>Omavalitsuste</a:t>
            </a:r>
            <a:r>
              <a:rPr lang="fi-FI" sz="2800" b="1" dirty="0"/>
              <a:t> </a:t>
            </a:r>
            <a:r>
              <a:rPr lang="fi-FI" sz="2800" b="1" dirty="0" err="1"/>
              <a:t>Nõukogu</a:t>
            </a:r>
            <a:r>
              <a:rPr lang="et-EE" sz="2800" b="1" dirty="0"/>
              <a:t> (CEMR</a:t>
            </a:r>
            <a:r>
              <a:rPr lang="et-EE" sz="2800" dirty="0"/>
              <a:t>)</a:t>
            </a:r>
            <a:endParaRPr lang="et-EE" dirty="0"/>
          </a:p>
        </p:txBody>
      </p:sp>
      <p:sp>
        <p:nvSpPr>
          <p:cNvPr id="3" name="Teksti kohatäide 2">
            <a:extLst>
              <a:ext uri="{FF2B5EF4-FFF2-40B4-BE49-F238E27FC236}">
                <a16:creationId xmlns:a16="http://schemas.microsoft.com/office/drawing/2014/main" id="{37D33D58-D0C9-4381-B162-7428800003AF}"/>
              </a:ext>
            </a:extLst>
          </p:cNvPr>
          <p:cNvSpPr>
            <a:spLocks noGrp="1"/>
          </p:cNvSpPr>
          <p:nvPr>
            <p:ph type="body" idx="1"/>
          </p:nvPr>
        </p:nvSpPr>
        <p:spPr>
          <a:xfrm>
            <a:off x="2079631" y="5068390"/>
            <a:ext cx="8030688" cy="1654100"/>
          </a:xfrm>
        </p:spPr>
        <p:txBody>
          <a:bodyPr>
            <a:normAutofit fontScale="92500"/>
          </a:bodyPr>
          <a:lstStyle/>
          <a:p>
            <a:r>
              <a:rPr lang="et-EE" sz="1800" dirty="0"/>
              <a:t>Tegemist on Euroopa kõige suurema ja vanema organisatsiooniga, mis ühendab kohalikke ja piirkondlikke omavalitsusi. </a:t>
            </a:r>
            <a:r>
              <a:rPr lang="et-EE" sz="1800" dirty="0" err="1"/>
              <a:t>CEMRi</a:t>
            </a:r>
            <a:r>
              <a:rPr lang="et-EE" sz="1800" dirty="0"/>
              <a:t> liikmeteks on 60 omavalitsusliitu, mis ühendavad kokku 115 000 kohalikku ja piirkondlikku omavalitsust 40st Euroopa riigist.</a:t>
            </a:r>
          </a:p>
          <a:p>
            <a:r>
              <a:rPr lang="et-EE" sz="1800" dirty="0"/>
              <a:t>Poliitikakomitee on CEMR-i alaline juhtorgan, mis moodustatakse riiklike  assotsieerunud liikmete valitud esindajatest kolmeaastaseks perioodiks. Eestit </a:t>
            </a:r>
            <a:r>
              <a:rPr lang="et-EE" sz="1800" dirty="0" err="1"/>
              <a:t>esindavadpliitikakomitees</a:t>
            </a:r>
            <a:r>
              <a:rPr lang="et-EE" sz="1800" dirty="0"/>
              <a:t> </a:t>
            </a:r>
            <a:r>
              <a:rPr lang="et-EE" sz="1800" b="1" dirty="0"/>
              <a:t>Pipi-Liis </a:t>
            </a:r>
            <a:r>
              <a:rPr lang="et-EE" sz="1800" b="1" dirty="0" err="1"/>
              <a:t>Siemann</a:t>
            </a:r>
            <a:r>
              <a:rPr lang="et-EE" sz="1800" b="1" dirty="0"/>
              <a:t> </a:t>
            </a:r>
            <a:r>
              <a:rPr lang="et-EE" sz="1800" dirty="0"/>
              <a:t>(Türi Vallavolikogu liige), ja </a:t>
            </a:r>
            <a:r>
              <a:rPr lang="et-EE" sz="1800" b="1" dirty="0"/>
              <a:t>Andres Laisk </a:t>
            </a:r>
            <a:r>
              <a:rPr lang="et-EE" sz="1800" dirty="0"/>
              <a:t>(Saue vallavanem). </a:t>
            </a:r>
          </a:p>
          <a:p>
            <a:endParaRPr lang="et-EE" sz="1800" dirty="0"/>
          </a:p>
          <a:p>
            <a:endParaRPr lang="et-EE" sz="1800" dirty="0"/>
          </a:p>
        </p:txBody>
      </p:sp>
    </p:spTree>
    <p:extLst>
      <p:ext uri="{BB962C8B-B14F-4D97-AF65-F5344CB8AC3E}">
        <p14:creationId xmlns:p14="http://schemas.microsoft.com/office/powerpoint/2010/main" val="109271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0A7C13B-7738-41A2-BBDA-F9646A7913B5}"/>
              </a:ext>
            </a:extLst>
          </p:cNvPr>
          <p:cNvSpPr>
            <a:spLocks noGrp="1"/>
          </p:cNvSpPr>
          <p:nvPr>
            <p:ph type="ctrTitle"/>
          </p:nvPr>
        </p:nvSpPr>
        <p:spPr>
          <a:xfrm>
            <a:off x="2080656" y="4052315"/>
            <a:ext cx="8030688" cy="1036975"/>
          </a:xfrm>
        </p:spPr>
        <p:txBody>
          <a:bodyPr/>
          <a:lstStyle/>
          <a:p>
            <a:r>
              <a:rPr lang="et-EE" dirty="0"/>
              <a:t>Euroopa Regioonide Komitee</a:t>
            </a:r>
          </a:p>
        </p:txBody>
      </p:sp>
      <p:sp>
        <p:nvSpPr>
          <p:cNvPr id="3" name="Teksti kohatäide 2">
            <a:extLst>
              <a:ext uri="{FF2B5EF4-FFF2-40B4-BE49-F238E27FC236}">
                <a16:creationId xmlns:a16="http://schemas.microsoft.com/office/drawing/2014/main" id="{076D8D93-B6AF-4DD1-AC36-2B2BD2000BBF}"/>
              </a:ext>
            </a:extLst>
          </p:cNvPr>
          <p:cNvSpPr>
            <a:spLocks noGrp="1"/>
          </p:cNvSpPr>
          <p:nvPr>
            <p:ph type="body" idx="10"/>
          </p:nvPr>
        </p:nvSpPr>
        <p:spPr>
          <a:xfrm>
            <a:off x="2080656" y="5235594"/>
            <a:ext cx="8030688" cy="1572768"/>
          </a:xfrm>
        </p:spPr>
        <p:txBody>
          <a:bodyPr>
            <a:normAutofit/>
          </a:bodyPr>
          <a:lstStyle/>
          <a:p>
            <a:r>
              <a:rPr lang="fi-FI" sz="1800" dirty="0" err="1"/>
              <a:t>Euroopa</a:t>
            </a:r>
            <a:r>
              <a:rPr lang="fi-FI" sz="1800" dirty="0"/>
              <a:t> </a:t>
            </a:r>
            <a:r>
              <a:rPr lang="fi-FI" sz="1800" dirty="0" err="1"/>
              <a:t>Liidu</a:t>
            </a:r>
            <a:r>
              <a:rPr lang="fi-FI" sz="1800" dirty="0"/>
              <a:t> </a:t>
            </a:r>
            <a:r>
              <a:rPr lang="fi-FI" sz="1800" dirty="0" err="1"/>
              <a:t>konsultatiivorgan</a:t>
            </a:r>
            <a:r>
              <a:rPr lang="fi-FI" sz="1800" dirty="0"/>
              <a:t>, </a:t>
            </a:r>
            <a:r>
              <a:rPr lang="et-EE" sz="1800" dirty="0"/>
              <a:t>mis </a:t>
            </a:r>
            <a:r>
              <a:rPr lang="fi-FI" sz="1800" dirty="0" err="1"/>
              <a:t>koosneb</a:t>
            </a:r>
            <a:r>
              <a:rPr lang="fi-FI" sz="1800" dirty="0"/>
              <a:t> </a:t>
            </a:r>
            <a:r>
              <a:rPr lang="fi-FI" sz="1800" dirty="0" err="1"/>
              <a:t>kohalike</a:t>
            </a:r>
            <a:r>
              <a:rPr lang="fi-FI" sz="1800" dirty="0"/>
              <a:t> </a:t>
            </a:r>
            <a:r>
              <a:rPr lang="fi-FI" sz="1800" dirty="0" err="1"/>
              <a:t>omavalitsuste</a:t>
            </a:r>
            <a:r>
              <a:rPr lang="fi-FI" sz="1800" dirty="0"/>
              <a:t> ja </a:t>
            </a:r>
            <a:r>
              <a:rPr lang="fi-FI" sz="1800" dirty="0" err="1"/>
              <a:t>regioonide</a:t>
            </a:r>
            <a:r>
              <a:rPr lang="fi-FI" sz="1800" dirty="0"/>
              <a:t> </a:t>
            </a:r>
            <a:r>
              <a:rPr lang="fi-FI" sz="1800" dirty="0" err="1"/>
              <a:t>esindajatest</a:t>
            </a:r>
            <a:r>
              <a:rPr lang="fi-FI" sz="1800" dirty="0"/>
              <a:t>. </a:t>
            </a:r>
            <a:r>
              <a:rPr lang="et-EE" sz="1800" dirty="0"/>
              <a:t>Eestil EL Regioonide Komitees 7+7 kohta (vastavalt 7 põhiliiget ja 7 asendusliiget).Liikmed kogunevad 5-6 korda aastas Brüsselisse täiskogu istungjärgule​, et arutada poliitilisi prioriteete ja võtta vastu arvamusi ELi õigusaktide kohta, mis puudutavad piirkondi ja linnu. </a:t>
            </a:r>
          </a:p>
        </p:txBody>
      </p:sp>
    </p:spTree>
    <p:extLst>
      <p:ext uri="{BB962C8B-B14F-4D97-AF65-F5344CB8AC3E}">
        <p14:creationId xmlns:p14="http://schemas.microsoft.com/office/powerpoint/2010/main" val="321281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E2D29F2-C7FA-4ABA-A7BB-3235B4C06028}"/>
              </a:ext>
            </a:extLst>
          </p:cNvPr>
          <p:cNvSpPr>
            <a:spLocks noGrp="1"/>
          </p:cNvSpPr>
          <p:nvPr>
            <p:ph type="title"/>
          </p:nvPr>
        </p:nvSpPr>
        <p:spPr/>
        <p:txBody>
          <a:bodyPr>
            <a:normAutofit fontScale="90000"/>
          </a:bodyPr>
          <a:lstStyle/>
          <a:p>
            <a:r>
              <a:rPr lang="nn-NO" dirty="0"/>
              <a:t>EL Regioonide Komitee Eesti delegatsiooni liikmed 2020-2025</a:t>
            </a:r>
            <a:r>
              <a:rPr lang="et-EE" dirty="0"/>
              <a:t> mandaadiperioodil</a:t>
            </a:r>
          </a:p>
        </p:txBody>
      </p:sp>
      <p:sp>
        <p:nvSpPr>
          <p:cNvPr id="3" name="Teksti kohatäide 2">
            <a:extLst>
              <a:ext uri="{FF2B5EF4-FFF2-40B4-BE49-F238E27FC236}">
                <a16:creationId xmlns:a16="http://schemas.microsoft.com/office/drawing/2014/main" id="{2EFBE27C-25AB-4ACA-9651-BF5A1C411842}"/>
              </a:ext>
            </a:extLst>
          </p:cNvPr>
          <p:cNvSpPr>
            <a:spLocks noGrp="1"/>
          </p:cNvSpPr>
          <p:nvPr>
            <p:ph type="body" idx="1"/>
          </p:nvPr>
        </p:nvSpPr>
        <p:spPr>
          <a:xfrm>
            <a:off x="1842735" y="2778827"/>
            <a:ext cx="4148763" cy="3904131"/>
          </a:xfrm>
        </p:spPr>
        <p:txBody>
          <a:bodyPr>
            <a:normAutofit lnSpcReduction="10000"/>
          </a:bodyPr>
          <a:lstStyle/>
          <a:p>
            <a:r>
              <a:rPr lang="et-EE" sz="1800" b="1" dirty="0"/>
              <a:t>Põhiliikmed:</a:t>
            </a:r>
          </a:p>
          <a:p>
            <a:r>
              <a:rPr lang="et-EE" sz="1800" dirty="0"/>
              <a:t>1</a:t>
            </a:r>
            <a:r>
              <a:rPr lang="et-EE" sz="1800" b="1" dirty="0"/>
              <a:t>. Juri </a:t>
            </a:r>
            <a:r>
              <a:rPr lang="et-EE" sz="1800" b="1" dirty="0" err="1"/>
              <a:t>Gotmans</a:t>
            </a:r>
            <a:r>
              <a:rPr lang="et-EE" sz="1800" dirty="0"/>
              <a:t>, Võru linnavolikogu liige</a:t>
            </a:r>
          </a:p>
          <a:p>
            <a:r>
              <a:rPr lang="et-EE" sz="1800" dirty="0"/>
              <a:t>2. </a:t>
            </a:r>
            <a:r>
              <a:rPr lang="et-EE" sz="1800" b="1" dirty="0"/>
              <a:t>Andres Jaadla</a:t>
            </a:r>
            <a:r>
              <a:rPr lang="et-EE" sz="1800" dirty="0"/>
              <a:t>, Rakvere linnavolikogu liige</a:t>
            </a:r>
          </a:p>
          <a:p>
            <a:r>
              <a:rPr lang="et-EE" sz="1800" dirty="0"/>
              <a:t>3. </a:t>
            </a:r>
            <a:r>
              <a:rPr lang="et-EE" sz="1800" b="1" dirty="0"/>
              <a:t>Mihkel Juhkami</a:t>
            </a:r>
            <a:r>
              <a:rPr lang="et-EE" sz="1800" dirty="0"/>
              <a:t>, Rakvere linnavolikogu esimees</a:t>
            </a:r>
          </a:p>
          <a:p>
            <a:r>
              <a:rPr lang="et-EE" sz="1800" dirty="0"/>
              <a:t>4. </a:t>
            </a:r>
            <a:r>
              <a:rPr lang="et-EE" sz="1800" b="1" dirty="0"/>
              <a:t>Urmas Klaas</a:t>
            </a:r>
            <a:r>
              <a:rPr lang="et-EE" sz="1800" dirty="0"/>
              <a:t>,  Tartu linnapea</a:t>
            </a:r>
          </a:p>
          <a:p>
            <a:r>
              <a:rPr lang="et-EE" sz="1800" dirty="0"/>
              <a:t>5. </a:t>
            </a:r>
            <a:r>
              <a:rPr lang="et-EE" sz="1800" b="1" dirty="0"/>
              <a:t>Siim Suursild</a:t>
            </a:r>
            <a:r>
              <a:rPr lang="et-EE" sz="1800" dirty="0"/>
              <a:t>, Pärnu linnavolikogu liige</a:t>
            </a:r>
          </a:p>
          <a:p>
            <a:r>
              <a:rPr lang="et-EE" sz="1800" dirty="0"/>
              <a:t>6. </a:t>
            </a:r>
            <a:r>
              <a:rPr lang="et-EE" sz="1800" b="1" dirty="0"/>
              <a:t>Mart Võrklaev</a:t>
            </a:r>
            <a:r>
              <a:rPr lang="et-EE" sz="1800" dirty="0"/>
              <a:t>, Rae vallavolikogu aseesimees</a:t>
            </a:r>
          </a:p>
          <a:p>
            <a:r>
              <a:rPr lang="et-EE" sz="1800" i="1" dirty="0"/>
              <a:t>7. </a:t>
            </a:r>
            <a:r>
              <a:rPr lang="et-EE" sz="1800" b="1" i="1" dirty="0"/>
              <a:t>Jevgeni Ossinovski</a:t>
            </a:r>
            <a:r>
              <a:rPr lang="et-EE" sz="1800" i="1" dirty="0"/>
              <a:t>, Tallinna linnavolikogu esimees  /KINNITAMISEL/</a:t>
            </a:r>
          </a:p>
          <a:p>
            <a:endParaRPr lang="et-EE" sz="1800" dirty="0"/>
          </a:p>
        </p:txBody>
      </p:sp>
      <p:sp>
        <p:nvSpPr>
          <p:cNvPr id="4" name="Teksti kohatäide 3">
            <a:extLst>
              <a:ext uri="{FF2B5EF4-FFF2-40B4-BE49-F238E27FC236}">
                <a16:creationId xmlns:a16="http://schemas.microsoft.com/office/drawing/2014/main" id="{FEC453D8-F3AF-415B-99E5-0D591B296881}"/>
              </a:ext>
            </a:extLst>
          </p:cNvPr>
          <p:cNvSpPr>
            <a:spLocks noGrp="1"/>
          </p:cNvSpPr>
          <p:nvPr>
            <p:ph type="body" idx="10"/>
          </p:nvPr>
        </p:nvSpPr>
        <p:spPr>
          <a:xfrm>
            <a:off x="6274471" y="2788724"/>
            <a:ext cx="4038219" cy="3450524"/>
          </a:xfrm>
        </p:spPr>
        <p:txBody>
          <a:bodyPr>
            <a:normAutofit fontScale="92500"/>
          </a:bodyPr>
          <a:lstStyle/>
          <a:p>
            <a:r>
              <a:rPr lang="et-EE" sz="1800" b="1" dirty="0"/>
              <a:t>Asendusliikmed:</a:t>
            </a:r>
          </a:p>
          <a:p>
            <a:r>
              <a:rPr lang="et-EE" sz="1800" dirty="0"/>
              <a:t>1. </a:t>
            </a:r>
            <a:r>
              <a:rPr lang="et-EE" sz="1800" b="1" dirty="0" err="1"/>
              <a:t>Kurmet</a:t>
            </a:r>
            <a:r>
              <a:rPr lang="et-EE" sz="1800" b="1" dirty="0"/>
              <a:t> Müürsepp</a:t>
            </a:r>
            <a:r>
              <a:rPr lang="et-EE" sz="1800" dirty="0"/>
              <a:t>, Antsla abivallavanem</a:t>
            </a:r>
          </a:p>
          <a:p>
            <a:r>
              <a:rPr lang="et-EE" sz="1800" dirty="0"/>
              <a:t>2. </a:t>
            </a:r>
            <a:r>
              <a:rPr lang="et-EE" sz="1800" b="1" dirty="0"/>
              <a:t>Rait Pihelgas</a:t>
            </a:r>
            <a:r>
              <a:rPr lang="et-EE" sz="1800" dirty="0"/>
              <a:t>, Järva vallavolikogu esimees</a:t>
            </a:r>
          </a:p>
          <a:p>
            <a:r>
              <a:rPr lang="et-EE" sz="1800" dirty="0"/>
              <a:t>3</a:t>
            </a:r>
            <a:r>
              <a:rPr lang="et-EE" sz="1800" b="1" dirty="0"/>
              <a:t>. Piret Rammul</a:t>
            </a:r>
            <a:r>
              <a:rPr lang="et-EE" sz="1800" dirty="0"/>
              <a:t>, Kanepi vallavolikogu esimees</a:t>
            </a:r>
          </a:p>
          <a:p>
            <a:r>
              <a:rPr lang="et-EE" sz="1800" dirty="0"/>
              <a:t>4. </a:t>
            </a:r>
            <a:r>
              <a:rPr lang="et-EE" sz="1800" b="1" dirty="0"/>
              <a:t>Marika Saar</a:t>
            </a:r>
            <a:r>
              <a:rPr lang="et-EE" sz="1800" dirty="0"/>
              <a:t>, Elva vallavolikogu liige</a:t>
            </a:r>
          </a:p>
          <a:p>
            <a:r>
              <a:rPr lang="et-EE" sz="1800" dirty="0"/>
              <a:t>5. </a:t>
            </a:r>
            <a:r>
              <a:rPr lang="et-EE" sz="1800" b="1" dirty="0"/>
              <a:t>Urmas Sukles</a:t>
            </a:r>
            <a:r>
              <a:rPr lang="et-EE" sz="1800" dirty="0"/>
              <a:t>, Haapsalu linnapea</a:t>
            </a:r>
          </a:p>
          <a:p>
            <a:r>
              <a:rPr lang="et-EE" sz="1800" dirty="0"/>
              <a:t>6. </a:t>
            </a:r>
            <a:r>
              <a:rPr lang="et-EE" sz="1800" b="1" dirty="0"/>
              <a:t>Varje Tipp</a:t>
            </a:r>
            <a:r>
              <a:rPr lang="et-EE" sz="1800" dirty="0"/>
              <a:t>, Pärnu abilinnapea</a:t>
            </a:r>
          </a:p>
          <a:p>
            <a:r>
              <a:rPr lang="et-EE" sz="1800" dirty="0"/>
              <a:t>7. </a:t>
            </a:r>
            <a:r>
              <a:rPr lang="et-EE" sz="1800" b="1" dirty="0"/>
              <a:t>Jan Trei</a:t>
            </a:r>
            <a:r>
              <a:rPr lang="et-EE" sz="1800" dirty="0"/>
              <a:t>, Viimsi vallavolikogu aseesimees</a:t>
            </a:r>
            <a:endParaRPr lang="et-EE" sz="1800" b="1" dirty="0"/>
          </a:p>
          <a:p>
            <a:endParaRPr lang="et-EE" sz="1800" dirty="0"/>
          </a:p>
        </p:txBody>
      </p:sp>
    </p:spTree>
    <p:extLst>
      <p:ext uri="{BB962C8B-B14F-4D97-AF65-F5344CB8AC3E}">
        <p14:creationId xmlns:p14="http://schemas.microsoft.com/office/powerpoint/2010/main" val="41837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8B6FB52D-CFFF-4526-8B1A-24C7DF8993C2}"/>
              </a:ext>
            </a:extLst>
          </p:cNvPr>
          <p:cNvSpPr>
            <a:spLocks noGrp="1"/>
          </p:cNvSpPr>
          <p:nvPr>
            <p:ph type="body" idx="1"/>
          </p:nvPr>
        </p:nvSpPr>
        <p:spPr>
          <a:xfrm>
            <a:off x="2080656" y="5427023"/>
            <a:ext cx="8030688" cy="1240259"/>
          </a:xfrm>
        </p:spPr>
        <p:txBody>
          <a:bodyPr>
            <a:normAutofit/>
          </a:bodyPr>
          <a:lstStyle/>
          <a:p>
            <a:r>
              <a:rPr lang="fi-FI" sz="1800" dirty="0" err="1"/>
              <a:t>Euroopa</a:t>
            </a:r>
            <a:r>
              <a:rPr lang="fi-FI" sz="1800" dirty="0"/>
              <a:t> </a:t>
            </a:r>
            <a:r>
              <a:rPr lang="fi-FI" sz="1800" dirty="0" err="1"/>
              <a:t>Nõukogu</a:t>
            </a:r>
            <a:r>
              <a:rPr lang="fi-FI" sz="1800" dirty="0"/>
              <a:t> </a:t>
            </a:r>
            <a:r>
              <a:rPr lang="fi-FI" sz="1800" dirty="0" err="1"/>
              <a:t>organ</a:t>
            </a:r>
            <a:r>
              <a:rPr lang="fi-FI" sz="1800" dirty="0"/>
              <a:t>, </a:t>
            </a:r>
            <a:r>
              <a:rPr lang="fi-FI" sz="1800" dirty="0" err="1"/>
              <a:t>esindab</a:t>
            </a:r>
            <a:r>
              <a:rPr lang="fi-FI" sz="1800" dirty="0"/>
              <a:t> </a:t>
            </a:r>
            <a:r>
              <a:rPr lang="fi-FI" sz="1800" dirty="0" err="1"/>
              <a:t>Euroopa</a:t>
            </a:r>
            <a:r>
              <a:rPr lang="fi-FI" sz="1800" dirty="0"/>
              <a:t> </a:t>
            </a:r>
            <a:r>
              <a:rPr lang="fi-FI" sz="1800" dirty="0" err="1"/>
              <a:t>riikide</a:t>
            </a:r>
            <a:r>
              <a:rPr lang="fi-FI" sz="1800" dirty="0"/>
              <a:t> (47) </a:t>
            </a:r>
            <a:r>
              <a:rPr lang="fi-FI" sz="1800" dirty="0" err="1"/>
              <a:t>kohalikke</a:t>
            </a:r>
            <a:r>
              <a:rPr lang="fi-FI" sz="1800" dirty="0"/>
              <a:t> ja </a:t>
            </a:r>
            <a:r>
              <a:rPr lang="fi-FI" sz="1800" dirty="0" err="1"/>
              <a:t>piirkondlikke</a:t>
            </a:r>
            <a:r>
              <a:rPr lang="fi-FI" sz="1800" dirty="0"/>
              <a:t> </a:t>
            </a:r>
            <a:r>
              <a:rPr lang="fi-FI" sz="1800" dirty="0" err="1"/>
              <a:t>omavalitsusorganeid</a:t>
            </a:r>
            <a:r>
              <a:rPr lang="et-EE" sz="1800" dirty="0"/>
              <a:t>, peamised eesmärgid </a:t>
            </a:r>
            <a:r>
              <a:rPr lang="et-EE" sz="1800" b="1" dirty="0"/>
              <a:t>inimõiguste</a:t>
            </a:r>
            <a:r>
              <a:rPr lang="et-EE" sz="1800" dirty="0"/>
              <a:t>, </a:t>
            </a:r>
            <a:r>
              <a:rPr lang="et-EE" sz="1800" b="1" dirty="0"/>
              <a:t>õigusriigi põhimõtete </a:t>
            </a:r>
            <a:r>
              <a:rPr lang="et-EE" sz="1800" dirty="0"/>
              <a:t>ning </a:t>
            </a:r>
            <a:r>
              <a:rPr lang="et-EE" sz="1800" b="1" dirty="0" err="1"/>
              <a:t>pluralistliku</a:t>
            </a:r>
            <a:r>
              <a:rPr lang="et-EE" sz="1800" b="1" dirty="0"/>
              <a:t> demokraatia kaitsmine ja edendamine</a:t>
            </a:r>
            <a:r>
              <a:rPr lang="et-EE" sz="1800" dirty="0"/>
              <a:t>.</a:t>
            </a:r>
          </a:p>
        </p:txBody>
      </p:sp>
      <p:sp>
        <p:nvSpPr>
          <p:cNvPr id="3" name="Pealkiri 2">
            <a:extLst>
              <a:ext uri="{FF2B5EF4-FFF2-40B4-BE49-F238E27FC236}">
                <a16:creationId xmlns:a16="http://schemas.microsoft.com/office/drawing/2014/main" id="{4B95EC11-0A30-4662-AE87-634B1A839B2F}"/>
              </a:ext>
            </a:extLst>
          </p:cNvPr>
          <p:cNvSpPr>
            <a:spLocks noGrp="1"/>
          </p:cNvSpPr>
          <p:nvPr>
            <p:ph type="ctrTitle"/>
          </p:nvPr>
        </p:nvSpPr>
        <p:spPr/>
        <p:txBody>
          <a:bodyPr/>
          <a:lstStyle/>
          <a:p>
            <a:r>
              <a:rPr lang="et-EE" sz="2800" b="1" dirty="0"/>
              <a:t>Euroopa Nõukogu Kohalike ja Piirkondlike Omavalitsuste Kongress (CLRAE)</a:t>
            </a:r>
            <a:endParaRPr lang="et-EE" dirty="0"/>
          </a:p>
        </p:txBody>
      </p:sp>
    </p:spTree>
    <p:extLst>
      <p:ext uri="{BB962C8B-B14F-4D97-AF65-F5344CB8AC3E}">
        <p14:creationId xmlns:p14="http://schemas.microsoft.com/office/powerpoint/2010/main" val="188525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8852E07-086B-46FB-8532-336B827357B2}"/>
              </a:ext>
            </a:extLst>
          </p:cNvPr>
          <p:cNvSpPr>
            <a:spLocks noGrp="1"/>
          </p:cNvSpPr>
          <p:nvPr>
            <p:ph type="title"/>
          </p:nvPr>
        </p:nvSpPr>
        <p:spPr/>
        <p:txBody>
          <a:bodyPr>
            <a:normAutofit fontScale="90000"/>
          </a:bodyPr>
          <a:lstStyle/>
          <a:p>
            <a:r>
              <a:rPr lang="et-EE" sz="3200" b="1" dirty="0"/>
              <a:t>Euroopa Nõukogu Kohalike ja Piirkondlike Omavalitsuste Kongressi Eesti delegatsiooni liikmed 2021-2026 mandaadiperioodil </a:t>
            </a:r>
            <a:endParaRPr lang="et-EE" dirty="0"/>
          </a:p>
        </p:txBody>
      </p:sp>
      <p:sp>
        <p:nvSpPr>
          <p:cNvPr id="3" name="Teksti kohatäide 2">
            <a:extLst>
              <a:ext uri="{FF2B5EF4-FFF2-40B4-BE49-F238E27FC236}">
                <a16:creationId xmlns:a16="http://schemas.microsoft.com/office/drawing/2014/main" id="{F924CFA3-6305-4224-9C2B-41DDE1C6A265}"/>
              </a:ext>
            </a:extLst>
          </p:cNvPr>
          <p:cNvSpPr>
            <a:spLocks noGrp="1"/>
          </p:cNvSpPr>
          <p:nvPr>
            <p:ph type="body" idx="1"/>
          </p:nvPr>
        </p:nvSpPr>
        <p:spPr>
          <a:xfrm>
            <a:off x="2152650" y="2778827"/>
            <a:ext cx="8416073" cy="3450524"/>
          </a:xfrm>
        </p:spPr>
        <p:txBody>
          <a:bodyPr numCol="2">
            <a:normAutofit/>
          </a:bodyPr>
          <a:lstStyle/>
          <a:p>
            <a:pPr>
              <a:spcAft>
                <a:spcPts val="800"/>
              </a:spcAft>
            </a:pPr>
            <a:r>
              <a:rPr lang="et-EE" sz="1800" dirty="0"/>
              <a:t>Delegatsiooni juht: </a:t>
            </a:r>
            <a:r>
              <a:rPr lang="et-EE" sz="1800" b="1" dirty="0"/>
              <a:t>Mihkel Juhkami</a:t>
            </a:r>
          </a:p>
          <a:p>
            <a:pPr>
              <a:spcAft>
                <a:spcPts val="800"/>
              </a:spcAft>
            </a:pPr>
            <a:r>
              <a:rPr lang="et-EE" sz="1800" dirty="0"/>
              <a:t>Delegatsiooni asejuht: </a:t>
            </a:r>
            <a:r>
              <a:rPr lang="et-EE" sz="1800" b="1" dirty="0"/>
              <a:t>Annika </a:t>
            </a:r>
            <a:r>
              <a:rPr lang="et-EE" sz="1800" b="1" dirty="0" err="1"/>
              <a:t>Vaikla</a:t>
            </a:r>
            <a:endParaRPr lang="et-EE" sz="1800" b="1" dirty="0"/>
          </a:p>
          <a:p>
            <a:pPr>
              <a:spcAft>
                <a:spcPts val="800"/>
              </a:spcAft>
            </a:pPr>
            <a:endParaRPr lang="et-EE" sz="1800" b="1" dirty="0"/>
          </a:p>
          <a:p>
            <a:r>
              <a:rPr lang="et-EE" sz="1800" b="1" dirty="0"/>
              <a:t>Põhiliikmed</a:t>
            </a:r>
            <a:endParaRPr lang="et-EE" sz="1800" dirty="0"/>
          </a:p>
          <a:p>
            <a:r>
              <a:rPr lang="et-EE" sz="1800" b="1" dirty="0"/>
              <a:t>Annika </a:t>
            </a:r>
            <a:r>
              <a:rPr lang="et-EE" sz="1800" b="1" dirty="0" err="1"/>
              <a:t>Vaikla</a:t>
            </a:r>
            <a:r>
              <a:rPr lang="et-EE" sz="1800" dirty="0"/>
              <a:t>,  Viimsi vallavolikogu liige</a:t>
            </a:r>
          </a:p>
          <a:p>
            <a:r>
              <a:rPr lang="et-EE" sz="1800" b="1" dirty="0"/>
              <a:t>Mihkel Juhkami</a:t>
            </a:r>
            <a:r>
              <a:rPr lang="et-EE" sz="1800" dirty="0"/>
              <a:t>,  Rakvere linnavolikogu esimees</a:t>
            </a:r>
          </a:p>
          <a:p>
            <a:r>
              <a:rPr lang="et-EE" sz="1800" b="1" dirty="0"/>
              <a:t>Andrei </a:t>
            </a:r>
            <a:r>
              <a:rPr lang="et-EE" sz="1800" b="1" dirty="0" err="1"/>
              <a:t>Novikov</a:t>
            </a:r>
            <a:r>
              <a:rPr lang="et-EE" sz="1800" dirty="0"/>
              <a:t>,  Tallinna abilinnapea	</a:t>
            </a:r>
          </a:p>
          <a:p>
            <a:endParaRPr lang="et-EE" sz="1800" dirty="0"/>
          </a:p>
          <a:p>
            <a:endParaRPr lang="et-EE" sz="1800" b="1" dirty="0"/>
          </a:p>
          <a:p>
            <a:endParaRPr lang="et-EE" sz="1800" b="1" dirty="0"/>
          </a:p>
          <a:p>
            <a:endParaRPr lang="et-EE" sz="1800" b="1" dirty="0"/>
          </a:p>
          <a:p>
            <a:r>
              <a:rPr lang="et-EE" sz="1800" b="1" dirty="0"/>
              <a:t>Asendusliikmed</a:t>
            </a:r>
          </a:p>
          <a:p>
            <a:r>
              <a:rPr lang="et-EE" sz="1800" b="1" dirty="0"/>
              <a:t>Varje Tipp</a:t>
            </a:r>
            <a:r>
              <a:rPr lang="et-EE" sz="1800" dirty="0"/>
              <a:t>, Pärnu abilinnapea</a:t>
            </a:r>
          </a:p>
          <a:p>
            <a:r>
              <a:rPr lang="et-EE" sz="1800" b="1" dirty="0"/>
              <a:t>Ott Kasuri</a:t>
            </a:r>
            <a:r>
              <a:rPr lang="et-EE" sz="1800" dirty="0"/>
              <a:t>, Harku vallavolikogu liige</a:t>
            </a:r>
          </a:p>
          <a:p>
            <a:r>
              <a:rPr lang="et-EE" sz="1800" b="1" dirty="0"/>
              <a:t>Uno Silberg</a:t>
            </a:r>
            <a:r>
              <a:rPr lang="et-EE" sz="1800" dirty="0"/>
              <a:t>, Kose vallavolikogu liige</a:t>
            </a:r>
          </a:p>
        </p:txBody>
      </p:sp>
    </p:spTree>
    <p:extLst>
      <p:ext uri="{BB962C8B-B14F-4D97-AF65-F5344CB8AC3E}">
        <p14:creationId xmlns:p14="http://schemas.microsoft.com/office/powerpoint/2010/main" val="2112493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844565F6-2D31-4E74-BFC9-2244CEA46B9C}"/>
              </a:ext>
            </a:extLst>
          </p:cNvPr>
          <p:cNvSpPr>
            <a:spLocks noGrp="1"/>
          </p:cNvSpPr>
          <p:nvPr>
            <p:ph type="body" idx="1"/>
          </p:nvPr>
        </p:nvSpPr>
        <p:spPr>
          <a:xfrm>
            <a:off x="2080656" y="5427023"/>
            <a:ext cx="8315637" cy="1295466"/>
          </a:xfrm>
        </p:spPr>
        <p:txBody>
          <a:bodyPr>
            <a:normAutofit/>
          </a:bodyPr>
          <a:lstStyle/>
          <a:p>
            <a:r>
              <a:rPr lang="et-EE" sz="1800" dirty="0"/>
              <a:t>UCLG on rahvusvaheline organisatsioon, kuhu Eesti omavalitsused on kaasatud läbi üleriigilise liidu kõige pikemat aega. UCLG Täitevbüroo 116. liikmest esindab Euroopat 23 sh ELVL juhatuse aseesimees </a:t>
            </a:r>
            <a:r>
              <a:rPr lang="et-EE" sz="1800" b="1" dirty="0"/>
              <a:t>Mihkel Juhkami</a:t>
            </a:r>
            <a:r>
              <a:rPr lang="et-EE" sz="1800" dirty="0"/>
              <a:t>. Täitevbüroo koguneb kaks korda aastas.</a:t>
            </a:r>
          </a:p>
        </p:txBody>
      </p:sp>
      <p:sp>
        <p:nvSpPr>
          <p:cNvPr id="3" name="Pealkiri 2">
            <a:extLst>
              <a:ext uri="{FF2B5EF4-FFF2-40B4-BE49-F238E27FC236}">
                <a16:creationId xmlns:a16="http://schemas.microsoft.com/office/drawing/2014/main" id="{0381787C-A1C0-4BE2-95FF-3CDDDBC272C4}"/>
              </a:ext>
            </a:extLst>
          </p:cNvPr>
          <p:cNvSpPr>
            <a:spLocks noGrp="1"/>
          </p:cNvSpPr>
          <p:nvPr>
            <p:ph type="ctrTitle"/>
          </p:nvPr>
        </p:nvSpPr>
        <p:spPr/>
        <p:txBody>
          <a:bodyPr/>
          <a:lstStyle/>
          <a:p>
            <a:r>
              <a:rPr lang="fi-FI" sz="3200" b="1" dirty="0" err="1"/>
              <a:t>Ühinenud</a:t>
            </a:r>
            <a:r>
              <a:rPr lang="fi-FI" sz="3200" b="1" dirty="0"/>
              <a:t> </a:t>
            </a:r>
            <a:r>
              <a:rPr lang="fi-FI" sz="3200" b="1" dirty="0" err="1"/>
              <a:t>Linnad</a:t>
            </a:r>
            <a:r>
              <a:rPr lang="fi-FI" sz="3200" b="1" dirty="0"/>
              <a:t> ja </a:t>
            </a:r>
            <a:r>
              <a:rPr lang="fi-FI" sz="3200" b="1" dirty="0" err="1"/>
              <a:t>Kohalikud</a:t>
            </a:r>
            <a:r>
              <a:rPr lang="fi-FI" sz="3200" b="1" dirty="0"/>
              <a:t> </a:t>
            </a:r>
            <a:r>
              <a:rPr lang="fi-FI" sz="3200" b="1" dirty="0" err="1"/>
              <a:t>Omavalitsused</a:t>
            </a:r>
            <a:r>
              <a:rPr lang="et-EE" sz="3200" b="1" dirty="0"/>
              <a:t> (UCLG</a:t>
            </a:r>
            <a:r>
              <a:rPr lang="et-EE" sz="3200" dirty="0"/>
              <a:t>)</a:t>
            </a:r>
            <a:endParaRPr lang="et-EE" dirty="0"/>
          </a:p>
        </p:txBody>
      </p:sp>
    </p:spTree>
    <p:extLst>
      <p:ext uri="{BB962C8B-B14F-4D97-AF65-F5344CB8AC3E}">
        <p14:creationId xmlns:p14="http://schemas.microsoft.com/office/powerpoint/2010/main" val="840439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a:extLst>
              <a:ext uri="{FF2B5EF4-FFF2-40B4-BE49-F238E27FC236}">
                <a16:creationId xmlns:a16="http://schemas.microsoft.com/office/drawing/2014/main" id="{3C865439-7B7E-4AEE-980B-619EBE4ABA49}"/>
              </a:ext>
            </a:extLst>
          </p:cNvPr>
          <p:cNvSpPr>
            <a:spLocks noGrp="1"/>
          </p:cNvSpPr>
          <p:nvPr>
            <p:ph type="body" idx="1"/>
          </p:nvPr>
        </p:nvSpPr>
        <p:spPr>
          <a:xfrm>
            <a:off x="2152650" y="2037806"/>
            <a:ext cx="7886701" cy="4191546"/>
          </a:xfrm>
        </p:spPr>
        <p:txBody>
          <a:bodyPr>
            <a:normAutofit lnSpcReduction="10000"/>
          </a:bodyPr>
          <a:lstStyle/>
          <a:p>
            <a:r>
              <a:rPr lang="et-EE" sz="1800" b="1" dirty="0"/>
              <a:t>Euroopa Mereliste Äärealade Ühendus (CPMR)-</a:t>
            </a:r>
            <a:r>
              <a:rPr lang="et-EE" sz="1800" dirty="0"/>
              <a:t> poliitiline võrgustik, koondab Euroopa merelisi äärealasid esindavaid institutsioone. ELVL esindaja CPMR Poliitika büroos on </a:t>
            </a:r>
            <a:r>
              <a:rPr lang="et-EE" sz="1800" b="1" dirty="0"/>
              <a:t>Romek Kosenkranius</a:t>
            </a:r>
            <a:r>
              <a:rPr lang="et-EE" sz="1800" dirty="0"/>
              <a:t>, Pärnu linnapea. Asendusliige on </a:t>
            </a:r>
            <a:r>
              <a:rPr lang="et-EE" sz="1800" b="1" dirty="0"/>
              <a:t>Kristiina Maripuu</a:t>
            </a:r>
            <a:r>
              <a:rPr lang="et-EE" sz="1800" dirty="0"/>
              <a:t>, Saaremaa Vallavolikogu aseesimees.</a:t>
            </a:r>
          </a:p>
          <a:p>
            <a:endParaRPr lang="et-EE" sz="1800" dirty="0"/>
          </a:p>
          <a:p>
            <a:r>
              <a:rPr lang="et-EE" sz="1800" b="1" dirty="0"/>
              <a:t>Läänemere Riikide Subregionaalse Koostöö organisatsioon (BSSSC)- </a:t>
            </a:r>
            <a:r>
              <a:rPr lang="et-EE" sz="1800" dirty="0"/>
              <a:t>poliitiline võrgustik, koondab Läänemere regiooni alaregioone esindavaid institutsioone. Teemad: merepoliitika, energia- ja kliimapoliitika, ühtekuuluvuspoliitika, transport ja infrastruktuur, kultuur ja regionaalne identiteet, põhja-dimensioon, noorte poliitika. ELVL esindaja BSSSC juhatuses on </a:t>
            </a:r>
            <a:r>
              <a:rPr lang="et-EE" sz="1800" b="1" dirty="0"/>
              <a:t>Arne Tilk</a:t>
            </a:r>
            <a:r>
              <a:rPr lang="et-EE" sz="1800" dirty="0"/>
              <a:t>, Põlva vallavolikogu liige. </a:t>
            </a:r>
          </a:p>
          <a:p>
            <a:endParaRPr lang="et-EE" sz="1800" dirty="0"/>
          </a:p>
          <a:p>
            <a:r>
              <a:rPr lang="et-EE" sz="1800" b="1" dirty="0"/>
              <a:t>Brüsseli esindus </a:t>
            </a:r>
            <a:r>
              <a:rPr lang="et-EE" sz="1800" dirty="0"/>
              <a:t>– eesmärk on esindada Eesti kohalike omavalitsuste </a:t>
            </a:r>
            <a:r>
              <a:rPr lang="et-EE" sz="1800" dirty="0" err="1"/>
              <a:t>ühishuve</a:t>
            </a:r>
            <a:r>
              <a:rPr lang="et-EE" sz="1800" dirty="0"/>
              <a:t> ning jagada vahetut informatsiooni EL institutsioonide ettepanekutest ja algatustest. Esinduse nädalakirjad on leitavad Eesti Linnade ja Valdade Liidu kodulehelt. </a:t>
            </a:r>
          </a:p>
          <a:p>
            <a:r>
              <a:rPr lang="et-EE" sz="1800" dirty="0"/>
              <a:t>ELVL </a:t>
            </a:r>
            <a:r>
              <a:rPr lang="fi-FI" sz="1800" dirty="0" err="1"/>
              <a:t>Brüsseli</a:t>
            </a:r>
            <a:r>
              <a:rPr lang="fi-FI" sz="1800" dirty="0"/>
              <a:t> </a:t>
            </a:r>
            <a:r>
              <a:rPr lang="fi-FI" sz="1800" dirty="0" err="1"/>
              <a:t>esindaja</a:t>
            </a:r>
            <a:r>
              <a:rPr lang="fi-FI" sz="1800" dirty="0"/>
              <a:t> on </a:t>
            </a:r>
            <a:r>
              <a:rPr lang="fi-FI" sz="1800" b="1" dirty="0"/>
              <a:t>Tiiu Madal</a:t>
            </a:r>
            <a:r>
              <a:rPr lang="fi-FI" sz="1800" dirty="0"/>
              <a:t>.</a:t>
            </a:r>
            <a:endParaRPr lang="et-EE" sz="1800" dirty="0"/>
          </a:p>
          <a:p>
            <a:endParaRPr lang="et-EE" sz="1800" dirty="0"/>
          </a:p>
          <a:p>
            <a:endParaRPr lang="et-EE" sz="1800" dirty="0"/>
          </a:p>
          <a:p>
            <a:endParaRPr lang="et-EE" sz="1800" dirty="0"/>
          </a:p>
          <a:p>
            <a:endParaRPr lang="fi-FI" sz="1800" dirty="0"/>
          </a:p>
          <a:p>
            <a:endParaRPr lang="et-EE" sz="1800" dirty="0"/>
          </a:p>
          <a:p>
            <a:endParaRPr lang="et-EE" sz="1800" dirty="0"/>
          </a:p>
        </p:txBody>
      </p:sp>
    </p:spTree>
    <p:extLst>
      <p:ext uri="{BB962C8B-B14F-4D97-AF65-F5344CB8AC3E}">
        <p14:creationId xmlns:p14="http://schemas.microsoft.com/office/powerpoint/2010/main" val="2874745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endParaRPr lang="et-EE" sz="3600" b="1" dirty="0"/>
          </a:p>
        </p:txBody>
      </p:sp>
      <p:sp>
        <p:nvSpPr>
          <p:cNvPr id="3" name="Sisu kohatäide 2"/>
          <p:cNvSpPr>
            <a:spLocks noGrp="1"/>
          </p:cNvSpPr>
          <p:nvPr>
            <p:ph idx="1"/>
          </p:nvPr>
        </p:nvSpPr>
        <p:spPr>
          <a:xfrm>
            <a:off x="852715" y="1748646"/>
            <a:ext cx="10515600" cy="4000047"/>
          </a:xfrm>
        </p:spPr>
        <p:txBody>
          <a:bodyPr>
            <a:normAutofit fontScale="70000" lnSpcReduction="20000"/>
          </a:bodyPr>
          <a:lstStyle/>
          <a:p>
            <a:pPr marL="0" indent="0">
              <a:buNone/>
            </a:pPr>
            <a:endParaRPr lang="et-EE" sz="9600" b="1" dirty="0"/>
          </a:p>
          <a:p>
            <a:endParaRPr lang="et-EE" sz="9600" b="1" dirty="0"/>
          </a:p>
          <a:p>
            <a:pPr marL="0" indent="0">
              <a:buNone/>
            </a:pPr>
            <a:r>
              <a:rPr lang="et-EE" sz="9600" dirty="0"/>
              <a:t>Aitäh kuulamast!</a:t>
            </a:r>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01022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Eesti Linnade ja Valdade Liit - tegevuse õiguslikust alusest</a:t>
            </a:r>
          </a:p>
        </p:txBody>
      </p:sp>
      <p:sp>
        <p:nvSpPr>
          <p:cNvPr id="3" name="Sisu kohatäide 2"/>
          <p:cNvSpPr>
            <a:spLocks noGrp="1"/>
          </p:cNvSpPr>
          <p:nvPr>
            <p:ph idx="1"/>
          </p:nvPr>
        </p:nvSpPr>
        <p:spPr>
          <a:xfrm>
            <a:off x="838200" y="1937982"/>
            <a:ext cx="10515600" cy="3781683"/>
          </a:xfrm>
        </p:spPr>
        <p:txBody>
          <a:bodyPr>
            <a:normAutofit lnSpcReduction="10000"/>
          </a:bodyPr>
          <a:lstStyle/>
          <a:p>
            <a:r>
              <a:rPr lang="et-EE" b="1" dirty="0"/>
              <a:t>§ 4. Asutamine (</a:t>
            </a:r>
            <a:r>
              <a:rPr lang="et-EE" b="1" i="1" dirty="0"/>
              <a:t>kohaliku omavalitsuse üksuste liitude seadus</a:t>
            </a:r>
            <a:r>
              <a:rPr lang="et-EE" b="1" dirty="0"/>
              <a:t>)</a:t>
            </a:r>
            <a:endParaRPr lang="et-EE" dirty="0"/>
          </a:p>
          <a:p>
            <a:r>
              <a:rPr lang="et-EE" dirty="0"/>
              <a:t> (2) </a:t>
            </a:r>
            <a:r>
              <a:rPr lang="et-EE" b="1" dirty="0"/>
              <a:t>Üleriigilise liidu</a:t>
            </a:r>
            <a:r>
              <a:rPr lang="et-EE" dirty="0"/>
              <a:t> võivad ühiselt asutada </a:t>
            </a:r>
            <a:r>
              <a:rPr lang="et-EE" b="1" u="sng" dirty="0"/>
              <a:t>üle poole Eesti kohaliku omavalitsuse</a:t>
            </a:r>
            <a:r>
              <a:rPr lang="et-EE" b="1" dirty="0"/>
              <a:t> üksustest</a:t>
            </a:r>
            <a:r>
              <a:rPr lang="et-EE" dirty="0"/>
              <a:t> või kohaliku omavalitsuse üksused, </a:t>
            </a:r>
            <a:r>
              <a:rPr lang="et-EE" u="sng" dirty="0"/>
              <a:t>kelle elanike arv kokku moodustab rahvastikuregistri andmete alusel üle poole Eesti elanike arvust</a:t>
            </a:r>
            <a:r>
              <a:rPr lang="et-EE" dirty="0"/>
              <a:t>.</a:t>
            </a:r>
          </a:p>
          <a:p>
            <a:r>
              <a:rPr lang="et-EE" b="1" dirty="0"/>
              <a:t>§ 8. Liidu esindusülesanded</a:t>
            </a:r>
            <a:endParaRPr lang="et-EE" dirty="0"/>
          </a:p>
          <a:p>
            <a:r>
              <a:rPr lang="et-EE" dirty="0"/>
              <a:t>(1) Liit </a:t>
            </a:r>
            <a:r>
              <a:rPr lang="et-EE" b="1" dirty="0"/>
              <a:t>esindab</a:t>
            </a:r>
            <a:r>
              <a:rPr lang="et-EE" dirty="0"/>
              <a:t> liitu kuuluvaid kohaliku omavalitsuse üksusi kui </a:t>
            </a:r>
            <a:r>
              <a:rPr lang="et-EE" b="1" dirty="0"/>
              <a:t>tervikut</a:t>
            </a:r>
            <a:r>
              <a:rPr lang="et-EE" dirty="0"/>
              <a:t> suhetes </a:t>
            </a:r>
            <a:r>
              <a:rPr lang="et-EE" b="1" dirty="0"/>
              <a:t>riigiorganite</a:t>
            </a:r>
            <a:r>
              <a:rPr lang="et-EE" dirty="0"/>
              <a:t>, teiste isikute ja </a:t>
            </a:r>
            <a:r>
              <a:rPr lang="et-EE" b="1" dirty="0"/>
              <a:t>rahvusvaheliste organisatsioonidega</a:t>
            </a:r>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1813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Eesti Linnade ja Valdade Liit - tegevuse õiguslikust alusest</a:t>
            </a:r>
          </a:p>
        </p:txBody>
      </p:sp>
      <p:sp>
        <p:nvSpPr>
          <p:cNvPr id="3" name="Sisu kohatäide 2"/>
          <p:cNvSpPr>
            <a:spLocks noGrp="1"/>
          </p:cNvSpPr>
          <p:nvPr>
            <p:ph idx="1"/>
          </p:nvPr>
        </p:nvSpPr>
        <p:spPr>
          <a:xfrm>
            <a:off x="838200" y="1937982"/>
            <a:ext cx="10515600" cy="3781683"/>
          </a:xfrm>
        </p:spPr>
        <p:txBody>
          <a:bodyPr>
            <a:normAutofit lnSpcReduction="10000"/>
          </a:bodyPr>
          <a:lstStyle/>
          <a:p>
            <a:r>
              <a:rPr lang="et-EE" b="1" u="sng" dirty="0"/>
              <a:t>Liidu sisemised õiguslikud korrad</a:t>
            </a:r>
            <a:r>
              <a:rPr lang="et-EE" b="1" dirty="0"/>
              <a:t>:</a:t>
            </a:r>
          </a:p>
          <a:p>
            <a:r>
              <a:rPr lang="et-EE" b="1" dirty="0"/>
              <a:t>ELVL põhikiri </a:t>
            </a:r>
            <a:r>
              <a:rPr lang="et-EE" dirty="0"/>
              <a:t>(eesmärgid; ülesanded; juhtimismudel)</a:t>
            </a:r>
          </a:p>
          <a:p>
            <a:r>
              <a:rPr lang="et-EE" b="1" dirty="0"/>
              <a:t>ELVL volikogu koosoleku töökord </a:t>
            </a:r>
            <a:r>
              <a:rPr lang="et-EE" dirty="0"/>
              <a:t>(kokkukutsumine; ettevalmistamine; läbiviimine)</a:t>
            </a:r>
          </a:p>
          <a:p>
            <a:r>
              <a:rPr lang="et-EE" b="1" dirty="0"/>
              <a:t>ELVL juhatuse koosoleku töökord </a:t>
            </a:r>
            <a:r>
              <a:rPr lang="et-EE" dirty="0"/>
              <a:t>(kokkukutsumine; ettevalmistamine; läbiviimine)</a:t>
            </a:r>
          </a:p>
          <a:p>
            <a:r>
              <a:rPr lang="et-EE" b="1" dirty="0"/>
              <a:t>ELVL büroo põhimäärus </a:t>
            </a:r>
            <a:r>
              <a:rPr lang="et-EE" dirty="0"/>
              <a:t>(eesmärgid, juhtimine ja põhiülesanded);</a:t>
            </a:r>
          </a:p>
          <a:p>
            <a:r>
              <a:rPr lang="et-EE" b="1" dirty="0"/>
              <a:t>ELVL esindajate nimetamise kord</a:t>
            </a:r>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00699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3600" b="1" dirty="0"/>
              <a:t>Eesti Linnade ja Valdade Liit - tegevuse õiguslikust alusest</a:t>
            </a:r>
          </a:p>
        </p:txBody>
      </p:sp>
      <p:sp>
        <p:nvSpPr>
          <p:cNvPr id="3" name="Sisu kohatäide 2"/>
          <p:cNvSpPr>
            <a:spLocks noGrp="1"/>
          </p:cNvSpPr>
          <p:nvPr>
            <p:ph idx="1"/>
          </p:nvPr>
        </p:nvSpPr>
        <p:spPr>
          <a:xfrm>
            <a:off x="838200" y="2462542"/>
            <a:ext cx="10515600" cy="3257123"/>
          </a:xfrm>
        </p:spPr>
        <p:txBody>
          <a:bodyPr>
            <a:normAutofit/>
          </a:bodyPr>
          <a:lstStyle/>
          <a:p>
            <a:r>
              <a:rPr lang="et-EE" sz="2600" dirty="0"/>
              <a:t>Liidu kõrgeim organ on liikmete esindajate </a:t>
            </a:r>
            <a:r>
              <a:rPr lang="et-EE" sz="2600" b="1" dirty="0"/>
              <a:t>üldkoosolek</a:t>
            </a:r>
            <a:r>
              <a:rPr lang="et-EE" sz="2600" dirty="0"/>
              <a:t>, koguneb üldjuhul korra valimisperioodil (240 esindajat; nimetavad </a:t>
            </a:r>
            <a:r>
              <a:rPr lang="et-EE" sz="2600" dirty="0" err="1"/>
              <a:t>KOV-d</a:t>
            </a:r>
            <a:r>
              <a:rPr lang="et-EE" sz="2600" dirty="0"/>
              <a:t>)</a:t>
            </a:r>
          </a:p>
          <a:p>
            <a:pPr marL="457200" lvl="1" indent="0">
              <a:buNone/>
            </a:pPr>
            <a:endParaRPr lang="et-EE" sz="2200" b="1" dirty="0"/>
          </a:p>
          <a:p>
            <a:r>
              <a:rPr lang="et-EE" sz="2600" dirty="0"/>
              <a:t>Liidu liikmeid esindab </a:t>
            </a:r>
            <a:r>
              <a:rPr lang="et-EE" sz="2600" b="1" dirty="0"/>
              <a:t>volikogu, k</a:t>
            </a:r>
            <a:r>
              <a:rPr lang="et-EE" sz="2600" dirty="0"/>
              <a:t>oguneb korra kvartalis või vastavalt vajadusele (120 esindajat; nimetavad </a:t>
            </a:r>
            <a:r>
              <a:rPr lang="et-EE" sz="2600" dirty="0" err="1"/>
              <a:t>KOV-d</a:t>
            </a:r>
            <a:r>
              <a:rPr lang="et-EE" sz="2600" dirty="0"/>
              <a:t>)</a:t>
            </a:r>
          </a:p>
          <a:p>
            <a:pPr marL="0" indent="0">
              <a:buNone/>
            </a:pPr>
            <a:endParaRPr lang="et-EE" sz="10400" b="1" dirty="0"/>
          </a:p>
          <a:p>
            <a:pPr marL="0" indent="0">
              <a:buNone/>
            </a:pPr>
            <a:endParaRPr lang="et-EE" sz="104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66694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10515600" cy="1481037"/>
          </a:xfrm>
        </p:spPr>
        <p:txBody>
          <a:bodyPr>
            <a:normAutofit/>
          </a:bodyPr>
          <a:lstStyle/>
          <a:p>
            <a:r>
              <a:rPr lang="et-EE" sz="3600" b="1" dirty="0"/>
              <a:t>Eesti Linnade ja Valdade Liit - tegevuse õiguslikust alusest</a:t>
            </a:r>
          </a:p>
        </p:txBody>
      </p:sp>
      <p:sp>
        <p:nvSpPr>
          <p:cNvPr id="3" name="Sisu kohatäide 2"/>
          <p:cNvSpPr>
            <a:spLocks noGrp="1"/>
          </p:cNvSpPr>
          <p:nvPr>
            <p:ph idx="1"/>
          </p:nvPr>
        </p:nvSpPr>
        <p:spPr>
          <a:xfrm>
            <a:off x="838200" y="1520982"/>
            <a:ext cx="10515600" cy="4744016"/>
          </a:xfrm>
        </p:spPr>
        <p:txBody>
          <a:bodyPr>
            <a:normAutofit fontScale="25000" lnSpcReduction="20000"/>
          </a:bodyPr>
          <a:lstStyle/>
          <a:p>
            <a:pPr marL="0" indent="0">
              <a:buNone/>
            </a:pPr>
            <a:endParaRPr lang="et-EE" sz="10400" dirty="0"/>
          </a:p>
          <a:p>
            <a:r>
              <a:rPr lang="et-EE" sz="10400" dirty="0"/>
              <a:t>Liitu </a:t>
            </a:r>
            <a:r>
              <a:rPr lang="et-EE" sz="10400" b="1" dirty="0"/>
              <a:t>juhib</a:t>
            </a:r>
            <a:r>
              <a:rPr lang="et-EE" sz="10400" dirty="0"/>
              <a:t> ja </a:t>
            </a:r>
            <a:r>
              <a:rPr lang="et-EE" sz="10400" b="1" dirty="0"/>
              <a:t>esindab</a:t>
            </a:r>
            <a:r>
              <a:rPr lang="et-EE" sz="10400" dirty="0"/>
              <a:t> juhatus, milles on </a:t>
            </a:r>
            <a:r>
              <a:rPr lang="et-EE" sz="10400" b="1" dirty="0"/>
              <a:t>13 liiget</a:t>
            </a:r>
            <a:r>
              <a:rPr lang="et-EE" sz="10400" dirty="0"/>
              <a:t>. </a:t>
            </a:r>
          </a:p>
          <a:p>
            <a:pPr marL="0" indent="0">
              <a:buNone/>
            </a:pPr>
            <a:endParaRPr lang="et-EE" sz="10400" dirty="0"/>
          </a:p>
          <a:p>
            <a:r>
              <a:rPr lang="et-EE" altLang="et-EE" sz="10400" dirty="0">
                <a:latin typeface="Calibri" panose="020F0502020204030204" pitchFamily="34" charset="0"/>
                <a:cs typeface="Calibri" panose="020F0502020204030204" pitchFamily="34" charset="0"/>
              </a:rPr>
              <a:t>Esimees </a:t>
            </a:r>
            <a:r>
              <a:rPr lang="et-EE" altLang="et-EE" sz="10400" b="1" dirty="0">
                <a:latin typeface="Calibri" panose="020F0502020204030204" pitchFamily="34" charset="0"/>
                <a:cs typeface="Calibri" panose="020F0502020204030204" pitchFamily="34" charset="0"/>
              </a:rPr>
              <a:t>Mihhail </a:t>
            </a:r>
            <a:r>
              <a:rPr lang="et-EE" altLang="et-EE" sz="10400" b="1" dirty="0" err="1">
                <a:latin typeface="Calibri" panose="020F0502020204030204" pitchFamily="34" charset="0"/>
                <a:cs typeface="Calibri" panose="020F0502020204030204" pitchFamily="34" charset="0"/>
              </a:rPr>
              <a:t>Kõlvart</a:t>
            </a:r>
            <a:r>
              <a:rPr lang="et-EE" altLang="et-EE" sz="10400" b="1" dirty="0">
                <a:latin typeface="Calibri" panose="020F0502020204030204" pitchFamily="34" charset="0"/>
                <a:cs typeface="Calibri" panose="020F0502020204030204" pitchFamily="34" charset="0"/>
              </a:rPr>
              <a:t> </a:t>
            </a:r>
            <a:r>
              <a:rPr lang="et-EE" altLang="et-EE" sz="10400" dirty="0">
                <a:latin typeface="Calibri" panose="020F0502020204030204" pitchFamily="34" charset="0"/>
                <a:cs typeface="Calibri" panose="020F0502020204030204" pitchFamily="34" charset="0"/>
              </a:rPr>
              <a:t>(Tallinna linnapea); </a:t>
            </a:r>
          </a:p>
          <a:p>
            <a:r>
              <a:rPr lang="et-EE" altLang="et-EE" sz="10400" dirty="0">
                <a:latin typeface="Calibri" panose="020F0502020204030204" pitchFamily="34" charset="0"/>
                <a:cs typeface="Calibri" panose="020F0502020204030204" pitchFamily="34" charset="0"/>
              </a:rPr>
              <a:t>Aseesimehed </a:t>
            </a:r>
            <a:r>
              <a:rPr lang="et-EE" altLang="et-EE" sz="10400" b="1" dirty="0">
                <a:latin typeface="Calibri" panose="020F0502020204030204" pitchFamily="34" charset="0"/>
                <a:cs typeface="Calibri" panose="020F0502020204030204" pitchFamily="34" charset="0"/>
              </a:rPr>
              <a:t>Urmas Klaas </a:t>
            </a:r>
            <a:r>
              <a:rPr lang="et-EE" altLang="et-EE" sz="10400" dirty="0">
                <a:latin typeface="Calibri" panose="020F0502020204030204" pitchFamily="34" charset="0"/>
                <a:cs typeface="Calibri" panose="020F0502020204030204" pitchFamily="34" charset="0"/>
              </a:rPr>
              <a:t>(Tartu linnapea) ja </a:t>
            </a:r>
            <a:r>
              <a:rPr lang="et-EE" altLang="et-EE" sz="10400" b="1" dirty="0">
                <a:latin typeface="Calibri" panose="020F0502020204030204" pitchFamily="34" charset="0"/>
                <a:cs typeface="Calibri" panose="020F0502020204030204" pitchFamily="34" charset="0"/>
              </a:rPr>
              <a:t>Mihkel Juhkami</a:t>
            </a:r>
            <a:r>
              <a:rPr lang="et-EE" altLang="et-EE" sz="10400" dirty="0">
                <a:latin typeface="Calibri" panose="020F0502020204030204" pitchFamily="34" charset="0"/>
                <a:cs typeface="Calibri" panose="020F0502020204030204" pitchFamily="34" charset="0"/>
              </a:rPr>
              <a:t> (Rakvere linnavolikogu esimees).</a:t>
            </a:r>
            <a:br>
              <a:rPr lang="et-EE" altLang="et-EE" sz="10400" dirty="0">
                <a:latin typeface="Calibri" panose="020F0502020204030204" pitchFamily="34" charset="0"/>
                <a:cs typeface="Calibri" panose="020F0502020204030204" pitchFamily="34" charset="0"/>
              </a:rPr>
            </a:br>
            <a:endParaRPr lang="et-EE" altLang="et-EE" sz="10400" dirty="0">
              <a:latin typeface="Calibri" panose="020F0502020204030204" pitchFamily="34" charset="0"/>
              <a:cs typeface="Calibri" panose="020F0502020204030204" pitchFamily="34" charset="0"/>
            </a:endParaRPr>
          </a:p>
          <a:p>
            <a:r>
              <a:rPr lang="et-EE" altLang="et-EE" sz="10400" dirty="0">
                <a:latin typeface="Calibri" panose="020F0502020204030204" pitchFamily="34" charset="0"/>
                <a:cs typeface="Calibri" panose="020F0502020204030204" pitchFamily="34" charset="0"/>
              </a:rPr>
              <a:t>Liikmed: </a:t>
            </a:r>
            <a:r>
              <a:rPr lang="et-EE" altLang="et-EE" sz="10400" b="1" dirty="0">
                <a:latin typeface="Calibri" panose="020F0502020204030204" pitchFamily="34" charset="0"/>
                <a:cs typeface="Calibri" panose="020F0502020204030204" pitchFamily="34" charset="0"/>
              </a:rPr>
              <a:t>Angela </a:t>
            </a:r>
            <a:r>
              <a:rPr lang="et-EE" altLang="et-EE" sz="10400" b="1" dirty="0" err="1">
                <a:latin typeface="Calibri" panose="020F0502020204030204" pitchFamily="34" charset="0"/>
                <a:cs typeface="Calibri" panose="020F0502020204030204" pitchFamily="34" charset="0"/>
              </a:rPr>
              <a:t>Saksing</a:t>
            </a:r>
            <a:r>
              <a:rPr lang="et-EE" altLang="et-EE" sz="10400" b="1" dirty="0">
                <a:latin typeface="Calibri" panose="020F0502020204030204" pitchFamily="34" charset="0"/>
                <a:cs typeface="Calibri" panose="020F0502020204030204" pitchFamily="34" charset="0"/>
              </a:rPr>
              <a:t> </a:t>
            </a:r>
            <a:r>
              <a:rPr lang="et-EE" altLang="et-EE" sz="10400" dirty="0">
                <a:latin typeface="Calibri" panose="020F0502020204030204" pitchFamily="34" charset="0"/>
                <a:cs typeface="Calibri" panose="020F0502020204030204" pitchFamily="34" charset="0"/>
              </a:rPr>
              <a:t>(Jõgeva); </a:t>
            </a:r>
            <a:r>
              <a:rPr lang="et-EE" altLang="et-EE" sz="10400" b="1" dirty="0">
                <a:latin typeface="Calibri" panose="020F0502020204030204" pitchFamily="34" charset="0"/>
                <a:cs typeface="Calibri" panose="020F0502020204030204" pitchFamily="34" charset="0"/>
              </a:rPr>
              <a:t>Imre </a:t>
            </a:r>
            <a:r>
              <a:rPr lang="et-EE" altLang="et-EE" sz="10400" b="1" dirty="0" err="1">
                <a:latin typeface="Calibri" panose="020F0502020204030204" pitchFamily="34" charset="0"/>
                <a:cs typeface="Calibri" panose="020F0502020204030204" pitchFamily="34" charset="0"/>
              </a:rPr>
              <a:t>Jugomäe</a:t>
            </a:r>
            <a:r>
              <a:rPr lang="et-EE" altLang="et-EE" sz="10400" b="1" dirty="0">
                <a:latin typeface="Calibri" panose="020F0502020204030204" pitchFamily="34" charset="0"/>
                <a:cs typeface="Calibri" panose="020F0502020204030204" pitchFamily="34" charset="0"/>
              </a:rPr>
              <a:t> </a:t>
            </a:r>
            <a:r>
              <a:rPr lang="et-EE" altLang="et-EE" sz="10400" dirty="0">
                <a:latin typeface="Calibri" panose="020F0502020204030204" pitchFamily="34" charset="0"/>
                <a:cs typeface="Calibri" panose="020F0502020204030204" pitchFamily="34" charset="0"/>
              </a:rPr>
              <a:t>(Mulgi); </a:t>
            </a:r>
            <a:r>
              <a:rPr lang="et-EE" altLang="et-EE" sz="10400" b="1" dirty="0">
                <a:latin typeface="Calibri" panose="020F0502020204030204" pitchFamily="34" charset="0"/>
                <a:cs typeface="Calibri" panose="020F0502020204030204" pitchFamily="34" charset="0"/>
              </a:rPr>
              <a:t>Lauri </a:t>
            </a:r>
            <a:r>
              <a:rPr lang="et-EE" altLang="et-EE" sz="10400" b="1" dirty="0" err="1">
                <a:latin typeface="Calibri" panose="020F0502020204030204" pitchFamily="34" charset="0"/>
                <a:cs typeface="Calibri" panose="020F0502020204030204" pitchFamily="34" charset="0"/>
              </a:rPr>
              <a:t>Luur</a:t>
            </a:r>
            <a:r>
              <a:rPr lang="et-EE" altLang="et-EE" sz="10400" b="1" dirty="0">
                <a:latin typeface="Calibri" panose="020F0502020204030204" pitchFamily="34" charset="0"/>
                <a:cs typeface="Calibri" panose="020F0502020204030204" pitchFamily="34" charset="0"/>
              </a:rPr>
              <a:t> </a:t>
            </a:r>
            <a:r>
              <a:rPr lang="et-EE" altLang="et-EE" sz="10400" dirty="0">
                <a:latin typeface="Calibri" panose="020F0502020204030204" pitchFamily="34" charset="0"/>
                <a:cs typeface="Calibri" panose="020F0502020204030204" pitchFamily="34" charset="0"/>
              </a:rPr>
              <a:t>(Tori); </a:t>
            </a:r>
            <a:r>
              <a:rPr lang="et-EE" altLang="et-EE" sz="10400" b="1" dirty="0">
                <a:latin typeface="Calibri" panose="020F0502020204030204" pitchFamily="34" charset="0"/>
                <a:cs typeface="Calibri" panose="020F0502020204030204" pitchFamily="34" charset="0"/>
              </a:rPr>
              <a:t>Erik Sandla </a:t>
            </a:r>
            <a:r>
              <a:rPr lang="et-EE" altLang="et-EE" sz="10400" dirty="0">
                <a:latin typeface="Calibri" panose="020F0502020204030204" pitchFamily="34" charset="0"/>
                <a:cs typeface="Calibri" panose="020F0502020204030204" pitchFamily="34" charset="0"/>
              </a:rPr>
              <a:t>(Harku); </a:t>
            </a:r>
            <a:r>
              <a:rPr lang="et-EE" altLang="et-EE" sz="10400" b="1" dirty="0">
                <a:latin typeface="Calibri" panose="020F0502020204030204" pitchFamily="34" charset="0"/>
                <a:cs typeface="Calibri" panose="020F0502020204030204" pitchFamily="34" charset="0"/>
              </a:rPr>
              <a:t>Irina Talviste </a:t>
            </a:r>
            <a:r>
              <a:rPr lang="et-EE" altLang="et-EE" sz="10400" dirty="0">
                <a:latin typeface="Calibri" panose="020F0502020204030204" pitchFamily="34" charset="0"/>
                <a:cs typeface="Calibri" panose="020F0502020204030204" pitchFamily="34" charset="0"/>
              </a:rPr>
              <a:t>(Pärnu); </a:t>
            </a:r>
            <a:r>
              <a:rPr lang="et-EE" altLang="et-EE" sz="10400" b="1" dirty="0">
                <a:latin typeface="Calibri" panose="020F0502020204030204" pitchFamily="34" charset="0"/>
                <a:cs typeface="Calibri" panose="020F0502020204030204" pitchFamily="34" charset="0"/>
              </a:rPr>
              <a:t>Maris Toomel </a:t>
            </a:r>
            <a:r>
              <a:rPr lang="et-EE" altLang="et-EE" sz="10400" dirty="0">
                <a:latin typeface="Calibri" panose="020F0502020204030204" pitchFamily="34" charset="0"/>
                <a:cs typeface="Calibri" panose="020F0502020204030204" pitchFamily="34" charset="0"/>
              </a:rPr>
              <a:t>(Jõhvi); </a:t>
            </a:r>
            <a:r>
              <a:rPr lang="et-EE" altLang="et-EE" sz="10400" b="1" dirty="0">
                <a:latin typeface="Calibri" panose="020F0502020204030204" pitchFamily="34" charset="0"/>
                <a:cs typeface="Calibri" panose="020F0502020204030204" pitchFamily="34" charset="0"/>
              </a:rPr>
              <a:t>Priit Lomp </a:t>
            </a:r>
            <a:r>
              <a:rPr lang="et-EE" altLang="et-EE" sz="10400" dirty="0">
                <a:latin typeface="Calibri" panose="020F0502020204030204" pitchFamily="34" charset="0"/>
                <a:cs typeface="Calibri" panose="020F0502020204030204" pitchFamily="34" charset="0"/>
              </a:rPr>
              <a:t>(</a:t>
            </a:r>
            <a:r>
              <a:rPr lang="et-EE" altLang="et-EE" sz="10400" dirty="0" err="1">
                <a:latin typeface="Calibri" panose="020F0502020204030204" pitchFamily="34" charset="0"/>
                <a:cs typeface="Calibri" panose="020F0502020204030204" pitchFamily="34" charset="0"/>
              </a:rPr>
              <a:t>Kastre</a:t>
            </a:r>
            <a:r>
              <a:rPr lang="et-EE" altLang="et-EE" sz="10400" dirty="0">
                <a:latin typeface="Calibri" panose="020F0502020204030204" pitchFamily="34" charset="0"/>
                <a:cs typeface="Calibri" panose="020F0502020204030204" pitchFamily="34" charset="0"/>
              </a:rPr>
              <a:t>); </a:t>
            </a:r>
            <a:r>
              <a:rPr lang="et-EE" altLang="et-EE" sz="10400" b="1" dirty="0">
                <a:latin typeface="Calibri" panose="020F0502020204030204" pitchFamily="34" charset="0"/>
                <a:cs typeface="Calibri" panose="020F0502020204030204" pitchFamily="34" charset="0"/>
              </a:rPr>
              <a:t>Georg Pelisaar </a:t>
            </a:r>
            <a:r>
              <a:rPr lang="et-EE" altLang="et-EE" sz="10400" dirty="0">
                <a:latin typeface="Calibri" panose="020F0502020204030204" pitchFamily="34" charset="0"/>
                <a:cs typeface="Calibri" panose="020F0502020204030204" pitchFamily="34" charset="0"/>
              </a:rPr>
              <a:t>(Põlva); </a:t>
            </a:r>
            <a:r>
              <a:rPr lang="et-EE" altLang="et-EE" sz="10400" b="1" dirty="0">
                <a:latin typeface="Calibri" panose="020F0502020204030204" pitchFamily="34" charset="0"/>
                <a:cs typeface="Calibri" panose="020F0502020204030204" pitchFamily="34" charset="0"/>
              </a:rPr>
              <a:t>Kurmet Müürsepp </a:t>
            </a:r>
            <a:r>
              <a:rPr lang="et-EE" altLang="et-EE" sz="10400" dirty="0">
                <a:latin typeface="Calibri" panose="020F0502020204030204" pitchFamily="34" charset="0"/>
                <a:cs typeface="Calibri" panose="020F0502020204030204" pitchFamily="34" charset="0"/>
              </a:rPr>
              <a:t>(Antsla); </a:t>
            </a:r>
            <a:r>
              <a:rPr lang="et-EE" altLang="et-EE" sz="10400" b="1" dirty="0">
                <a:latin typeface="Calibri" panose="020F0502020204030204" pitchFamily="34" charset="0"/>
                <a:cs typeface="Calibri" panose="020F0502020204030204" pitchFamily="34" charset="0"/>
              </a:rPr>
              <a:t>Mart Võrklaev </a:t>
            </a:r>
            <a:r>
              <a:rPr lang="et-EE" altLang="et-EE" sz="10400" dirty="0">
                <a:latin typeface="Calibri" panose="020F0502020204030204" pitchFamily="34" charset="0"/>
                <a:cs typeface="Calibri" panose="020F0502020204030204" pitchFamily="34" charset="0"/>
              </a:rPr>
              <a:t>(Rae)</a:t>
            </a:r>
          </a:p>
          <a:p>
            <a:endParaRPr lang="et-EE" sz="10400" dirty="0">
              <a:latin typeface="Calibri" panose="020F0502020204030204" pitchFamily="34" charset="0"/>
              <a:cs typeface="Calibri" panose="020F0502020204030204" pitchFamily="34" charset="0"/>
            </a:endParaRPr>
          </a:p>
          <a:p>
            <a:r>
              <a:rPr lang="et-EE" sz="10400" dirty="0">
                <a:latin typeface="Calibri" panose="020F0502020204030204" pitchFamily="34" charset="0"/>
                <a:cs typeface="Calibri" panose="020F0502020204030204" pitchFamily="34" charset="0"/>
              </a:rPr>
              <a:t>Büroos töötab 20 inimest</a:t>
            </a:r>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161570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77283"/>
            <a:ext cx="10515600" cy="1334646"/>
          </a:xfrm>
        </p:spPr>
        <p:txBody>
          <a:bodyPr>
            <a:normAutofit/>
          </a:bodyPr>
          <a:lstStyle/>
          <a:p>
            <a:r>
              <a:rPr lang="fi-FI" sz="3600" b="1" dirty="0"/>
              <a:t>Eesti </a:t>
            </a:r>
            <a:r>
              <a:rPr lang="fi-FI" sz="3600" b="1" dirty="0" err="1"/>
              <a:t>Linnade</a:t>
            </a:r>
            <a:r>
              <a:rPr lang="fi-FI" sz="3600" b="1" dirty="0"/>
              <a:t> ja </a:t>
            </a:r>
            <a:r>
              <a:rPr lang="fi-FI" sz="3600" b="1" dirty="0" err="1"/>
              <a:t>Valdade</a:t>
            </a:r>
            <a:r>
              <a:rPr lang="fi-FI" sz="3600" b="1" dirty="0"/>
              <a:t> </a:t>
            </a:r>
            <a:r>
              <a:rPr lang="fi-FI" sz="3600" b="1" dirty="0" err="1"/>
              <a:t>Liidu</a:t>
            </a:r>
            <a:r>
              <a:rPr lang="fi-FI" sz="3600" b="1" dirty="0"/>
              <a:t> </a:t>
            </a:r>
            <a:r>
              <a:rPr lang="fi-FI" sz="3600" b="1" dirty="0" err="1"/>
              <a:t>tegevussuunad</a:t>
            </a:r>
            <a:r>
              <a:rPr lang="fi-FI" sz="3600" b="1" dirty="0"/>
              <a:t> 20</a:t>
            </a:r>
            <a:r>
              <a:rPr lang="et-EE" sz="3600" b="1" dirty="0"/>
              <a:t>22</a:t>
            </a:r>
            <a:r>
              <a:rPr lang="fi-FI" sz="3600" b="1" dirty="0"/>
              <a:t> – 202</a:t>
            </a:r>
            <a:r>
              <a:rPr lang="et-EE" sz="3600" b="1" dirty="0"/>
              <a:t>5</a:t>
            </a:r>
          </a:p>
        </p:txBody>
      </p:sp>
      <p:sp>
        <p:nvSpPr>
          <p:cNvPr id="3" name="Sisu kohatäide 2"/>
          <p:cNvSpPr>
            <a:spLocks noGrp="1"/>
          </p:cNvSpPr>
          <p:nvPr>
            <p:ph idx="1"/>
          </p:nvPr>
        </p:nvSpPr>
        <p:spPr>
          <a:xfrm>
            <a:off x="838200" y="1656784"/>
            <a:ext cx="10515600" cy="4255129"/>
          </a:xfrm>
        </p:spPr>
        <p:txBody>
          <a:bodyPr>
            <a:normAutofit fontScale="25000" lnSpcReduction="20000"/>
          </a:bodyPr>
          <a:lstStyle/>
          <a:p>
            <a:pPr marL="0" indent="0">
              <a:buNone/>
            </a:pPr>
            <a:endParaRPr lang="et-EE" b="1" u="sng" dirty="0"/>
          </a:p>
          <a:p>
            <a:r>
              <a:rPr lang="et-EE" sz="12800" dirty="0"/>
              <a:t>“</a:t>
            </a:r>
            <a:r>
              <a:rPr lang="et-EE" sz="12800" b="1" dirty="0"/>
              <a:t>Eesti Linnade ja Valdade Liidu tegevussuunad aastateks 2022-2025</a:t>
            </a:r>
            <a:r>
              <a:rPr lang="et-EE" sz="12800" dirty="0"/>
              <a:t>” on liidu põhikirja mõttest ja liikmete põhihuvide täitmise eesmärgist lähtuv </a:t>
            </a:r>
            <a:r>
              <a:rPr lang="et-EE" sz="12800" b="1" dirty="0"/>
              <a:t>raamdokument</a:t>
            </a:r>
            <a:r>
              <a:rPr lang="et-EE" sz="12800" dirty="0"/>
              <a:t>, mis on </a:t>
            </a:r>
            <a:r>
              <a:rPr lang="et-EE" sz="12800" b="1" dirty="0"/>
              <a:t>kinnitatud liidu üldkoosoleku poolt</a:t>
            </a:r>
            <a:r>
              <a:rPr lang="et-EE" sz="12800" dirty="0"/>
              <a:t>, pidades silmas ajaperioodi kuni järgmiste kohalike omavalitsuste volikogude valimisteni.</a:t>
            </a:r>
          </a:p>
          <a:p>
            <a:r>
              <a:rPr lang="et-EE" sz="12800" dirty="0"/>
              <a:t>Tegevussuunad on aluseks liidu </a:t>
            </a:r>
            <a:r>
              <a:rPr lang="et-EE" sz="12800" b="1" dirty="0"/>
              <a:t>iga-aastaste tegevuskavade koostamisele</a:t>
            </a:r>
            <a:r>
              <a:rPr lang="et-EE" sz="12800" dirty="0"/>
              <a:t>, sh üksikasjalike ettepanekute esitamisele </a:t>
            </a:r>
            <a:r>
              <a:rPr lang="et-EE" sz="12800" b="1" dirty="0"/>
              <a:t>riigi eelarvestrateegia </a:t>
            </a:r>
            <a:r>
              <a:rPr lang="et-EE" sz="12800" dirty="0"/>
              <a:t>ning teiste oluliste </a:t>
            </a:r>
            <a:r>
              <a:rPr lang="et-EE" sz="12800" b="1" dirty="0"/>
              <a:t>arengudokumentide koostamise </a:t>
            </a:r>
            <a:r>
              <a:rPr lang="et-EE" sz="12800" dirty="0"/>
              <a:t>ja tulevaste </a:t>
            </a:r>
            <a:r>
              <a:rPr lang="et-EE" sz="12800" b="1" dirty="0"/>
              <a:t>eelarvete läbirääkimise protsessis</a:t>
            </a:r>
            <a:r>
              <a:rPr lang="et-EE" sz="9600" b="1" dirty="0"/>
              <a:t>. </a:t>
            </a:r>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99110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fi-FI" sz="3600" b="1" dirty="0"/>
              <a:t>Eesti </a:t>
            </a:r>
            <a:r>
              <a:rPr lang="fi-FI" sz="3600" b="1" dirty="0" err="1"/>
              <a:t>Linnade</a:t>
            </a:r>
            <a:r>
              <a:rPr lang="fi-FI" sz="3600" b="1" dirty="0"/>
              <a:t> ja </a:t>
            </a:r>
            <a:r>
              <a:rPr lang="fi-FI" sz="3600" b="1" dirty="0" err="1"/>
              <a:t>Valdade</a:t>
            </a:r>
            <a:r>
              <a:rPr lang="fi-FI" sz="3600" b="1" dirty="0"/>
              <a:t> </a:t>
            </a:r>
            <a:r>
              <a:rPr lang="fi-FI" sz="3600" b="1" dirty="0" err="1"/>
              <a:t>Liidu</a:t>
            </a:r>
            <a:r>
              <a:rPr lang="fi-FI" sz="3600" b="1" dirty="0"/>
              <a:t> </a:t>
            </a:r>
            <a:r>
              <a:rPr lang="fi-FI" sz="3600" b="1" dirty="0" err="1"/>
              <a:t>tegevussuunad</a:t>
            </a:r>
            <a:r>
              <a:rPr lang="fi-FI" sz="3600" b="1" dirty="0"/>
              <a:t> 20</a:t>
            </a:r>
            <a:r>
              <a:rPr lang="et-EE" sz="3600" b="1" dirty="0"/>
              <a:t>22</a:t>
            </a:r>
            <a:r>
              <a:rPr lang="fi-FI" sz="3600" b="1" dirty="0"/>
              <a:t> – 202</a:t>
            </a:r>
            <a:r>
              <a:rPr lang="et-EE" sz="3600" b="1" dirty="0"/>
              <a:t>5</a:t>
            </a:r>
          </a:p>
        </p:txBody>
      </p:sp>
      <p:sp>
        <p:nvSpPr>
          <p:cNvPr id="3" name="Sisu kohatäide 2"/>
          <p:cNvSpPr>
            <a:spLocks noGrp="1"/>
          </p:cNvSpPr>
          <p:nvPr>
            <p:ph idx="1"/>
          </p:nvPr>
        </p:nvSpPr>
        <p:spPr>
          <a:xfrm>
            <a:off x="838200" y="1937982"/>
            <a:ext cx="10515600" cy="3781683"/>
          </a:xfrm>
        </p:spPr>
        <p:txBody>
          <a:bodyPr>
            <a:normAutofit fontScale="25000" lnSpcReduction="20000"/>
          </a:bodyPr>
          <a:lstStyle/>
          <a:p>
            <a:pPr marL="0" indent="0">
              <a:buNone/>
            </a:pPr>
            <a:endParaRPr lang="et-EE" b="1" u="sng" dirty="0"/>
          </a:p>
          <a:p>
            <a:pPr marL="0" indent="0">
              <a:buNone/>
            </a:pPr>
            <a:r>
              <a:rPr lang="et-EE" sz="9600" b="1" dirty="0"/>
              <a:t> </a:t>
            </a:r>
            <a:r>
              <a:rPr lang="et-EE" sz="11200" b="1" dirty="0"/>
              <a:t>EESMÄRGID</a:t>
            </a:r>
            <a:endParaRPr lang="et-EE" sz="11200" dirty="0"/>
          </a:p>
          <a:p>
            <a:pPr marL="0" indent="0">
              <a:buNone/>
            </a:pPr>
            <a:r>
              <a:rPr lang="et-EE" sz="11200" b="1" dirty="0"/>
              <a:t>Omavalitsuste ülesannete osas:</a:t>
            </a:r>
            <a:br>
              <a:rPr lang="et-EE" sz="11200" dirty="0"/>
            </a:br>
            <a:r>
              <a:rPr lang="et-EE" sz="11200" dirty="0"/>
              <a:t>• kohalikele omavalitsustele </a:t>
            </a:r>
            <a:r>
              <a:rPr lang="et-EE" sz="11200" b="1" dirty="0"/>
              <a:t>stabiilse</a:t>
            </a:r>
            <a:r>
              <a:rPr lang="et-EE" sz="11200" dirty="0"/>
              <a:t> ja </a:t>
            </a:r>
            <a:r>
              <a:rPr lang="et-EE" sz="11200" b="1" dirty="0"/>
              <a:t>seadustele põhineva tulubaasi </a:t>
            </a:r>
            <a:r>
              <a:rPr lang="et-EE" sz="11200" dirty="0"/>
              <a:t>kindlustamise ning kohaliku omavalitsuse </a:t>
            </a:r>
            <a:r>
              <a:rPr lang="et-EE" sz="11200" b="1" dirty="0"/>
              <a:t>finantsautonoomia</a:t>
            </a:r>
            <a:r>
              <a:rPr lang="et-EE" sz="11200" dirty="0"/>
              <a:t> tegeliku tagamise eest seismine;</a:t>
            </a:r>
            <a:br>
              <a:rPr lang="et-EE" sz="11200" dirty="0"/>
            </a:br>
            <a:r>
              <a:rPr lang="et-EE" sz="11200" dirty="0"/>
              <a:t>• liikmetele seadusega ettenähtud ülesannete paremaks täitmiseks võimaluste loomine;</a:t>
            </a:r>
            <a:br>
              <a:rPr lang="et-EE" sz="11200" dirty="0"/>
            </a:br>
            <a:r>
              <a:rPr lang="et-EE" sz="11200" dirty="0"/>
              <a:t>• omavalitsusametnike ja töötajate nõustamine ning nende teadmiste ja ametioskuste täiendamine;</a:t>
            </a:r>
            <a:br>
              <a:rPr lang="et-EE" sz="11200" dirty="0"/>
            </a:br>
            <a:r>
              <a:rPr lang="et-EE" sz="11200" dirty="0"/>
              <a:t>• </a:t>
            </a:r>
            <a:r>
              <a:rPr lang="et-EE" sz="11200" b="1" dirty="0"/>
              <a:t>uuringute</a:t>
            </a:r>
            <a:r>
              <a:rPr lang="et-EE" sz="11200" dirty="0"/>
              <a:t> – ja </a:t>
            </a:r>
            <a:r>
              <a:rPr lang="et-EE" sz="11200" b="1" dirty="0"/>
              <a:t>arendusalase tegevuse </a:t>
            </a:r>
            <a:r>
              <a:rPr lang="et-EE" sz="11200" dirty="0"/>
              <a:t>edendamine (KOV arendusjuhid).</a:t>
            </a:r>
          </a:p>
          <a:p>
            <a:endParaRPr lang="et-EE" sz="11200" b="1" dirty="0"/>
          </a:p>
          <a:p>
            <a:endParaRPr lang="et-EE" sz="9600" b="1" dirty="0"/>
          </a:p>
          <a:p>
            <a:endParaRPr lang="et-EE" sz="9600" b="1" dirty="0"/>
          </a:p>
          <a:p>
            <a:pPr marL="0" indent="0">
              <a:buNone/>
            </a:pPr>
            <a:br>
              <a:rPr lang="et-EE" sz="8000" dirty="0"/>
            </a:br>
            <a:endParaRPr lang="et-EE" sz="8000" dirty="0"/>
          </a:p>
          <a:p>
            <a:endParaRPr lang="et-EE" dirty="0"/>
          </a:p>
          <a:p>
            <a:endParaRPr lang="et-EE" b="1" dirty="0"/>
          </a:p>
          <a:p>
            <a:endParaRPr lang="et-EE" b="1"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427810890"/>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31590E3B0F91478275621E71501E72" ma:contentTypeVersion="11" ma:contentTypeDescription="Create a new document." ma:contentTypeScope="" ma:versionID="423f4a3f10f908329bfd74b9cd6ba852">
  <xsd:schema xmlns:xsd="http://www.w3.org/2001/XMLSchema" xmlns:xs="http://www.w3.org/2001/XMLSchema" xmlns:p="http://schemas.microsoft.com/office/2006/metadata/properties" xmlns:ns3="0724b6fa-2cd9-4b94-95d1-2f0a04d395e8" xmlns:ns4="d995db1f-3caf-424c-9b43-e992d9bc1d33" targetNamespace="http://schemas.microsoft.com/office/2006/metadata/properties" ma:root="true" ma:fieldsID="d3eaf3f0f58aff5206cfcb96fb7a1718" ns3:_="" ns4:_="">
    <xsd:import namespace="0724b6fa-2cd9-4b94-95d1-2f0a04d395e8"/>
    <xsd:import namespace="d995db1f-3caf-424c-9b43-e992d9bc1d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b6fa-2cd9-4b94-95d1-2f0a04d39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95db1f-3caf-424c-9b43-e992d9bc1d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353D1-B8CA-4C5B-BF64-3ED8E11B5EDD}">
  <ds:schemaRef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d995db1f-3caf-424c-9b43-e992d9bc1d33"/>
    <ds:schemaRef ds:uri="0724b6fa-2cd9-4b94-95d1-2f0a04d395e8"/>
  </ds:schemaRefs>
</ds:datastoreItem>
</file>

<file path=customXml/itemProps2.xml><?xml version="1.0" encoding="utf-8"?>
<ds:datastoreItem xmlns:ds="http://schemas.openxmlformats.org/officeDocument/2006/customXml" ds:itemID="{53748336-68BD-4A74-AE50-66124E70490B}">
  <ds:schemaRefs>
    <ds:schemaRef ds:uri="http://schemas.microsoft.com/sharepoint/v3/contenttype/forms"/>
  </ds:schemaRefs>
</ds:datastoreItem>
</file>

<file path=customXml/itemProps3.xml><?xml version="1.0" encoding="utf-8"?>
<ds:datastoreItem xmlns:ds="http://schemas.openxmlformats.org/officeDocument/2006/customXml" ds:itemID="{E4FC308D-716E-43E8-9D66-BE979D655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4b6fa-2cd9-4b94-95d1-2f0a04d395e8"/>
    <ds:schemaRef ds:uri="d995db1f-3caf-424c-9b43-e992d9bc1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4186</TotalTime>
  <Words>2770</Words>
  <Application>Microsoft Office PowerPoint</Application>
  <PresentationFormat>Widescreen</PresentationFormat>
  <Paragraphs>549</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Optima</vt:lpstr>
      <vt:lpstr>Optima nova LT</vt:lpstr>
      <vt:lpstr>Times New Roman</vt:lpstr>
      <vt:lpstr>Office'i kujundus</vt:lpstr>
      <vt:lpstr>Eesti Linnade ja Valdade Liidu tegevuse ülevaade</vt:lpstr>
      <vt:lpstr>Eesti Linnade ja Valdade Liidu eellugu - ELL ja EMOL</vt:lpstr>
      <vt:lpstr>Eesti Linnade ja Valdade Liit - tegevuse õiguslikust alusest</vt:lpstr>
      <vt:lpstr>Eesti Linnade ja Valdade Liit - tegevuse õiguslikust alusest</vt:lpstr>
      <vt:lpstr>Eesti Linnade ja Valdade Liit - tegevuse õiguslikust alusest</vt:lpstr>
      <vt:lpstr>Eesti Linnade ja Valdade Liit - tegevuse õiguslikust alusest</vt:lpstr>
      <vt:lpstr>Eesti Linnade ja Valdade Liit - tegevuse õiguslikust alusest</vt:lpstr>
      <vt:lpstr>Eesti Linnade ja Valdade Liidu tegevussuunad 2022 – 2025</vt:lpstr>
      <vt:lpstr>Eesti Linnade ja Valdade Liidu tegevussuunad 2022 – 2025</vt:lpstr>
      <vt:lpstr>Eesti Linnade ja Valdade Liidu tegevussuunad 2022 – 2025</vt:lpstr>
      <vt:lpstr>Riigieelarve läbirääkimised</vt:lpstr>
      <vt:lpstr>ELVL ja VV riigieelarve ja riigieelarvestrateegia läbirääkimiste õiguslikud alused</vt:lpstr>
      <vt:lpstr>Riigieelarve läbirääkimiste õiguslikud alused</vt:lpstr>
      <vt:lpstr>Riigieelarve läbirääkimiste õiguslikud alused</vt:lpstr>
      <vt:lpstr>Riigieelarve läbirääkimiste teemad</vt:lpstr>
      <vt:lpstr>Läbirääkimiste korraldus ja ajakava</vt:lpstr>
      <vt:lpstr>Riigieelarve läbirääkimised</vt:lpstr>
      <vt:lpstr>Riigieelarve läbirääkimised</vt:lpstr>
      <vt:lpstr>ELVL tegevused</vt:lpstr>
      <vt:lpstr>ELVL tegevused (riiklikud töörühmad, kuhu kuuluvad liidu esindajad)</vt:lpstr>
      <vt:lpstr>ELVL tegevused (riiklikud töörühmad, kuhu kuuluvad liidu esindajad)</vt:lpstr>
      <vt:lpstr>ELVL tegevused (riiklikud töörühmad, kuhu kuuluvad liidu esindajad)</vt:lpstr>
      <vt:lpstr>ELVL tegevused (riiklikud töörühmad, kuhu kuuluvad liidu esindajad)</vt:lpstr>
      <vt:lpstr>ELVL tegevused (riiklikud töörühmad, kuhu kuuluvad liidu esindajad)</vt:lpstr>
      <vt:lpstr>KOV IKT kompetentsikeskus</vt:lpstr>
      <vt:lpstr>Kokkuvõtteks</vt:lpstr>
      <vt:lpstr>Tulevikuvaade</vt:lpstr>
      <vt:lpstr>Tulevikuvaade</vt:lpstr>
      <vt:lpstr>Tulevikuvaade</vt:lpstr>
      <vt:lpstr>Euroopa Kohalike- ja Piirkondlike Omavalitsuste Nõukogu (CEMR)</vt:lpstr>
      <vt:lpstr>Euroopa Regioonide Komitee</vt:lpstr>
      <vt:lpstr>EL Regioonide Komitee Eesti delegatsiooni liikmed 2020-2025 mandaadiperioodil</vt:lpstr>
      <vt:lpstr>Euroopa Nõukogu Kohalike ja Piirkondlike Omavalitsuste Kongress (CLRAE)</vt:lpstr>
      <vt:lpstr>Euroopa Nõukogu Kohalike ja Piirkondlike Omavalitsuste Kongressi Eesti delegatsiooni liikmed 2021-2026 mandaadiperioodil </vt:lpstr>
      <vt:lpstr>Ühinenud Linnad ja Kohalikud Omavalitsused (UCLG)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Sirje Ludvig</dc:creator>
  <cp:lastModifiedBy>Sulev Lääne</cp:lastModifiedBy>
  <cp:revision>185</cp:revision>
  <cp:lastPrinted>2020-02-27T14:09:27Z</cp:lastPrinted>
  <dcterms:created xsi:type="dcterms:W3CDTF">2018-10-25T09:44:27Z</dcterms:created>
  <dcterms:modified xsi:type="dcterms:W3CDTF">2022-10-15T20:18:01Z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0x0101001331590E3B0F91478275621E71501E72</vt:lpwstr>
  </property>
</Properties>
</file>