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312" r:id="rId3"/>
    <p:sldId id="300" r:id="rId4"/>
    <p:sldId id="304" r:id="rId5"/>
    <p:sldId id="303" r:id="rId6"/>
    <p:sldId id="301" r:id="rId7"/>
    <p:sldId id="307" r:id="rId8"/>
    <p:sldId id="314" r:id="rId9"/>
    <p:sldId id="315" r:id="rId10"/>
    <p:sldId id="310" r:id="rId11"/>
    <p:sldId id="316" r:id="rId12"/>
    <p:sldId id="264" r:id="rId13"/>
    <p:sldId id="265" r:id="rId14"/>
    <p:sldId id="266" r:id="rId15"/>
    <p:sldId id="268" r:id="rId16"/>
    <p:sldId id="269" r:id="rId17"/>
    <p:sldId id="270" r:id="rId18"/>
    <p:sldId id="271" r:id="rId19"/>
    <p:sldId id="311" r:id="rId20"/>
    <p:sldId id="313" r:id="rId21"/>
    <p:sldId id="317" r:id="rId22"/>
    <p:sldId id="274"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300" y="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88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0129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08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2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5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49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11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9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8bc4c7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8bc4c7a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29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75D5B-5608-481D-9466-E822AF6D374E}" type="datetimeFigureOut">
              <a:rPr lang="et-EE" smtClean="0"/>
              <a:t>15.01.2023</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3406C254-F1A9-41C7-891D-53B0D7EBBAAD}" type="slidenum">
              <a:rPr lang="et-EE" smtClean="0"/>
              <a:t>‹#›</a:t>
            </a:fld>
            <a:endParaRPr lang="et-EE"/>
          </a:p>
        </p:txBody>
      </p:sp>
    </p:spTree>
    <p:extLst>
      <p:ext uri="{BB962C8B-B14F-4D97-AF65-F5344CB8AC3E}">
        <p14:creationId xmlns:p14="http://schemas.microsoft.com/office/powerpoint/2010/main" val="59236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riigiteataja.ee/akt/112062018002"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680795"/>
            <a:ext cx="8520600" cy="1975638"/>
          </a:xfrm>
          <a:prstGeom prst="rect">
            <a:avLst/>
          </a:prstGeom>
        </p:spPr>
        <p:txBody>
          <a:bodyPr spcFirstLastPara="1" wrap="square" lIns="91425" tIns="91425" rIns="91425" bIns="91425" anchor="b" anchorCtr="0">
            <a:normAutofit fontScale="90000"/>
          </a:bodyPr>
          <a:lstStyle/>
          <a:p>
            <a:pPr lvl="0"/>
            <a:r>
              <a:rPr lang="fi-FI" sz="2400" b="1" dirty="0"/>
              <a:t>ELULE AASTAID JA AASTATELE ELU!</a:t>
            </a:r>
            <a:br>
              <a:rPr lang="fi-FI" sz="2400" b="1" dirty="0"/>
            </a:br>
            <a:r>
              <a:rPr lang="en-US" sz="2400" b="1" dirty="0"/>
              <a:t>EESTI VII OMAVALITSUSPÄEV</a:t>
            </a:r>
            <a:br>
              <a:rPr lang="en-US" sz="2400" b="1" dirty="0"/>
            </a:br>
            <a:r>
              <a:rPr lang="en-US" sz="2400" b="1" dirty="0"/>
              <a:t>VILJANDI</a:t>
            </a:r>
            <a:br>
              <a:rPr lang="en-US" sz="2400" b="1" dirty="0"/>
            </a:br>
            <a:r>
              <a:rPr lang="en-US" sz="2400" b="1" dirty="0"/>
              <a:t> 29.09-30.09.2022</a:t>
            </a:r>
            <a:br>
              <a:rPr lang="en-US" sz="2400" b="1" dirty="0"/>
            </a:br>
            <a:endParaRPr sz="2400" b="1" dirty="0"/>
          </a:p>
        </p:txBody>
      </p:sp>
      <p:sp>
        <p:nvSpPr>
          <p:cNvPr id="55" name="Google Shape;55;p13"/>
          <p:cNvSpPr txBox="1">
            <a:spLocks noGrp="1"/>
          </p:cNvSpPr>
          <p:nvPr>
            <p:ph type="subTitle" idx="1"/>
          </p:nvPr>
        </p:nvSpPr>
        <p:spPr>
          <a:xfrm>
            <a:off x="311700" y="2656434"/>
            <a:ext cx="8520600" cy="1248122"/>
          </a:xfrm>
          <a:prstGeom prst="rect">
            <a:avLst/>
          </a:prstGeom>
        </p:spPr>
        <p:txBody>
          <a:bodyPr spcFirstLastPara="1" wrap="square" lIns="91425" tIns="91425" rIns="91425" bIns="91425" anchor="t" anchorCtr="0">
            <a:normAutofit fontScale="92500" lnSpcReduction="10000"/>
          </a:bodyPr>
          <a:lstStyle/>
          <a:p>
            <a:pPr marL="0" lvl="0" indent="0"/>
            <a:r>
              <a:rPr lang="en-GB" sz="2000" b="1" dirty="0">
                <a:solidFill>
                  <a:schemeClr val="tx1"/>
                </a:solidFill>
              </a:rPr>
              <a:t>SULEV LÄÄNE, TIIU ARO, JAN TREI</a:t>
            </a:r>
          </a:p>
          <a:p>
            <a:pPr marL="0" lvl="0" indent="0"/>
            <a:r>
              <a:rPr lang="en-GB" sz="2000" b="1" dirty="0">
                <a:solidFill>
                  <a:schemeClr val="tx1"/>
                </a:solidFill>
              </a:rPr>
              <a:t>RIIGIKOGU SOTSIAALKOMISJON</a:t>
            </a:r>
          </a:p>
          <a:p>
            <a:pPr marL="0" lvl="0" indent="0"/>
            <a:r>
              <a:rPr lang="et-EE" sz="2000" b="1" dirty="0">
                <a:solidFill>
                  <a:schemeClr val="tx1"/>
                </a:solidFill>
              </a:rPr>
              <a:t>DEKLARATSIOON</a:t>
            </a:r>
            <a:r>
              <a:rPr lang="en-US" sz="2000" b="1" dirty="0">
                <a:solidFill>
                  <a:schemeClr val="tx1"/>
                </a:solidFill>
              </a:rPr>
              <a:t>IST</a:t>
            </a:r>
            <a:endParaRPr lang="en-GB" sz="2000" b="1" dirty="0">
              <a:solidFill>
                <a:schemeClr val="tx1"/>
              </a:solidFill>
            </a:endParaRPr>
          </a:p>
          <a:p>
            <a:pPr marL="0" lvl="0" indent="0"/>
            <a:r>
              <a:rPr lang="en-US" sz="2000" b="1" dirty="0">
                <a:solidFill>
                  <a:schemeClr val="tx1"/>
                </a:solidFill>
              </a:rPr>
              <a:t>16.01.2023</a:t>
            </a:r>
            <a:endParaRPr lang="et-EE" sz="2000" b="1" dirty="0">
              <a:solidFill>
                <a:schemeClr val="tx1"/>
              </a:solidFill>
            </a:endParaRPr>
          </a:p>
        </p:txBody>
      </p:sp>
      <p:pic>
        <p:nvPicPr>
          <p:cNvPr id="56" name="Google Shape;56;p13"/>
          <p:cNvPicPr preferRelativeResize="0"/>
          <p:nvPr/>
        </p:nvPicPr>
        <p:blipFill>
          <a:blip r:embed="rId3">
            <a:alphaModFix/>
          </a:blip>
          <a:stretch>
            <a:fillRect/>
          </a:stretch>
        </p:blipFill>
        <p:spPr>
          <a:xfrm>
            <a:off x="6659798" y="3550823"/>
            <a:ext cx="2302925" cy="1354200"/>
          </a:xfrm>
          <a:prstGeom prst="rect">
            <a:avLst/>
          </a:prstGeom>
          <a:noFill/>
          <a:ln>
            <a:noFill/>
          </a:ln>
        </p:spPr>
      </p:pic>
      <p:pic>
        <p:nvPicPr>
          <p:cNvPr id="57" name="Google Shape;57;p13"/>
          <p:cNvPicPr preferRelativeResize="0"/>
          <p:nvPr/>
        </p:nvPicPr>
        <p:blipFill>
          <a:blip r:embed="rId4">
            <a:alphaModFix/>
          </a:blip>
          <a:stretch>
            <a:fillRect/>
          </a:stretch>
        </p:blipFill>
        <p:spPr>
          <a:xfrm>
            <a:off x="151271" y="4079536"/>
            <a:ext cx="3895650" cy="85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5793-D6D7-49F0-8256-668CD95D93B5}"/>
              </a:ext>
            </a:extLst>
          </p:cNvPr>
          <p:cNvSpPr>
            <a:spLocks noGrp="1"/>
          </p:cNvSpPr>
          <p:nvPr>
            <p:ph type="title"/>
          </p:nvPr>
        </p:nvSpPr>
        <p:spPr>
          <a:xfrm>
            <a:off x="311700" y="445024"/>
            <a:ext cx="8520600" cy="1059579"/>
          </a:xfrm>
        </p:spPr>
        <p:txBody>
          <a:bodyPr>
            <a:normAutofit fontScale="90000"/>
          </a:bodyPr>
          <a:lstStyle/>
          <a:p>
            <a:pPr algn="ctr"/>
            <a:r>
              <a:rPr lang="en-US" sz="2800" b="1" dirty="0">
                <a:solidFill>
                  <a:schemeClr val="tx1"/>
                </a:solidFill>
              </a:rPr>
              <a:t>OVP-l ON ETTE VALMISTATUD NING HEAKS KIIDETUD DEKLRATSIOONID </a:t>
            </a:r>
            <a:br>
              <a:rPr lang="en-US" sz="2800" b="1" dirty="0"/>
            </a:br>
            <a:endParaRPr lang="et-EE" dirty="0"/>
          </a:p>
        </p:txBody>
      </p:sp>
      <p:sp>
        <p:nvSpPr>
          <p:cNvPr id="3" name="Text Placeholder 2">
            <a:extLst>
              <a:ext uri="{FF2B5EF4-FFF2-40B4-BE49-F238E27FC236}">
                <a16:creationId xmlns:a16="http://schemas.microsoft.com/office/drawing/2014/main" id="{A189B106-E496-4C2C-9F51-B025E9AC4AF2}"/>
              </a:ext>
            </a:extLst>
          </p:cNvPr>
          <p:cNvSpPr>
            <a:spLocks noGrp="1"/>
          </p:cNvSpPr>
          <p:nvPr>
            <p:ph type="body" idx="1"/>
          </p:nvPr>
        </p:nvSpPr>
        <p:spPr>
          <a:xfrm>
            <a:off x="311700" y="1504603"/>
            <a:ext cx="8520600" cy="3473797"/>
          </a:xfrm>
        </p:spPr>
        <p:txBody>
          <a:bodyPr>
            <a:normAutofit fontScale="85000" lnSpcReduction="20000"/>
          </a:bodyPr>
          <a:lstStyle/>
          <a:p>
            <a:pPr algn="just"/>
            <a:r>
              <a:rPr lang="en-US" sz="2800" b="1" dirty="0" err="1">
                <a:solidFill>
                  <a:schemeClr val="tx1"/>
                </a:solidFill>
              </a:rPr>
              <a:t>Viljandi</a:t>
            </a:r>
            <a:r>
              <a:rPr lang="en-US" sz="2800" b="1" dirty="0">
                <a:solidFill>
                  <a:schemeClr val="tx1"/>
                </a:solidFill>
              </a:rPr>
              <a:t> </a:t>
            </a:r>
            <a:r>
              <a:rPr lang="en-US" sz="2800" b="1" dirty="0" err="1">
                <a:solidFill>
                  <a:schemeClr val="tx1"/>
                </a:solidFill>
              </a:rPr>
              <a:t>deklaratsiooni</a:t>
            </a:r>
            <a:r>
              <a:rPr lang="en-US" sz="2800" b="1" dirty="0">
                <a:solidFill>
                  <a:schemeClr val="tx1"/>
                </a:solidFill>
              </a:rPr>
              <a:t> </a:t>
            </a:r>
            <a:r>
              <a:rPr lang="en-US" sz="2800" b="1" dirty="0" err="1">
                <a:solidFill>
                  <a:schemeClr val="tx1"/>
                </a:solidFill>
              </a:rPr>
              <a:t>koostamisel</a:t>
            </a:r>
            <a:r>
              <a:rPr lang="en-US" sz="2800" b="1" dirty="0">
                <a:solidFill>
                  <a:schemeClr val="tx1"/>
                </a:solidFill>
              </a:rPr>
              <a:t> </a:t>
            </a:r>
            <a:r>
              <a:rPr lang="en-US" sz="2800" b="1" dirty="0" err="1">
                <a:solidFill>
                  <a:schemeClr val="tx1"/>
                </a:solidFill>
              </a:rPr>
              <a:t>osales</a:t>
            </a:r>
            <a:r>
              <a:rPr lang="en-US" sz="2800" b="1" dirty="0">
                <a:solidFill>
                  <a:schemeClr val="tx1"/>
                </a:solidFill>
              </a:rPr>
              <a:t> </a:t>
            </a:r>
            <a:r>
              <a:rPr lang="en-US" sz="2800" b="1" dirty="0" err="1">
                <a:solidFill>
                  <a:schemeClr val="tx1"/>
                </a:solidFill>
              </a:rPr>
              <a:t>mitmeid</a:t>
            </a:r>
            <a:r>
              <a:rPr lang="en-US" sz="2800" b="1" dirty="0">
                <a:solidFill>
                  <a:schemeClr val="tx1"/>
                </a:solidFill>
              </a:rPr>
              <a:t> </a:t>
            </a:r>
            <a:r>
              <a:rPr lang="en-US" sz="2800" b="1" dirty="0" err="1">
                <a:solidFill>
                  <a:schemeClr val="tx1"/>
                </a:solidFill>
              </a:rPr>
              <a:t>poliitikuid</a:t>
            </a:r>
            <a:r>
              <a:rPr lang="en-US" sz="2800" b="1" dirty="0">
                <a:solidFill>
                  <a:schemeClr val="tx1"/>
                </a:solidFill>
              </a:rPr>
              <a:t>, </a:t>
            </a:r>
            <a:r>
              <a:rPr lang="en-US" sz="2800" b="1" dirty="0" err="1">
                <a:solidFill>
                  <a:schemeClr val="tx1"/>
                </a:solidFill>
              </a:rPr>
              <a:t>teadlasi</a:t>
            </a:r>
            <a:r>
              <a:rPr lang="en-US" sz="2800" b="1" dirty="0">
                <a:solidFill>
                  <a:schemeClr val="tx1"/>
                </a:solidFill>
              </a:rPr>
              <a:t> </a:t>
            </a:r>
            <a:r>
              <a:rPr lang="en-US" sz="2800" b="1" dirty="0" err="1">
                <a:solidFill>
                  <a:schemeClr val="tx1"/>
                </a:solidFill>
              </a:rPr>
              <a:t>ning</a:t>
            </a:r>
            <a:r>
              <a:rPr lang="en-US" sz="2800" b="1" dirty="0">
                <a:solidFill>
                  <a:schemeClr val="tx1"/>
                </a:solidFill>
              </a:rPr>
              <a:t> </a:t>
            </a:r>
            <a:r>
              <a:rPr lang="en-US" sz="2800" b="1" dirty="0" err="1">
                <a:solidFill>
                  <a:schemeClr val="tx1"/>
                </a:solidFill>
              </a:rPr>
              <a:t>eskperte</a:t>
            </a:r>
            <a:r>
              <a:rPr lang="en-US" sz="2800" b="1" dirty="0">
                <a:solidFill>
                  <a:schemeClr val="tx1"/>
                </a:solidFill>
              </a:rPr>
              <a:t>: </a:t>
            </a:r>
            <a:r>
              <a:rPr lang="et-EE" sz="2800" b="1" i="1" dirty="0">
                <a:solidFill>
                  <a:schemeClr val="tx1"/>
                </a:solidFill>
                <a:latin typeface="Open Sans" panose="020B0606030504020204" pitchFamily="34" charset="0"/>
              </a:rPr>
              <a:t>Tiiu </a:t>
            </a:r>
            <a:r>
              <a:rPr lang="et-EE" sz="2800" b="1" i="1" dirty="0" err="1">
                <a:solidFill>
                  <a:schemeClr val="tx1"/>
                </a:solidFill>
                <a:latin typeface="Open Sans" panose="020B0606030504020204" pitchFamily="34" charset="0"/>
              </a:rPr>
              <a:t>Aro</a:t>
            </a:r>
            <a:r>
              <a:rPr lang="en-US" sz="2800" b="1" i="1" dirty="0">
                <a:solidFill>
                  <a:schemeClr val="tx1"/>
                </a:solidFill>
                <a:latin typeface="Open Sans" panose="020B0606030504020204" pitchFamily="34" charset="0"/>
              </a:rPr>
              <a:t>,</a:t>
            </a:r>
            <a:r>
              <a:rPr lang="et-EE" sz="2800" b="1" i="1" dirty="0">
                <a:solidFill>
                  <a:schemeClr val="tx1"/>
                </a:solidFill>
                <a:latin typeface="Open Sans" panose="020B0606030504020204" pitchFamily="34" charset="0"/>
              </a:rPr>
              <a:t> </a:t>
            </a:r>
            <a:r>
              <a:rPr lang="et-EE" sz="2800" b="1" i="1" dirty="0" err="1">
                <a:solidFill>
                  <a:schemeClr val="tx1"/>
                </a:solidFill>
                <a:latin typeface="Open Sans" panose="020B0606030504020204" pitchFamily="34" charset="0"/>
              </a:rPr>
              <a:t>Helmen</a:t>
            </a:r>
            <a:r>
              <a:rPr lang="et-EE" sz="2800" b="1" i="1" dirty="0">
                <a:solidFill>
                  <a:schemeClr val="tx1"/>
                </a:solidFill>
                <a:latin typeface="Open Sans" panose="020B0606030504020204" pitchFamily="34" charset="0"/>
              </a:rPr>
              <a:t> Kütt, Aivar Kokk, Sulev Lääne, Katrin </a:t>
            </a:r>
            <a:r>
              <a:rPr lang="et-EE" sz="2800" b="1" i="1" dirty="0" err="1">
                <a:solidFill>
                  <a:schemeClr val="tx1"/>
                </a:solidFill>
                <a:latin typeface="Open Sans" panose="020B0606030504020204" pitchFamily="34" charset="0"/>
              </a:rPr>
              <a:t>Niglas</a:t>
            </a:r>
            <a:r>
              <a:rPr lang="et-EE" sz="2800" b="1" i="1" dirty="0">
                <a:solidFill>
                  <a:schemeClr val="tx1"/>
                </a:solidFill>
                <a:latin typeface="Open Sans" panose="020B0606030504020204" pitchFamily="34" charset="0"/>
              </a:rPr>
              <a:t>, Indrek </a:t>
            </a:r>
            <a:r>
              <a:rPr lang="et-EE" sz="2800" b="1" i="1" dirty="0" err="1">
                <a:solidFill>
                  <a:schemeClr val="tx1"/>
                </a:solidFill>
                <a:latin typeface="Open Sans" panose="020B0606030504020204" pitchFamily="34" charset="0"/>
              </a:rPr>
              <a:t>Grauberg</a:t>
            </a:r>
            <a:r>
              <a:rPr lang="et-EE" sz="2800" b="1" i="1" dirty="0">
                <a:solidFill>
                  <a:schemeClr val="tx1"/>
                </a:solidFill>
                <a:latin typeface="Open Sans" panose="020B0606030504020204" pitchFamily="34" charset="0"/>
              </a:rPr>
              <a:t>, Merike Sisask, Lauri Leppik, Kristjan Port, Leif Kalev, Katri-Liis Lepik, </a:t>
            </a:r>
            <a:r>
              <a:rPr lang="et-EE" sz="2800" b="1" i="1" dirty="0" err="1">
                <a:solidFill>
                  <a:schemeClr val="tx1"/>
                </a:solidFill>
                <a:latin typeface="Open Sans" panose="020B0606030504020204" pitchFamily="34" charset="0"/>
              </a:rPr>
              <a:t>Rivo</a:t>
            </a:r>
            <a:r>
              <a:rPr lang="et-EE" sz="2800" b="1" i="1" dirty="0">
                <a:solidFill>
                  <a:schemeClr val="tx1"/>
                </a:solidFill>
                <a:latin typeface="Open Sans" panose="020B0606030504020204" pitchFamily="34" charset="0"/>
              </a:rPr>
              <a:t> Noorkõiv, Aare </a:t>
            </a:r>
            <a:r>
              <a:rPr lang="et-EE" sz="2800" b="1" i="1" dirty="0" err="1">
                <a:solidFill>
                  <a:schemeClr val="tx1"/>
                </a:solidFill>
                <a:latin typeface="Open Sans" panose="020B0606030504020204" pitchFamily="34" charset="0"/>
              </a:rPr>
              <a:t>Kruuser</a:t>
            </a:r>
            <a:r>
              <a:rPr lang="et-EE" sz="2800" b="1" i="1" dirty="0">
                <a:solidFill>
                  <a:schemeClr val="tx1"/>
                </a:solidFill>
                <a:latin typeface="Open Sans" panose="020B0606030504020204" pitchFamily="34" charset="0"/>
              </a:rPr>
              <a:t>, Sulev Mäeltsemees, Eve East, </a:t>
            </a:r>
            <a:r>
              <a:rPr lang="et-EE" sz="2800" b="1" i="1" dirty="0" err="1">
                <a:solidFill>
                  <a:schemeClr val="tx1"/>
                </a:solidFill>
                <a:latin typeface="Open Sans" panose="020B0606030504020204" pitchFamily="34" charset="0"/>
              </a:rPr>
              <a:t>Veikko</a:t>
            </a:r>
            <a:r>
              <a:rPr lang="et-EE" sz="2800" b="1" i="1" dirty="0">
                <a:solidFill>
                  <a:schemeClr val="tx1"/>
                </a:solidFill>
                <a:latin typeface="Open Sans" panose="020B0606030504020204" pitchFamily="34" charset="0"/>
              </a:rPr>
              <a:t> Luhalaid, Jan Trei, Sirje </a:t>
            </a:r>
            <a:r>
              <a:rPr lang="et-EE" sz="2800" b="1" i="1" dirty="0" err="1">
                <a:solidFill>
                  <a:schemeClr val="tx1"/>
                </a:solidFill>
                <a:latin typeface="Open Sans" panose="020B0606030504020204" pitchFamily="34" charset="0"/>
              </a:rPr>
              <a:t>Ludvig</a:t>
            </a:r>
            <a:r>
              <a:rPr lang="et-EE" sz="2800" b="1" i="1" dirty="0">
                <a:solidFill>
                  <a:schemeClr val="tx1"/>
                </a:solidFill>
                <a:latin typeface="Open Sans" panose="020B0606030504020204" pitchFamily="34" charset="0"/>
              </a:rPr>
              <a:t>, Andre Sepp, Madis </a:t>
            </a:r>
            <a:r>
              <a:rPr lang="et-EE" sz="2800" b="1" i="1" dirty="0" err="1">
                <a:solidFill>
                  <a:schemeClr val="tx1"/>
                </a:solidFill>
                <a:latin typeface="Open Sans" panose="020B0606030504020204" pitchFamily="34" charset="0"/>
              </a:rPr>
              <a:t>Sarik</a:t>
            </a:r>
            <a:r>
              <a:rPr lang="et-EE" sz="2800" b="1" i="1" dirty="0">
                <a:solidFill>
                  <a:schemeClr val="tx1"/>
                </a:solidFill>
                <a:latin typeface="Open Sans" panose="020B0606030504020204" pitchFamily="34" charset="0"/>
              </a:rPr>
              <a:t>, Tanel </a:t>
            </a:r>
            <a:r>
              <a:rPr lang="et-EE" sz="2800" b="1" i="1" dirty="0" err="1">
                <a:solidFill>
                  <a:schemeClr val="tx1"/>
                </a:solidFill>
                <a:latin typeface="Open Sans" panose="020B0606030504020204" pitchFamily="34" charset="0"/>
              </a:rPr>
              <a:t>Tammela</a:t>
            </a:r>
            <a:r>
              <a:rPr lang="et-EE" sz="2800" b="1" i="1" dirty="0">
                <a:solidFill>
                  <a:schemeClr val="tx1"/>
                </a:solidFill>
                <a:latin typeface="Open Sans" panose="020B0606030504020204" pitchFamily="34" charset="0"/>
              </a:rPr>
              <a:t>, Katrin Markii, </a:t>
            </a:r>
            <a:r>
              <a:rPr lang="et-EE" sz="2800" b="1" i="1" dirty="0" err="1">
                <a:solidFill>
                  <a:schemeClr val="tx1"/>
                </a:solidFill>
                <a:latin typeface="Open Sans" panose="020B0606030504020204" pitchFamily="34" charset="0"/>
              </a:rPr>
              <a:t>Kersten</a:t>
            </a:r>
            <a:r>
              <a:rPr lang="et-EE" sz="2800" b="1" i="1" dirty="0">
                <a:solidFill>
                  <a:schemeClr val="tx1"/>
                </a:solidFill>
                <a:latin typeface="Open Sans" panose="020B0606030504020204" pitchFamily="34" charset="0"/>
              </a:rPr>
              <a:t> </a:t>
            </a:r>
            <a:r>
              <a:rPr lang="et-EE" sz="2800" b="1" i="1" dirty="0" err="1">
                <a:solidFill>
                  <a:schemeClr val="tx1"/>
                </a:solidFill>
                <a:latin typeface="Open Sans" panose="020B0606030504020204" pitchFamily="34" charset="0"/>
              </a:rPr>
              <a:t>Kattai</a:t>
            </a:r>
            <a:r>
              <a:rPr lang="et-EE" sz="2800" b="1" i="1" dirty="0">
                <a:solidFill>
                  <a:schemeClr val="tx1"/>
                </a:solidFill>
                <a:latin typeface="Open Sans" panose="020B0606030504020204" pitchFamily="34" charset="0"/>
              </a:rPr>
              <a:t>, Kadi Kriit, Kalle Sepp</a:t>
            </a:r>
            <a:endParaRPr lang="en-US" sz="2800" b="1" i="1" dirty="0">
              <a:solidFill>
                <a:schemeClr val="tx1"/>
              </a:solidFill>
              <a:latin typeface="Open Sans" panose="020B0606030504020204" pitchFamily="34" charset="0"/>
            </a:endParaRPr>
          </a:p>
          <a:p>
            <a:pPr algn="just"/>
            <a:endParaRPr lang="en-US" sz="2800" b="1" dirty="0"/>
          </a:p>
        </p:txBody>
      </p:sp>
    </p:spTree>
    <p:extLst>
      <p:ext uri="{BB962C8B-B14F-4D97-AF65-F5344CB8AC3E}">
        <p14:creationId xmlns:p14="http://schemas.microsoft.com/office/powerpoint/2010/main" val="331388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77E0-C6CC-D426-3736-E3939522E1ED}"/>
              </a:ext>
            </a:extLst>
          </p:cNvPr>
          <p:cNvSpPr>
            <a:spLocks noGrp="1"/>
          </p:cNvSpPr>
          <p:nvPr>
            <p:ph type="title"/>
          </p:nvPr>
        </p:nvSpPr>
        <p:spPr>
          <a:xfrm>
            <a:off x="311700" y="76784"/>
            <a:ext cx="8520600" cy="1248634"/>
          </a:xfrm>
        </p:spPr>
        <p:txBody>
          <a:bodyPr>
            <a:normAutofit fontScale="90000"/>
          </a:bodyPr>
          <a:lstStyle/>
          <a:p>
            <a:pPr algn="ctr"/>
            <a:r>
              <a:rPr lang="en-US" sz="2800" b="1" dirty="0">
                <a:solidFill>
                  <a:schemeClr val="tx1"/>
                </a:solidFill>
              </a:rPr>
              <a:t>7.11.2022 anti OVP </a:t>
            </a:r>
            <a:r>
              <a:rPr lang="en-US" sz="2800" b="1" dirty="0" err="1">
                <a:solidFill>
                  <a:schemeClr val="tx1"/>
                </a:solidFill>
              </a:rPr>
              <a:t>deklaratsioon</a:t>
            </a:r>
            <a:r>
              <a:rPr lang="en-US" sz="2800" b="1" dirty="0">
                <a:solidFill>
                  <a:schemeClr val="tx1"/>
                </a:solidFill>
              </a:rPr>
              <a:t> </a:t>
            </a:r>
            <a:r>
              <a:rPr lang="en-US" sz="2800" b="1" dirty="0" err="1">
                <a:solidFill>
                  <a:schemeClr val="tx1"/>
                </a:solidFill>
              </a:rPr>
              <a:t>üle</a:t>
            </a:r>
            <a:r>
              <a:rPr lang="en-US" sz="2800" b="1" dirty="0">
                <a:solidFill>
                  <a:schemeClr val="tx1"/>
                </a:solidFill>
              </a:rPr>
              <a:t> </a:t>
            </a:r>
            <a:r>
              <a:rPr lang="en-US" sz="2800" b="1" dirty="0" err="1">
                <a:solidFill>
                  <a:schemeClr val="tx1"/>
                </a:solidFill>
              </a:rPr>
              <a:t>Riigikogu</a:t>
            </a:r>
            <a:r>
              <a:rPr lang="en-US" sz="2800" b="1" dirty="0">
                <a:solidFill>
                  <a:schemeClr val="tx1"/>
                </a:solidFill>
              </a:rPr>
              <a:t> </a:t>
            </a:r>
            <a:r>
              <a:rPr lang="en-US" sz="2800" b="1" dirty="0" err="1">
                <a:solidFill>
                  <a:schemeClr val="tx1"/>
                </a:solidFill>
              </a:rPr>
              <a:t>juhatusele</a:t>
            </a:r>
            <a:r>
              <a:rPr lang="en-US" sz="2800" b="1" dirty="0">
                <a:solidFill>
                  <a:schemeClr val="tx1"/>
                </a:solidFill>
              </a:rPr>
              <a:t>, </a:t>
            </a:r>
            <a:r>
              <a:rPr lang="en-US" sz="2800" b="1" dirty="0" err="1">
                <a:solidFill>
                  <a:schemeClr val="tx1"/>
                </a:solidFill>
              </a:rPr>
              <a:t>Vabariigi</a:t>
            </a:r>
            <a:r>
              <a:rPr lang="en-US" sz="2800" b="1" dirty="0">
                <a:solidFill>
                  <a:schemeClr val="tx1"/>
                </a:solidFill>
              </a:rPr>
              <a:t> </a:t>
            </a:r>
            <a:r>
              <a:rPr lang="en-US" sz="2800" b="1" dirty="0" err="1">
                <a:solidFill>
                  <a:schemeClr val="tx1"/>
                </a:solidFill>
              </a:rPr>
              <a:t>Valitsuse</a:t>
            </a:r>
            <a:r>
              <a:rPr lang="en-US" sz="2800" b="1" dirty="0">
                <a:solidFill>
                  <a:schemeClr val="tx1"/>
                </a:solidFill>
              </a:rPr>
              <a:t> </a:t>
            </a:r>
            <a:r>
              <a:rPr lang="en-US" sz="2800" b="1" dirty="0" err="1">
                <a:solidFill>
                  <a:schemeClr val="tx1"/>
                </a:solidFill>
              </a:rPr>
              <a:t>ning</a:t>
            </a:r>
            <a:r>
              <a:rPr lang="en-US" sz="2800" b="1" dirty="0">
                <a:solidFill>
                  <a:schemeClr val="tx1"/>
                </a:solidFill>
              </a:rPr>
              <a:t> </a:t>
            </a:r>
            <a:r>
              <a:rPr lang="en-US" sz="2800" b="1" dirty="0" err="1">
                <a:solidFill>
                  <a:schemeClr val="tx1"/>
                </a:solidFill>
              </a:rPr>
              <a:t>Eesti</a:t>
            </a:r>
            <a:r>
              <a:rPr lang="en-US" sz="2800" b="1" dirty="0">
                <a:solidFill>
                  <a:schemeClr val="tx1"/>
                </a:solidFill>
              </a:rPr>
              <a:t> </a:t>
            </a:r>
            <a:r>
              <a:rPr lang="en-US" sz="2800" b="1" dirty="0" err="1">
                <a:solidFill>
                  <a:schemeClr val="tx1"/>
                </a:solidFill>
              </a:rPr>
              <a:t>Linnade</a:t>
            </a:r>
            <a:r>
              <a:rPr lang="en-US" sz="2800" b="1" dirty="0">
                <a:solidFill>
                  <a:schemeClr val="tx1"/>
                </a:solidFill>
              </a:rPr>
              <a:t> ja </a:t>
            </a:r>
            <a:r>
              <a:rPr lang="en-US" sz="2800" b="1" dirty="0" err="1">
                <a:solidFill>
                  <a:schemeClr val="tx1"/>
                </a:solidFill>
              </a:rPr>
              <a:t>Valdade</a:t>
            </a:r>
            <a:r>
              <a:rPr lang="en-US" sz="2800" b="1" dirty="0">
                <a:solidFill>
                  <a:schemeClr val="tx1"/>
                </a:solidFill>
              </a:rPr>
              <a:t> </a:t>
            </a:r>
            <a:r>
              <a:rPr lang="en-US" sz="2800" b="1" dirty="0" err="1">
                <a:solidFill>
                  <a:schemeClr val="tx1"/>
                </a:solidFill>
              </a:rPr>
              <a:t>Liidu</a:t>
            </a:r>
            <a:r>
              <a:rPr lang="en-US" sz="2800" b="1" dirty="0">
                <a:solidFill>
                  <a:schemeClr val="tx1"/>
                </a:solidFill>
              </a:rPr>
              <a:t> </a:t>
            </a:r>
            <a:r>
              <a:rPr lang="en-US" sz="2800" b="1" dirty="0" err="1">
                <a:solidFill>
                  <a:schemeClr val="tx1"/>
                </a:solidFill>
              </a:rPr>
              <a:t>esindajatele</a:t>
            </a:r>
            <a:br>
              <a:rPr lang="en-US" sz="2800" b="1" dirty="0">
                <a:solidFill>
                  <a:schemeClr val="tx1"/>
                </a:solidFill>
              </a:rPr>
            </a:br>
            <a:endParaRPr lang="et-EE" dirty="0"/>
          </a:p>
        </p:txBody>
      </p:sp>
      <p:sp>
        <p:nvSpPr>
          <p:cNvPr id="3" name="Text Placeholder 2">
            <a:extLst>
              <a:ext uri="{FF2B5EF4-FFF2-40B4-BE49-F238E27FC236}">
                <a16:creationId xmlns:a16="http://schemas.microsoft.com/office/drawing/2014/main" id="{890AD832-E76B-8134-8859-8F84500EB36E}"/>
              </a:ext>
            </a:extLst>
          </p:cNvPr>
          <p:cNvSpPr>
            <a:spLocks noGrp="1"/>
          </p:cNvSpPr>
          <p:nvPr>
            <p:ph type="body" idx="1"/>
          </p:nvPr>
        </p:nvSpPr>
        <p:spPr>
          <a:xfrm>
            <a:off x="311699" y="1802682"/>
            <a:ext cx="8520600" cy="2689409"/>
          </a:xfrm>
        </p:spPr>
        <p:txBody>
          <a:bodyPr/>
          <a:lstStyle/>
          <a:p>
            <a:endParaRPr lang="et-EE" dirty="0"/>
          </a:p>
        </p:txBody>
      </p:sp>
      <p:pic>
        <p:nvPicPr>
          <p:cNvPr id="4098" name="Picture 2" descr="Riigikogu esimees Jüri Ratas ja aseesimees Helir-Valdor Seeder võtsid Eesti VII Omavalitsuspäeva esindajatelt vastu tervise edendamist käsitleva deklaratsiooni „Elule aastaid ja aastatele elu“.">
            <a:extLst>
              <a:ext uri="{FF2B5EF4-FFF2-40B4-BE49-F238E27FC236}">
                <a16:creationId xmlns:a16="http://schemas.microsoft.com/office/drawing/2014/main" id="{DE1F5418-410E-E778-32EE-42F2E4D68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98" y="1500909"/>
            <a:ext cx="7712075" cy="444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3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898650"/>
          </a:xfrm>
          <a:prstGeom prst="rect">
            <a:avLst/>
          </a:prstGeom>
        </p:spPr>
        <p:txBody>
          <a:bodyPr spcFirstLastPara="1" wrap="square" lIns="91425" tIns="91425" rIns="91425" bIns="91425" anchor="t" anchorCtr="0">
            <a:normAutofit fontScale="90000"/>
          </a:bodyPr>
          <a:lstStyle/>
          <a:p>
            <a:pPr lvl="0" algn="ctr"/>
            <a:r>
              <a:rPr lang="en-GB" b="1" dirty="0"/>
              <a:t>OVP DEKLARATSIOONIST: </a:t>
            </a:r>
            <a:br>
              <a:rPr lang="en-GB" b="1" dirty="0"/>
            </a:br>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72198" y="1408218"/>
            <a:ext cx="8520600" cy="3416400"/>
          </a:xfrm>
          <a:prstGeom prst="rect">
            <a:avLst/>
          </a:prstGeom>
        </p:spPr>
        <p:txBody>
          <a:bodyPr spcFirstLastPara="1" wrap="square" lIns="91425" tIns="91425" rIns="91425" bIns="91425" anchor="t" anchorCtr="0">
            <a:normAutofit fontScale="70000" lnSpcReduction="20000"/>
          </a:bodyPr>
          <a:lstStyle/>
          <a:p>
            <a:pPr marL="0" lvl="0" indent="0" algn="just">
              <a:spcAft>
                <a:spcPts val="1200"/>
              </a:spcAft>
              <a:buNone/>
            </a:pPr>
            <a:r>
              <a:rPr lang="et-EE" sz="2300" b="1" i="0" dirty="0">
                <a:solidFill>
                  <a:srgbClr val="222222"/>
                </a:solidFill>
                <a:effectLst/>
                <a:latin typeface="Arial" panose="020B0604020202020204" pitchFamily="34" charset="0"/>
              </a:rPr>
              <a:t>Viljandis toimunud OVP teema oli "Elule aastaid, aastatele elu".</a:t>
            </a:r>
            <a:br>
              <a:rPr lang="et-EE" sz="2300" b="1" dirty="0"/>
            </a:br>
            <a:r>
              <a:rPr lang="et-EE" sz="2300" b="1" i="0" dirty="0">
                <a:solidFill>
                  <a:srgbClr val="222222"/>
                </a:solidFill>
                <a:effectLst/>
                <a:latin typeface="Arial" panose="020B0604020202020204" pitchFamily="34" charset="0"/>
              </a:rPr>
              <a:t>Ühiskonna arengu oluline alus on rahva tervis ja heaolu. Eesti rahvastik vananeb ja väheneb. Ennetustegevused, millega saab  mõjutada eluviisi, tervisekäitumist, inimese vastutust oma tervise eest, on tervishoiuteemade varju jäänud…</a:t>
            </a:r>
            <a:br>
              <a:rPr lang="et-EE" sz="2300" b="1" dirty="0"/>
            </a:br>
            <a:r>
              <a:rPr lang="et-EE" sz="2300" b="1" i="0" dirty="0">
                <a:solidFill>
                  <a:srgbClr val="222222"/>
                </a:solidFill>
                <a:effectLst/>
                <a:latin typeface="Arial" panose="020B0604020202020204" pitchFamily="34" charset="0"/>
              </a:rPr>
              <a:t>Järeldus: rahvatervishoiu arendamine  peab olema süsteemne ja ühendatud teiste tegevusvaldkondadega.   </a:t>
            </a:r>
            <a:endParaRPr lang="en-GB" sz="2300" b="1" dirty="0">
              <a:solidFill>
                <a:schemeClr val="tx1"/>
              </a:solidFill>
            </a:endParaRPr>
          </a:p>
          <a:p>
            <a:pPr marL="0" lvl="0" indent="0" algn="just">
              <a:spcAft>
                <a:spcPts val="1200"/>
              </a:spcAft>
              <a:buNone/>
            </a:pPr>
            <a:r>
              <a:rPr lang="en-GB" sz="2300" b="1" dirty="0">
                <a:solidFill>
                  <a:schemeClr val="tx1"/>
                </a:solidFill>
              </a:rPr>
              <a:t>1.INTEGREERIDA TERVISE TEEMAD KOHALIKE                                OMAVALITSUSTE IGAPÄEVATEGEVUSSE, ARVESTADES, ET TEGEVUSED OLEKS EESMÄRGIPÄRASED, TÕENDUSPÕHISED JA TÕHUSAD. </a:t>
            </a:r>
          </a:p>
          <a:p>
            <a:pPr marL="0" lvl="0" indent="0" algn="just">
              <a:spcAft>
                <a:spcPts val="1200"/>
              </a:spcAft>
              <a:buNone/>
            </a:pPr>
            <a:r>
              <a:rPr lang="en-GB" sz="2300" b="1" dirty="0">
                <a:solidFill>
                  <a:schemeClr val="tx1"/>
                </a:solidFill>
              </a:rPr>
              <a:t>2.     SUURENDADA SOTSIAAL-, HARIDUSE JA TERVISHOIU VALDKONDADE INTEGRATSIOONI TERVISE VALDKONNA ARENDAMISEL.</a:t>
            </a:r>
          </a:p>
          <a:p>
            <a:pPr marL="0" lvl="0" indent="0" algn="l" rtl="0">
              <a:spcBef>
                <a:spcPts val="0"/>
              </a:spcBef>
              <a:spcAft>
                <a:spcPts val="1200"/>
              </a:spcAft>
              <a:buNone/>
            </a:pPr>
            <a:endParaRPr dirty="0"/>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7467600" y="753673"/>
            <a:ext cx="1425198" cy="75127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340861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159908"/>
            <a:ext cx="8520600" cy="3845391"/>
          </a:xfrm>
          <a:prstGeom prst="rect">
            <a:avLst/>
          </a:prstGeom>
        </p:spPr>
        <p:txBody>
          <a:bodyPr spcFirstLastPara="1" wrap="square" lIns="91425" tIns="91425" rIns="91425" bIns="91425" anchor="t" anchorCtr="0">
            <a:noAutofit/>
          </a:bodyPr>
          <a:lstStyle/>
          <a:p>
            <a:pPr marL="0" indent="0" algn="just">
              <a:spcAft>
                <a:spcPts val="1200"/>
              </a:spcAft>
              <a:buNone/>
            </a:pPr>
            <a:r>
              <a:rPr lang="en-GB" sz="1400" b="1" dirty="0">
                <a:solidFill>
                  <a:schemeClr val="tx1"/>
                </a:solidFill>
              </a:rPr>
              <a:t>3.  SEADA EESMÄRGIKS RIIKLIKU STATISTIKA USALDUSVÄÄRSUS JA VÄHENDADA ANDMETE KOGUMISE BÜROKRAATIAT. UUENDADA VANANENUD STAR KESKKOND JA KAALUDA VÕIMALUSI S-VEEBI JA H-VEEBI KASUTAMISEST LOOBUMIST, KANDES ARUANDLUSE STAR KESKKONDA</a:t>
            </a:r>
          </a:p>
          <a:p>
            <a:pPr marL="0" lvl="0" indent="0" algn="just">
              <a:spcAft>
                <a:spcPts val="1200"/>
              </a:spcAft>
              <a:buNone/>
            </a:pPr>
            <a:r>
              <a:rPr lang="en-GB" sz="1400" b="1" dirty="0">
                <a:solidFill>
                  <a:schemeClr val="tx1"/>
                </a:solidFill>
              </a:rPr>
              <a:t>4.RAKENDADA PÕHIMÕTET „TERVIS IGAS POLIITIKAS“ (TIP),                                 SEST TERVIST MÕJUTAVAD TEGURID JA MEETMED ASUVAD SAGELI VÄLJASPOOL TERVISESEKTORIT, TEISTE HULGAS SOTSIAAL-, MAJANDUS-, KESKKONNA- VÕI MUU VALDKONNA VASTUTUSALAS. OLULINE ON KÕIKIDES VALDKONNAPOLIITIKATE KUJUNDAMISEL JA ELLUVIIMISEL ARVESTADA NENDE MÕJU TERVISELE.</a:t>
            </a:r>
          </a:p>
          <a:p>
            <a:pPr marL="228600" indent="-228600" algn="just">
              <a:spcAft>
                <a:spcPts val="1200"/>
              </a:spcAft>
              <a:buAutoNum type="arabicPeriod" startAt="5"/>
            </a:pPr>
            <a:r>
              <a:rPr lang="et-EE" sz="1400" b="1" dirty="0">
                <a:solidFill>
                  <a:schemeClr val="tx1"/>
                </a:solidFill>
              </a:rPr>
              <a:t>LAIENDADA RIIKLIKKE JA KOHALIKKE ENNETUSTEGEVUSI JA KUJUNDADA TEADLIK TERVISEKÄITUMINE, MILLEGA PEAKS OLEMA HÕLMATUD PERE-, KOOLI- JA TÖÖKESKKOND NING AVALIK RUUM. ANALÜÜSIDA TERVISE ENNETUS</a:t>
            </a:r>
            <a:r>
              <a:rPr lang="en-GB" sz="1400" b="1" dirty="0">
                <a:solidFill>
                  <a:schemeClr val="tx1"/>
                </a:solidFill>
              </a:rPr>
              <a:t>-</a:t>
            </a:r>
            <a:r>
              <a:rPr lang="et-EE" sz="1400" b="1" dirty="0">
                <a:solidFill>
                  <a:schemeClr val="tx1"/>
                </a:solidFill>
              </a:rPr>
              <a:t>TEGEVUSES PREVENTIIVSELT OSALEJA VÕIMALUST TERVISE OSAKU ERALDAMISEK</a:t>
            </a:r>
            <a:r>
              <a:rPr lang="en-US" sz="1400" b="1" dirty="0">
                <a:solidFill>
                  <a:schemeClr val="tx1"/>
                </a:solidFill>
              </a:rPr>
              <a:t>S.</a:t>
            </a:r>
          </a:p>
        </p:txBody>
      </p:sp>
      <p:pic>
        <p:nvPicPr>
          <p:cNvPr id="64" name="Google Shape;64;p14"/>
          <p:cNvPicPr preferRelativeResize="0"/>
          <p:nvPr/>
        </p:nvPicPr>
        <p:blipFill>
          <a:blip r:embed="rId3">
            <a:alphaModFix/>
          </a:blip>
          <a:stretch>
            <a:fillRect/>
          </a:stretch>
        </p:blipFill>
        <p:spPr>
          <a:xfrm>
            <a:off x="1673275" y="4698475"/>
            <a:ext cx="7390525" cy="43257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756727"/>
            <a:ext cx="1726750" cy="314398"/>
          </a:xfrm>
          <a:prstGeom prst="rect">
            <a:avLst/>
          </a:prstGeom>
          <a:noFill/>
          <a:ln>
            <a:noFill/>
          </a:ln>
        </p:spPr>
      </p:pic>
      <p:pic>
        <p:nvPicPr>
          <p:cNvPr id="66" name="Google Shape;66;p14"/>
          <p:cNvPicPr preferRelativeResize="0"/>
          <p:nvPr/>
        </p:nvPicPr>
        <p:blipFill>
          <a:blip r:embed="rId5">
            <a:alphaModFix/>
          </a:blip>
          <a:stretch>
            <a:fillRect/>
          </a:stretch>
        </p:blipFill>
        <p:spPr>
          <a:xfrm>
            <a:off x="7251700" y="753673"/>
            <a:ext cx="1641098" cy="70047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226189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197085"/>
            <a:ext cx="8520600" cy="3416400"/>
          </a:xfrm>
          <a:prstGeom prst="rect">
            <a:avLst/>
          </a:prstGeom>
        </p:spPr>
        <p:txBody>
          <a:bodyPr spcFirstLastPara="1" wrap="square" lIns="91425" tIns="91425" rIns="91425" bIns="91425" anchor="t" anchorCtr="0">
            <a:normAutofit lnSpcReduction="10000"/>
          </a:bodyPr>
          <a:lstStyle/>
          <a:p>
            <a:pPr marL="114300" lvl="0" indent="0" algn="just" fontAlgn="base">
              <a:buNone/>
            </a:pPr>
            <a:r>
              <a:rPr lang="en-GB" b="1" dirty="0">
                <a:solidFill>
                  <a:schemeClr val="tx1"/>
                </a:solidFill>
              </a:rPr>
              <a:t>6. </a:t>
            </a:r>
            <a:r>
              <a:rPr lang="et-EE" b="1" dirty="0">
                <a:solidFill>
                  <a:schemeClr val="tx1"/>
                </a:solidFill>
              </a:rPr>
              <a:t>KOOSTÖÖS RIIGIGA TAGADA KOHALIKU </a:t>
            </a:r>
            <a:r>
              <a:rPr lang="en-GB" b="1" dirty="0">
                <a:solidFill>
                  <a:schemeClr val="tx1"/>
                </a:solidFill>
              </a:rPr>
              <a:t>                                      </a:t>
            </a:r>
            <a:r>
              <a:rPr lang="et-EE" b="1" dirty="0">
                <a:solidFill>
                  <a:schemeClr val="tx1"/>
                </a:solidFill>
              </a:rPr>
              <a:t>OMAVALITSUSE EELARVES RAHALISED RESSURSID RAHVATERVISHOIU     EDENDAMISEKS KOHTADEL. PÖÖRATA ROHKEM TÄHELEPANU JA TOETUST TERVISE- JA HEAOLUPROFIILI KOOSTAMISELE NING TAGADA RAHVATERVISHOIU JA TURVALISUSE (SH TERVISEDENDUSE) VALDKONNA LÕIMIMINE KOHALIKU OMAVALITSUSE ARENGUKAVAS JA MAAKONNA ARENGUSTRATEEGIAS. PIDADA OLULISEKS TÕENDUSPÕHIST LÄHENEMIST, ET OTSUSEID TEHES TUGINETAKSE EELKÕIGE STATISTIKALE JA UURINGUANDMETELE, EKSPERTTEADMISTELE, VALDKONDLIKELE TEOORIATELE JA SIHTRÜHMA VAJADUSTELE.</a:t>
            </a:r>
            <a:endParaRPr lang="en-GB" b="1" dirty="0">
              <a:solidFill>
                <a:schemeClr val="tx1"/>
              </a:solidFill>
            </a:endParaRPr>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7124700" y="753673"/>
            <a:ext cx="1768098" cy="77667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314796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293721"/>
            <a:ext cx="8520600" cy="3416400"/>
          </a:xfrm>
          <a:prstGeom prst="rect">
            <a:avLst/>
          </a:prstGeom>
        </p:spPr>
        <p:txBody>
          <a:bodyPr spcFirstLastPara="1" wrap="square" lIns="91425" tIns="91425" rIns="91425" bIns="91425" anchor="t" anchorCtr="0">
            <a:noAutofit/>
          </a:bodyPr>
          <a:lstStyle/>
          <a:p>
            <a:pPr marL="571500" lvl="0" indent="-457200" algn="just" fontAlgn="base">
              <a:buAutoNum type="arabicPeriod" startAt="7"/>
            </a:pPr>
            <a:r>
              <a:rPr lang="en-GB" sz="1400" b="1" dirty="0">
                <a:solidFill>
                  <a:schemeClr val="tx1"/>
                </a:solidFill>
              </a:rPr>
              <a:t>SEADA EESMÄRGIKS RAHVATERVISHOIU </a:t>
            </a:r>
          </a:p>
          <a:p>
            <a:pPr marL="114300" lvl="0" indent="0" algn="just" fontAlgn="base">
              <a:buNone/>
            </a:pPr>
            <a:r>
              <a:rPr lang="en-GB" sz="1400" b="1" dirty="0">
                <a:solidFill>
                  <a:schemeClr val="tx1"/>
                </a:solidFill>
              </a:rPr>
              <a:t>VALDKONNA ARENDAMISSE JA TERVISEDENDUSSE SUUNATUD RESSURSSIDE EFEKTIIVSEM KASUTAMINE. </a:t>
            </a:r>
          </a:p>
          <a:p>
            <a:pPr marL="114300" lvl="0" indent="0" algn="just" fontAlgn="base">
              <a:buNone/>
            </a:pPr>
            <a:r>
              <a:rPr lang="en-GB" sz="1400" b="1" dirty="0">
                <a:solidFill>
                  <a:schemeClr val="tx1"/>
                </a:solidFill>
              </a:rPr>
              <a:t>ANALÜÜSIDA VALDKONDI, MIDA SAAB KA OLEMASOLEVA PIIRATUD RAHALISE RESSURSI TINGIMUSTES PAREMINI ARENDADA (INIMESTE TEADLIKKUSE, ELULAADI, ELUVIISI KUJUNDAMINE, PSÜHHOLOOGILISE ENESEABI MEETODITE OMANDAMINE) JA INTEGREERIDES ERI VALDKONDADE TEGEVUSI (NÄITEKS HUVIHARIDUSE JA HUVITEGEVUSEGA). </a:t>
            </a:r>
          </a:p>
          <a:p>
            <a:pPr marL="114300" lvl="0" indent="0" algn="just" fontAlgn="base">
              <a:buNone/>
            </a:pPr>
            <a:endParaRPr lang="en-GB" sz="1400" b="1" dirty="0">
              <a:solidFill>
                <a:schemeClr val="tx1"/>
              </a:solidFill>
            </a:endParaRPr>
          </a:p>
          <a:p>
            <a:pPr marL="114300" indent="0" algn="just" fontAlgn="base">
              <a:buNone/>
            </a:pPr>
            <a:r>
              <a:rPr lang="en-GB" sz="1400" b="1" dirty="0">
                <a:solidFill>
                  <a:schemeClr val="tx1"/>
                </a:solidFill>
              </a:rPr>
              <a:t>OLULINE ON FÜÜSILISE JA SUHTLUSKESKKONNA KUJUNDAMINE AVALIKUS RUUMIS TERVISLIKKE KÄITUMISVALIKUID TOETAVAKS. </a:t>
            </a:r>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6858000" y="753673"/>
            <a:ext cx="2034798" cy="87827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182423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571500" lvl="0" indent="-457200" algn="just" fontAlgn="base">
              <a:buAutoNum type="arabicPeriod" startAt="8"/>
            </a:pPr>
            <a:r>
              <a:rPr lang="en-GB" sz="2000" b="1" dirty="0">
                <a:solidFill>
                  <a:schemeClr val="tx1"/>
                </a:solidFill>
              </a:rPr>
              <a:t>SUURENDADA KOOSTÖÖD AVALIKU, </a:t>
            </a:r>
          </a:p>
          <a:p>
            <a:pPr marL="114300" lvl="0" indent="0" algn="just" fontAlgn="base">
              <a:buNone/>
            </a:pPr>
            <a:r>
              <a:rPr lang="en-GB" sz="2000" b="1" dirty="0">
                <a:solidFill>
                  <a:schemeClr val="tx1"/>
                </a:solidFill>
              </a:rPr>
              <a:t>KOLMANDA JA ERASEKTORIGA, MIS HÕLMAKS ERI </a:t>
            </a:r>
          </a:p>
          <a:p>
            <a:pPr marL="114300" lvl="0" indent="0" algn="just" fontAlgn="base">
              <a:buNone/>
            </a:pPr>
            <a:r>
              <a:rPr lang="en-GB" sz="2000" b="1" dirty="0">
                <a:solidFill>
                  <a:schemeClr val="tx1"/>
                </a:solidFill>
              </a:rPr>
              <a:t>VALDKONDI NII RIIGI KUI KA KOHALIKUL TASANDIL NING KÕNETAKS JA KAASAKS KOGUKONDI. </a:t>
            </a:r>
          </a:p>
          <a:p>
            <a:pPr marL="114300" lvl="0" indent="0" algn="just" fontAlgn="base">
              <a:buNone/>
            </a:pPr>
            <a:r>
              <a:rPr lang="en-GB" sz="2000" b="1" dirty="0">
                <a:solidFill>
                  <a:schemeClr val="tx1"/>
                </a:solidFill>
              </a:rPr>
              <a:t>ARENDADA KOHALIKE OMAVALITSUSTE KOOSTÖÖD RIIGI-ASUTUSTEGA EESMÄRGIGA KOORDINEERIDA RAHVATERVISHOIU JA TURVALISUSE ALASEID TEGEVUSI, ET ELANIKE TERVIST, TURVALISUST JA HEAOLU PUUDUTAVAD OTSUSED OLEKSID LÄBIMÕELDUD NING SIHISTATUD. </a:t>
            </a:r>
          </a:p>
          <a:p>
            <a:pPr marL="114300" lvl="0" indent="0" algn="just" fontAlgn="base">
              <a:buNone/>
            </a:pPr>
            <a:r>
              <a:rPr lang="en-GB" sz="2000" b="1" dirty="0">
                <a:solidFill>
                  <a:schemeClr val="tx1"/>
                </a:solidFill>
              </a:rPr>
              <a:t>TUGEVDADA KOOSTÖÖD ÜLIKOOLIDE JA KÕRGKOOLIDEGA RAHVATERVISE ARENDAMISE VALDKONNAS.</a:t>
            </a:r>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6877050" y="753673"/>
            <a:ext cx="2015748" cy="94812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54324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571500" lvl="0" indent="-457200" algn="just" fontAlgn="base">
              <a:buAutoNum type="arabicPeriod" startAt="9"/>
            </a:pPr>
            <a:r>
              <a:rPr lang="en-GB" sz="2400" b="1" dirty="0">
                <a:solidFill>
                  <a:schemeClr val="tx1"/>
                </a:solidFill>
              </a:rPr>
              <a:t>KOOSTÖÖS RIIGI JA VALDKONNA </a:t>
            </a:r>
          </a:p>
          <a:p>
            <a:pPr marL="114300" lvl="0" indent="0" algn="just" fontAlgn="base">
              <a:buNone/>
            </a:pPr>
            <a:r>
              <a:rPr lang="en-GB" sz="2400" b="1" dirty="0">
                <a:solidFill>
                  <a:schemeClr val="tx1"/>
                </a:solidFill>
              </a:rPr>
              <a:t>ÕPPEASUTUSTEGA VÕTTA EESMÄRGIKS </a:t>
            </a:r>
          </a:p>
          <a:p>
            <a:pPr marL="114300" lvl="0" indent="0" algn="just" fontAlgn="base">
              <a:buNone/>
            </a:pPr>
            <a:r>
              <a:rPr lang="en-GB" sz="2400" b="1" dirty="0">
                <a:solidFill>
                  <a:schemeClr val="tx1"/>
                </a:solidFill>
              </a:rPr>
              <a:t>TERVISEGA SEOTUD VALDKONDADE TARVIS PIISAVAL ARVUL SPETSIALISTIDE ETTEVALMISTAMINE JA NENDE TÄIENDKOOLITUS.</a:t>
            </a:r>
          </a:p>
          <a:p>
            <a:pPr marL="114300" lvl="0" indent="0" algn="just" fontAlgn="base">
              <a:buNone/>
            </a:pPr>
            <a:r>
              <a:rPr lang="en-GB" sz="2400" b="1" dirty="0">
                <a:solidFill>
                  <a:schemeClr val="tx1"/>
                </a:solidFill>
              </a:rPr>
              <a:t>10.	KAALUDA KOHALIKES OMAVALITSUSTES RAHVATERVISE EEST VASTUTAVA SPETSIALISTI TÖÖLE VÕTMIST, KES OSKAKSID KORRALDADA TERVISEKÄITUMIST KUJUNDAVATE PROGRAMMIDE LÄBIVIIMIST.</a:t>
            </a:r>
          </a:p>
          <a:p>
            <a:pPr marL="114300" lvl="0" indent="0" fontAlgn="base">
              <a:buNone/>
            </a:pPr>
            <a:endParaRPr lang="en-GB" dirty="0"/>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6737350" y="753673"/>
            <a:ext cx="2155448" cy="998927"/>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157114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GB" b="1" dirty="0" err="1"/>
              <a:t>Eesmärkide</a:t>
            </a:r>
            <a:r>
              <a:rPr lang="en-GB" b="1" dirty="0"/>
              <a:t> </a:t>
            </a:r>
            <a:r>
              <a:rPr lang="en-GB" b="1" dirty="0" err="1"/>
              <a:t>saavutamiseks</a:t>
            </a:r>
            <a:r>
              <a:rPr lang="en-GB" b="1" dirty="0"/>
              <a:t> on </a:t>
            </a:r>
            <a:r>
              <a:rPr lang="en-GB" b="1" dirty="0" err="1"/>
              <a:t>oluline</a:t>
            </a:r>
            <a:endParaRPr b="1" dirty="0"/>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14300" lvl="0" indent="0" fontAlgn="base">
              <a:buNone/>
            </a:pPr>
            <a:endParaRPr lang="en-GB" sz="2800" dirty="0"/>
          </a:p>
          <a:p>
            <a:pPr marL="114300" lvl="0" indent="0" algn="just" fontAlgn="base">
              <a:buNone/>
            </a:pPr>
            <a:r>
              <a:rPr lang="en-GB" sz="2800" b="1" dirty="0">
                <a:solidFill>
                  <a:schemeClr val="tx1"/>
                </a:solidFill>
              </a:rPr>
              <a:t>11. </a:t>
            </a:r>
            <a:r>
              <a:rPr lang="et-EE" sz="2800" b="1" dirty="0">
                <a:solidFill>
                  <a:schemeClr val="tx1"/>
                </a:solidFill>
              </a:rPr>
              <a:t>TOETADA UKRAINA LIITUMIST </a:t>
            </a:r>
            <a:endParaRPr lang="en-GB" sz="2800" b="1" dirty="0">
              <a:solidFill>
                <a:schemeClr val="tx1"/>
              </a:solidFill>
            </a:endParaRPr>
          </a:p>
          <a:p>
            <a:pPr marL="114300" lvl="0" indent="0" algn="just" fontAlgn="base">
              <a:buNone/>
            </a:pPr>
            <a:r>
              <a:rPr lang="et-EE" sz="2800" b="1" dirty="0">
                <a:solidFill>
                  <a:schemeClr val="tx1"/>
                </a:solidFill>
              </a:rPr>
              <a:t>EUROOPA LIIDUGA NING </a:t>
            </a:r>
            <a:r>
              <a:rPr lang="en-GB" sz="2800" b="1" dirty="0">
                <a:solidFill>
                  <a:schemeClr val="tx1"/>
                </a:solidFill>
              </a:rPr>
              <a:t> </a:t>
            </a:r>
            <a:r>
              <a:rPr lang="et-EE" sz="2800" b="1" dirty="0">
                <a:solidFill>
                  <a:schemeClr val="tx1"/>
                </a:solidFill>
              </a:rPr>
              <a:t>TULENEVALT PÄDEVUSEST NING VÕIMALUSTEST OSUTADA OMALT POOLT IGAKÜLGSET KAASABI. </a:t>
            </a:r>
            <a:endParaRPr lang="en-GB" sz="2800" b="1" dirty="0">
              <a:solidFill>
                <a:schemeClr val="tx1"/>
              </a:solidFill>
            </a:endParaRPr>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6589873" y="753673"/>
            <a:ext cx="2302925" cy="1354200"/>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262583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D876-07AD-7E30-9DCF-A27CA1423437}"/>
              </a:ext>
            </a:extLst>
          </p:cNvPr>
          <p:cNvSpPr>
            <a:spLocks noGrp="1"/>
          </p:cNvSpPr>
          <p:nvPr>
            <p:ph type="title"/>
          </p:nvPr>
        </p:nvSpPr>
        <p:spPr/>
        <p:txBody>
          <a:bodyPr>
            <a:normAutofit fontScale="90000"/>
          </a:bodyPr>
          <a:lstStyle/>
          <a:p>
            <a:pPr algn="ctr"/>
            <a:r>
              <a:rPr lang="en-US" b="1" dirty="0"/>
              <a:t>KAVANDAMISEL ON JÄTKUTEGEVUSED …</a:t>
            </a:r>
            <a:endParaRPr lang="et-EE" b="1" dirty="0"/>
          </a:p>
        </p:txBody>
      </p:sp>
      <p:sp>
        <p:nvSpPr>
          <p:cNvPr id="3" name="Text Placeholder 2">
            <a:extLst>
              <a:ext uri="{FF2B5EF4-FFF2-40B4-BE49-F238E27FC236}">
                <a16:creationId xmlns:a16="http://schemas.microsoft.com/office/drawing/2014/main" id="{99D2B126-4A65-CB5F-E8F9-90127332FC97}"/>
              </a:ext>
            </a:extLst>
          </p:cNvPr>
          <p:cNvSpPr>
            <a:spLocks noGrp="1"/>
          </p:cNvSpPr>
          <p:nvPr>
            <p:ph type="body" idx="1"/>
          </p:nvPr>
        </p:nvSpPr>
        <p:spPr/>
        <p:txBody>
          <a:bodyPr>
            <a:normAutofit fontScale="77500" lnSpcReduction="20000"/>
          </a:bodyPr>
          <a:lstStyle/>
          <a:p>
            <a:pPr algn="just"/>
            <a:r>
              <a:rPr lang="en-US" sz="2800" b="1" dirty="0">
                <a:solidFill>
                  <a:schemeClr val="tx1"/>
                </a:solidFill>
              </a:rPr>
              <a:t>Oma </a:t>
            </a:r>
            <a:r>
              <a:rPr lang="en-US" sz="2800" b="1" dirty="0" err="1">
                <a:solidFill>
                  <a:schemeClr val="tx1"/>
                </a:solidFill>
              </a:rPr>
              <a:t>mõtteid</a:t>
            </a:r>
            <a:r>
              <a:rPr lang="en-US" sz="2800" b="1" dirty="0">
                <a:solidFill>
                  <a:schemeClr val="tx1"/>
                </a:solidFill>
              </a:rPr>
              <a:t> on juba </a:t>
            </a:r>
            <a:r>
              <a:rPr lang="en-US" sz="2800" b="1" dirty="0" err="1">
                <a:solidFill>
                  <a:schemeClr val="tx1"/>
                </a:solidFill>
              </a:rPr>
              <a:t>esitanud</a:t>
            </a:r>
            <a:r>
              <a:rPr lang="en-US" sz="2800" b="1" dirty="0">
                <a:solidFill>
                  <a:schemeClr val="tx1"/>
                </a:solidFill>
              </a:rPr>
              <a:t> ka </a:t>
            </a:r>
            <a:r>
              <a:rPr lang="en-US" sz="2800" b="1" dirty="0" err="1">
                <a:solidFill>
                  <a:schemeClr val="tx1"/>
                </a:solidFill>
              </a:rPr>
              <a:t>siinolijad</a:t>
            </a:r>
            <a:r>
              <a:rPr lang="en-US" sz="2800" b="1" dirty="0">
                <a:solidFill>
                  <a:schemeClr val="tx1"/>
                </a:solidFill>
              </a:rPr>
              <a:t>, </a:t>
            </a:r>
            <a:r>
              <a:rPr lang="en-US" sz="2800" b="1" dirty="0" err="1">
                <a:solidFill>
                  <a:schemeClr val="tx1"/>
                </a:solidFill>
              </a:rPr>
              <a:t>eksperdina</a:t>
            </a:r>
            <a:r>
              <a:rPr lang="en-US" sz="2800" b="1" dirty="0">
                <a:solidFill>
                  <a:schemeClr val="tx1"/>
                </a:solidFill>
              </a:rPr>
              <a:t> </a:t>
            </a:r>
            <a:r>
              <a:rPr lang="en-US" sz="2800" b="1" dirty="0" err="1">
                <a:solidFill>
                  <a:schemeClr val="tx1"/>
                </a:solidFill>
              </a:rPr>
              <a:t>Rivo</a:t>
            </a:r>
            <a:r>
              <a:rPr lang="en-US" sz="2800" b="1" dirty="0">
                <a:solidFill>
                  <a:schemeClr val="tx1"/>
                </a:solidFill>
              </a:rPr>
              <a:t> </a:t>
            </a:r>
            <a:r>
              <a:rPr lang="en-US" sz="2800" b="1" dirty="0" err="1">
                <a:solidFill>
                  <a:schemeClr val="tx1"/>
                </a:solidFill>
              </a:rPr>
              <a:t>Noorkõiv</a:t>
            </a:r>
            <a:r>
              <a:rPr lang="en-US" sz="2800" b="1" dirty="0">
                <a:solidFill>
                  <a:schemeClr val="tx1"/>
                </a:solidFill>
              </a:rPr>
              <a:t> </a:t>
            </a:r>
            <a:r>
              <a:rPr lang="en-US" sz="2800" b="1" dirty="0" err="1">
                <a:solidFill>
                  <a:schemeClr val="tx1"/>
                </a:solidFill>
              </a:rPr>
              <a:t>jt</a:t>
            </a:r>
            <a:endParaRPr lang="en-US" sz="2800" b="1" dirty="0">
              <a:solidFill>
                <a:schemeClr val="tx1"/>
              </a:solidFill>
            </a:endParaRPr>
          </a:p>
          <a:p>
            <a:pPr marL="114300" indent="0" algn="just">
              <a:buNone/>
            </a:pPr>
            <a:endParaRPr lang="en-US" sz="2800" b="1" dirty="0">
              <a:solidFill>
                <a:schemeClr val="tx1"/>
              </a:solidFill>
            </a:endParaRPr>
          </a:p>
          <a:p>
            <a:pPr algn="just"/>
            <a:r>
              <a:rPr lang="en-US" sz="2800" b="1" dirty="0" err="1">
                <a:solidFill>
                  <a:schemeClr val="tx1"/>
                </a:solidFill>
              </a:rPr>
              <a:t>Protsessi</a:t>
            </a:r>
            <a:r>
              <a:rPr lang="en-US" sz="2800" b="1" dirty="0">
                <a:solidFill>
                  <a:schemeClr val="tx1"/>
                </a:solidFill>
              </a:rPr>
              <a:t> on kavas </a:t>
            </a:r>
            <a:r>
              <a:rPr lang="en-US" sz="2800" b="1" dirty="0" err="1">
                <a:solidFill>
                  <a:schemeClr val="tx1"/>
                </a:solidFill>
              </a:rPr>
              <a:t>kaasata</a:t>
            </a:r>
            <a:r>
              <a:rPr lang="en-US" sz="2800" b="1" dirty="0">
                <a:solidFill>
                  <a:schemeClr val="tx1"/>
                </a:solidFill>
              </a:rPr>
              <a:t> </a:t>
            </a:r>
            <a:r>
              <a:rPr lang="en-US" sz="2800" b="1" dirty="0" err="1">
                <a:solidFill>
                  <a:schemeClr val="tx1"/>
                </a:solidFill>
              </a:rPr>
              <a:t>nii</a:t>
            </a:r>
            <a:r>
              <a:rPr lang="en-US" sz="2800" b="1" dirty="0">
                <a:solidFill>
                  <a:schemeClr val="tx1"/>
                </a:solidFill>
              </a:rPr>
              <a:t> </a:t>
            </a:r>
            <a:r>
              <a:rPr lang="en-US" sz="2800" b="1" dirty="0" err="1">
                <a:solidFill>
                  <a:schemeClr val="tx1"/>
                </a:solidFill>
              </a:rPr>
              <a:t>riigi</a:t>
            </a:r>
            <a:r>
              <a:rPr lang="en-US" sz="2800" b="1" dirty="0">
                <a:solidFill>
                  <a:schemeClr val="tx1"/>
                </a:solidFill>
              </a:rPr>
              <a:t> ja </a:t>
            </a:r>
            <a:r>
              <a:rPr lang="en-US" sz="2800" b="1" dirty="0" err="1">
                <a:solidFill>
                  <a:schemeClr val="tx1"/>
                </a:solidFill>
              </a:rPr>
              <a:t>kohalike</a:t>
            </a:r>
            <a:r>
              <a:rPr lang="en-US" sz="2800" b="1" dirty="0">
                <a:solidFill>
                  <a:schemeClr val="tx1"/>
                </a:solidFill>
              </a:rPr>
              <a:t> </a:t>
            </a:r>
            <a:r>
              <a:rPr lang="en-US" sz="2800" b="1" dirty="0" err="1">
                <a:solidFill>
                  <a:schemeClr val="tx1"/>
                </a:solidFill>
              </a:rPr>
              <a:t>omavalitsuste</a:t>
            </a:r>
            <a:r>
              <a:rPr lang="en-US" sz="2800" b="1" dirty="0">
                <a:solidFill>
                  <a:schemeClr val="tx1"/>
                </a:solidFill>
              </a:rPr>
              <a:t> </a:t>
            </a:r>
            <a:r>
              <a:rPr lang="en-US" sz="2800" b="1" dirty="0" err="1">
                <a:solidFill>
                  <a:schemeClr val="tx1"/>
                </a:solidFill>
              </a:rPr>
              <a:t>esindajaid</a:t>
            </a:r>
            <a:r>
              <a:rPr lang="en-US" sz="2800" b="1" dirty="0">
                <a:solidFill>
                  <a:schemeClr val="tx1"/>
                </a:solidFill>
              </a:rPr>
              <a:t> </a:t>
            </a:r>
            <a:r>
              <a:rPr lang="en-US" sz="2800" b="1" dirty="0" err="1">
                <a:solidFill>
                  <a:schemeClr val="tx1"/>
                </a:solidFill>
              </a:rPr>
              <a:t>kui</a:t>
            </a:r>
            <a:r>
              <a:rPr lang="en-US" sz="2800" b="1" dirty="0">
                <a:solidFill>
                  <a:schemeClr val="tx1"/>
                </a:solidFill>
              </a:rPr>
              <a:t> ka </a:t>
            </a:r>
            <a:r>
              <a:rPr lang="en-US" sz="2800" b="1" dirty="0" err="1">
                <a:solidFill>
                  <a:schemeClr val="tx1"/>
                </a:solidFill>
              </a:rPr>
              <a:t>teadlasi</a:t>
            </a:r>
            <a:r>
              <a:rPr lang="en-US" sz="2800" b="1" dirty="0">
                <a:solidFill>
                  <a:schemeClr val="tx1"/>
                </a:solidFill>
              </a:rPr>
              <a:t> </a:t>
            </a:r>
            <a:r>
              <a:rPr lang="en-US" sz="2800" b="1" dirty="0" err="1">
                <a:solidFill>
                  <a:schemeClr val="tx1"/>
                </a:solidFill>
              </a:rPr>
              <a:t>ning</a:t>
            </a:r>
            <a:r>
              <a:rPr lang="en-US" sz="2800" b="1" dirty="0">
                <a:solidFill>
                  <a:schemeClr val="tx1"/>
                </a:solidFill>
              </a:rPr>
              <a:t> </a:t>
            </a:r>
            <a:r>
              <a:rPr lang="en-US" sz="2800" b="1" dirty="0" err="1">
                <a:solidFill>
                  <a:schemeClr val="tx1"/>
                </a:solidFill>
              </a:rPr>
              <a:t>eksperte</a:t>
            </a:r>
            <a:endParaRPr lang="en-US" sz="2800" b="1" dirty="0">
              <a:solidFill>
                <a:schemeClr val="tx1"/>
              </a:solidFill>
            </a:endParaRPr>
          </a:p>
          <a:p>
            <a:pPr algn="just"/>
            <a:endParaRPr lang="en-US" sz="2800" b="1" dirty="0">
              <a:solidFill>
                <a:schemeClr val="tx1"/>
              </a:solidFill>
            </a:endParaRPr>
          </a:p>
          <a:p>
            <a:pPr algn="just"/>
            <a:r>
              <a:rPr lang="en-US" sz="2800" b="1" dirty="0" err="1">
                <a:solidFill>
                  <a:schemeClr val="tx1"/>
                </a:solidFill>
              </a:rPr>
              <a:t>Nii</a:t>
            </a:r>
            <a:r>
              <a:rPr lang="en-US" sz="2800" b="1" dirty="0">
                <a:solidFill>
                  <a:schemeClr val="tx1"/>
                </a:solidFill>
              </a:rPr>
              <a:t> </a:t>
            </a:r>
            <a:r>
              <a:rPr lang="en-US" sz="2800" b="1" dirty="0" err="1">
                <a:solidFill>
                  <a:schemeClr val="tx1"/>
                </a:solidFill>
              </a:rPr>
              <a:t>võiks</a:t>
            </a:r>
            <a:r>
              <a:rPr lang="en-US" sz="2800" b="1" dirty="0">
                <a:solidFill>
                  <a:schemeClr val="tx1"/>
                </a:solidFill>
              </a:rPr>
              <a:t> </a:t>
            </a:r>
            <a:r>
              <a:rPr lang="en-US" sz="2800" b="1" dirty="0" err="1">
                <a:solidFill>
                  <a:schemeClr val="tx1"/>
                </a:solidFill>
              </a:rPr>
              <a:t>rohkem</a:t>
            </a:r>
            <a:r>
              <a:rPr lang="en-US" sz="2800" b="1" dirty="0">
                <a:solidFill>
                  <a:schemeClr val="tx1"/>
                </a:solidFill>
              </a:rPr>
              <a:t> </a:t>
            </a:r>
            <a:r>
              <a:rPr lang="en-US" sz="2800" b="1" dirty="0" err="1">
                <a:solidFill>
                  <a:schemeClr val="tx1"/>
                </a:solidFill>
              </a:rPr>
              <a:t>teada</a:t>
            </a:r>
            <a:r>
              <a:rPr lang="en-US" sz="2800" b="1" dirty="0">
                <a:solidFill>
                  <a:schemeClr val="tx1"/>
                </a:solidFill>
              </a:rPr>
              <a:t>, </a:t>
            </a:r>
            <a:r>
              <a:rPr lang="en-US" sz="2800" b="1" dirty="0" err="1">
                <a:solidFill>
                  <a:schemeClr val="tx1"/>
                </a:solidFill>
              </a:rPr>
              <a:t>mida</a:t>
            </a:r>
            <a:r>
              <a:rPr lang="en-US" sz="2800" b="1" dirty="0">
                <a:solidFill>
                  <a:schemeClr val="tx1"/>
                </a:solidFill>
              </a:rPr>
              <a:t> </a:t>
            </a:r>
            <a:r>
              <a:rPr lang="en-US" sz="2800" b="1" dirty="0" err="1">
                <a:solidFill>
                  <a:schemeClr val="tx1"/>
                </a:solidFill>
              </a:rPr>
              <a:t>tervise</a:t>
            </a:r>
            <a:r>
              <a:rPr lang="en-US" sz="2800" b="1" dirty="0">
                <a:solidFill>
                  <a:schemeClr val="tx1"/>
                </a:solidFill>
              </a:rPr>
              <a:t> </a:t>
            </a:r>
            <a:r>
              <a:rPr lang="en-US" sz="2800" b="1" dirty="0" err="1">
                <a:solidFill>
                  <a:schemeClr val="tx1"/>
                </a:solidFill>
              </a:rPr>
              <a:t>valdkonnas</a:t>
            </a:r>
            <a:r>
              <a:rPr lang="en-US" sz="2800" b="1" dirty="0">
                <a:solidFill>
                  <a:schemeClr val="tx1"/>
                </a:solidFill>
              </a:rPr>
              <a:t> </a:t>
            </a:r>
            <a:r>
              <a:rPr lang="en-US" sz="2800" b="1" dirty="0" err="1">
                <a:solidFill>
                  <a:schemeClr val="tx1"/>
                </a:solidFill>
              </a:rPr>
              <a:t>kohalikes</a:t>
            </a:r>
            <a:r>
              <a:rPr lang="en-US" sz="2800" b="1" dirty="0">
                <a:solidFill>
                  <a:schemeClr val="tx1"/>
                </a:solidFill>
              </a:rPr>
              <a:t> </a:t>
            </a:r>
            <a:r>
              <a:rPr lang="en-US" sz="2800" b="1" dirty="0" err="1">
                <a:solidFill>
                  <a:schemeClr val="tx1"/>
                </a:solidFill>
              </a:rPr>
              <a:t>omavalitsustes</a:t>
            </a:r>
            <a:r>
              <a:rPr lang="en-US" sz="2800" b="1" dirty="0">
                <a:solidFill>
                  <a:schemeClr val="tx1"/>
                </a:solidFill>
              </a:rPr>
              <a:t> </a:t>
            </a:r>
            <a:r>
              <a:rPr lang="en-US" sz="2800" b="1" dirty="0" err="1">
                <a:solidFill>
                  <a:schemeClr val="tx1"/>
                </a:solidFill>
              </a:rPr>
              <a:t>tehakse</a:t>
            </a:r>
            <a:r>
              <a:rPr lang="en-US" sz="2800" b="1" dirty="0">
                <a:solidFill>
                  <a:schemeClr val="tx1"/>
                </a:solidFill>
              </a:rPr>
              <a:t>, </a:t>
            </a:r>
            <a:r>
              <a:rPr lang="en-US" sz="2800" b="1" dirty="0" err="1">
                <a:solidFill>
                  <a:schemeClr val="tx1"/>
                </a:solidFill>
              </a:rPr>
              <a:t>saada</a:t>
            </a:r>
            <a:r>
              <a:rPr lang="en-US" sz="2800" b="1" dirty="0">
                <a:solidFill>
                  <a:schemeClr val="tx1"/>
                </a:solidFill>
              </a:rPr>
              <a:t> </a:t>
            </a:r>
            <a:r>
              <a:rPr lang="fi-FI" sz="2800" b="1" dirty="0" err="1">
                <a:solidFill>
                  <a:schemeClr val="tx1"/>
                </a:solidFill>
                <a:latin typeface="Times New Roman" panose="02020603050405020304" pitchFamily="18" charset="0"/>
              </a:rPr>
              <a:t>ü</a:t>
            </a:r>
            <a:r>
              <a:rPr lang="fi-FI" sz="2800" b="1" dirty="0" err="1">
                <a:solidFill>
                  <a:schemeClr val="tx1"/>
                </a:solidFill>
                <a:effectLst/>
                <a:latin typeface="Times New Roman" panose="02020603050405020304" pitchFamily="18" charset="0"/>
                <a:ea typeface="Arial Unicode MS"/>
                <a:cs typeface="Arial Unicode MS"/>
              </a:rPr>
              <a:t>levaade</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toimuvast</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näiteks</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näidisomavalitsuse</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väljaselgitamine</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olemaolevate</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kogemuse</a:t>
            </a:r>
            <a:r>
              <a:rPr lang="fi-FI" sz="2800" b="1" dirty="0">
                <a:solidFill>
                  <a:schemeClr val="tx1"/>
                </a:solidFill>
                <a:effectLst/>
                <a:latin typeface="Times New Roman" panose="02020603050405020304" pitchFamily="18" charset="0"/>
                <a:ea typeface="Arial Unicode MS"/>
                <a:cs typeface="Arial Unicode MS"/>
              </a:rPr>
              <a:t> </a:t>
            </a:r>
            <a:r>
              <a:rPr lang="fi-FI" sz="2800" b="1" dirty="0" err="1">
                <a:solidFill>
                  <a:schemeClr val="tx1"/>
                </a:solidFill>
                <a:effectLst/>
                <a:latin typeface="Times New Roman" panose="02020603050405020304" pitchFamily="18" charset="0"/>
                <a:ea typeface="Arial Unicode MS"/>
                <a:cs typeface="Arial Unicode MS"/>
              </a:rPr>
              <a:t>jagamine</a:t>
            </a:r>
            <a:r>
              <a:rPr lang="fi-FI" sz="2800" b="1" dirty="0">
                <a:solidFill>
                  <a:schemeClr val="tx1"/>
                </a:solidFill>
                <a:effectLst/>
                <a:latin typeface="Times New Roman" panose="02020603050405020304" pitchFamily="18" charset="0"/>
                <a:ea typeface="Arial Unicode MS"/>
                <a:cs typeface="Arial Unicode MS"/>
              </a:rPr>
              <a:t> ja </a:t>
            </a:r>
            <a:r>
              <a:rPr lang="fi-FI" sz="2800" b="1" dirty="0" err="1">
                <a:solidFill>
                  <a:schemeClr val="tx1"/>
                </a:solidFill>
                <a:effectLst/>
                <a:latin typeface="Times New Roman" panose="02020603050405020304" pitchFamily="18" charset="0"/>
                <a:ea typeface="Arial Unicode MS"/>
                <a:cs typeface="Arial Unicode MS"/>
              </a:rPr>
              <a:t>rakendamine</a:t>
            </a:r>
            <a:endParaRPr lang="en-US" sz="2800" b="1" dirty="0">
              <a:solidFill>
                <a:schemeClr val="tx1"/>
              </a:solidFill>
            </a:endParaRPr>
          </a:p>
          <a:p>
            <a:endParaRPr lang="et-EE" dirty="0"/>
          </a:p>
        </p:txBody>
      </p:sp>
    </p:spTree>
    <p:extLst>
      <p:ext uri="{BB962C8B-B14F-4D97-AF65-F5344CB8AC3E}">
        <p14:creationId xmlns:p14="http://schemas.microsoft.com/office/powerpoint/2010/main" val="161847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1106-DD8A-6CE7-D6B7-328D74915B4F}"/>
              </a:ext>
            </a:extLst>
          </p:cNvPr>
          <p:cNvSpPr>
            <a:spLocks noGrp="1"/>
          </p:cNvSpPr>
          <p:nvPr>
            <p:ph type="title"/>
          </p:nvPr>
        </p:nvSpPr>
        <p:spPr/>
        <p:txBody>
          <a:bodyPr>
            <a:normAutofit fontScale="90000"/>
          </a:bodyPr>
          <a:lstStyle/>
          <a:p>
            <a:pPr algn="ctr"/>
            <a:r>
              <a:rPr lang="en-US" b="1" dirty="0" err="1"/>
              <a:t>Suur</a:t>
            </a:r>
            <a:r>
              <a:rPr lang="en-US" b="1" dirty="0"/>
              <a:t> </a:t>
            </a:r>
            <a:r>
              <a:rPr lang="en-US" b="1" dirty="0" err="1"/>
              <a:t>tänu</a:t>
            </a:r>
            <a:r>
              <a:rPr lang="en-US" b="1" dirty="0"/>
              <a:t> </a:t>
            </a:r>
            <a:r>
              <a:rPr lang="en-US" b="1" dirty="0" err="1"/>
              <a:t>Riigikogu</a:t>
            </a:r>
            <a:r>
              <a:rPr lang="en-US" b="1" dirty="0"/>
              <a:t> </a:t>
            </a:r>
            <a:r>
              <a:rPr lang="en-US" b="1" dirty="0" err="1"/>
              <a:t>sotsiaalkomisjonile</a:t>
            </a:r>
            <a:r>
              <a:rPr lang="en-US" b="1" dirty="0"/>
              <a:t>!</a:t>
            </a:r>
            <a:endParaRPr lang="et-EE" b="1" dirty="0"/>
          </a:p>
        </p:txBody>
      </p:sp>
      <p:sp>
        <p:nvSpPr>
          <p:cNvPr id="3" name="Text Placeholder 2">
            <a:extLst>
              <a:ext uri="{FF2B5EF4-FFF2-40B4-BE49-F238E27FC236}">
                <a16:creationId xmlns:a16="http://schemas.microsoft.com/office/drawing/2014/main" id="{8359087D-D8DC-58EB-68A9-FBDC6F6A29F5}"/>
              </a:ext>
            </a:extLst>
          </p:cNvPr>
          <p:cNvSpPr>
            <a:spLocks noGrp="1"/>
          </p:cNvSpPr>
          <p:nvPr>
            <p:ph type="body" idx="1"/>
          </p:nvPr>
        </p:nvSpPr>
        <p:spPr/>
        <p:txBody>
          <a:bodyPr>
            <a:noAutofit/>
          </a:bodyPr>
          <a:lstStyle/>
          <a:p>
            <a:pPr algn="just"/>
            <a:r>
              <a:rPr lang="en-US" sz="3200" b="1" dirty="0" err="1">
                <a:solidFill>
                  <a:schemeClr val="tx1"/>
                </a:solidFill>
              </a:rPr>
              <a:t>Oleme</a:t>
            </a:r>
            <a:r>
              <a:rPr lang="en-US" sz="3200" b="1" dirty="0">
                <a:solidFill>
                  <a:schemeClr val="tx1"/>
                </a:solidFill>
              </a:rPr>
              <a:t> </a:t>
            </a:r>
            <a:r>
              <a:rPr lang="en-US" sz="3200" b="1" dirty="0" err="1">
                <a:solidFill>
                  <a:schemeClr val="tx1"/>
                </a:solidFill>
              </a:rPr>
              <a:t>tänulikud</a:t>
            </a:r>
            <a:r>
              <a:rPr lang="en-US" sz="3200" b="1" dirty="0">
                <a:solidFill>
                  <a:schemeClr val="tx1"/>
                </a:solidFill>
              </a:rPr>
              <a:t> </a:t>
            </a:r>
            <a:r>
              <a:rPr lang="en-US" sz="3200" b="1" dirty="0" err="1">
                <a:solidFill>
                  <a:schemeClr val="tx1"/>
                </a:solidFill>
              </a:rPr>
              <a:t>sotsiaalkomisjonile</a:t>
            </a:r>
            <a:r>
              <a:rPr lang="en-US" sz="3200" b="1" dirty="0">
                <a:solidFill>
                  <a:schemeClr val="tx1"/>
                </a:solidFill>
              </a:rPr>
              <a:t> ja </a:t>
            </a:r>
            <a:r>
              <a:rPr lang="en-US" sz="3200" b="1" dirty="0" err="1">
                <a:solidFill>
                  <a:schemeClr val="tx1"/>
                </a:solidFill>
              </a:rPr>
              <a:t>esimees</a:t>
            </a:r>
            <a:r>
              <a:rPr lang="en-US" sz="3200" b="1" dirty="0">
                <a:solidFill>
                  <a:schemeClr val="tx1"/>
                </a:solidFill>
              </a:rPr>
              <a:t> Helmen </a:t>
            </a:r>
            <a:r>
              <a:rPr lang="en-US" sz="3200" b="1" dirty="0" err="1">
                <a:solidFill>
                  <a:schemeClr val="tx1"/>
                </a:solidFill>
              </a:rPr>
              <a:t>Kütile</a:t>
            </a:r>
            <a:r>
              <a:rPr lang="en-US" sz="3200" b="1" dirty="0">
                <a:solidFill>
                  <a:schemeClr val="tx1"/>
                </a:solidFill>
              </a:rPr>
              <a:t> </a:t>
            </a:r>
            <a:r>
              <a:rPr lang="en-US" sz="3200" b="1" dirty="0" err="1">
                <a:solidFill>
                  <a:schemeClr val="tx1"/>
                </a:solidFill>
              </a:rPr>
              <a:t>tänase</a:t>
            </a:r>
            <a:r>
              <a:rPr lang="en-US" sz="3200" b="1" dirty="0">
                <a:solidFill>
                  <a:schemeClr val="tx1"/>
                </a:solidFill>
              </a:rPr>
              <a:t> </a:t>
            </a:r>
            <a:r>
              <a:rPr lang="en-US" sz="3200" b="1" dirty="0" err="1">
                <a:solidFill>
                  <a:schemeClr val="tx1"/>
                </a:solidFill>
              </a:rPr>
              <a:t>kutse</a:t>
            </a:r>
            <a:r>
              <a:rPr lang="en-US" sz="3200" b="1" dirty="0">
                <a:solidFill>
                  <a:schemeClr val="tx1"/>
                </a:solidFill>
              </a:rPr>
              <a:t> </a:t>
            </a:r>
            <a:r>
              <a:rPr lang="en-US" sz="3200" b="1" dirty="0" err="1">
                <a:solidFill>
                  <a:schemeClr val="tx1"/>
                </a:solidFill>
              </a:rPr>
              <a:t>eest</a:t>
            </a:r>
            <a:r>
              <a:rPr lang="en-US" sz="3200" b="1" dirty="0">
                <a:solidFill>
                  <a:schemeClr val="tx1"/>
                </a:solidFill>
              </a:rPr>
              <a:t> </a:t>
            </a:r>
          </a:p>
          <a:p>
            <a:pPr algn="just"/>
            <a:r>
              <a:rPr lang="en-US" sz="3200" b="1" dirty="0" err="1">
                <a:solidFill>
                  <a:schemeClr val="tx1"/>
                </a:solidFill>
              </a:rPr>
              <a:t>Peame</a:t>
            </a:r>
            <a:r>
              <a:rPr lang="en-US" sz="3200" b="1" dirty="0">
                <a:solidFill>
                  <a:schemeClr val="tx1"/>
                </a:solidFill>
              </a:rPr>
              <a:t> </a:t>
            </a:r>
            <a:r>
              <a:rPr lang="en-US" sz="3200" b="1" dirty="0" err="1">
                <a:solidFill>
                  <a:schemeClr val="tx1"/>
                </a:solidFill>
              </a:rPr>
              <a:t>väga</a:t>
            </a:r>
            <a:r>
              <a:rPr lang="en-US" sz="3200" b="1" dirty="0">
                <a:solidFill>
                  <a:schemeClr val="tx1"/>
                </a:solidFill>
              </a:rPr>
              <a:t> </a:t>
            </a:r>
            <a:r>
              <a:rPr lang="en-US" sz="3200" b="1" dirty="0" err="1">
                <a:solidFill>
                  <a:schemeClr val="tx1"/>
                </a:solidFill>
              </a:rPr>
              <a:t>oluliseks</a:t>
            </a:r>
            <a:r>
              <a:rPr lang="en-US" sz="3200" b="1" dirty="0">
                <a:solidFill>
                  <a:schemeClr val="tx1"/>
                </a:solidFill>
              </a:rPr>
              <a:t>, et </a:t>
            </a:r>
            <a:r>
              <a:rPr lang="en-US" sz="3200" b="1" dirty="0" err="1">
                <a:solidFill>
                  <a:schemeClr val="tx1"/>
                </a:solidFill>
              </a:rPr>
              <a:t>komisjon</a:t>
            </a:r>
            <a:r>
              <a:rPr lang="en-US" sz="3200" b="1" dirty="0">
                <a:solidFill>
                  <a:schemeClr val="tx1"/>
                </a:solidFill>
              </a:rPr>
              <a:t> </a:t>
            </a:r>
            <a:r>
              <a:rPr lang="en-US" sz="3200" b="1" dirty="0" err="1">
                <a:solidFill>
                  <a:schemeClr val="tx1"/>
                </a:solidFill>
              </a:rPr>
              <a:t>võttis</a:t>
            </a:r>
            <a:r>
              <a:rPr lang="en-US" sz="3200" b="1" dirty="0">
                <a:solidFill>
                  <a:schemeClr val="tx1"/>
                </a:solidFill>
              </a:rPr>
              <a:t> </a:t>
            </a:r>
            <a:r>
              <a:rPr lang="en-US" sz="3200" b="1" dirty="0" err="1">
                <a:solidFill>
                  <a:schemeClr val="tx1"/>
                </a:solidFill>
              </a:rPr>
              <a:t>Eesti</a:t>
            </a:r>
            <a:r>
              <a:rPr lang="en-US" sz="3200" b="1" dirty="0">
                <a:solidFill>
                  <a:schemeClr val="tx1"/>
                </a:solidFill>
              </a:rPr>
              <a:t> VII </a:t>
            </a:r>
            <a:r>
              <a:rPr lang="en-US" sz="3200" b="1" dirty="0" err="1">
                <a:solidFill>
                  <a:schemeClr val="tx1"/>
                </a:solidFill>
              </a:rPr>
              <a:t>Omalitsususpäeva</a:t>
            </a:r>
            <a:r>
              <a:rPr lang="en-US" sz="3200" b="1" dirty="0">
                <a:solidFill>
                  <a:schemeClr val="tx1"/>
                </a:solidFill>
              </a:rPr>
              <a:t> </a:t>
            </a:r>
            <a:r>
              <a:rPr lang="en-US" sz="3200" b="1" dirty="0" err="1">
                <a:solidFill>
                  <a:schemeClr val="tx1"/>
                </a:solidFill>
              </a:rPr>
              <a:t>deklaratsiooni</a:t>
            </a:r>
            <a:r>
              <a:rPr lang="en-US" sz="3200" b="1" dirty="0">
                <a:solidFill>
                  <a:schemeClr val="tx1"/>
                </a:solidFill>
              </a:rPr>
              <a:t> </a:t>
            </a:r>
            <a:r>
              <a:rPr lang="en-US" sz="3200" b="1" dirty="0" err="1">
                <a:solidFill>
                  <a:schemeClr val="tx1"/>
                </a:solidFill>
              </a:rPr>
              <a:t>arutelu</a:t>
            </a:r>
            <a:r>
              <a:rPr lang="en-US" sz="3200" b="1" dirty="0">
                <a:solidFill>
                  <a:schemeClr val="tx1"/>
                </a:solidFill>
              </a:rPr>
              <a:t> </a:t>
            </a:r>
            <a:r>
              <a:rPr lang="en-US" sz="3200" b="1" dirty="0" err="1">
                <a:solidFill>
                  <a:schemeClr val="tx1"/>
                </a:solidFill>
              </a:rPr>
              <a:t>oma</a:t>
            </a:r>
            <a:r>
              <a:rPr lang="en-US" sz="3200" b="1" dirty="0">
                <a:solidFill>
                  <a:schemeClr val="tx1"/>
                </a:solidFill>
              </a:rPr>
              <a:t> </a:t>
            </a:r>
            <a:r>
              <a:rPr lang="en-US" sz="3200" b="1" dirty="0" err="1">
                <a:solidFill>
                  <a:schemeClr val="tx1"/>
                </a:solidFill>
              </a:rPr>
              <a:t>päevakorda</a:t>
            </a:r>
            <a:endParaRPr lang="et-EE" sz="3200" b="1" dirty="0">
              <a:solidFill>
                <a:schemeClr val="tx1"/>
              </a:solidFill>
            </a:endParaRPr>
          </a:p>
        </p:txBody>
      </p:sp>
    </p:spTree>
    <p:extLst>
      <p:ext uri="{BB962C8B-B14F-4D97-AF65-F5344CB8AC3E}">
        <p14:creationId xmlns:p14="http://schemas.microsoft.com/office/powerpoint/2010/main" val="27972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BAAD-E2CD-C7E2-5B71-E7E5B5ABDBAE}"/>
              </a:ext>
            </a:extLst>
          </p:cNvPr>
          <p:cNvSpPr>
            <a:spLocks noGrp="1"/>
          </p:cNvSpPr>
          <p:nvPr>
            <p:ph type="title"/>
          </p:nvPr>
        </p:nvSpPr>
        <p:spPr/>
        <p:txBody>
          <a:bodyPr>
            <a:normAutofit fontScale="90000"/>
          </a:bodyPr>
          <a:lstStyle/>
          <a:p>
            <a:r>
              <a:rPr lang="et-EE" b="1" dirty="0"/>
              <a:t>2023. aasta O</a:t>
            </a:r>
            <a:r>
              <a:rPr lang="en-US" b="1" dirty="0"/>
              <a:t>VP</a:t>
            </a:r>
            <a:r>
              <a:rPr lang="et-EE" b="1" dirty="0"/>
              <a:t> korraldamise õigus</a:t>
            </a:r>
            <a:r>
              <a:rPr lang="en-US" b="1" dirty="0"/>
              <a:t> anti </a:t>
            </a:r>
            <a:r>
              <a:rPr lang="en-US" b="1" dirty="0" err="1"/>
              <a:t>üle</a:t>
            </a:r>
            <a:r>
              <a:rPr lang="et-EE" b="1" dirty="0"/>
              <a:t> Rae </a:t>
            </a:r>
            <a:r>
              <a:rPr lang="et-EE" b="1" dirty="0" err="1"/>
              <a:t>val</a:t>
            </a:r>
            <a:r>
              <a:rPr lang="en-US" b="1" dirty="0"/>
              <a:t>da</a:t>
            </a:r>
            <a:endParaRPr lang="et-EE" dirty="0"/>
          </a:p>
        </p:txBody>
      </p:sp>
      <p:sp>
        <p:nvSpPr>
          <p:cNvPr id="3" name="Text Placeholder 2">
            <a:extLst>
              <a:ext uri="{FF2B5EF4-FFF2-40B4-BE49-F238E27FC236}">
                <a16:creationId xmlns:a16="http://schemas.microsoft.com/office/drawing/2014/main" id="{144B4AFC-16CB-C4B7-44E3-3BF20BD9A12A}"/>
              </a:ext>
            </a:extLst>
          </p:cNvPr>
          <p:cNvSpPr>
            <a:spLocks noGrp="1"/>
          </p:cNvSpPr>
          <p:nvPr>
            <p:ph type="body" idx="1"/>
          </p:nvPr>
        </p:nvSpPr>
        <p:spPr>
          <a:xfrm>
            <a:off x="311700" y="1828465"/>
            <a:ext cx="8520600" cy="2740410"/>
          </a:xfrm>
        </p:spPr>
        <p:txBody>
          <a:bodyPr/>
          <a:lstStyle/>
          <a:p>
            <a:endParaRPr lang="et-EE" dirty="0"/>
          </a:p>
        </p:txBody>
      </p:sp>
      <p:pic>
        <p:nvPicPr>
          <p:cNvPr id="1026" name="Picture 2" descr="Võib olla pilt järgmisest: 7 inimest ja inimesed seisavad">
            <a:extLst>
              <a:ext uri="{FF2B5EF4-FFF2-40B4-BE49-F238E27FC236}">
                <a16:creationId xmlns:a16="http://schemas.microsoft.com/office/drawing/2014/main" id="{D23BB1EF-9BA0-B020-CFD6-40ABA5ABB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999252"/>
            <a:ext cx="8407400" cy="412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8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624B-7DC1-83A4-723C-205283E01ED8}"/>
              </a:ext>
            </a:extLst>
          </p:cNvPr>
          <p:cNvSpPr>
            <a:spLocks noGrp="1"/>
          </p:cNvSpPr>
          <p:nvPr>
            <p:ph type="title"/>
          </p:nvPr>
        </p:nvSpPr>
        <p:spPr>
          <a:xfrm>
            <a:off x="311700" y="445024"/>
            <a:ext cx="8520600" cy="755703"/>
          </a:xfrm>
        </p:spPr>
        <p:txBody>
          <a:bodyPr>
            <a:noAutofit/>
          </a:bodyPr>
          <a:lstStyle/>
          <a:p>
            <a:pPr algn="ctr"/>
            <a:r>
              <a:rPr lang="en-US" sz="2400" dirty="0"/>
              <a:t>ENAM TEAVET MAHUKAST OVP KOGUMIKUST </a:t>
            </a:r>
            <a:r>
              <a:rPr lang="en-US" sz="2000" dirty="0"/>
              <a:t>https://polismtu.ee/kaujp/kogumikud/:</a:t>
            </a:r>
            <a:endParaRPr lang="et-EE" sz="2000" dirty="0"/>
          </a:p>
        </p:txBody>
      </p:sp>
      <p:sp>
        <p:nvSpPr>
          <p:cNvPr id="3" name="Text Placeholder 2">
            <a:extLst>
              <a:ext uri="{FF2B5EF4-FFF2-40B4-BE49-F238E27FC236}">
                <a16:creationId xmlns:a16="http://schemas.microsoft.com/office/drawing/2014/main" id="{5C167972-A148-4339-F1F6-84278CA2A8EC}"/>
              </a:ext>
            </a:extLst>
          </p:cNvPr>
          <p:cNvSpPr>
            <a:spLocks noGrp="1"/>
          </p:cNvSpPr>
          <p:nvPr>
            <p:ph type="body" idx="1"/>
          </p:nvPr>
        </p:nvSpPr>
        <p:spPr>
          <a:xfrm>
            <a:off x="200864" y="1316182"/>
            <a:ext cx="8520600" cy="3233268"/>
          </a:xfrm>
        </p:spPr>
        <p:txBody>
          <a:bodyPr/>
          <a:lstStyle/>
          <a:p>
            <a:endParaRPr lang="et-EE" dirty="0"/>
          </a:p>
        </p:txBody>
      </p:sp>
      <p:pic>
        <p:nvPicPr>
          <p:cNvPr id="5122" name="Picture 2">
            <a:extLst>
              <a:ext uri="{FF2B5EF4-FFF2-40B4-BE49-F238E27FC236}">
                <a16:creationId xmlns:a16="http://schemas.microsoft.com/office/drawing/2014/main" id="{D5D994CB-DBE3-4210-8A32-6EF4B0E0E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64" y="1200728"/>
            <a:ext cx="8520600" cy="399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2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1"/>
          </p:nvPr>
        </p:nvSpPr>
        <p:spPr>
          <a:xfrm>
            <a:off x="311700" y="1742031"/>
            <a:ext cx="8520600" cy="282684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GB" dirty="0"/>
          </a:p>
          <a:p>
            <a:pPr marL="0" lvl="0" indent="0" algn="l" rtl="0">
              <a:spcBef>
                <a:spcPts val="0"/>
              </a:spcBef>
              <a:spcAft>
                <a:spcPts val="1200"/>
              </a:spcAft>
              <a:buNone/>
            </a:pPr>
            <a:endParaRPr lang="en-GB" dirty="0"/>
          </a:p>
          <a:p>
            <a:pPr marL="0" lvl="0" indent="0" algn="ctr" rtl="0">
              <a:spcBef>
                <a:spcPts val="0"/>
              </a:spcBef>
              <a:spcAft>
                <a:spcPts val="1200"/>
              </a:spcAft>
              <a:buNone/>
            </a:pPr>
            <a:r>
              <a:rPr lang="en-GB" sz="2800" dirty="0"/>
              <a:t>TÄNA</a:t>
            </a:r>
            <a:r>
              <a:rPr lang="et-EE" sz="2800" dirty="0"/>
              <a:t>ME</a:t>
            </a:r>
            <a:r>
              <a:rPr lang="en-GB" sz="2800" dirty="0"/>
              <a:t> TÄHELEPANU EEST!</a:t>
            </a:r>
            <a:endParaRPr sz="2800" dirty="0"/>
          </a:p>
        </p:txBody>
      </p:sp>
      <p:pic>
        <p:nvPicPr>
          <p:cNvPr id="64" name="Google Shape;64;p14"/>
          <p:cNvPicPr preferRelativeResize="0"/>
          <p:nvPr/>
        </p:nvPicPr>
        <p:blipFill>
          <a:blip r:embed="rId3">
            <a:alphaModFix/>
          </a:blip>
          <a:stretch>
            <a:fillRect/>
          </a:stretch>
        </p:blipFill>
        <p:spPr>
          <a:xfrm>
            <a:off x="1673275" y="4474425"/>
            <a:ext cx="7390525" cy="656625"/>
          </a:xfrm>
          <a:prstGeom prst="rect">
            <a:avLst/>
          </a:prstGeom>
          <a:noFill/>
          <a:ln>
            <a:noFill/>
          </a:ln>
        </p:spPr>
      </p:pic>
      <p:pic>
        <p:nvPicPr>
          <p:cNvPr id="65" name="Google Shape;65;p14"/>
          <p:cNvPicPr preferRelativeResize="0"/>
          <p:nvPr/>
        </p:nvPicPr>
        <p:blipFill>
          <a:blip r:embed="rId4">
            <a:alphaModFix/>
          </a:blip>
          <a:stretch>
            <a:fillRect/>
          </a:stretch>
        </p:blipFill>
        <p:spPr>
          <a:xfrm>
            <a:off x="122625" y="4568875"/>
            <a:ext cx="1726750" cy="502250"/>
          </a:xfrm>
          <a:prstGeom prst="rect">
            <a:avLst/>
          </a:prstGeom>
          <a:noFill/>
          <a:ln>
            <a:noFill/>
          </a:ln>
        </p:spPr>
      </p:pic>
      <p:pic>
        <p:nvPicPr>
          <p:cNvPr id="66" name="Google Shape;66;p14"/>
          <p:cNvPicPr preferRelativeResize="0"/>
          <p:nvPr/>
        </p:nvPicPr>
        <p:blipFill>
          <a:blip r:embed="rId5">
            <a:alphaModFix/>
          </a:blip>
          <a:stretch>
            <a:fillRect/>
          </a:stretch>
        </p:blipFill>
        <p:spPr>
          <a:xfrm>
            <a:off x="6589873" y="753673"/>
            <a:ext cx="2302925" cy="1354200"/>
          </a:xfrm>
          <a:prstGeom prst="rect">
            <a:avLst/>
          </a:prstGeom>
          <a:noFill/>
          <a:ln>
            <a:noFill/>
          </a:ln>
        </p:spPr>
      </p:pic>
      <p:pic>
        <p:nvPicPr>
          <p:cNvPr id="67" name="Google Shape;67;p14"/>
          <p:cNvPicPr preferRelativeResize="0"/>
          <p:nvPr/>
        </p:nvPicPr>
        <p:blipFill>
          <a:blip r:embed="rId6">
            <a:alphaModFix/>
          </a:blip>
          <a:stretch>
            <a:fillRect/>
          </a:stretch>
        </p:blipFill>
        <p:spPr>
          <a:xfrm>
            <a:off x="6486757" y="132968"/>
            <a:ext cx="2614886" cy="572700"/>
          </a:xfrm>
          <a:prstGeom prst="rect">
            <a:avLst/>
          </a:prstGeom>
          <a:noFill/>
          <a:ln>
            <a:noFill/>
          </a:ln>
        </p:spPr>
      </p:pic>
    </p:spTree>
    <p:extLst>
      <p:ext uri="{BB962C8B-B14F-4D97-AF65-F5344CB8AC3E}">
        <p14:creationId xmlns:p14="http://schemas.microsoft.com/office/powerpoint/2010/main" val="397067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901638"/>
          </a:xfrm>
        </p:spPr>
        <p:txBody>
          <a:bodyPr>
            <a:normAutofit/>
          </a:bodyPr>
          <a:lstStyle/>
          <a:p>
            <a:pPr algn="ctr"/>
            <a:r>
              <a:rPr lang="et-EE" b="1" dirty="0"/>
              <a:t>1. OKTOOBER</a:t>
            </a:r>
            <a:r>
              <a:rPr lang="en-US" b="1" dirty="0"/>
              <a:t>, OMAVALITSUSPÄEV</a:t>
            </a:r>
            <a:endParaRPr lang="et-EE" b="1" dirty="0"/>
          </a:p>
        </p:txBody>
      </p:sp>
      <p:sp>
        <p:nvSpPr>
          <p:cNvPr id="3" name="Content Placeholder 2"/>
          <p:cNvSpPr>
            <a:spLocks noGrp="1"/>
          </p:cNvSpPr>
          <p:nvPr>
            <p:ph idx="1"/>
          </p:nvPr>
        </p:nvSpPr>
        <p:spPr>
          <a:xfrm>
            <a:off x="508001" y="1346663"/>
            <a:ext cx="7698508" cy="4355868"/>
          </a:xfrm>
        </p:spPr>
        <p:txBody>
          <a:bodyPr>
            <a:normAutofit fontScale="32500" lnSpcReduction="20000"/>
          </a:bodyPr>
          <a:lstStyle/>
          <a:p>
            <a:pPr algn="just"/>
            <a:r>
              <a:rPr lang="et-EE" sz="6400" b="1" dirty="0">
                <a:solidFill>
                  <a:schemeClr val="tx1"/>
                </a:solidFill>
              </a:rPr>
              <a:t>Omavalitsuspäeva tähistam</a:t>
            </a:r>
            <a:r>
              <a:rPr lang="en-US" sz="6400" b="1" dirty="0">
                <a:solidFill>
                  <a:schemeClr val="tx1"/>
                </a:solidFill>
              </a:rPr>
              <a:t>e</a:t>
            </a:r>
            <a:r>
              <a:rPr lang="et-EE" sz="6400" b="1" dirty="0">
                <a:solidFill>
                  <a:schemeClr val="tx1"/>
                </a:solidFill>
              </a:rPr>
              <a:t> 1. oktoobril, kuna siis asuti 1866</a:t>
            </a:r>
            <a:r>
              <a:rPr lang="en-US" sz="6400" b="1" dirty="0">
                <a:solidFill>
                  <a:schemeClr val="tx1"/>
                </a:solidFill>
              </a:rPr>
              <a:t>. </a:t>
            </a:r>
            <a:r>
              <a:rPr lang="en-US" sz="6400" b="1" dirty="0" err="1">
                <a:solidFill>
                  <a:schemeClr val="tx1"/>
                </a:solidFill>
              </a:rPr>
              <a:t>aastal</a:t>
            </a:r>
            <a:r>
              <a:rPr lang="et-EE" sz="6400" b="1" dirty="0">
                <a:solidFill>
                  <a:schemeClr val="tx1"/>
                </a:solidFill>
              </a:rPr>
              <a:t> </a:t>
            </a:r>
            <a:r>
              <a:rPr lang="en-US" sz="6400" b="1" dirty="0" err="1">
                <a:solidFill>
                  <a:schemeClr val="tx1"/>
                </a:solidFill>
              </a:rPr>
              <a:t>looma</a:t>
            </a:r>
            <a:r>
              <a:rPr lang="en-US" sz="6400" b="1" dirty="0">
                <a:solidFill>
                  <a:schemeClr val="tx1"/>
                </a:solidFill>
              </a:rPr>
              <a:t> </a:t>
            </a:r>
            <a:r>
              <a:rPr lang="en-US" sz="6400" b="1" dirty="0" err="1">
                <a:solidFill>
                  <a:schemeClr val="tx1"/>
                </a:solidFill>
              </a:rPr>
              <a:t>ning</a:t>
            </a:r>
            <a:r>
              <a:rPr lang="en-US" sz="6400" b="1" dirty="0">
                <a:solidFill>
                  <a:schemeClr val="tx1"/>
                </a:solidFill>
              </a:rPr>
              <a:t> </a:t>
            </a:r>
            <a:r>
              <a:rPr lang="et-EE" sz="6400" b="1" dirty="0">
                <a:solidFill>
                  <a:schemeClr val="tx1"/>
                </a:solidFill>
              </a:rPr>
              <a:t>1990</a:t>
            </a:r>
            <a:r>
              <a:rPr lang="en-US" sz="6400" b="1" dirty="0">
                <a:solidFill>
                  <a:schemeClr val="tx1"/>
                </a:solidFill>
              </a:rPr>
              <a:t>.</a:t>
            </a:r>
            <a:r>
              <a:rPr lang="en-US" sz="6400" b="1" dirty="0" err="1">
                <a:solidFill>
                  <a:schemeClr val="tx1"/>
                </a:solidFill>
              </a:rPr>
              <a:t>aastal</a:t>
            </a:r>
            <a:r>
              <a:rPr lang="et-EE" sz="6400" b="1" dirty="0">
                <a:solidFill>
                  <a:schemeClr val="tx1"/>
                </a:solidFill>
              </a:rPr>
              <a:t> </a:t>
            </a:r>
            <a:r>
              <a:rPr lang="en-US" sz="6400" b="1" dirty="0" err="1">
                <a:solidFill>
                  <a:schemeClr val="tx1"/>
                </a:solidFill>
              </a:rPr>
              <a:t>taastama</a:t>
            </a:r>
            <a:r>
              <a:rPr lang="et-EE" sz="6400" b="1" dirty="0">
                <a:solidFill>
                  <a:schemeClr val="tx1"/>
                </a:solidFill>
              </a:rPr>
              <a:t>  </a:t>
            </a:r>
            <a:r>
              <a:rPr lang="en-US" sz="6400" b="1" dirty="0" err="1">
                <a:solidFill>
                  <a:schemeClr val="tx1"/>
                </a:solidFill>
              </a:rPr>
              <a:t>Eesti</a:t>
            </a:r>
            <a:r>
              <a:rPr lang="et-EE" sz="6400" b="1" dirty="0">
                <a:solidFill>
                  <a:schemeClr val="tx1"/>
                </a:solidFill>
              </a:rPr>
              <a:t> </a:t>
            </a:r>
            <a:r>
              <a:rPr lang="en-US" sz="6400" b="1" dirty="0" err="1">
                <a:solidFill>
                  <a:schemeClr val="tx1"/>
                </a:solidFill>
              </a:rPr>
              <a:t>kohalikku</a:t>
            </a:r>
            <a:r>
              <a:rPr lang="en-US" sz="6400" b="1" dirty="0">
                <a:solidFill>
                  <a:schemeClr val="tx1"/>
                </a:solidFill>
              </a:rPr>
              <a:t> </a:t>
            </a:r>
            <a:r>
              <a:rPr lang="et-EE" sz="6400" b="1" dirty="0">
                <a:solidFill>
                  <a:schemeClr val="tx1"/>
                </a:solidFill>
              </a:rPr>
              <a:t>omavalitsust. </a:t>
            </a:r>
          </a:p>
          <a:p>
            <a:pPr algn="just"/>
            <a:r>
              <a:rPr lang="et-EE" sz="6400" b="1" dirty="0">
                <a:solidFill>
                  <a:schemeClr val="tx1"/>
                </a:solidFill>
              </a:rPr>
              <a:t>Eesti I Omavalitsuspäev toimus 4.10.2016 Riigikogu Konverentsikeskuses ning sellega tähistati 150. aasta möödumist Eesti avaliku halduse loomisest. </a:t>
            </a:r>
            <a:r>
              <a:rPr lang="en-US" sz="6400" b="1" dirty="0" err="1">
                <a:solidFill>
                  <a:schemeClr val="tx1"/>
                </a:solidFill>
              </a:rPr>
              <a:t>Tegemist</a:t>
            </a:r>
            <a:r>
              <a:rPr lang="en-US" sz="6400" b="1" dirty="0">
                <a:solidFill>
                  <a:schemeClr val="tx1"/>
                </a:solidFill>
              </a:rPr>
              <a:t> </a:t>
            </a:r>
            <a:r>
              <a:rPr lang="en-US" sz="6400" b="1" dirty="0" err="1">
                <a:solidFill>
                  <a:schemeClr val="tx1"/>
                </a:solidFill>
              </a:rPr>
              <a:t>oli</a:t>
            </a:r>
            <a:r>
              <a:rPr lang="en-US" sz="6400" b="1" dirty="0">
                <a:solidFill>
                  <a:schemeClr val="tx1"/>
                </a:solidFill>
              </a:rPr>
              <a:t> </a:t>
            </a:r>
            <a:r>
              <a:rPr lang="et-EE" sz="6400" b="1" dirty="0">
                <a:solidFill>
                  <a:schemeClr val="tx1"/>
                </a:solidFill>
              </a:rPr>
              <a:t>eestlaste ja lätlaste avaliku halduse loomisesega 1866, ku</a:t>
            </a:r>
            <a:r>
              <a:rPr lang="en-US" sz="6400" b="1" dirty="0" err="1">
                <a:solidFill>
                  <a:schemeClr val="tx1"/>
                </a:solidFill>
              </a:rPr>
              <a:t>na</a:t>
            </a:r>
            <a:r>
              <a:rPr lang="et-EE" sz="6400" b="1" dirty="0">
                <a:solidFill>
                  <a:schemeClr val="tx1"/>
                </a:solidFill>
              </a:rPr>
              <a:t> 1. oktoobril jõustus esimene avaliku halduse seadus “Makoggukonna Seadus Baltia-merre kubbermangudele    Ria-,Tallinna- ja Kura-male“. </a:t>
            </a:r>
            <a:endParaRPr lang="en-US" sz="6400" b="1" dirty="0">
              <a:solidFill>
                <a:schemeClr val="tx1"/>
              </a:solidFill>
            </a:endParaRPr>
          </a:p>
          <a:p>
            <a:pPr algn="just"/>
            <a:r>
              <a:rPr lang="en-US" sz="6400" b="1" dirty="0">
                <a:solidFill>
                  <a:schemeClr val="tx1"/>
                </a:solidFill>
              </a:rPr>
              <a:t>1. </a:t>
            </a:r>
            <a:r>
              <a:rPr lang="en-US" sz="6400" b="1" dirty="0" err="1">
                <a:solidFill>
                  <a:schemeClr val="tx1"/>
                </a:solidFill>
              </a:rPr>
              <a:t>oktoobril</a:t>
            </a:r>
            <a:r>
              <a:rPr lang="en-US" sz="6400" b="1" dirty="0">
                <a:solidFill>
                  <a:schemeClr val="tx1"/>
                </a:solidFill>
              </a:rPr>
              <a:t> 1990. said </a:t>
            </a:r>
            <a:r>
              <a:rPr lang="en-US" sz="6400" b="1" dirty="0" err="1">
                <a:solidFill>
                  <a:schemeClr val="tx1"/>
                </a:solidFill>
              </a:rPr>
              <a:t>esimestena</a:t>
            </a:r>
            <a:r>
              <a:rPr lang="en-US" sz="6400" b="1" dirty="0">
                <a:solidFill>
                  <a:schemeClr val="tx1"/>
                </a:solidFill>
              </a:rPr>
              <a:t> </a:t>
            </a:r>
            <a:r>
              <a:rPr lang="en-US" sz="6400" b="1" dirty="0" err="1">
                <a:solidFill>
                  <a:schemeClr val="tx1"/>
                </a:solidFill>
              </a:rPr>
              <a:t>taas</a:t>
            </a:r>
            <a:r>
              <a:rPr lang="en-US" sz="6400" b="1" dirty="0">
                <a:solidFill>
                  <a:schemeClr val="tx1"/>
                </a:solidFill>
              </a:rPr>
              <a:t> </a:t>
            </a:r>
            <a:r>
              <a:rPr lang="en-US" sz="6400" b="1" dirty="0" err="1">
                <a:solidFill>
                  <a:schemeClr val="tx1"/>
                </a:solidFill>
              </a:rPr>
              <a:t>omavalitsusliku</a:t>
            </a:r>
            <a:r>
              <a:rPr lang="en-US" sz="6400" b="1" dirty="0">
                <a:solidFill>
                  <a:schemeClr val="tx1"/>
                </a:solidFill>
              </a:rPr>
              <a:t> </a:t>
            </a:r>
            <a:r>
              <a:rPr lang="en-US" sz="6400" b="1" dirty="0" err="1">
                <a:solidFill>
                  <a:schemeClr val="tx1"/>
                </a:solidFill>
              </a:rPr>
              <a:t>staatuse</a:t>
            </a:r>
            <a:r>
              <a:rPr lang="en-US" sz="6400" b="1" dirty="0">
                <a:solidFill>
                  <a:schemeClr val="tx1"/>
                </a:solidFill>
              </a:rPr>
              <a:t> </a:t>
            </a:r>
            <a:r>
              <a:rPr lang="en-US" sz="6400" b="1" dirty="0" err="1">
                <a:solidFill>
                  <a:schemeClr val="tx1"/>
                </a:solidFill>
              </a:rPr>
              <a:t>Kuressare</a:t>
            </a:r>
            <a:r>
              <a:rPr lang="en-US" sz="6400" b="1" dirty="0">
                <a:solidFill>
                  <a:schemeClr val="tx1"/>
                </a:solidFill>
              </a:rPr>
              <a:t> </a:t>
            </a:r>
            <a:r>
              <a:rPr lang="en-US" sz="6400" b="1" dirty="0" err="1">
                <a:solidFill>
                  <a:schemeClr val="tx1"/>
                </a:solidFill>
              </a:rPr>
              <a:t>linn</a:t>
            </a:r>
            <a:r>
              <a:rPr lang="en-US" sz="6400" b="1" dirty="0">
                <a:solidFill>
                  <a:schemeClr val="tx1"/>
                </a:solidFill>
              </a:rPr>
              <a:t> </a:t>
            </a:r>
            <a:r>
              <a:rPr lang="en-US" sz="6400" b="1" dirty="0" err="1">
                <a:solidFill>
                  <a:schemeClr val="tx1"/>
                </a:solidFill>
              </a:rPr>
              <a:t>ning</a:t>
            </a:r>
            <a:r>
              <a:rPr lang="en-US" sz="6400" b="1" dirty="0">
                <a:solidFill>
                  <a:schemeClr val="tx1"/>
                </a:solidFill>
              </a:rPr>
              <a:t> </a:t>
            </a:r>
            <a:r>
              <a:rPr lang="en-US" sz="6400" b="1" dirty="0" err="1">
                <a:solidFill>
                  <a:schemeClr val="tx1"/>
                </a:solidFill>
              </a:rPr>
              <a:t>Muhu</a:t>
            </a:r>
            <a:r>
              <a:rPr lang="en-US" sz="6400" b="1" dirty="0">
                <a:solidFill>
                  <a:schemeClr val="tx1"/>
                </a:solidFill>
              </a:rPr>
              <a:t> </a:t>
            </a:r>
            <a:r>
              <a:rPr lang="en-US" sz="6400" b="1" dirty="0" err="1">
                <a:solidFill>
                  <a:schemeClr val="tx1"/>
                </a:solidFill>
              </a:rPr>
              <a:t>vald</a:t>
            </a:r>
            <a:endParaRPr lang="et-EE" sz="6400" b="1" dirty="0">
              <a:solidFill>
                <a:schemeClr val="tx1"/>
              </a:solidFill>
            </a:endParaRPr>
          </a:p>
          <a:p>
            <a:pPr marL="114300" indent="0" algn="just">
              <a:buNone/>
            </a:pPr>
            <a:endParaRPr lang="et-EE" sz="3750" dirty="0"/>
          </a:p>
        </p:txBody>
      </p:sp>
    </p:spTree>
    <p:extLst>
      <p:ext uri="{BB962C8B-B14F-4D97-AF65-F5344CB8AC3E}">
        <p14:creationId xmlns:p14="http://schemas.microsoft.com/office/powerpoint/2010/main" val="188837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1CB3-A88E-4DEB-AA1F-D8F03C6C8A2C}"/>
              </a:ext>
            </a:extLst>
          </p:cNvPr>
          <p:cNvSpPr>
            <a:spLocks noGrp="1"/>
          </p:cNvSpPr>
          <p:nvPr>
            <p:ph type="title"/>
          </p:nvPr>
        </p:nvSpPr>
        <p:spPr>
          <a:xfrm>
            <a:off x="311700" y="445025"/>
            <a:ext cx="8520600" cy="851760"/>
          </a:xfrm>
        </p:spPr>
        <p:txBody>
          <a:bodyPr>
            <a:normAutofit fontScale="90000"/>
          </a:bodyPr>
          <a:lstStyle/>
          <a:p>
            <a:pPr algn="ctr"/>
            <a:r>
              <a:rPr lang="et-EE" b="1" dirty="0"/>
              <a:t>Eesti VII Omavalitsuspäev pealkirjaga „Elule aastaid ja aastatele elu!“ toimu</a:t>
            </a:r>
            <a:r>
              <a:rPr lang="en-US" b="1" dirty="0"/>
              <a:t>s</a:t>
            </a:r>
            <a:r>
              <a:rPr lang="et-EE" b="1" dirty="0"/>
              <a:t> 29.-30.09.2022 Viljandis</a:t>
            </a:r>
          </a:p>
        </p:txBody>
      </p:sp>
      <p:sp>
        <p:nvSpPr>
          <p:cNvPr id="3" name="Text Placeholder 2">
            <a:extLst>
              <a:ext uri="{FF2B5EF4-FFF2-40B4-BE49-F238E27FC236}">
                <a16:creationId xmlns:a16="http://schemas.microsoft.com/office/drawing/2014/main" id="{20D5F4F9-3C4B-4112-B753-20282A71C283}"/>
              </a:ext>
            </a:extLst>
          </p:cNvPr>
          <p:cNvSpPr>
            <a:spLocks noGrp="1"/>
          </p:cNvSpPr>
          <p:nvPr>
            <p:ph type="body" idx="1"/>
          </p:nvPr>
        </p:nvSpPr>
        <p:spPr>
          <a:xfrm>
            <a:off x="311700" y="1496290"/>
            <a:ext cx="8520600" cy="3647209"/>
          </a:xfrm>
        </p:spPr>
        <p:txBody>
          <a:bodyPr>
            <a:normAutofit fontScale="92500" lnSpcReduction="20000"/>
          </a:bodyPr>
          <a:lstStyle/>
          <a:p>
            <a:pPr algn="just"/>
            <a:r>
              <a:rPr lang="en-US" b="1" dirty="0" err="1">
                <a:solidFill>
                  <a:schemeClr val="tx1"/>
                </a:solidFill>
              </a:rPr>
              <a:t>Omavalitsuspäev</a:t>
            </a:r>
            <a:r>
              <a:rPr lang="en-US" b="1" dirty="0">
                <a:solidFill>
                  <a:schemeClr val="tx1"/>
                </a:solidFill>
              </a:rPr>
              <a:t> (OVP) </a:t>
            </a:r>
            <a:r>
              <a:rPr lang="en-US" b="1" dirty="0" err="1">
                <a:solidFill>
                  <a:schemeClr val="tx1"/>
                </a:solidFill>
              </a:rPr>
              <a:t>oli</a:t>
            </a:r>
            <a:r>
              <a:rPr lang="et-EE" b="1" dirty="0">
                <a:solidFill>
                  <a:schemeClr val="tx1"/>
                </a:solidFill>
              </a:rPr>
              <a:t> pühendatud Viljandimaa Omavalitsuste Liidu 30. ning Omavalitsuspäeva kui riikliku tähtpäeva 5. aastapäevale</a:t>
            </a:r>
            <a:r>
              <a:rPr lang="en-US" b="1" dirty="0">
                <a:solidFill>
                  <a:schemeClr val="tx1"/>
                </a:solidFill>
              </a:rPr>
              <a:t> </a:t>
            </a:r>
            <a:r>
              <a:rPr lang="en-US" b="1" dirty="0" err="1">
                <a:solidFill>
                  <a:schemeClr val="tx1"/>
                </a:solidFill>
              </a:rPr>
              <a:t>ning</a:t>
            </a:r>
            <a:r>
              <a:rPr lang="en-US" b="1" dirty="0">
                <a:solidFill>
                  <a:schemeClr val="tx1"/>
                </a:solidFill>
              </a:rPr>
              <a:t> </a:t>
            </a:r>
            <a:r>
              <a:rPr lang="en-US" b="1" dirty="0" err="1">
                <a:solidFill>
                  <a:schemeClr val="tx1"/>
                </a:solidFill>
              </a:rPr>
              <a:t>tõi</a:t>
            </a:r>
            <a:r>
              <a:rPr lang="et-EE" b="1" dirty="0">
                <a:solidFill>
                  <a:schemeClr val="tx1"/>
                </a:solidFill>
              </a:rPr>
              <a:t> kokku riigi ja omavalitsuste juhid ning teadlased, kes osale</a:t>
            </a:r>
            <a:r>
              <a:rPr lang="en-US" b="1" dirty="0" err="1">
                <a:solidFill>
                  <a:schemeClr val="tx1"/>
                </a:solidFill>
              </a:rPr>
              <a:t>sid</a:t>
            </a:r>
            <a:r>
              <a:rPr lang="et-EE" b="1" dirty="0">
                <a:solidFill>
                  <a:schemeClr val="tx1"/>
                </a:solidFill>
              </a:rPr>
              <a:t> nii töötubades kui paneeldiskussioonides. </a:t>
            </a:r>
            <a:endParaRPr lang="en-US" b="1" dirty="0">
              <a:solidFill>
                <a:schemeClr val="tx1"/>
              </a:solidFill>
            </a:endParaRPr>
          </a:p>
          <a:p>
            <a:pPr algn="just"/>
            <a:r>
              <a:rPr lang="en-US" b="1" dirty="0">
                <a:solidFill>
                  <a:schemeClr val="tx1"/>
                </a:solidFill>
              </a:rPr>
              <a:t>OVP </a:t>
            </a:r>
            <a:r>
              <a:rPr lang="en-US" b="1" dirty="0" err="1">
                <a:solidFill>
                  <a:schemeClr val="tx1"/>
                </a:solidFill>
              </a:rPr>
              <a:t>ettevalmistusprotsess</a:t>
            </a:r>
            <a:r>
              <a:rPr lang="en-US" b="1" dirty="0">
                <a:solidFill>
                  <a:schemeClr val="tx1"/>
                </a:solidFill>
              </a:rPr>
              <a:t> </a:t>
            </a:r>
            <a:r>
              <a:rPr lang="en-US" b="1" dirty="0" err="1">
                <a:solidFill>
                  <a:schemeClr val="tx1"/>
                </a:solidFill>
              </a:rPr>
              <a:t>algas</a:t>
            </a:r>
            <a:r>
              <a:rPr lang="en-US" b="1" dirty="0">
                <a:solidFill>
                  <a:schemeClr val="tx1"/>
                </a:solidFill>
              </a:rPr>
              <a:t> juba </a:t>
            </a:r>
            <a:r>
              <a:rPr lang="en-US" b="1" dirty="0" err="1">
                <a:solidFill>
                  <a:schemeClr val="tx1"/>
                </a:solidFill>
              </a:rPr>
              <a:t>aasta</a:t>
            </a:r>
            <a:r>
              <a:rPr lang="en-US" b="1" dirty="0">
                <a:solidFill>
                  <a:schemeClr val="tx1"/>
                </a:solidFill>
              </a:rPr>
              <a:t> </a:t>
            </a:r>
            <a:r>
              <a:rPr lang="en-US" b="1" dirty="0" err="1">
                <a:solidFill>
                  <a:schemeClr val="tx1"/>
                </a:solidFill>
              </a:rPr>
              <a:t>tagasi</a:t>
            </a:r>
            <a:r>
              <a:rPr lang="en-US" b="1" dirty="0">
                <a:solidFill>
                  <a:schemeClr val="tx1"/>
                </a:solidFill>
              </a:rPr>
              <a:t> </a:t>
            </a:r>
            <a:r>
              <a:rPr lang="en-US" b="1" dirty="0" err="1">
                <a:solidFill>
                  <a:schemeClr val="tx1"/>
                </a:solidFill>
              </a:rPr>
              <a:t>Zoomis</a:t>
            </a:r>
            <a:r>
              <a:rPr lang="en-US" b="1" dirty="0">
                <a:solidFill>
                  <a:schemeClr val="tx1"/>
                </a:solidFill>
              </a:rPr>
              <a:t>, </a:t>
            </a:r>
            <a:r>
              <a:rPr lang="en-US" b="1" dirty="0" err="1">
                <a:solidFill>
                  <a:schemeClr val="tx1"/>
                </a:solidFill>
              </a:rPr>
              <a:t>kus</a:t>
            </a:r>
            <a:r>
              <a:rPr lang="en-US" b="1" dirty="0">
                <a:solidFill>
                  <a:schemeClr val="tx1"/>
                </a:solidFill>
              </a:rPr>
              <a:t> Helmen </a:t>
            </a:r>
            <a:r>
              <a:rPr lang="en-US" b="1" dirty="0" err="1">
                <a:solidFill>
                  <a:schemeClr val="tx1"/>
                </a:solidFill>
              </a:rPr>
              <a:t>Kütt</a:t>
            </a:r>
            <a:r>
              <a:rPr lang="en-US" b="1" dirty="0">
                <a:solidFill>
                  <a:schemeClr val="tx1"/>
                </a:solidFill>
              </a:rPr>
              <a:t>, </a:t>
            </a:r>
            <a:r>
              <a:rPr lang="en-US" b="1" dirty="0" err="1">
                <a:solidFill>
                  <a:schemeClr val="tx1"/>
                </a:solidFill>
              </a:rPr>
              <a:t>Aivar</a:t>
            </a:r>
            <a:r>
              <a:rPr lang="en-US" b="1" dirty="0">
                <a:solidFill>
                  <a:schemeClr val="tx1"/>
                </a:solidFill>
              </a:rPr>
              <a:t> </a:t>
            </a:r>
            <a:r>
              <a:rPr lang="en-US" b="1" dirty="0" err="1">
                <a:solidFill>
                  <a:schemeClr val="tx1"/>
                </a:solidFill>
              </a:rPr>
              <a:t>Kokk</a:t>
            </a:r>
            <a:r>
              <a:rPr lang="en-US" b="1" dirty="0">
                <a:solidFill>
                  <a:schemeClr val="tx1"/>
                </a:solidFill>
              </a:rPr>
              <a:t>, </a:t>
            </a:r>
            <a:r>
              <a:rPr lang="en-US" b="1" dirty="0" err="1">
                <a:solidFill>
                  <a:schemeClr val="tx1"/>
                </a:solidFill>
              </a:rPr>
              <a:t>Tiiu</a:t>
            </a:r>
            <a:r>
              <a:rPr lang="en-US" b="1" dirty="0">
                <a:solidFill>
                  <a:schemeClr val="tx1"/>
                </a:solidFill>
              </a:rPr>
              <a:t> </a:t>
            </a:r>
            <a:r>
              <a:rPr lang="en-US" b="1" dirty="0" err="1">
                <a:solidFill>
                  <a:schemeClr val="tx1"/>
                </a:solidFill>
              </a:rPr>
              <a:t>Aro</a:t>
            </a:r>
            <a:r>
              <a:rPr lang="en-US" b="1" dirty="0">
                <a:solidFill>
                  <a:schemeClr val="tx1"/>
                </a:solidFill>
              </a:rPr>
              <a:t> </a:t>
            </a:r>
            <a:r>
              <a:rPr lang="en-US" b="1" dirty="0" err="1">
                <a:solidFill>
                  <a:schemeClr val="tx1"/>
                </a:solidFill>
              </a:rPr>
              <a:t>ning</a:t>
            </a:r>
            <a:r>
              <a:rPr lang="en-US" b="1" dirty="0">
                <a:solidFill>
                  <a:schemeClr val="tx1"/>
                </a:solidFill>
              </a:rPr>
              <a:t> Sulev Lääne </a:t>
            </a:r>
            <a:r>
              <a:rPr lang="en-US" b="1" dirty="0" err="1">
                <a:solidFill>
                  <a:schemeClr val="tx1"/>
                </a:solidFill>
              </a:rPr>
              <a:t>kohtumisel</a:t>
            </a:r>
            <a:r>
              <a:rPr lang="en-US" b="1" dirty="0">
                <a:solidFill>
                  <a:schemeClr val="tx1"/>
                </a:solidFill>
              </a:rPr>
              <a:t> </a:t>
            </a:r>
            <a:r>
              <a:rPr lang="en-US" b="1" dirty="0" err="1">
                <a:solidFill>
                  <a:schemeClr val="tx1"/>
                </a:solidFill>
              </a:rPr>
              <a:t>võeti</a:t>
            </a:r>
            <a:r>
              <a:rPr lang="en-US" b="1" dirty="0">
                <a:solidFill>
                  <a:schemeClr val="tx1"/>
                </a:solidFill>
              </a:rPr>
              <a:t> </a:t>
            </a:r>
            <a:r>
              <a:rPr lang="en-US" b="1" dirty="0" err="1">
                <a:solidFill>
                  <a:schemeClr val="tx1"/>
                </a:solidFill>
              </a:rPr>
              <a:t>vastu</a:t>
            </a:r>
            <a:r>
              <a:rPr lang="en-US" b="1" dirty="0">
                <a:solidFill>
                  <a:schemeClr val="tx1"/>
                </a:solidFill>
              </a:rPr>
              <a:t> </a:t>
            </a:r>
            <a:r>
              <a:rPr lang="en-US" b="1" dirty="0" err="1">
                <a:solidFill>
                  <a:schemeClr val="tx1"/>
                </a:solidFill>
              </a:rPr>
              <a:t>põhimõttelisesed</a:t>
            </a:r>
            <a:r>
              <a:rPr lang="en-US" b="1" dirty="0">
                <a:solidFill>
                  <a:schemeClr val="tx1"/>
                </a:solidFill>
              </a:rPr>
              <a:t> </a:t>
            </a:r>
            <a:r>
              <a:rPr lang="en-US" b="1" dirty="0" err="1">
                <a:solidFill>
                  <a:schemeClr val="tx1"/>
                </a:solidFill>
              </a:rPr>
              <a:t>otsused</a:t>
            </a:r>
            <a:r>
              <a:rPr lang="en-US" b="1" dirty="0">
                <a:solidFill>
                  <a:schemeClr val="tx1"/>
                </a:solidFill>
              </a:rPr>
              <a:t> </a:t>
            </a:r>
            <a:r>
              <a:rPr lang="en-US" b="1" dirty="0" err="1">
                <a:solidFill>
                  <a:schemeClr val="tx1"/>
                </a:solidFill>
              </a:rPr>
              <a:t>nii</a:t>
            </a:r>
            <a:r>
              <a:rPr lang="en-US" b="1" dirty="0">
                <a:solidFill>
                  <a:schemeClr val="tx1"/>
                </a:solidFill>
              </a:rPr>
              <a:t> </a:t>
            </a:r>
            <a:r>
              <a:rPr lang="en-US" b="1" dirty="0" err="1">
                <a:solidFill>
                  <a:schemeClr val="tx1"/>
                </a:solidFill>
              </a:rPr>
              <a:t>teema</a:t>
            </a:r>
            <a:r>
              <a:rPr lang="en-US" b="1" dirty="0">
                <a:solidFill>
                  <a:schemeClr val="tx1"/>
                </a:solidFill>
              </a:rPr>
              <a:t> </a:t>
            </a:r>
            <a:r>
              <a:rPr lang="en-US" b="1" dirty="0" err="1">
                <a:solidFill>
                  <a:schemeClr val="tx1"/>
                </a:solidFill>
              </a:rPr>
              <a:t>kui</a:t>
            </a:r>
            <a:r>
              <a:rPr lang="en-US" b="1" dirty="0">
                <a:solidFill>
                  <a:schemeClr val="tx1"/>
                </a:solidFill>
              </a:rPr>
              <a:t> ka </a:t>
            </a:r>
            <a:r>
              <a:rPr lang="en-US" b="1" dirty="0" err="1">
                <a:solidFill>
                  <a:schemeClr val="tx1"/>
                </a:solidFill>
              </a:rPr>
              <a:t>üldise</a:t>
            </a:r>
            <a:r>
              <a:rPr lang="en-US" b="1" dirty="0">
                <a:solidFill>
                  <a:schemeClr val="tx1"/>
                </a:solidFill>
              </a:rPr>
              <a:t> </a:t>
            </a:r>
            <a:r>
              <a:rPr lang="en-US" b="1" dirty="0" err="1">
                <a:solidFill>
                  <a:schemeClr val="tx1"/>
                </a:solidFill>
              </a:rPr>
              <a:t>korralduse</a:t>
            </a:r>
            <a:r>
              <a:rPr lang="en-US" b="1" dirty="0">
                <a:solidFill>
                  <a:schemeClr val="tx1"/>
                </a:solidFill>
              </a:rPr>
              <a:t> </a:t>
            </a:r>
            <a:r>
              <a:rPr lang="en-US" b="1" dirty="0" err="1">
                <a:solidFill>
                  <a:schemeClr val="tx1"/>
                </a:solidFill>
              </a:rPr>
              <a:t>osas</a:t>
            </a:r>
            <a:r>
              <a:rPr lang="en-US" b="1" dirty="0">
                <a:solidFill>
                  <a:schemeClr val="tx1"/>
                </a:solidFill>
              </a:rPr>
              <a:t>; </a:t>
            </a:r>
          </a:p>
          <a:p>
            <a:pPr algn="just" fontAlgn="base"/>
            <a:r>
              <a:rPr lang="en-US" b="1" dirty="0">
                <a:solidFill>
                  <a:schemeClr val="tx1"/>
                </a:solidFill>
              </a:rPr>
              <a:t>OVP </a:t>
            </a:r>
            <a:r>
              <a:rPr lang="en-US" b="1" dirty="0" err="1">
                <a:solidFill>
                  <a:schemeClr val="tx1"/>
                </a:solidFill>
              </a:rPr>
              <a:t>ettevalmistus</a:t>
            </a:r>
            <a:r>
              <a:rPr lang="en-US" b="1" dirty="0">
                <a:solidFill>
                  <a:schemeClr val="tx1"/>
                </a:solidFill>
              </a:rPr>
              <a:t> </a:t>
            </a:r>
            <a:r>
              <a:rPr lang="en-US" b="1" dirty="0" err="1">
                <a:solidFill>
                  <a:schemeClr val="tx1"/>
                </a:solidFill>
              </a:rPr>
              <a:t>jätkus</a:t>
            </a:r>
            <a:r>
              <a:rPr lang="en-US" b="1" dirty="0">
                <a:solidFill>
                  <a:schemeClr val="tx1"/>
                </a:solidFill>
              </a:rPr>
              <a:t> </a:t>
            </a:r>
            <a:r>
              <a:rPr lang="en-US" b="1" dirty="0" err="1">
                <a:solidFill>
                  <a:schemeClr val="tx1"/>
                </a:solidFill>
              </a:rPr>
              <a:t>nii</a:t>
            </a:r>
            <a:r>
              <a:rPr lang="en-US" b="1" dirty="0">
                <a:solidFill>
                  <a:schemeClr val="tx1"/>
                </a:solidFill>
              </a:rPr>
              <a:t> </a:t>
            </a:r>
            <a:r>
              <a:rPr lang="en-US" b="1" dirty="0" err="1">
                <a:solidFill>
                  <a:schemeClr val="tx1"/>
                </a:solidFill>
              </a:rPr>
              <a:t>kohtumistel</a:t>
            </a:r>
            <a:r>
              <a:rPr lang="en-US" b="1" dirty="0">
                <a:solidFill>
                  <a:schemeClr val="tx1"/>
                </a:solidFill>
              </a:rPr>
              <a:t> </a:t>
            </a:r>
            <a:r>
              <a:rPr lang="en-US" b="1" dirty="0" err="1">
                <a:solidFill>
                  <a:schemeClr val="tx1"/>
                </a:solidFill>
              </a:rPr>
              <a:t>Zoomis</a:t>
            </a:r>
            <a:r>
              <a:rPr lang="en-US" b="1" dirty="0">
                <a:solidFill>
                  <a:schemeClr val="tx1"/>
                </a:solidFill>
              </a:rPr>
              <a:t>, </a:t>
            </a:r>
            <a:r>
              <a:rPr lang="en-US" b="1" dirty="0" err="1">
                <a:solidFill>
                  <a:schemeClr val="tx1"/>
                </a:solidFill>
              </a:rPr>
              <a:t>Riigikogus</a:t>
            </a:r>
            <a:r>
              <a:rPr lang="en-US" b="1" dirty="0">
                <a:solidFill>
                  <a:schemeClr val="tx1"/>
                </a:solidFill>
              </a:rPr>
              <a:t>, </a:t>
            </a:r>
            <a:r>
              <a:rPr lang="en-US" b="1" dirty="0" err="1">
                <a:solidFill>
                  <a:schemeClr val="tx1"/>
                </a:solidFill>
              </a:rPr>
              <a:t>Tallinna</a:t>
            </a:r>
            <a:r>
              <a:rPr lang="en-US" b="1" dirty="0">
                <a:solidFill>
                  <a:schemeClr val="tx1"/>
                </a:solidFill>
              </a:rPr>
              <a:t> </a:t>
            </a:r>
            <a:r>
              <a:rPr lang="en-US" b="1" dirty="0" err="1">
                <a:solidFill>
                  <a:schemeClr val="tx1"/>
                </a:solidFill>
              </a:rPr>
              <a:t>Ülikoolis</a:t>
            </a:r>
            <a:r>
              <a:rPr lang="en-US" b="1" dirty="0">
                <a:solidFill>
                  <a:schemeClr val="tx1"/>
                </a:solidFill>
              </a:rPr>
              <a:t> </a:t>
            </a:r>
            <a:r>
              <a:rPr lang="en-US" b="1" dirty="0" err="1">
                <a:solidFill>
                  <a:schemeClr val="tx1"/>
                </a:solidFill>
              </a:rPr>
              <a:t>kui</a:t>
            </a:r>
            <a:r>
              <a:rPr lang="en-US" b="1" dirty="0">
                <a:solidFill>
                  <a:schemeClr val="tx1"/>
                </a:solidFill>
              </a:rPr>
              <a:t> ka </a:t>
            </a:r>
            <a:r>
              <a:rPr lang="en-US" b="1" dirty="0" err="1">
                <a:solidFill>
                  <a:schemeClr val="tx1"/>
                </a:solidFill>
              </a:rPr>
              <a:t>Viljandis</a:t>
            </a:r>
            <a:r>
              <a:rPr lang="en-US" b="1" dirty="0">
                <a:solidFill>
                  <a:schemeClr val="tx1"/>
                </a:solidFill>
              </a:rPr>
              <a:t>. </a:t>
            </a:r>
            <a:r>
              <a:rPr lang="en-US" b="1" dirty="0" err="1">
                <a:solidFill>
                  <a:schemeClr val="tx1"/>
                </a:solidFill>
              </a:rPr>
              <a:t>Lisandusid</a:t>
            </a:r>
            <a:r>
              <a:rPr lang="en-US" b="1" dirty="0">
                <a:solidFill>
                  <a:schemeClr val="tx1"/>
                </a:solidFill>
              </a:rPr>
              <a:t> </a:t>
            </a:r>
            <a:r>
              <a:rPr lang="en-US" b="1" dirty="0" err="1">
                <a:solidFill>
                  <a:schemeClr val="tx1"/>
                </a:solidFill>
              </a:rPr>
              <a:t>teised</a:t>
            </a:r>
            <a:r>
              <a:rPr lang="en-US" b="1" dirty="0">
                <a:solidFill>
                  <a:schemeClr val="tx1"/>
                </a:solidFill>
              </a:rPr>
              <a:t> </a:t>
            </a:r>
            <a:r>
              <a:rPr lang="en-US" b="1" dirty="0" err="1">
                <a:solidFill>
                  <a:schemeClr val="tx1"/>
                </a:solidFill>
              </a:rPr>
              <a:t>koostöövõrgustiku</a:t>
            </a:r>
            <a:r>
              <a:rPr lang="en-US" b="1" dirty="0">
                <a:solidFill>
                  <a:schemeClr val="tx1"/>
                </a:solidFill>
              </a:rPr>
              <a:t> </a:t>
            </a:r>
            <a:r>
              <a:rPr lang="en-US" b="1" dirty="0" err="1">
                <a:solidFill>
                  <a:schemeClr val="tx1"/>
                </a:solidFill>
              </a:rPr>
              <a:t>osapooled</a:t>
            </a:r>
            <a:r>
              <a:rPr lang="en-US" b="1" dirty="0">
                <a:solidFill>
                  <a:schemeClr val="tx1"/>
                </a:solidFill>
              </a:rPr>
              <a:t> – </a:t>
            </a:r>
            <a:r>
              <a:rPr lang="en-US" b="1" dirty="0" err="1">
                <a:solidFill>
                  <a:schemeClr val="tx1"/>
                </a:solidFill>
              </a:rPr>
              <a:t>nii</a:t>
            </a:r>
            <a:r>
              <a:rPr lang="en-US" b="1" dirty="0">
                <a:solidFill>
                  <a:schemeClr val="tx1"/>
                </a:solidFill>
              </a:rPr>
              <a:t> </a:t>
            </a:r>
            <a:r>
              <a:rPr lang="en-US" b="1" dirty="0" err="1">
                <a:solidFill>
                  <a:schemeClr val="tx1"/>
                </a:solidFill>
              </a:rPr>
              <a:t>riigi</a:t>
            </a:r>
            <a:r>
              <a:rPr lang="en-US" b="1" dirty="0">
                <a:solidFill>
                  <a:schemeClr val="tx1"/>
                </a:solidFill>
              </a:rPr>
              <a:t> </a:t>
            </a:r>
            <a:r>
              <a:rPr lang="en-US" b="1" dirty="0" err="1">
                <a:solidFill>
                  <a:schemeClr val="tx1"/>
                </a:solidFill>
              </a:rPr>
              <a:t>kui</a:t>
            </a:r>
            <a:r>
              <a:rPr lang="en-US" b="1" dirty="0">
                <a:solidFill>
                  <a:schemeClr val="tx1"/>
                </a:solidFill>
              </a:rPr>
              <a:t> ka </a:t>
            </a:r>
            <a:r>
              <a:rPr lang="en-US" b="1" dirty="0" err="1">
                <a:solidFill>
                  <a:schemeClr val="tx1"/>
                </a:solidFill>
              </a:rPr>
              <a:t>kohalike</a:t>
            </a:r>
            <a:r>
              <a:rPr lang="en-US" b="1" dirty="0">
                <a:solidFill>
                  <a:schemeClr val="tx1"/>
                </a:solidFill>
              </a:rPr>
              <a:t> </a:t>
            </a:r>
            <a:r>
              <a:rPr lang="en-US" b="1" dirty="0" err="1">
                <a:solidFill>
                  <a:schemeClr val="tx1"/>
                </a:solidFill>
              </a:rPr>
              <a:t>omavalitsuste</a:t>
            </a:r>
            <a:r>
              <a:rPr lang="en-US" b="1" dirty="0">
                <a:solidFill>
                  <a:schemeClr val="tx1"/>
                </a:solidFill>
              </a:rPr>
              <a:t> ja MTÜ Polis </a:t>
            </a:r>
            <a:r>
              <a:rPr lang="en-US" b="1" dirty="0" err="1">
                <a:solidFill>
                  <a:schemeClr val="tx1"/>
                </a:solidFill>
              </a:rPr>
              <a:t>esindajad</a:t>
            </a:r>
            <a:r>
              <a:rPr lang="en-US" b="1" dirty="0">
                <a:solidFill>
                  <a:schemeClr val="tx1"/>
                </a:solidFill>
              </a:rPr>
              <a:t>. </a:t>
            </a:r>
          </a:p>
          <a:p>
            <a:pPr algn="just" fontAlgn="base"/>
            <a:r>
              <a:rPr lang="en-US" b="1" dirty="0" err="1">
                <a:solidFill>
                  <a:schemeClr val="tx1"/>
                </a:solidFill>
              </a:rPr>
              <a:t>Väga</a:t>
            </a:r>
            <a:r>
              <a:rPr lang="en-US" b="1" dirty="0">
                <a:solidFill>
                  <a:schemeClr val="tx1"/>
                </a:solidFill>
              </a:rPr>
              <a:t> </a:t>
            </a:r>
            <a:r>
              <a:rPr lang="en-US" b="1" dirty="0" err="1">
                <a:solidFill>
                  <a:schemeClr val="tx1"/>
                </a:solidFill>
              </a:rPr>
              <a:t>suur</a:t>
            </a:r>
            <a:r>
              <a:rPr lang="en-US" b="1" dirty="0">
                <a:solidFill>
                  <a:schemeClr val="tx1"/>
                </a:solidFill>
              </a:rPr>
              <a:t> </a:t>
            </a:r>
            <a:r>
              <a:rPr lang="en-US" b="1" dirty="0" err="1">
                <a:solidFill>
                  <a:schemeClr val="tx1"/>
                </a:solidFill>
              </a:rPr>
              <a:t>oli</a:t>
            </a:r>
            <a:r>
              <a:rPr lang="en-US" b="1" dirty="0">
                <a:solidFill>
                  <a:schemeClr val="tx1"/>
                </a:solidFill>
              </a:rPr>
              <a:t> ka </a:t>
            </a:r>
            <a:r>
              <a:rPr lang="en-US" b="1" dirty="0" err="1">
                <a:solidFill>
                  <a:schemeClr val="tx1"/>
                </a:solidFill>
              </a:rPr>
              <a:t>Tallinna</a:t>
            </a:r>
            <a:r>
              <a:rPr lang="en-US" b="1" dirty="0">
                <a:solidFill>
                  <a:schemeClr val="tx1"/>
                </a:solidFill>
              </a:rPr>
              <a:t> </a:t>
            </a:r>
            <a:r>
              <a:rPr lang="et-EE" b="1" dirty="0">
                <a:solidFill>
                  <a:schemeClr val="tx1"/>
                </a:solidFill>
              </a:rPr>
              <a:t>Ülikooli </a:t>
            </a:r>
            <a:r>
              <a:rPr lang="en-US" b="1" dirty="0" err="1">
                <a:solidFill>
                  <a:schemeClr val="tx1"/>
                </a:solidFill>
              </a:rPr>
              <a:t>teadlaste</a:t>
            </a:r>
            <a:r>
              <a:rPr lang="en-US" b="1" dirty="0">
                <a:solidFill>
                  <a:schemeClr val="tx1"/>
                </a:solidFill>
              </a:rPr>
              <a:t> </a:t>
            </a:r>
            <a:r>
              <a:rPr lang="en-US" b="1" dirty="0" err="1">
                <a:solidFill>
                  <a:schemeClr val="tx1"/>
                </a:solidFill>
              </a:rPr>
              <a:t>osalus</a:t>
            </a:r>
            <a:r>
              <a:rPr lang="en-US" b="1" dirty="0">
                <a:solidFill>
                  <a:schemeClr val="tx1"/>
                </a:solidFill>
              </a:rPr>
              <a:t> </a:t>
            </a:r>
            <a:r>
              <a:rPr lang="en-US" b="1" dirty="0" err="1">
                <a:solidFill>
                  <a:schemeClr val="tx1"/>
                </a:solidFill>
              </a:rPr>
              <a:t>eesotsas</a:t>
            </a:r>
            <a:r>
              <a:rPr lang="et-EE" b="1" dirty="0">
                <a:solidFill>
                  <a:schemeClr val="tx1"/>
                </a:solidFill>
              </a:rPr>
              <a:t> teadusprorektor Katrin Niglas</a:t>
            </a:r>
            <a:r>
              <a:rPr lang="en-US" b="1" dirty="0">
                <a:solidFill>
                  <a:schemeClr val="tx1"/>
                </a:solidFill>
              </a:rPr>
              <a:t>e </a:t>
            </a:r>
            <a:r>
              <a:rPr lang="en-US" b="1" dirty="0" err="1">
                <a:solidFill>
                  <a:schemeClr val="tx1"/>
                </a:solidFill>
              </a:rPr>
              <a:t>ning</a:t>
            </a:r>
            <a:r>
              <a:rPr lang="et-EE" b="1" dirty="0">
                <a:solidFill>
                  <a:schemeClr val="tx1"/>
                </a:solidFill>
              </a:rPr>
              <a:t> ühiskonnateaduste instituudi direktor</a:t>
            </a:r>
            <a:r>
              <a:rPr lang="en-US" b="1" dirty="0" err="1">
                <a:solidFill>
                  <a:schemeClr val="tx1"/>
                </a:solidFill>
              </a:rPr>
              <a:t>i</a:t>
            </a:r>
            <a:r>
              <a:rPr lang="et-EE" b="1" dirty="0">
                <a:solidFill>
                  <a:schemeClr val="tx1"/>
                </a:solidFill>
              </a:rPr>
              <a:t> Indrek Grauberg</a:t>
            </a:r>
            <a:r>
              <a:rPr lang="en-US" b="1" dirty="0" err="1">
                <a:solidFill>
                  <a:schemeClr val="tx1"/>
                </a:solidFill>
              </a:rPr>
              <a:t>iga</a:t>
            </a:r>
            <a:r>
              <a:rPr lang="en-US" b="1" dirty="0">
                <a:solidFill>
                  <a:schemeClr val="tx1"/>
                </a:solidFill>
              </a:rPr>
              <a:t>. </a:t>
            </a:r>
            <a:r>
              <a:rPr lang="en-US" b="1" dirty="0" err="1">
                <a:solidFill>
                  <a:schemeClr val="tx1"/>
                </a:solidFill>
              </a:rPr>
              <a:t>Samuti</a:t>
            </a:r>
            <a:r>
              <a:rPr lang="en-US" b="1" dirty="0">
                <a:solidFill>
                  <a:schemeClr val="tx1"/>
                </a:solidFill>
              </a:rPr>
              <a:t> </a:t>
            </a:r>
            <a:r>
              <a:rPr lang="en-US" b="1" dirty="0" err="1">
                <a:solidFill>
                  <a:schemeClr val="tx1"/>
                </a:solidFill>
              </a:rPr>
              <a:t>ELVList</a:t>
            </a:r>
            <a:r>
              <a:rPr lang="en-US" b="1" dirty="0">
                <a:solidFill>
                  <a:schemeClr val="tx1"/>
                </a:solidFill>
              </a:rPr>
              <a:t> Jan </a:t>
            </a:r>
            <a:r>
              <a:rPr lang="en-US" b="1" dirty="0" err="1">
                <a:solidFill>
                  <a:schemeClr val="tx1"/>
                </a:solidFill>
              </a:rPr>
              <a:t>Trei</a:t>
            </a:r>
            <a:r>
              <a:rPr lang="en-US" b="1" dirty="0">
                <a:solidFill>
                  <a:schemeClr val="tx1"/>
                </a:solidFill>
              </a:rPr>
              <a:t>, </a:t>
            </a:r>
            <a:r>
              <a:rPr lang="en-US" b="1" dirty="0" err="1">
                <a:solidFill>
                  <a:schemeClr val="tx1"/>
                </a:solidFill>
              </a:rPr>
              <a:t>Sirje</a:t>
            </a:r>
            <a:r>
              <a:rPr lang="en-US" b="1" dirty="0">
                <a:solidFill>
                  <a:schemeClr val="tx1"/>
                </a:solidFill>
              </a:rPr>
              <a:t> </a:t>
            </a:r>
            <a:r>
              <a:rPr lang="en-US" b="1" dirty="0" err="1">
                <a:solidFill>
                  <a:schemeClr val="tx1"/>
                </a:solidFill>
              </a:rPr>
              <a:t>Ludvig</a:t>
            </a:r>
            <a:r>
              <a:rPr lang="en-US" b="1" dirty="0">
                <a:solidFill>
                  <a:schemeClr val="tx1"/>
                </a:solidFill>
              </a:rPr>
              <a:t>, </a:t>
            </a:r>
            <a:r>
              <a:rPr lang="en-US" b="1" dirty="0" err="1">
                <a:solidFill>
                  <a:schemeClr val="tx1"/>
                </a:solidFill>
              </a:rPr>
              <a:t>VOList</a:t>
            </a:r>
            <a:r>
              <a:rPr lang="en-US" b="1" dirty="0">
                <a:solidFill>
                  <a:schemeClr val="tx1"/>
                </a:solidFill>
              </a:rPr>
              <a:t> Alar </a:t>
            </a:r>
            <a:r>
              <a:rPr lang="en-US" b="1" dirty="0" err="1">
                <a:solidFill>
                  <a:schemeClr val="tx1"/>
                </a:solidFill>
              </a:rPr>
              <a:t>Karu</a:t>
            </a:r>
            <a:r>
              <a:rPr lang="en-US" b="1" dirty="0">
                <a:solidFill>
                  <a:schemeClr val="tx1"/>
                </a:solidFill>
              </a:rPr>
              <a:t> ja </a:t>
            </a:r>
            <a:r>
              <a:rPr lang="en-US" b="1" dirty="0" err="1">
                <a:solidFill>
                  <a:schemeClr val="tx1"/>
                </a:solidFill>
              </a:rPr>
              <a:t>paljud</a:t>
            </a:r>
            <a:r>
              <a:rPr lang="en-US" b="1" dirty="0">
                <a:solidFill>
                  <a:schemeClr val="tx1"/>
                </a:solidFill>
              </a:rPr>
              <a:t> </a:t>
            </a:r>
            <a:r>
              <a:rPr lang="en-US" b="1" dirty="0" err="1">
                <a:solidFill>
                  <a:schemeClr val="tx1"/>
                </a:solidFill>
              </a:rPr>
              <a:t>teised</a:t>
            </a:r>
            <a:r>
              <a:rPr lang="en-US" b="1" dirty="0">
                <a:solidFill>
                  <a:schemeClr val="tx1"/>
                </a:solidFill>
              </a:rPr>
              <a:t>.</a:t>
            </a:r>
            <a:endParaRPr lang="et-EE" dirty="0"/>
          </a:p>
        </p:txBody>
      </p:sp>
    </p:spTree>
    <p:extLst>
      <p:ext uri="{BB962C8B-B14F-4D97-AF65-F5344CB8AC3E}">
        <p14:creationId xmlns:p14="http://schemas.microsoft.com/office/powerpoint/2010/main" val="224403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AE54-FB13-4780-8E4F-3F842F6BAB09}"/>
              </a:ext>
            </a:extLst>
          </p:cNvPr>
          <p:cNvSpPr>
            <a:spLocks noGrp="1"/>
          </p:cNvSpPr>
          <p:nvPr>
            <p:ph type="title"/>
          </p:nvPr>
        </p:nvSpPr>
        <p:spPr/>
        <p:txBody>
          <a:bodyPr>
            <a:normAutofit fontScale="90000"/>
          </a:bodyPr>
          <a:lstStyle/>
          <a:p>
            <a:r>
              <a:rPr lang="en-US" dirty="0"/>
              <a:t>VII OVP KORRALDUSKOMITEE RIIGIKOGUS 16.06.2022</a:t>
            </a:r>
            <a:endParaRPr lang="et-EE" dirty="0"/>
          </a:p>
        </p:txBody>
      </p:sp>
      <p:sp>
        <p:nvSpPr>
          <p:cNvPr id="3" name="Text Placeholder 2">
            <a:extLst>
              <a:ext uri="{FF2B5EF4-FFF2-40B4-BE49-F238E27FC236}">
                <a16:creationId xmlns:a16="http://schemas.microsoft.com/office/drawing/2014/main" id="{75AEE68C-CF28-4D4D-9EAD-EC9BCA9519B5}"/>
              </a:ext>
            </a:extLst>
          </p:cNvPr>
          <p:cNvSpPr>
            <a:spLocks noGrp="1"/>
          </p:cNvSpPr>
          <p:nvPr>
            <p:ph type="body" idx="1"/>
          </p:nvPr>
        </p:nvSpPr>
        <p:spPr>
          <a:xfrm>
            <a:off x="311700" y="1152475"/>
            <a:ext cx="8520600" cy="5261610"/>
          </a:xfrm>
        </p:spPr>
        <p:txBody>
          <a:bodyPr/>
          <a:lstStyle/>
          <a:p>
            <a:endParaRPr lang="et-EE" dirty="0"/>
          </a:p>
        </p:txBody>
      </p:sp>
      <p:pic>
        <p:nvPicPr>
          <p:cNvPr id="1026" name="Picture 2" descr="pilt">
            <a:extLst>
              <a:ext uri="{FF2B5EF4-FFF2-40B4-BE49-F238E27FC236}">
                <a16:creationId xmlns:a16="http://schemas.microsoft.com/office/drawing/2014/main" id="{3647DF28-7EB5-45EB-B284-ED8914E69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475"/>
            <a:ext cx="9144000" cy="392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6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AC9B-849A-4E62-9C92-76273A2C7366}"/>
              </a:ext>
            </a:extLst>
          </p:cNvPr>
          <p:cNvSpPr>
            <a:spLocks noGrp="1"/>
          </p:cNvSpPr>
          <p:nvPr>
            <p:ph type="title"/>
          </p:nvPr>
        </p:nvSpPr>
        <p:spPr>
          <a:xfrm>
            <a:off x="311700" y="445024"/>
            <a:ext cx="8520600" cy="876699"/>
          </a:xfrm>
        </p:spPr>
        <p:txBody>
          <a:bodyPr>
            <a:normAutofit/>
          </a:bodyPr>
          <a:lstStyle/>
          <a:p>
            <a:pPr algn="ctr"/>
            <a:r>
              <a:rPr lang="en-US" b="1" dirty="0" err="1"/>
              <a:t>Nõupidamised</a:t>
            </a:r>
            <a:r>
              <a:rPr lang="en-US" b="1" dirty="0"/>
              <a:t> </a:t>
            </a:r>
            <a:r>
              <a:rPr lang="en-US" b="1" dirty="0" err="1"/>
              <a:t>Viljandis</a:t>
            </a:r>
            <a:r>
              <a:rPr lang="en-US" b="1" dirty="0"/>
              <a:t> …</a:t>
            </a:r>
            <a:endParaRPr lang="et-EE" b="1" dirty="0"/>
          </a:p>
        </p:txBody>
      </p:sp>
      <p:pic>
        <p:nvPicPr>
          <p:cNvPr id="4" name="Picture 2" descr="pilt">
            <a:extLst>
              <a:ext uri="{FF2B5EF4-FFF2-40B4-BE49-F238E27FC236}">
                <a16:creationId xmlns:a16="http://schemas.microsoft.com/office/drawing/2014/main" id="{2256F534-5CAA-47AE-A597-90883BE208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150" y="1255222"/>
            <a:ext cx="8521700" cy="37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6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61A5-E08E-4C0F-9D55-B8070362E0BD}"/>
              </a:ext>
            </a:extLst>
          </p:cNvPr>
          <p:cNvSpPr>
            <a:spLocks noGrp="1"/>
          </p:cNvSpPr>
          <p:nvPr>
            <p:ph type="title"/>
          </p:nvPr>
        </p:nvSpPr>
        <p:spPr/>
        <p:txBody>
          <a:bodyPr>
            <a:normAutofit fontScale="90000"/>
          </a:bodyPr>
          <a:lstStyle/>
          <a:p>
            <a:pPr algn="ctr"/>
            <a:r>
              <a:rPr lang="en-US" b="1" dirty="0"/>
              <a:t> OVP &amp; RIIKLIK TÄHTPÄEV 5. KORDA</a:t>
            </a:r>
            <a:endParaRPr lang="et-EE" dirty="0"/>
          </a:p>
        </p:txBody>
      </p:sp>
      <p:sp>
        <p:nvSpPr>
          <p:cNvPr id="3" name="Content Placeholder 2">
            <a:extLst>
              <a:ext uri="{FF2B5EF4-FFF2-40B4-BE49-F238E27FC236}">
                <a16:creationId xmlns:a16="http://schemas.microsoft.com/office/drawing/2014/main" id="{91C3DC10-009A-499F-ACFB-39A1F7D35725}"/>
              </a:ext>
            </a:extLst>
          </p:cNvPr>
          <p:cNvSpPr>
            <a:spLocks noGrp="1"/>
          </p:cNvSpPr>
          <p:nvPr>
            <p:ph idx="1"/>
          </p:nvPr>
        </p:nvSpPr>
        <p:spPr>
          <a:xfrm>
            <a:off x="311700" y="1152475"/>
            <a:ext cx="8520600" cy="3756652"/>
          </a:xfrm>
        </p:spPr>
        <p:txBody>
          <a:bodyPr>
            <a:normAutofit fontScale="92500" lnSpcReduction="10000"/>
          </a:bodyPr>
          <a:lstStyle/>
          <a:p>
            <a:pPr algn="just"/>
            <a:r>
              <a:rPr lang="en-US" b="1" dirty="0">
                <a:solidFill>
                  <a:schemeClr val="tx1"/>
                </a:solidFill>
              </a:rPr>
              <a:t>I ja </a:t>
            </a:r>
            <a:r>
              <a:rPr lang="et-EE" b="1" dirty="0">
                <a:solidFill>
                  <a:schemeClr val="tx1"/>
                </a:solidFill>
              </a:rPr>
              <a:t>II </a:t>
            </a:r>
            <a:r>
              <a:rPr lang="en-US" b="1" dirty="0">
                <a:solidFill>
                  <a:schemeClr val="tx1"/>
                </a:solidFill>
              </a:rPr>
              <a:t>OVP </a:t>
            </a:r>
            <a:r>
              <a:rPr lang="en-US" b="1" dirty="0" err="1">
                <a:solidFill>
                  <a:schemeClr val="tx1"/>
                </a:solidFill>
              </a:rPr>
              <a:t>toimusid</a:t>
            </a:r>
            <a:r>
              <a:rPr lang="en-US" b="1" dirty="0">
                <a:solidFill>
                  <a:schemeClr val="tx1"/>
                </a:solidFill>
              </a:rPr>
              <a:t> </a:t>
            </a:r>
            <a:r>
              <a:rPr lang="en-US" b="1" dirty="0" err="1">
                <a:solidFill>
                  <a:schemeClr val="tx1"/>
                </a:solidFill>
              </a:rPr>
              <a:t>Tallinnas</a:t>
            </a:r>
            <a:r>
              <a:rPr lang="en-US" b="1" dirty="0">
                <a:solidFill>
                  <a:schemeClr val="tx1"/>
                </a:solidFill>
              </a:rPr>
              <a:t>.</a:t>
            </a:r>
            <a:r>
              <a:rPr lang="et-EE" b="1" dirty="0">
                <a:solidFill>
                  <a:schemeClr val="tx1"/>
                </a:solidFill>
              </a:rPr>
              <a:t> </a:t>
            </a:r>
            <a:r>
              <a:rPr lang="en-US" b="1" dirty="0">
                <a:solidFill>
                  <a:schemeClr val="tx1"/>
                </a:solidFill>
              </a:rPr>
              <a:t>2017 OVP</a:t>
            </a:r>
            <a:r>
              <a:rPr lang="et-EE" b="1" dirty="0">
                <a:solidFill>
                  <a:schemeClr val="tx1"/>
                </a:solidFill>
              </a:rPr>
              <a:t> </a:t>
            </a:r>
            <a:r>
              <a:rPr lang="en-US" b="1" dirty="0" err="1">
                <a:solidFill>
                  <a:schemeClr val="tx1"/>
                </a:solidFill>
              </a:rPr>
              <a:t>võttis</a:t>
            </a:r>
            <a:r>
              <a:rPr lang="en-US" b="1" dirty="0">
                <a:solidFill>
                  <a:schemeClr val="tx1"/>
                </a:solidFill>
              </a:rPr>
              <a:t> </a:t>
            </a:r>
            <a:r>
              <a:rPr lang="en-US" b="1" dirty="0" err="1">
                <a:solidFill>
                  <a:schemeClr val="tx1"/>
                </a:solidFill>
              </a:rPr>
              <a:t>enne</a:t>
            </a:r>
            <a:r>
              <a:rPr lang="en-US" b="1" dirty="0">
                <a:solidFill>
                  <a:schemeClr val="tx1"/>
                </a:solidFill>
              </a:rPr>
              <a:t> </a:t>
            </a:r>
            <a:r>
              <a:rPr lang="en-US" b="1" dirty="0" err="1">
                <a:solidFill>
                  <a:schemeClr val="tx1"/>
                </a:solidFill>
              </a:rPr>
              <a:t>haldusrefmormi</a:t>
            </a:r>
            <a:r>
              <a:rPr lang="en-US" b="1" dirty="0">
                <a:solidFill>
                  <a:schemeClr val="tx1"/>
                </a:solidFill>
              </a:rPr>
              <a:t> </a:t>
            </a:r>
            <a:r>
              <a:rPr lang="en-US" b="1" dirty="0" err="1">
                <a:solidFill>
                  <a:schemeClr val="tx1"/>
                </a:solidFill>
              </a:rPr>
              <a:t>kokku</a:t>
            </a:r>
            <a:r>
              <a:rPr lang="en-US" b="1" dirty="0">
                <a:solidFill>
                  <a:schemeClr val="tx1"/>
                </a:solidFill>
              </a:rPr>
              <a:t> 28 </a:t>
            </a:r>
            <a:r>
              <a:rPr lang="en-US" b="1" dirty="0" err="1">
                <a:solidFill>
                  <a:schemeClr val="tx1"/>
                </a:solidFill>
              </a:rPr>
              <a:t>aas</a:t>
            </a:r>
            <a:r>
              <a:rPr lang="et-EE" b="1" dirty="0">
                <a:solidFill>
                  <a:schemeClr val="tx1"/>
                </a:solidFill>
              </a:rPr>
              <a:t>tat toiminud </a:t>
            </a:r>
            <a:r>
              <a:rPr lang="en-US" b="1" dirty="0" err="1">
                <a:solidFill>
                  <a:schemeClr val="tx1"/>
                </a:solidFill>
              </a:rPr>
              <a:t>omavalitsus</a:t>
            </a:r>
            <a:r>
              <a:rPr lang="et-EE" b="1" dirty="0">
                <a:solidFill>
                  <a:schemeClr val="tx1"/>
                </a:solidFill>
              </a:rPr>
              <a:t>süsteemi ja avaldas tunnustust selle loojatele ja arendajatele.</a:t>
            </a:r>
            <a:r>
              <a:rPr lang="en-US" b="1" dirty="0">
                <a:solidFill>
                  <a:schemeClr val="tx1"/>
                </a:solidFill>
              </a:rPr>
              <a:t> </a:t>
            </a:r>
          </a:p>
          <a:p>
            <a:pPr algn="just"/>
            <a:r>
              <a:rPr lang="en-US" b="1" dirty="0">
                <a:solidFill>
                  <a:schemeClr val="tx1"/>
                </a:solidFill>
              </a:rPr>
              <a:t>OVP </a:t>
            </a:r>
            <a:r>
              <a:rPr lang="en-US" b="1" dirty="0" err="1">
                <a:solidFill>
                  <a:schemeClr val="tx1"/>
                </a:solidFill>
              </a:rPr>
              <a:t>osalejad</a:t>
            </a:r>
            <a:r>
              <a:rPr lang="en-US" b="1" dirty="0">
                <a:solidFill>
                  <a:schemeClr val="tx1"/>
                </a:solidFill>
              </a:rPr>
              <a:t> </a:t>
            </a:r>
            <a:r>
              <a:rPr lang="en-US" b="1" dirty="0" err="1">
                <a:solidFill>
                  <a:schemeClr val="tx1"/>
                </a:solidFill>
              </a:rPr>
              <a:t>tegid</a:t>
            </a:r>
            <a:r>
              <a:rPr lang="en-US" b="1" dirty="0">
                <a:solidFill>
                  <a:schemeClr val="tx1"/>
                </a:solidFill>
              </a:rPr>
              <a:t>  </a:t>
            </a:r>
            <a:r>
              <a:rPr lang="en-US" b="1" dirty="0" err="1">
                <a:solidFill>
                  <a:schemeClr val="tx1"/>
                </a:solidFill>
              </a:rPr>
              <a:t>konkreetse</a:t>
            </a:r>
            <a:r>
              <a:rPr lang="en-US" b="1" dirty="0">
                <a:solidFill>
                  <a:schemeClr val="tx1"/>
                </a:solidFill>
              </a:rPr>
              <a:t> </a:t>
            </a:r>
            <a:r>
              <a:rPr lang="en-US" b="1" dirty="0" err="1">
                <a:solidFill>
                  <a:schemeClr val="tx1"/>
                </a:solidFill>
              </a:rPr>
              <a:t>sadade</a:t>
            </a:r>
            <a:r>
              <a:rPr lang="en-US" b="1" dirty="0">
                <a:solidFill>
                  <a:schemeClr val="tx1"/>
                </a:solidFill>
              </a:rPr>
              <a:t> </a:t>
            </a:r>
            <a:r>
              <a:rPr lang="en-US" b="1" dirty="0" err="1">
                <a:solidFill>
                  <a:schemeClr val="tx1"/>
                </a:solidFill>
              </a:rPr>
              <a:t>allkirjadega</a:t>
            </a:r>
            <a:r>
              <a:rPr lang="en-US" b="1" dirty="0">
                <a:solidFill>
                  <a:schemeClr val="tx1"/>
                </a:solidFill>
              </a:rPr>
              <a:t> </a:t>
            </a:r>
            <a:r>
              <a:rPr lang="en-US" b="1" dirty="0" err="1">
                <a:solidFill>
                  <a:schemeClr val="tx1"/>
                </a:solidFill>
              </a:rPr>
              <a:t>ettepaneku</a:t>
            </a:r>
            <a:r>
              <a:rPr lang="en-US" b="1" dirty="0">
                <a:solidFill>
                  <a:schemeClr val="tx1"/>
                </a:solidFill>
              </a:rPr>
              <a:t> </a:t>
            </a:r>
            <a:r>
              <a:rPr lang="en-US" b="1" dirty="0" err="1">
                <a:solidFill>
                  <a:schemeClr val="tx1"/>
                </a:solidFill>
              </a:rPr>
              <a:t>riikliku</a:t>
            </a:r>
            <a:r>
              <a:rPr lang="en-US" b="1" dirty="0">
                <a:solidFill>
                  <a:schemeClr val="tx1"/>
                </a:solidFill>
              </a:rPr>
              <a:t> </a:t>
            </a:r>
            <a:r>
              <a:rPr lang="en-US" b="1" dirty="0" err="1">
                <a:solidFill>
                  <a:schemeClr val="tx1"/>
                </a:solidFill>
              </a:rPr>
              <a:t>tähtpäeva</a:t>
            </a:r>
            <a:r>
              <a:rPr lang="en-US" b="1" dirty="0">
                <a:solidFill>
                  <a:schemeClr val="tx1"/>
                </a:solidFill>
              </a:rPr>
              <a:t> </a:t>
            </a:r>
            <a:r>
              <a:rPr lang="en-US" b="1" dirty="0" err="1">
                <a:solidFill>
                  <a:schemeClr val="tx1"/>
                </a:solidFill>
              </a:rPr>
              <a:t>osas</a:t>
            </a:r>
            <a:r>
              <a:rPr lang="en-US" b="1" dirty="0">
                <a:solidFill>
                  <a:schemeClr val="tx1"/>
                </a:solidFill>
              </a:rPr>
              <a:t>.</a:t>
            </a:r>
          </a:p>
          <a:p>
            <a:pPr algn="just"/>
            <a:r>
              <a:rPr lang="et-EE" b="1" dirty="0">
                <a:solidFill>
                  <a:schemeClr val="tx1"/>
                </a:solidFill>
              </a:rPr>
              <a:t>29.05.2018 võttis Riigikogu vastu pühade ja tähtpäevade seaduse muutmise seaduse millega 1. oktoober on riiklik tähtpäev, Omavalitsuspäev: </a:t>
            </a:r>
            <a:r>
              <a:rPr lang="et-EE" b="1" dirty="0">
                <a:solidFill>
                  <a:schemeClr val="tx1"/>
                </a:solidFill>
                <a:hlinkClick r:id="rId2">
                  <a:extLst>
                    <a:ext uri="{A12FA001-AC4F-418D-AE19-62706E023703}">
                      <ahyp:hlinkClr xmlns:ahyp="http://schemas.microsoft.com/office/drawing/2018/hyperlinkcolor" val="tx"/>
                    </a:ext>
                  </a:extLst>
                </a:hlinkClick>
              </a:rPr>
              <a:t>Pühade ja tähtpäevade seaduse muutmise seadus–Riigi Teataja</a:t>
            </a:r>
            <a:r>
              <a:rPr lang="et-EE" b="1" dirty="0">
                <a:solidFill>
                  <a:schemeClr val="tx1"/>
                </a:solidFill>
              </a:rPr>
              <a:t>.</a:t>
            </a:r>
          </a:p>
          <a:p>
            <a:pPr marL="114300" indent="0" algn="just">
              <a:buNone/>
            </a:pPr>
            <a:endParaRPr lang="en-US" b="1" dirty="0">
              <a:solidFill>
                <a:schemeClr val="tx1"/>
              </a:solidFill>
            </a:endParaRPr>
          </a:p>
          <a:p>
            <a:pPr algn="just"/>
            <a:r>
              <a:rPr lang="en-US" b="1" dirty="0">
                <a:solidFill>
                  <a:schemeClr val="tx1"/>
                </a:solidFill>
              </a:rPr>
              <a:t>III OVP </a:t>
            </a:r>
            <a:r>
              <a:rPr lang="en-US" b="1" dirty="0" err="1">
                <a:solidFill>
                  <a:schemeClr val="tx1"/>
                </a:solidFill>
              </a:rPr>
              <a:t>toimus</a:t>
            </a:r>
            <a:r>
              <a:rPr lang="en-US" b="1" dirty="0">
                <a:solidFill>
                  <a:schemeClr val="tx1"/>
                </a:solidFill>
              </a:rPr>
              <a:t> </a:t>
            </a:r>
            <a:r>
              <a:rPr lang="en-US" b="1" dirty="0" err="1">
                <a:solidFill>
                  <a:schemeClr val="tx1"/>
                </a:solidFill>
              </a:rPr>
              <a:t>Narvas</a:t>
            </a:r>
            <a:r>
              <a:rPr lang="en-US" b="1" dirty="0">
                <a:solidFill>
                  <a:schemeClr val="tx1"/>
                </a:solidFill>
              </a:rPr>
              <a:t>, </a:t>
            </a:r>
            <a:r>
              <a:rPr lang="fi-FI" b="1" dirty="0">
                <a:solidFill>
                  <a:schemeClr val="tx1"/>
                </a:solidFill>
              </a:rPr>
              <a:t>IV Pärnus, V Saaremaal ja VI Tartus ning 2022. Viljandis </a:t>
            </a:r>
            <a:r>
              <a:rPr lang="fi-FI" b="1" dirty="0" err="1">
                <a:solidFill>
                  <a:schemeClr val="tx1"/>
                </a:solidFill>
              </a:rPr>
              <a:t>juba</a:t>
            </a:r>
            <a:r>
              <a:rPr lang="fi-FI" b="1" dirty="0">
                <a:solidFill>
                  <a:schemeClr val="tx1"/>
                </a:solidFill>
              </a:rPr>
              <a:t> 5. </a:t>
            </a:r>
            <a:r>
              <a:rPr lang="fi-FI" b="1" dirty="0" err="1">
                <a:solidFill>
                  <a:schemeClr val="tx1"/>
                </a:solidFill>
              </a:rPr>
              <a:t>korda</a:t>
            </a:r>
            <a:r>
              <a:rPr lang="fi-FI" b="1" dirty="0">
                <a:solidFill>
                  <a:schemeClr val="tx1"/>
                </a:solidFill>
              </a:rPr>
              <a:t> </a:t>
            </a:r>
            <a:r>
              <a:rPr lang="fi-FI" b="1" dirty="0" err="1">
                <a:solidFill>
                  <a:schemeClr val="tx1"/>
                </a:solidFill>
              </a:rPr>
              <a:t>riikliku</a:t>
            </a:r>
            <a:r>
              <a:rPr lang="fi-FI" b="1" dirty="0">
                <a:solidFill>
                  <a:schemeClr val="tx1"/>
                </a:solidFill>
              </a:rPr>
              <a:t> </a:t>
            </a:r>
            <a:r>
              <a:rPr lang="fi-FI" b="1" dirty="0" err="1">
                <a:solidFill>
                  <a:schemeClr val="tx1"/>
                </a:solidFill>
              </a:rPr>
              <a:t>tähtpäevana</a:t>
            </a:r>
            <a:endParaRPr lang="fi-FI" b="1" dirty="0">
              <a:solidFill>
                <a:schemeClr val="tx1"/>
              </a:solidFill>
            </a:endParaRPr>
          </a:p>
          <a:p>
            <a:pPr algn="just"/>
            <a:endParaRPr lang="fi-FI" b="1" dirty="0">
              <a:solidFill>
                <a:schemeClr val="tx1"/>
              </a:solidFill>
            </a:endParaRPr>
          </a:p>
          <a:p>
            <a:pPr algn="just"/>
            <a:r>
              <a:rPr lang="fi-FI" b="1" dirty="0" err="1">
                <a:solidFill>
                  <a:schemeClr val="tx1"/>
                </a:solidFill>
              </a:rPr>
              <a:t>Välja</a:t>
            </a:r>
            <a:r>
              <a:rPr lang="fi-FI" b="1" dirty="0">
                <a:solidFill>
                  <a:schemeClr val="tx1"/>
                </a:solidFill>
              </a:rPr>
              <a:t> on </a:t>
            </a:r>
            <a:r>
              <a:rPr lang="fi-FI" b="1" dirty="0" err="1">
                <a:solidFill>
                  <a:schemeClr val="tx1"/>
                </a:solidFill>
              </a:rPr>
              <a:t>kujunenud</a:t>
            </a:r>
            <a:r>
              <a:rPr lang="fi-FI" b="1" dirty="0">
                <a:solidFill>
                  <a:schemeClr val="tx1"/>
                </a:solidFill>
              </a:rPr>
              <a:t> </a:t>
            </a:r>
            <a:r>
              <a:rPr lang="fi-FI" b="1" dirty="0" err="1">
                <a:solidFill>
                  <a:schemeClr val="tx1"/>
                </a:solidFill>
              </a:rPr>
              <a:t>mitmed</a:t>
            </a:r>
            <a:r>
              <a:rPr lang="fi-FI" b="1" dirty="0">
                <a:solidFill>
                  <a:schemeClr val="tx1"/>
                </a:solidFill>
              </a:rPr>
              <a:t> OVP </a:t>
            </a:r>
            <a:r>
              <a:rPr lang="fi-FI" b="1" dirty="0" err="1">
                <a:solidFill>
                  <a:schemeClr val="tx1"/>
                </a:solidFill>
              </a:rPr>
              <a:t>traditsioonid</a:t>
            </a:r>
            <a:r>
              <a:rPr lang="fi-FI" b="1" dirty="0">
                <a:solidFill>
                  <a:schemeClr val="tx1"/>
                </a:solidFill>
              </a:rPr>
              <a:t> …</a:t>
            </a:r>
          </a:p>
          <a:p>
            <a:pPr algn="just"/>
            <a:endParaRPr lang="fi-FI" b="1" dirty="0">
              <a:solidFill>
                <a:schemeClr val="tx1"/>
              </a:solidFill>
            </a:endParaRPr>
          </a:p>
        </p:txBody>
      </p:sp>
    </p:spTree>
    <p:extLst>
      <p:ext uri="{BB962C8B-B14F-4D97-AF65-F5344CB8AC3E}">
        <p14:creationId xmlns:p14="http://schemas.microsoft.com/office/powerpoint/2010/main" val="153793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4FC4-DE52-7EC7-7F50-5D5151F811B6}"/>
              </a:ext>
            </a:extLst>
          </p:cNvPr>
          <p:cNvSpPr>
            <a:spLocks noGrp="1"/>
          </p:cNvSpPr>
          <p:nvPr>
            <p:ph type="title"/>
          </p:nvPr>
        </p:nvSpPr>
        <p:spPr>
          <a:xfrm>
            <a:off x="311700" y="445025"/>
            <a:ext cx="8520600" cy="1055884"/>
          </a:xfrm>
        </p:spPr>
        <p:txBody>
          <a:bodyPr>
            <a:normAutofit fontScale="90000"/>
          </a:bodyPr>
          <a:lstStyle/>
          <a:p>
            <a:pPr algn="ctr"/>
            <a:r>
              <a:rPr lang="en-US" sz="2800" b="1" i="1" dirty="0" err="1">
                <a:solidFill>
                  <a:schemeClr val="tx1"/>
                </a:solidFill>
              </a:rPr>
              <a:t>Tavaks</a:t>
            </a:r>
            <a:r>
              <a:rPr lang="en-US" sz="2800" b="1" i="1" dirty="0">
                <a:solidFill>
                  <a:schemeClr val="tx1"/>
                </a:solidFill>
              </a:rPr>
              <a:t> on </a:t>
            </a:r>
            <a:r>
              <a:rPr lang="en-US" sz="2800" b="1" i="1" dirty="0" err="1">
                <a:solidFill>
                  <a:schemeClr val="tx1"/>
                </a:solidFill>
              </a:rPr>
              <a:t>saanud</a:t>
            </a:r>
            <a:r>
              <a:rPr lang="en-US" sz="2800" b="1" i="1" dirty="0">
                <a:solidFill>
                  <a:schemeClr val="tx1"/>
                </a:solidFill>
              </a:rPr>
              <a:t> </a:t>
            </a:r>
            <a:r>
              <a:rPr lang="en-US" sz="2800" b="1" i="1" dirty="0" err="1">
                <a:solidFill>
                  <a:schemeClr val="tx1"/>
                </a:solidFill>
              </a:rPr>
              <a:t>Riigikogus</a:t>
            </a:r>
            <a:r>
              <a:rPr lang="en-US" sz="2800" b="1" i="1" dirty="0">
                <a:solidFill>
                  <a:schemeClr val="tx1"/>
                </a:solidFill>
              </a:rPr>
              <a:t> </a:t>
            </a:r>
            <a:r>
              <a:rPr lang="en-US" sz="2800" b="1" i="1" dirty="0" err="1">
                <a:solidFill>
                  <a:schemeClr val="tx1"/>
                </a:solidFill>
              </a:rPr>
              <a:t>esindatud</a:t>
            </a:r>
            <a:r>
              <a:rPr lang="en-US" sz="2800" b="1" i="1" dirty="0">
                <a:solidFill>
                  <a:schemeClr val="tx1"/>
                </a:solidFill>
              </a:rPr>
              <a:t> </a:t>
            </a:r>
            <a:r>
              <a:rPr lang="en-US" sz="2800" b="1" i="1" dirty="0" err="1">
                <a:solidFill>
                  <a:schemeClr val="tx1"/>
                </a:solidFill>
              </a:rPr>
              <a:t>erakondade</a:t>
            </a:r>
            <a:r>
              <a:rPr lang="en-US" sz="2800" b="1" i="1" dirty="0">
                <a:solidFill>
                  <a:schemeClr val="tx1"/>
                </a:solidFill>
              </a:rPr>
              <a:t> </a:t>
            </a:r>
            <a:r>
              <a:rPr lang="en-US" sz="2800" b="1" i="1" dirty="0" err="1">
                <a:solidFill>
                  <a:schemeClr val="tx1"/>
                </a:solidFill>
              </a:rPr>
              <a:t>juhtide</a:t>
            </a:r>
            <a:r>
              <a:rPr lang="en-US" sz="2800" b="1" i="1" dirty="0">
                <a:solidFill>
                  <a:schemeClr val="tx1"/>
                </a:solidFill>
              </a:rPr>
              <a:t> </a:t>
            </a:r>
            <a:r>
              <a:rPr lang="en-US" sz="2800" b="1" i="1" dirty="0" err="1">
                <a:solidFill>
                  <a:schemeClr val="tx1"/>
                </a:solidFill>
              </a:rPr>
              <a:t>paneeldiskussioon</a:t>
            </a:r>
            <a:br>
              <a:rPr lang="en-US" sz="2800" b="1" dirty="0">
                <a:solidFill>
                  <a:schemeClr val="tx1"/>
                </a:solidFill>
              </a:rPr>
            </a:br>
            <a:endParaRPr lang="et-EE" dirty="0"/>
          </a:p>
        </p:txBody>
      </p:sp>
      <p:pic>
        <p:nvPicPr>
          <p:cNvPr id="2058" name="Picture 10" descr="pilt">
            <a:extLst>
              <a:ext uri="{FF2B5EF4-FFF2-40B4-BE49-F238E27FC236}">
                <a16:creationId xmlns:a16="http://schemas.microsoft.com/office/drawing/2014/main" id="{D376C9D5-D851-8331-61A6-24F28DE603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927" y="1376217"/>
            <a:ext cx="8164946" cy="373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6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57F7-A97A-BABD-F70D-0D983FB37406}"/>
              </a:ext>
            </a:extLst>
          </p:cNvPr>
          <p:cNvSpPr>
            <a:spLocks noGrp="1"/>
          </p:cNvSpPr>
          <p:nvPr>
            <p:ph type="title"/>
          </p:nvPr>
        </p:nvSpPr>
        <p:spPr>
          <a:xfrm>
            <a:off x="311700" y="445025"/>
            <a:ext cx="8520600" cy="848066"/>
          </a:xfrm>
        </p:spPr>
        <p:txBody>
          <a:bodyPr>
            <a:normAutofit fontScale="90000"/>
          </a:bodyPr>
          <a:lstStyle/>
          <a:p>
            <a:pPr algn="ctr"/>
            <a:r>
              <a:rPr lang="fi-FI" sz="2800" b="1" dirty="0" err="1">
                <a:solidFill>
                  <a:schemeClr val="tx1"/>
                </a:solidFill>
              </a:rPr>
              <a:t>Iga</a:t>
            </a:r>
            <a:r>
              <a:rPr lang="fi-FI" sz="2800" b="1" dirty="0">
                <a:solidFill>
                  <a:schemeClr val="tx1"/>
                </a:solidFill>
              </a:rPr>
              <a:t> </a:t>
            </a:r>
            <a:r>
              <a:rPr lang="fi-FI" sz="2800" b="1" dirty="0" err="1">
                <a:solidFill>
                  <a:schemeClr val="tx1"/>
                </a:solidFill>
              </a:rPr>
              <a:t>kord</a:t>
            </a:r>
            <a:r>
              <a:rPr lang="fi-FI" sz="2800" b="1" dirty="0">
                <a:solidFill>
                  <a:schemeClr val="tx1"/>
                </a:solidFill>
              </a:rPr>
              <a:t> </a:t>
            </a:r>
            <a:r>
              <a:rPr lang="fi-FI" sz="2800" b="1" dirty="0" err="1">
                <a:solidFill>
                  <a:schemeClr val="tx1"/>
                </a:solidFill>
              </a:rPr>
              <a:t>aga</a:t>
            </a:r>
            <a:r>
              <a:rPr lang="fi-FI" sz="2800" b="1" dirty="0">
                <a:solidFill>
                  <a:schemeClr val="tx1"/>
                </a:solidFill>
              </a:rPr>
              <a:t> </a:t>
            </a:r>
            <a:r>
              <a:rPr lang="fi-FI" sz="2800" b="1" dirty="0" err="1">
                <a:solidFill>
                  <a:schemeClr val="tx1"/>
                </a:solidFill>
              </a:rPr>
              <a:t>lisandub</a:t>
            </a:r>
            <a:r>
              <a:rPr lang="fi-FI" sz="2800" b="1" dirty="0">
                <a:solidFill>
                  <a:schemeClr val="tx1"/>
                </a:solidFill>
              </a:rPr>
              <a:t> ka </a:t>
            </a:r>
            <a:r>
              <a:rPr lang="fi-FI" sz="2800" b="1" dirty="0" err="1">
                <a:solidFill>
                  <a:schemeClr val="tx1"/>
                </a:solidFill>
              </a:rPr>
              <a:t>midagi</a:t>
            </a:r>
            <a:r>
              <a:rPr lang="fi-FI" sz="2800" b="1" dirty="0">
                <a:solidFill>
                  <a:schemeClr val="tx1"/>
                </a:solidFill>
              </a:rPr>
              <a:t> </a:t>
            </a:r>
            <a:r>
              <a:rPr lang="fi-FI" sz="2800" b="1" dirty="0" err="1">
                <a:solidFill>
                  <a:schemeClr val="tx1"/>
                </a:solidFill>
              </a:rPr>
              <a:t>uut</a:t>
            </a:r>
            <a:r>
              <a:rPr lang="fi-FI" sz="2800" b="1" dirty="0">
                <a:solidFill>
                  <a:schemeClr val="tx1"/>
                </a:solidFill>
              </a:rPr>
              <a:t>: </a:t>
            </a:r>
            <a:r>
              <a:rPr lang="en-US" sz="2800" b="1" dirty="0" err="1">
                <a:solidFill>
                  <a:schemeClr val="tx1"/>
                </a:solidFill>
              </a:rPr>
              <a:t>Viljandis</a:t>
            </a:r>
            <a:r>
              <a:rPr lang="en-US" sz="2800" b="1" dirty="0">
                <a:solidFill>
                  <a:schemeClr val="tx1"/>
                </a:solidFill>
              </a:rPr>
              <a:t> OVP </a:t>
            </a:r>
            <a:r>
              <a:rPr lang="en-US" sz="2800" b="1" dirty="0" err="1">
                <a:solidFill>
                  <a:schemeClr val="tx1"/>
                </a:solidFill>
              </a:rPr>
              <a:t>lipp</a:t>
            </a:r>
            <a:r>
              <a:rPr lang="en-US" sz="2800" b="1" dirty="0">
                <a:solidFill>
                  <a:schemeClr val="tx1"/>
                </a:solidFill>
              </a:rPr>
              <a:t> </a:t>
            </a:r>
            <a:r>
              <a:rPr lang="en-US" sz="2800" b="1" dirty="0" err="1">
                <a:solidFill>
                  <a:schemeClr val="tx1"/>
                </a:solidFill>
              </a:rPr>
              <a:t>koos</a:t>
            </a:r>
            <a:r>
              <a:rPr lang="en-US" sz="2800" b="1" dirty="0">
                <a:solidFill>
                  <a:schemeClr val="tx1"/>
                </a:solidFill>
              </a:rPr>
              <a:t> </a:t>
            </a:r>
            <a:r>
              <a:rPr lang="en-US" sz="2800" b="1" dirty="0" err="1">
                <a:solidFill>
                  <a:schemeClr val="tx1"/>
                </a:solidFill>
              </a:rPr>
              <a:t>selle</a:t>
            </a:r>
            <a:r>
              <a:rPr lang="en-US" sz="2800" b="1" dirty="0">
                <a:solidFill>
                  <a:schemeClr val="tx1"/>
                </a:solidFill>
              </a:rPr>
              <a:t> </a:t>
            </a:r>
            <a:r>
              <a:rPr lang="en-US" sz="2800" b="1" dirty="0" err="1">
                <a:solidFill>
                  <a:schemeClr val="tx1"/>
                </a:solidFill>
              </a:rPr>
              <a:t>õnnistamisega</a:t>
            </a:r>
            <a:br>
              <a:rPr lang="en-US" sz="2800" b="1" dirty="0">
                <a:solidFill>
                  <a:schemeClr val="tx1"/>
                </a:solidFill>
              </a:rPr>
            </a:br>
            <a:endParaRPr lang="et-EE" dirty="0"/>
          </a:p>
        </p:txBody>
      </p:sp>
      <p:pic>
        <p:nvPicPr>
          <p:cNvPr id="3076" name="Picture 4" descr="pilt">
            <a:extLst>
              <a:ext uri="{FF2B5EF4-FFF2-40B4-BE49-F238E27FC236}">
                <a16:creationId xmlns:a16="http://schemas.microsoft.com/office/drawing/2014/main" id="{B99D8685-B197-301E-DD8D-F37004FB1A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63" y="1341253"/>
            <a:ext cx="8008277" cy="380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222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3400</TotalTime>
  <Words>1130</Words>
  <Application>Microsoft Office PowerPoint</Application>
  <PresentationFormat>On-screen Show (16:9)</PresentationFormat>
  <Paragraphs>74</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Open Sans</vt:lpstr>
      <vt:lpstr>Times New Roman</vt:lpstr>
      <vt:lpstr>Simple Light</vt:lpstr>
      <vt:lpstr>ELULE AASTAID JA AASTATELE ELU! EESTI VII OMAVALITSUSPÄEV VILJANDI  29.09-30.09.2022 </vt:lpstr>
      <vt:lpstr>Suur tänu Riigikogu sotsiaalkomisjonile!</vt:lpstr>
      <vt:lpstr>1. OKTOOBER, OMAVALITSUSPÄEV</vt:lpstr>
      <vt:lpstr>Eesti VII Omavalitsuspäev pealkirjaga „Elule aastaid ja aastatele elu!“ toimus 29.-30.09.2022 Viljandis</vt:lpstr>
      <vt:lpstr>VII OVP KORRALDUSKOMITEE RIIGIKOGUS 16.06.2022</vt:lpstr>
      <vt:lpstr>Nõupidamised Viljandis …</vt:lpstr>
      <vt:lpstr> OVP &amp; RIIKLIK TÄHTPÄEV 5. KORDA</vt:lpstr>
      <vt:lpstr>Tavaks on saanud Riigikogus esindatud erakondade juhtide paneeldiskussioon </vt:lpstr>
      <vt:lpstr>Iga kord aga lisandub ka midagi uut: Viljandis OVP lipp koos selle õnnistamisega </vt:lpstr>
      <vt:lpstr>OVP-l ON ETTE VALMISTATUD NING HEAKS KIIDETUD DEKLRATSIOONID  </vt:lpstr>
      <vt:lpstr>7.11.2022 anti OVP deklaratsioon üle Riigikogu juhatusele, Vabariigi Valitsuse ning Eesti Linnade ja Valdade Liidu esindajatele </vt:lpstr>
      <vt:lpstr>OVP DEKLARATSIOONIST:  Eesmärkide saavutamiseks on oluline</vt:lpstr>
      <vt:lpstr>Eesmärkide saavutamiseks on oluline</vt:lpstr>
      <vt:lpstr>Eesmärkide saavutamiseks on oluline</vt:lpstr>
      <vt:lpstr>Eesmärkide saavutamiseks on oluline</vt:lpstr>
      <vt:lpstr>Eesmärkide saavutamiseks on oluline</vt:lpstr>
      <vt:lpstr>Eesmärkide saavutamiseks on oluline</vt:lpstr>
      <vt:lpstr>Eesmärkide saavutamiseks on oluline</vt:lpstr>
      <vt:lpstr>KAVANDAMISEL ON JÄTKUTEGEVUSED …</vt:lpstr>
      <vt:lpstr>2023. aasta OVP korraldamise õigus anti üle Rae valda</vt:lpstr>
      <vt:lpstr>ENAM TEAVET MAHUKAST OVP KOGUMIKUST https://polismtu.ee/kaujp/kogumikud/: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dc:creator>
  <cp:lastModifiedBy>Sulev Lääne</cp:lastModifiedBy>
  <cp:revision>58</cp:revision>
  <dcterms:modified xsi:type="dcterms:W3CDTF">2023-01-15T22:16:57Z</dcterms:modified>
</cp:coreProperties>
</file>