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0"/>
  </p:notesMasterIdLst>
  <p:sldIdLst>
    <p:sldId id="256" r:id="rId2"/>
    <p:sldId id="471" r:id="rId3"/>
    <p:sldId id="472" r:id="rId4"/>
    <p:sldId id="452" r:id="rId5"/>
    <p:sldId id="463" r:id="rId6"/>
    <p:sldId id="454" r:id="rId7"/>
    <p:sldId id="448" r:id="rId8"/>
    <p:sldId id="455" r:id="rId9"/>
    <p:sldId id="446" r:id="rId10"/>
    <p:sldId id="459" r:id="rId11"/>
    <p:sldId id="460" r:id="rId12"/>
    <p:sldId id="457" r:id="rId13"/>
    <p:sldId id="461" r:id="rId14"/>
    <p:sldId id="473" r:id="rId15"/>
    <p:sldId id="437" r:id="rId16"/>
    <p:sldId id="467" r:id="rId17"/>
    <p:sldId id="445" r:id="rId18"/>
    <p:sldId id="465" r:id="rId19"/>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2" autoAdjust="0"/>
    <p:restoredTop sz="94660"/>
  </p:normalViewPr>
  <p:slideViewPr>
    <p:cSldViewPr snapToGrid="0">
      <p:cViewPr varScale="1">
        <p:scale>
          <a:sx n="99" d="100"/>
          <a:sy n="99" d="100"/>
        </p:scale>
        <p:origin x="261"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09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34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07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568960"/>
            <a:ext cx="7766936" cy="3481876"/>
          </a:xfrm>
          <a:prstGeom prst="rect">
            <a:avLst/>
          </a:prstGeom>
          <a:noFill/>
          <a:ln>
            <a:noFill/>
          </a:ln>
        </p:spPr>
        <p:txBody>
          <a:bodyPr spcFirstLastPara="1" wrap="square" lIns="91425" tIns="45700" rIns="91425" bIns="45700" anchor="b" anchorCtr="0">
            <a:noAutofit/>
          </a:bodyPr>
          <a:lstStyle/>
          <a:p>
            <a:pPr lvl="0" algn="ctr">
              <a:buSzPts val="3600"/>
            </a:pPr>
            <a:r>
              <a:rPr lang="et-EE" sz="4800" b="1" dirty="0">
                <a:solidFill>
                  <a:srgbClr val="222222"/>
                </a:solidFill>
                <a:effectLst/>
                <a:latin typeface="Times New Roman" panose="02020603050405020304" pitchFamily="18" charset="0"/>
                <a:ea typeface="Times New Roman" panose="02020603050405020304" pitchFamily="18" charset="0"/>
              </a:rPr>
              <a:t>Kohaliku omavalitsuse ja riigi koostööst ettevõtluse ja sotsiaalhoolekande valdkonnas</a:t>
            </a:r>
            <a:br>
              <a:rPr lang="en-US" sz="3600" b="1" dirty="0">
                <a:solidFill>
                  <a:srgbClr val="222222"/>
                </a:solidFill>
                <a:latin typeface="Times New Roman" panose="02020603050405020304" pitchFamily="18" charset="0"/>
                <a:ea typeface="Times New Roman" panose="02020603050405020304" pitchFamily="18" charset="0"/>
              </a:rPr>
            </a:br>
            <a:endParaRPr sz="3600" dirty="0"/>
          </a:p>
        </p:txBody>
      </p:sp>
      <p:sp>
        <p:nvSpPr>
          <p:cNvPr id="144" name="Google Shape;144;p18"/>
          <p:cNvSpPr txBox="1">
            <a:spLocks noGrp="1"/>
          </p:cNvSpPr>
          <p:nvPr>
            <p:ph type="subTitle" idx="1"/>
          </p:nvPr>
        </p:nvSpPr>
        <p:spPr>
          <a:xfrm>
            <a:off x="1507067" y="4050837"/>
            <a:ext cx="7766936" cy="25938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332"/>
              <a:buNone/>
            </a:pPr>
            <a:r>
              <a:rPr lang="en-US" sz="2800" b="1" dirty="0">
                <a:solidFill>
                  <a:schemeClr val="dk1"/>
                </a:solidFill>
              </a:rPr>
              <a:t>SULEV LÄÄNE </a:t>
            </a:r>
          </a:p>
          <a:p>
            <a:pPr marL="0" lvl="0" indent="0" algn="ctr" rtl="0">
              <a:spcBef>
                <a:spcPts val="0"/>
              </a:spcBef>
              <a:spcAft>
                <a:spcPts val="0"/>
              </a:spcAft>
              <a:buSzPts val="1332"/>
              <a:buNone/>
            </a:pPr>
            <a:r>
              <a:rPr lang="en-US" sz="2800" b="1" dirty="0">
                <a:solidFill>
                  <a:schemeClr val="dk1"/>
                </a:solidFill>
              </a:rPr>
              <a:t>MTÜ Polis president, </a:t>
            </a:r>
            <a:r>
              <a:rPr lang="en-US" sz="2800" b="1" dirty="0" err="1">
                <a:solidFill>
                  <a:schemeClr val="dk1"/>
                </a:solidFill>
              </a:rPr>
              <a:t>Tallinna</a:t>
            </a:r>
            <a:r>
              <a:rPr lang="en-US" sz="2800" b="1" dirty="0">
                <a:solidFill>
                  <a:schemeClr val="dk1"/>
                </a:solidFill>
              </a:rPr>
              <a:t> </a:t>
            </a:r>
            <a:r>
              <a:rPr lang="en-US" sz="2800" b="1" dirty="0" err="1">
                <a:solidFill>
                  <a:schemeClr val="dk1"/>
                </a:solidFill>
              </a:rPr>
              <a:t>Ülikool</a:t>
            </a:r>
            <a:endParaRPr sz="2800" b="1" dirty="0">
              <a:solidFill>
                <a:schemeClr val="dk1"/>
              </a:solidFill>
            </a:endParaRPr>
          </a:p>
          <a:p>
            <a:pPr marL="0" lvl="0" indent="0" algn="ctr" rtl="0">
              <a:spcBef>
                <a:spcPts val="1000"/>
              </a:spcBef>
              <a:spcAft>
                <a:spcPts val="0"/>
              </a:spcAft>
              <a:buSzPts val="1332"/>
              <a:buNone/>
            </a:pPr>
            <a:r>
              <a:rPr lang="en-US" sz="2800" b="1" dirty="0" err="1">
                <a:solidFill>
                  <a:schemeClr val="dk1"/>
                </a:solidFill>
              </a:rPr>
              <a:t>Eesti</a:t>
            </a:r>
            <a:r>
              <a:rPr lang="en-US" sz="2800" b="1" dirty="0">
                <a:solidFill>
                  <a:schemeClr val="dk1"/>
                </a:solidFill>
              </a:rPr>
              <a:t> X </a:t>
            </a:r>
            <a:r>
              <a:rPr lang="en-US" sz="2800" b="1" dirty="0" err="1">
                <a:solidFill>
                  <a:schemeClr val="dk1"/>
                </a:solidFill>
              </a:rPr>
              <a:t>Omavalitsuspäev</a:t>
            </a:r>
            <a:endParaRPr sz="2800" dirty="0"/>
          </a:p>
          <a:p>
            <a:pPr marL="0" lvl="0" indent="0" algn="ctr" rtl="0">
              <a:spcBef>
                <a:spcPts val="1000"/>
              </a:spcBef>
              <a:spcAft>
                <a:spcPts val="0"/>
              </a:spcAft>
              <a:buSzPts val="1332"/>
              <a:buNone/>
            </a:pPr>
            <a:r>
              <a:rPr lang="en-US" sz="2800" b="1" dirty="0" err="1">
                <a:solidFill>
                  <a:schemeClr val="dk1"/>
                </a:solidFill>
              </a:rPr>
              <a:t>Jõgeva</a:t>
            </a:r>
            <a:r>
              <a:rPr lang="en-US" sz="2800" b="1" dirty="0">
                <a:solidFill>
                  <a:schemeClr val="dk1"/>
                </a:solidFill>
              </a:rPr>
              <a:t>, 18.09.2025 </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3A54-B4E8-4336-86E4-93E0B43D6DE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16DED02-B41B-431E-BE22-4AB5D693327E}"/>
              </a:ext>
            </a:extLst>
          </p:cNvPr>
          <p:cNvSpPr>
            <a:spLocks noGrp="1"/>
          </p:cNvSpPr>
          <p:nvPr>
            <p:ph type="body" idx="1"/>
          </p:nvPr>
        </p:nvSpPr>
        <p:spPr/>
        <p:txBody>
          <a:bodyPr/>
          <a:lstStyle/>
          <a:p>
            <a:endParaRPr lang="en-US" dirty="0"/>
          </a:p>
        </p:txBody>
      </p:sp>
      <p:pic>
        <p:nvPicPr>
          <p:cNvPr id="1026" name="Picture 2" descr="Pilt">
            <a:extLst>
              <a:ext uri="{FF2B5EF4-FFF2-40B4-BE49-F238E27FC236}">
                <a16:creationId xmlns:a16="http://schemas.microsoft.com/office/drawing/2014/main" id="{FB509CFB-A861-4B9A-A1DC-A801EF66E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3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135A-27D3-48A0-90E5-6F2C72D211B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D70E8AE-8275-4D56-A0E1-897ABBF6BDC2}"/>
              </a:ext>
            </a:extLst>
          </p:cNvPr>
          <p:cNvSpPr>
            <a:spLocks noGrp="1"/>
          </p:cNvSpPr>
          <p:nvPr>
            <p:ph type="body" idx="1"/>
          </p:nvPr>
        </p:nvSpPr>
        <p:spPr/>
        <p:txBody>
          <a:bodyPr/>
          <a:lstStyle/>
          <a:p>
            <a:endParaRPr lang="en-US" dirty="0"/>
          </a:p>
        </p:txBody>
      </p:sp>
      <p:pic>
        <p:nvPicPr>
          <p:cNvPr id="4" name="Picture 2" descr="Pilt">
            <a:extLst>
              <a:ext uri="{FF2B5EF4-FFF2-40B4-BE49-F238E27FC236}">
                <a16:creationId xmlns:a16="http://schemas.microsoft.com/office/drawing/2014/main" id="{594B5DAE-5637-4C98-9593-85F50AF5E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2C6A-151F-4377-A306-26869531076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7D10742-8747-42DE-BBBD-1A758973120D}"/>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F9BDEE71-0ED4-42D9-8519-F3D34C8A6B83}"/>
              </a:ext>
            </a:extLst>
          </p:cNvPr>
          <p:cNvPicPr>
            <a:picLocks noChangeAspect="1"/>
          </p:cNvPicPr>
          <p:nvPr/>
        </p:nvPicPr>
        <p:blipFill>
          <a:blip r:embed="rId2"/>
          <a:stretch>
            <a:fillRect/>
          </a:stretch>
        </p:blipFill>
        <p:spPr>
          <a:xfrm>
            <a:off x="315771" y="0"/>
            <a:ext cx="11560457" cy="6858000"/>
          </a:xfrm>
          <a:prstGeom prst="rect">
            <a:avLst/>
          </a:prstGeom>
        </p:spPr>
      </p:pic>
    </p:spTree>
    <p:extLst>
      <p:ext uri="{BB962C8B-B14F-4D97-AF65-F5344CB8AC3E}">
        <p14:creationId xmlns:p14="http://schemas.microsoft.com/office/powerpoint/2010/main" val="390309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67A9-4474-40C6-8869-73B52B377DF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EE23D94-D953-40DB-AB04-403D7C2BA438}"/>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A602174F-8865-4CFD-831E-5BEF87E848E5}"/>
              </a:ext>
            </a:extLst>
          </p:cNvPr>
          <p:cNvPicPr>
            <a:picLocks noChangeAspect="1"/>
          </p:cNvPicPr>
          <p:nvPr/>
        </p:nvPicPr>
        <p:blipFill>
          <a:blip r:embed="rId2"/>
          <a:stretch>
            <a:fillRect/>
          </a:stretch>
        </p:blipFill>
        <p:spPr>
          <a:xfrm>
            <a:off x="315771" y="0"/>
            <a:ext cx="11560457" cy="6858000"/>
          </a:xfrm>
          <a:prstGeom prst="rect">
            <a:avLst/>
          </a:prstGeom>
        </p:spPr>
      </p:pic>
    </p:spTree>
    <p:extLst>
      <p:ext uri="{BB962C8B-B14F-4D97-AF65-F5344CB8AC3E}">
        <p14:creationId xmlns:p14="http://schemas.microsoft.com/office/powerpoint/2010/main" val="227752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4ECB-AC39-4908-AA11-6D372E84A939}"/>
              </a:ext>
            </a:extLst>
          </p:cNvPr>
          <p:cNvSpPr>
            <a:spLocks noGrp="1"/>
          </p:cNvSpPr>
          <p:nvPr>
            <p:ph type="title"/>
          </p:nvPr>
        </p:nvSpPr>
        <p:spPr/>
        <p:txBody>
          <a:bodyPr/>
          <a:lstStyle/>
          <a:p>
            <a:pPr algn="ctr"/>
            <a:r>
              <a:rPr lang="en-US" sz="2000" dirty="0"/>
              <a:t>MAAILM KÄÄRIB, AGA  MEIE ÜSIME, </a:t>
            </a:r>
            <a:br>
              <a:rPr lang="en-US" sz="2000" dirty="0"/>
            </a:br>
            <a:r>
              <a:rPr lang="en-US" sz="2000" dirty="0"/>
              <a:t>JUURED ON MAAS &amp; RAHVAKULTUURIS – s h 500 </a:t>
            </a:r>
            <a:r>
              <a:rPr lang="en-US" sz="2000" dirty="0" err="1"/>
              <a:t>aastat</a:t>
            </a:r>
            <a:r>
              <a:rPr lang="en-US" sz="2000" dirty="0"/>
              <a:t> EESTI RAAMATUT</a:t>
            </a:r>
            <a:br>
              <a:rPr lang="en-US" sz="2000" dirty="0"/>
            </a:br>
            <a:r>
              <a:rPr lang="en-US" sz="2000" dirty="0"/>
              <a:t>KALEVIPOJAMAA</a:t>
            </a:r>
            <a:br>
              <a:rPr lang="en-US" sz="2000" dirty="0"/>
            </a:br>
            <a:r>
              <a:rPr lang="en-US" sz="2000" dirty="0"/>
              <a:t>JÕGEVAMAA/VOOREMAA</a:t>
            </a:r>
          </a:p>
        </p:txBody>
      </p:sp>
      <p:sp>
        <p:nvSpPr>
          <p:cNvPr id="3" name="Text Placeholder 2">
            <a:extLst>
              <a:ext uri="{FF2B5EF4-FFF2-40B4-BE49-F238E27FC236}">
                <a16:creationId xmlns:a16="http://schemas.microsoft.com/office/drawing/2014/main" id="{569B010C-69B0-4E80-BFDD-C2BA293CB8FE}"/>
              </a:ext>
            </a:extLst>
          </p:cNvPr>
          <p:cNvSpPr>
            <a:spLocks noGrp="1"/>
          </p:cNvSpPr>
          <p:nvPr>
            <p:ph type="body" idx="1"/>
          </p:nvPr>
        </p:nvSpPr>
        <p:spPr/>
        <p:txBody>
          <a:bodyPr/>
          <a:lstStyle/>
          <a:p>
            <a:r>
              <a:rPr lang="en-US" dirty="0"/>
              <a:t>LAULUISA KREUZWALD KIRJUTAS KALEVIPOJA ESIMESE TRÜKI EESSÕNAS 1857 AASTAL:</a:t>
            </a:r>
          </a:p>
          <a:p>
            <a:r>
              <a:rPr lang="en-US" dirty="0"/>
              <a:t>Kes </a:t>
            </a:r>
            <a:r>
              <a:rPr lang="en-US" dirty="0" err="1"/>
              <a:t>siin</a:t>
            </a:r>
            <a:r>
              <a:rPr lang="en-US" dirty="0"/>
              <a:t> </a:t>
            </a:r>
            <a:r>
              <a:rPr lang="en-US" dirty="0" err="1"/>
              <a:t>sündinud</a:t>
            </a:r>
            <a:r>
              <a:rPr lang="en-US" dirty="0"/>
              <a:t> </a:t>
            </a:r>
            <a:r>
              <a:rPr lang="en-US" dirty="0" err="1"/>
              <a:t>eestlastest</a:t>
            </a:r>
            <a:r>
              <a:rPr lang="en-US" dirty="0"/>
              <a:t> K a l e v </a:t>
            </a:r>
            <a:r>
              <a:rPr lang="en-US" dirty="0" err="1"/>
              <a:t>i</a:t>
            </a:r>
            <a:r>
              <a:rPr lang="en-US" dirty="0"/>
              <a:t> p o e g a  </a:t>
            </a:r>
            <a:r>
              <a:rPr lang="en-US" dirty="0" err="1"/>
              <a:t>kätte</a:t>
            </a:r>
            <a:r>
              <a:rPr lang="en-US" dirty="0"/>
              <a:t> </a:t>
            </a:r>
            <a:r>
              <a:rPr lang="en-US" dirty="0" err="1"/>
              <a:t>võtab</a:t>
            </a:r>
            <a:r>
              <a:rPr lang="en-US" dirty="0"/>
              <a:t> ja </a:t>
            </a:r>
            <a:r>
              <a:rPr lang="en-US" dirty="0" err="1"/>
              <a:t>loeb</a:t>
            </a:r>
            <a:r>
              <a:rPr lang="en-US" dirty="0"/>
              <a:t>, </a:t>
            </a:r>
            <a:r>
              <a:rPr lang="en-US" dirty="0" err="1"/>
              <a:t>sellele</a:t>
            </a:r>
            <a:r>
              <a:rPr lang="en-US" dirty="0"/>
              <a:t> </a:t>
            </a:r>
            <a:r>
              <a:rPr lang="en-US" dirty="0" err="1"/>
              <a:t>soovime</a:t>
            </a:r>
            <a:r>
              <a:rPr lang="en-US" dirty="0"/>
              <a:t>, et ta </a:t>
            </a:r>
            <a:r>
              <a:rPr lang="en-US" dirty="0" err="1"/>
              <a:t>seda</a:t>
            </a:r>
            <a:r>
              <a:rPr lang="en-US" dirty="0"/>
              <a:t> </a:t>
            </a:r>
            <a:r>
              <a:rPr lang="en-US" dirty="0" err="1"/>
              <a:t>niisuguses</a:t>
            </a:r>
            <a:r>
              <a:rPr lang="en-US" dirty="0"/>
              <a:t> </a:t>
            </a:r>
            <a:r>
              <a:rPr lang="en-US" dirty="0" err="1"/>
              <a:t>armastuses</a:t>
            </a:r>
            <a:r>
              <a:rPr lang="en-US" dirty="0"/>
              <a:t> </a:t>
            </a:r>
            <a:r>
              <a:rPr lang="en-US" dirty="0" err="1"/>
              <a:t>teeks</a:t>
            </a:r>
            <a:r>
              <a:rPr lang="en-US" dirty="0"/>
              <a:t>, </a:t>
            </a:r>
            <a:r>
              <a:rPr lang="en-US" dirty="0" err="1"/>
              <a:t>kui</a:t>
            </a:r>
            <a:r>
              <a:rPr lang="en-US" dirty="0"/>
              <a:t> </a:t>
            </a:r>
            <a:r>
              <a:rPr lang="en-US" dirty="0" err="1"/>
              <a:t>raamatu</a:t>
            </a:r>
            <a:r>
              <a:rPr lang="en-US" dirty="0"/>
              <a:t> </a:t>
            </a:r>
            <a:r>
              <a:rPr lang="en-US" dirty="0" err="1"/>
              <a:t>väljaandjal</a:t>
            </a:r>
            <a:r>
              <a:rPr lang="en-US" dirty="0"/>
              <a:t> </a:t>
            </a:r>
            <a:r>
              <a:rPr lang="en-US" dirty="0" err="1"/>
              <a:t>nende</a:t>
            </a:r>
            <a:r>
              <a:rPr lang="en-US" dirty="0"/>
              <a:t> </a:t>
            </a:r>
            <a:r>
              <a:rPr lang="en-US" dirty="0" err="1"/>
              <a:t>vana</a:t>
            </a:r>
            <a:r>
              <a:rPr lang="en-US" dirty="0"/>
              <a:t> </a:t>
            </a:r>
            <a:r>
              <a:rPr lang="en-US" dirty="0" err="1"/>
              <a:t>põlve</a:t>
            </a:r>
            <a:r>
              <a:rPr lang="en-US" dirty="0"/>
              <a:t> </a:t>
            </a:r>
            <a:r>
              <a:rPr lang="en-US" dirty="0" err="1"/>
              <a:t>mälestuste</a:t>
            </a:r>
            <a:r>
              <a:rPr lang="en-US" dirty="0"/>
              <a:t> </a:t>
            </a:r>
            <a:r>
              <a:rPr lang="en-US" dirty="0" err="1"/>
              <a:t>kokkuseadmise</a:t>
            </a:r>
            <a:r>
              <a:rPr lang="en-US" dirty="0"/>
              <a:t> </a:t>
            </a:r>
            <a:r>
              <a:rPr lang="en-US" dirty="0" err="1"/>
              <a:t>juures</a:t>
            </a:r>
            <a:r>
              <a:rPr lang="en-US" dirty="0"/>
              <a:t> </a:t>
            </a:r>
            <a:r>
              <a:rPr lang="en-US" dirty="0" err="1"/>
              <a:t>oli</a:t>
            </a:r>
            <a:r>
              <a:rPr lang="en-US" dirty="0"/>
              <a:t>, </a:t>
            </a:r>
            <a:r>
              <a:rPr lang="en-US" dirty="0" err="1"/>
              <a:t>kes</a:t>
            </a:r>
            <a:r>
              <a:rPr lang="en-US" dirty="0"/>
              <a:t> </a:t>
            </a:r>
            <a:r>
              <a:rPr lang="en-US" dirty="0" err="1"/>
              <a:t>seda</a:t>
            </a:r>
            <a:r>
              <a:rPr lang="en-US" dirty="0"/>
              <a:t> </a:t>
            </a:r>
            <a:r>
              <a:rPr lang="en-US" dirty="0" err="1"/>
              <a:t>tööd</a:t>
            </a:r>
            <a:r>
              <a:rPr lang="en-US" dirty="0"/>
              <a:t> </a:t>
            </a:r>
            <a:r>
              <a:rPr lang="en-US" dirty="0" err="1"/>
              <a:t>endale</a:t>
            </a:r>
            <a:r>
              <a:rPr lang="en-US" dirty="0"/>
              <a:t> </a:t>
            </a:r>
            <a:r>
              <a:rPr lang="en-US" dirty="0" err="1"/>
              <a:t>kõige</a:t>
            </a:r>
            <a:r>
              <a:rPr lang="en-US" dirty="0"/>
              <a:t> </a:t>
            </a:r>
            <a:r>
              <a:rPr lang="en-US" dirty="0" err="1"/>
              <a:t>ülemaks</a:t>
            </a:r>
            <a:r>
              <a:rPr lang="en-US" dirty="0"/>
              <a:t> </a:t>
            </a:r>
            <a:r>
              <a:rPr lang="en-US" dirty="0" err="1"/>
              <a:t>arvab</a:t>
            </a:r>
            <a:r>
              <a:rPr lang="en-US" dirty="0"/>
              <a:t> …</a:t>
            </a:r>
          </a:p>
          <a:p>
            <a:r>
              <a:rPr lang="en-US" dirty="0" err="1"/>
              <a:t>Saagu</a:t>
            </a:r>
            <a:r>
              <a:rPr lang="en-US" dirty="0"/>
              <a:t> </a:t>
            </a:r>
            <a:r>
              <a:rPr lang="en-US" dirty="0" err="1"/>
              <a:t>siis</a:t>
            </a:r>
            <a:r>
              <a:rPr lang="en-US" dirty="0"/>
              <a:t> </a:t>
            </a:r>
            <a:r>
              <a:rPr lang="en-US" dirty="0" err="1"/>
              <a:t>meie</a:t>
            </a:r>
            <a:r>
              <a:rPr lang="en-US" dirty="0"/>
              <a:t> </a:t>
            </a:r>
            <a:r>
              <a:rPr lang="en-US" dirty="0" err="1"/>
              <a:t>päevil</a:t>
            </a:r>
            <a:r>
              <a:rPr lang="en-US" dirty="0"/>
              <a:t> </a:t>
            </a:r>
            <a:r>
              <a:rPr lang="en-US" dirty="0" err="1"/>
              <a:t>jälle</a:t>
            </a:r>
            <a:r>
              <a:rPr lang="en-US" dirty="0"/>
              <a:t> </a:t>
            </a:r>
            <a:r>
              <a:rPr lang="en-US" dirty="0" err="1"/>
              <a:t>tõeks</a:t>
            </a:r>
            <a:r>
              <a:rPr lang="en-US" dirty="0"/>
              <a:t> </a:t>
            </a:r>
            <a:r>
              <a:rPr lang="en-US" dirty="0" err="1"/>
              <a:t>minema</a:t>
            </a:r>
            <a:r>
              <a:rPr lang="en-US" dirty="0"/>
              <a:t>, mis </a:t>
            </a:r>
            <a:r>
              <a:rPr lang="en-US" dirty="0" err="1"/>
              <a:t>teises</a:t>
            </a:r>
            <a:r>
              <a:rPr lang="en-US" dirty="0"/>
              <a:t> K a l e v </a:t>
            </a:r>
            <a:r>
              <a:rPr lang="en-US" dirty="0" err="1"/>
              <a:t>i</a:t>
            </a:r>
            <a:r>
              <a:rPr lang="en-US" dirty="0"/>
              <a:t> p o j a </a:t>
            </a:r>
            <a:r>
              <a:rPr lang="en-US" dirty="0" err="1"/>
              <a:t>laulus</a:t>
            </a:r>
            <a:r>
              <a:rPr lang="en-US" dirty="0"/>
              <a:t> </a:t>
            </a:r>
            <a:r>
              <a:rPr lang="en-US" dirty="0" err="1"/>
              <a:t>seisab</a:t>
            </a:r>
            <a:r>
              <a:rPr lang="en-US" dirty="0"/>
              <a:t>: …</a:t>
            </a:r>
          </a:p>
          <a:p>
            <a:r>
              <a:rPr lang="en-US" dirty="0" err="1"/>
              <a:t>Tungib</a:t>
            </a:r>
            <a:r>
              <a:rPr lang="en-US" dirty="0"/>
              <a:t> K a l e v i </a:t>
            </a:r>
            <a:r>
              <a:rPr lang="en-US" dirty="0" err="1"/>
              <a:t>tunnistus</a:t>
            </a:r>
            <a:r>
              <a:rPr lang="en-US" dirty="0"/>
              <a:t> </a:t>
            </a:r>
            <a:r>
              <a:rPr lang="en-US" dirty="0" err="1"/>
              <a:t>Läbi</a:t>
            </a:r>
            <a:r>
              <a:rPr lang="en-US" dirty="0"/>
              <a:t> </a:t>
            </a:r>
            <a:r>
              <a:rPr lang="en-US" dirty="0" err="1"/>
              <a:t>tammise</a:t>
            </a:r>
            <a:r>
              <a:rPr lang="en-US" dirty="0"/>
              <a:t> </a:t>
            </a:r>
            <a:r>
              <a:rPr lang="en-US" dirty="0" err="1"/>
              <a:t>tänava</a:t>
            </a:r>
            <a:r>
              <a:rPr lang="en-US" dirty="0"/>
              <a:t>, </a:t>
            </a:r>
            <a:r>
              <a:rPr lang="en-US" dirty="0" err="1"/>
              <a:t>Üle</a:t>
            </a:r>
            <a:r>
              <a:rPr lang="en-US" dirty="0"/>
              <a:t> </a:t>
            </a:r>
            <a:r>
              <a:rPr lang="en-US" dirty="0" err="1"/>
              <a:t>vaskise</a:t>
            </a:r>
            <a:r>
              <a:rPr lang="en-US" dirty="0"/>
              <a:t> </a:t>
            </a:r>
            <a:r>
              <a:rPr lang="en-US" dirty="0" err="1"/>
              <a:t>värava</a:t>
            </a:r>
            <a:r>
              <a:rPr lang="en-US" dirty="0"/>
              <a:t>, </a:t>
            </a:r>
          </a:p>
          <a:p>
            <a:r>
              <a:rPr lang="en-US" dirty="0" err="1"/>
              <a:t>Kindla</a:t>
            </a:r>
            <a:r>
              <a:rPr lang="en-US" dirty="0"/>
              <a:t> </a:t>
            </a:r>
            <a:r>
              <a:rPr lang="en-US" dirty="0" err="1"/>
              <a:t>kalju</a:t>
            </a:r>
            <a:r>
              <a:rPr lang="en-US" dirty="0"/>
              <a:t> </a:t>
            </a:r>
            <a:r>
              <a:rPr lang="en-US" dirty="0" err="1"/>
              <a:t>keske`elta</a:t>
            </a:r>
            <a:r>
              <a:rPr lang="en-US" dirty="0"/>
              <a:t>, </a:t>
            </a:r>
            <a:r>
              <a:rPr lang="en-US" dirty="0" err="1"/>
              <a:t>Läbi</a:t>
            </a:r>
            <a:r>
              <a:rPr lang="en-US" dirty="0"/>
              <a:t> </a:t>
            </a:r>
            <a:r>
              <a:rPr lang="en-US" dirty="0" err="1"/>
              <a:t>raudamüüridesta</a:t>
            </a:r>
            <a:r>
              <a:rPr lang="en-US" dirty="0"/>
              <a:t>,</a:t>
            </a:r>
          </a:p>
          <a:p>
            <a:r>
              <a:rPr lang="en-US" dirty="0" err="1"/>
              <a:t>Tarekesta</a:t>
            </a:r>
            <a:r>
              <a:rPr lang="en-US" dirty="0"/>
              <a:t> </a:t>
            </a:r>
            <a:r>
              <a:rPr lang="en-US" dirty="0" err="1"/>
              <a:t>tornidesta</a:t>
            </a:r>
            <a:r>
              <a:rPr lang="en-US" dirty="0"/>
              <a:t> …</a:t>
            </a:r>
          </a:p>
        </p:txBody>
      </p:sp>
    </p:spTree>
    <p:extLst>
      <p:ext uri="{BB962C8B-B14F-4D97-AF65-F5344CB8AC3E}">
        <p14:creationId xmlns:p14="http://schemas.microsoft.com/office/powerpoint/2010/main" val="418593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64E9-00E6-4084-A209-6BD9AFE1687A}"/>
              </a:ext>
            </a:extLst>
          </p:cNvPr>
          <p:cNvSpPr>
            <a:spLocks noGrp="1"/>
          </p:cNvSpPr>
          <p:nvPr>
            <p:ph type="title"/>
          </p:nvPr>
        </p:nvSpPr>
        <p:spPr/>
        <p:txBody>
          <a:bodyPr/>
          <a:lstStyle/>
          <a:p>
            <a:r>
              <a:rPr lang="en-US" dirty="0"/>
              <a:t>KOOSTÖÖ OLI ARENGU VÕTI NII AJALOOS  KUI KA TÄNAPÄEVAL</a:t>
            </a:r>
          </a:p>
        </p:txBody>
      </p:sp>
      <p:sp>
        <p:nvSpPr>
          <p:cNvPr id="3" name="Text Placeholder 2">
            <a:extLst>
              <a:ext uri="{FF2B5EF4-FFF2-40B4-BE49-F238E27FC236}">
                <a16:creationId xmlns:a16="http://schemas.microsoft.com/office/drawing/2014/main" id="{72875F99-F777-474D-A0DD-2D7F435F0C5C}"/>
              </a:ext>
            </a:extLst>
          </p:cNvPr>
          <p:cNvSpPr>
            <a:spLocks noGrp="1"/>
          </p:cNvSpPr>
          <p:nvPr>
            <p:ph type="body" idx="1"/>
          </p:nvPr>
        </p:nvSpPr>
        <p:spPr/>
        <p:txBody>
          <a:bodyPr/>
          <a:lstStyle/>
          <a:p>
            <a:pPr marL="137160" indent="0" algn="just">
              <a:buNone/>
            </a:pPr>
            <a:r>
              <a:rPr lang="en-US" altLang="en-US" dirty="0" err="1"/>
              <a:t>Kreuzwval</a:t>
            </a:r>
            <a:r>
              <a:rPr lang="en-US" altLang="en-US" dirty="0"/>
              <a:t> – </a:t>
            </a:r>
            <a:r>
              <a:rPr lang="en-US" altLang="en-US" dirty="0" err="1"/>
              <a:t>Kalevipojamaal</a:t>
            </a:r>
            <a:endParaRPr lang="en-US" altLang="en-US" dirty="0"/>
          </a:p>
          <a:p>
            <a:pPr algn="just"/>
            <a:r>
              <a:rPr lang="en-US" altLang="en-US" dirty="0" err="1"/>
              <a:t>Tänud</a:t>
            </a:r>
            <a:r>
              <a:rPr lang="en-US" altLang="en-US" dirty="0"/>
              <a:t> </a:t>
            </a:r>
            <a:r>
              <a:rPr lang="en-US" altLang="en-US" dirty="0" err="1"/>
              <a:t>koostöövõrgustiku</a:t>
            </a:r>
            <a:r>
              <a:rPr lang="en-US" altLang="en-US" dirty="0"/>
              <a:t> </a:t>
            </a:r>
            <a:r>
              <a:rPr lang="en-US" altLang="en-US" dirty="0" err="1"/>
              <a:t>osapoolete</a:t>
            </a:r>
            <a:r>
              <a:rPr lang="en-US" altLang="en-US" dirty="0"/>
              <a:t> MTÜ Polis ja </a:t>
            </a:r>
            <a:r>
              <a:rPr lang="en-US" altLang="en-US" dirty="0" err="1"/>
              <a:t>kolleegide</a:t>
            </a:r>
            <a:r>
              <a:rPr lang="en-US" altLang="en-US" dirty="0"/>
              <a:t> </a:t>
            </a:r>
            <a:r>
              <a:rPr lang="en-US" altLang="en-US" dirty="0" err="1"/>
              <a:t>poolt</a:t>
            </a:r>
            <a:endParaRPr lang="en-US" altLang="en-US" dirty="0"/>
          </a:p>
          <a:p>
            <a:pPr algn="just"/>
            <a:endParaRPr lang="en-US" altLang="en-US" dirty="0"/>
          </a:p>
          <a:p>
            <a:pPr algn="just"/>
            <a:endParaRPr lang="en-US" altLang="en-US" dirty="0"/>
          </a:p>
          <a:p>
            <a:pPr marL="137160" indent="0" algn="just">
              <a:buNone/>
            </a:pPr>
            <a:endParaRPr lang="en-US" altLang="en-US" dirty="0"/>
          </a:p>
          <a:p>
            <a:pPr algn="just"/>
            <a:r>
              <a:rPr lang="en-US" altLang="en-US" dirty="0"/>
              <a:t>KOOSTÖÖKOOK TALLINNA ÜLIKOOLIS</a:t>
            </a:r>
          </a:p>
          <a:p>
            <a:pPr algn="just"/>
            <a:r>
              <a:rPr lang="en-US" altLang="en-US" dirty="0"/>
              <a:t>TEADUSPROREKTOR</a:t>
            </a:r>
          </a:p>
          <a:p>
            <a:pPr algn="just"/>
            <a:r>
              <a:rPr lang="en-US" altLang="en-US" dirty="0"/>
              <a:t>RIIGIKO</a:t>
            </a:r>
          </a:p>
          <a:p>
            <a:pPr algn="just"/>
            <a:r>
              <a:rPr lang="en-US" altLang="en-US" dirty="0"/>
              <a:t>ELVL</a:t>
            </a:r>
          </a:p>
          <a:p>
            <a:pPr algn="just"/>
            <a:r>
              <a:rPr lang="en-US" altLang="en-US" dirty="0"/>
              <a:t>MTÜ POLIS</a:t>
            </a:r>
          </a:p>
          <a:p>
            <a:pPr algn="just"/>
            <a:endParaRPr lang="et-EE" altLang="en-US" dirty="0"/>
          </a:p>
          <a:p>
            <a:endParaRPr lang="en-US" dirty="0"/>
          </a:p>
        </p:txBody>
      </p:sp>
      <p:pic>
        <p:nvPicPr>
          <p:cNvPr id="1026" name="Picture 2" descr="EESTI 100 AARET I Lauluisa kodumuuseum - Reisijuht">
            <a:extLst>
              <a:ext uri="{FF2B5EF4-FFF2-40B4-BE49-F238E27FC236}">
                <a16:creationId xmlns:a16="http://schemas.microsoft.com/office/drawing/2014/main" id="{996FCD03-AA73-4DCB-93DB-6421AB39C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3"/>
            <a:ext cx="1143000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0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dirty="0"/>
              <a:t>OVP </a:t>
            </a:r>
            <a:r>
              <a:rPr lang="en-US" dirty="0" err="1"/>
              <a:t>traditsioon</a:t>
            </a:r>
            <a:r>
              <a:rPr lang="en-US" dirty="0"/>
              <a:t> &amp; </a:t>
            </a:r>
            <a:r>
              <a:rPr lang="en-US" dirty="0" err="1"/>
              <a:t>koostöö</a:t>
            </a:r>
            <a:r>
              <a:rPr lang="en-US" dirty="0"/>
              <a:t> </a:t>
            </a:r>
            <a:r>
              <a:rPr lang="en-US" dirty="0" err="1"/>
              <a:t>jätkub</a:t>
            </a:r>
            <a:r>
              <a:rPr lang="en-US" dirty="0"/>
              <a:t> …</a:t>
            </a:r>
            <a:endParaRPr dirty="0"/>
          </a:p>
        </p:txBody>
      </p:sp>
      <p:sp>
        <p:nvSpPr>
          <p:cNvPr id="168" name="Google Shape;168;p22"/>
          <p:cNvSpPr txBox="1">
            <a:spLocks noGrp="1"/>
          </p:cNvSpPr>
          <p:nvPr>
            <p:ph type="body" idx="1"/>
          </p:nvPr>
        </p:nvSpPr>
        <p:spPr>
          <a:xfrm>
            <a:off x="677334" y="1158240"/>
            <a:ext cx="8596668" cy="5283199"/>
          </a:xfrm>
          <a:prstGeom prst="rect">
            <a:avLst/>
          </a:prstGeom>
          <a:noFill/>
          <a:ln>
            <a:noFill/>
          </a:ln>
        </p:spPr>
        <p:txBody>
          <a:bodyPr spcFirstLastPara="1" wrap="square" lIns="91425" tIns="45700" rIns="91425" bIns="45700" anchor="t" anchorCtr="0">
            <a:noAutofit/>
          </a:bodyPr>
          <a:lstStyle/>
          <a:p>
            <a:pPr marL="342900" lvl="0" indent="-272034" algn="l" rtl="0">
              <a:lnSpc>
                <a:spcPct val="80000"/>
              </a:lnSpc>
              <a:spcBef>
                <a:spcPts val="0"/>
              </a:spcBef>
              <a:spcAft>
                <a:spcPts val="0"/>
              </a:spcAft>
              <a:buSzPts val="1116"/>
              <a:buNone/>
            </a:pPr>
            <a:endParaRPr sz="1395" dirty="0"/>
          </a:p>
          <a:p>
            <a:pPr marL="342900" lvl="0" indent="-342900" algn="just" rtl="0">
              <a:lnSpc>
                <a:spcPct val="80000"/>
              </a:lnSpc>
              <a:spcBef>
                <a:spcPts val="1000"/>
              </a:spcBef>
              <a:spcAft>
                <a:spcPts val="0"/>
              </a:spcAft>
              <a:buSzPts val="1736"/>
              <a:buChar char="►"/>
            </a:pPr>
            <a:r>
              <a:rPr lang="en-US" sz="3200" b="1" dirty="0" err="1"/>
              <a:t>Hea</a:t>
            </a:r>
            <a:r>
              <a:rPr lang="en-US" sz="3200" b="1" dirty="0"/>
              <a:t> </a:t>
            </a:r>
            <a:r>
              <a:rPr lang="en-US" sz="3200" b="1" dirty="0" err="1"/>
              <a:t>meel</a:t>
            </a:r>
            <a:r>
              <a:rPr lang="en-US" sz="3200" b="1" dirty="0"/>
              <a:t> on </a:t>
            </a:r>
            <a:r>
              <a:rPr lang="en-US" sz="3200" b="1" dirty="0" err="1"/>
              <a:t>teada</a:t>
            </a:r>
            <a:r>
              <a:rPr lang="en-US" sz="3200" b="1" dirty="0"/>
              <a:t> </a:t>
            </a:r>
            <a:r>
              <a:rPr lang="en-US" sz="3200" b="1" dirty="0" err="1"/>
              <a:t>anda</a:t>
            </a:r>
            <a:r>
              <a:rPr lang="en-US" sz="3200" b="1" dirty="0"/>
              <a:t>, et </a:t>
            </a:r>
            <a:r>
              <a:rPr lang="en-US" sz="3200" b="1" dirty="0" err="1"/>
              <a:t>huvi</a:t>
            </a:r>
            <a:r>
              <a:rPr lang="en-US" sz="3200" b="1" dirty="0"/>
              <a:t> </a:t>
            </a:r>
            <a:r>
              <a:rPr lang="en-US" sz="3200" b="1" dirty="0" err="1"/>
              <a:t>järgnevate</a:t>
            </a:r>
            <a:r>
              <a:rPr lang="en-US" sz="3200" b="1" dirty="0"/>
              <a:t> </a:t>
            </a:r>
            <a:r>
              <a:rPr lang="en-US" sz="3200" b="1" dirty="0" err="1"/>
              <a:t>üleriigilisete</a:t>
            </a:r>
            <a:r>
              <a:rPr lang="en-US" sz="3200" b="1" dirty="0"/>
              <a:t> OVP </a:t>
            </a:r>
            <a:r>
              <a:rPr lang="en-US" sz="3200" b="1" dirty="0" err="1"/>
              <a:t>korraldamise</a:t>
            </a:r>
            <a:r>
              <a:rPr lang="en-US" sz="3200" b="1" dirty="0"/>
              <a:t> </a:t>
            </a:r>
            <a:r>
              <a:rPr lang="en-US" sz="3200" b="1" dirty="0" err="1"/>
              <a:t>vastu</a:t>
            </a:r>
            <a:r>
              <a:rPr lang="en-US" sz="3200" b="1" dirty="0"/>
              <a:t> on </a:t>
            </a:r>
            <a:r>
              <a:rPr lang="en-US" sz="3200" b="1" dirty="0" err="1"/>
              <a:t>aktiivne</a:t>
            </a:r>
            <a:r>
              <a:rPr lang="en-US" sz="3200" b="1" dirty="0"/>
              <a:t>;</a:t>
            </a:r>
          </a:p>
          <a:p>
            <a:pPr marL="342900" lvl="0" indent="-342900" algn="just" rtl="0">
              <a:lnSpc>
                <a:spcPct val="80000"/>
              </a:lnSpc>
              <a:spcBef>
                <a:spcPts val="1000"/>
              </a:spcBef>
              <a:spcAft>
                <a:spcPts val="0"/>
              </a:spcAft>
              <a:buSzPts val="1736"/>
              <a:buChar char="►"/>
            </a:pPr>
            <a:r>
              <a:rPr lang="en-US" sz="3200" b="1" dirty="0" err="1"/>
              <a:t>Järgmisel</a:t>
            </a:r>
            <a:r>
              <a:rPr lang="en-US" sz="3200" b="1" dirty="0"/>
              <a:t> </a:t>
            </a:r>
            <a:r>
              <a:rPr lang="en-US" sz="3200" b="1" dirty="0" err="1"/>
              <a:t>aastal</a:t>
            </a:r>
            <a:r>
              <a:rPr lang="en-US" sz="3200" b="1" dirty="0"/>
              <a:t> on XI OVP ja </a:t>
            </a:r>
            <a:r>
              <a:rPr lang="en-US" sz="3200" b="1" dirty="0" err="1"/>
              <a:t>seda</a:t>
            </a:r>
            <a:r>
              <a:rPr lang="en-US" sz="3200" b="1" dirty="0"/>
              <a:t> </a:t>
            </a:r>
            <a:r>
              <a:rPr lang="en-US" sz="3200" b="1" dirty="0" err="1"/>
              <a:t>valmis</a:t>
            </a:r>
            <a:r>
              <a:rPr lang="en-US" sz="3200" b="1" dirty="0"/>
              <a:t> </a:t>
            </a:r>
            <a:r>
              <a:rPr lang="en-US" sz="3200" b="1" dirty="0" err="1"/>
              <a:t>korraldama</a:t>
            </a:r>
            <a:r>
              <a:rPr lang="en-US" sz="3200" b="1" dirty="0"/>
              <a:t> </a:t>
            </a:r>
            <a:r>
              <a:rPr lang="en-US" sz="3200" b="1" dirty="0" err="1"/>
              <a:t>Rakvere</a:t>
            </a:r>
            <a:r>
              <a:rPr lang="en-US" sz="3200" b="1" dirty="0"/>
              <a:t> </a:t>
            </a:r>
            <a:r>
              <a:rPr lang="en-US" sz="3200" b="1" dirty="0" err="1"/>
              <a:t>linn</a:t>
            </a:r>
            <a:r>
              <a:rPr lang="en-US" sz="3200" b="1" dirty="0"/>
              <a:t>;</a:t>
            </a:r>
          </a:p>
          <a:p>
            <a:pPr marL="342900" lvl="0" indent="-342900" algn="just" rtl="0">
              <a:lnSpc>
                <a:spcPct val="80000"/>
              </a:lnSpc>
              <a:spcBef>
                <a:spcPts val="1000"/>
              </a:spcBef>
              <a:spcAft>
                <a:spcPts val="0"/>
              </a:spcAft>
              <a:buSzPts val="1736"/>
              <a:buChar char="►"/>
            </a:pPr>
            <a:r>
              <a:rPr lang="en-US" sz="3200" b="1" dirty="0" err="1"/>
              <a:t>Jätkub</a:t>
            </a:r>
            <a:r>
              <a:rPr lang="en-US" sz="3200" b="1" dirty="0"/>
              <a:t> ka </a:t>
            </a:r>
            <a:r>
              <a:rPr lang="en-US" sz="3200" b="1" dirty="0" err="1"/>
              <a:t>Harjumaa</a:t>
            </a:r>
            <a:r>
              <a:rPr lang="en-US" sz="3200" b="1" dirty="0"/>
              <a:t> </a:t>
            </a:r>
            <a:r>
              <a:rPr lang="en-US" sz="3200" b="1" dirty="0" err="1"/>
              <a:t>Omavalitsuspäev</a:t>
            </a:r>
            <a:r>
              <a:rPr lang="en-US" sz="3200" b="1" dirty="0"/>
              <a:t>, </a:t>
            </a:r>
            <a:r>
              <a:rPr lang="en-US" sz="3200" b="1" dirty="0" err="1"/>
              <a:t>seekord</a:t>
            </a:r>
            <a:r>
              <a:rPr lang="en-US" sz="3200" b="1" dirty="0"/>
              <a:t> V </a:t>
            </a:r>
            <a:r>
              <a:rPr lang="en-US" sz="3200" b="1" dirty="0" err="1"/>
              <a:t>Anija</a:t>
            </a:r>
            <a:r>
              <a:rPr lang="en-US" sz="3200" b="1" dirty="0"/>
              <a:t> </a:t>
            </a:r>
            <a:r>
              <a:rPr lang="en-US" sz="3200" b="1" dirty="0" err="1"/>
              <a:t>vallas</a:t>
            </a:r>
            <a:r>
              <a:rPr lang="en-US" sz="3200" b="1" dirty="0"/>
              <a:t> </a:t>
            </a:r>
            <a:r>
              <a:rPr lang="en-US" sz="3200" b="1" dirty="0" err="1"/>
              <a:t>ning</a:t>
            </a:r>
            <a:r>
              <a:rPr lang="en-US" sz="3200" b="1" dirty="0"/>
              <a:t> VI </a:t>
            </a:r>
            <a:r>
              <a:rPr lang="en-US" sz="3200" b="1" dirty="0" err="1"/>
              <a:t>Omavalitsuspäev</a:t>
            </a:r>
            <a:r>
              <a:rPr lang="en-US" sz="3200" b="1" dirty="0"/>
              <a:t> </a:t>
            </a:r>
            <a:r>
              <a:rPr lang="en-US" sz="3200" b="1" dirty="0" err="1"/>
              <a:t>Maardu</a:t>
            </a:r>
            <a:r>
              <a:rPr lang="en-US" sz="3200" b="1" dirty="0"/>
              <a:t> </a:t>
            </a:r>
            <a:r>
              <a:rPr lang="en-US" sz="3200" b="1" dirty="0" err="1"/>
              <a:t>linnas</a:t>
            </a:r>
            <a:endParaRPr lang="en-US" sz="3200" b="1" dirty="0"/>
          </a:p>
          <a:p>
            <a:pPr marL="342900" lvl="0" indent="-342900" algn="just" rtl="0">
              <a:lnSpc>
                <a:spcPct val="80000"/>
              </a:lnSpc>
              <a:spcBef>
                <a:spcPts val="1000"/>
              </a:spcBef>
              <a:spcAft>
                <a:spcPts val="0"/>
              </a:spcAft>
              <a:buSzPts val="1736"/>
              <a:buChar char="►"/>
            </a:pPr>
            <a:endParaRPr lang="en-US" sz="3200" b="1" dirty="0"/>
          </a:p>
          <a:p>
            <a:pPr marL="342900" lvl="0" indent="-342900" algn="just" rtl="0">
              <a:lnSpc>
                <a:spcPct val="80000"/>
              </a:lnSpc>
              <a:spcBef>
                <a:spcPts val="1000"/>
              </a:spcBef>
              <a:spcAft>
                <a:spcPts val="0"/>
              </a:spcAft>
              <a:buSzPts val="1736"/>
              <a:buChar char="►"/>
            </a:pPr>
            <a:r>
              <a:rPr lang="en-US" sz="3200" b="1" dirty="0" err="1"/>
              <a:t>Uued</a:t>
            </a:r>
            <a:r>
              <a:rPr lang="en-US" sz="3200" b="1" dirty="0"/>
              <a:t> </a:t>
            </a:r>
            <a:r>
              <a:rPr lang="en-US" sz="3200" b="1" dirty="0" err="1"/>
              <a:t>ideed</a:t>
            </a:r>
            <a:r>
              <a:rPr lang="en-US" sz="3200" b="1" dirty="0"/>
              <a:t> on </a:t>
            </a:r>
            <a:r>
              <a:rPr lang="en-US" sz="3200" b="1" dirty="0" err="1"/>
              <a:t>alati</a:t>
            </a:r>
            <a:r>
              <a:rPr lang="en-US" sz="3200" b="1" dirty="0"/>
              <a:t> </a:t>
            </a:r>
            <a:r>
              <a:rPr lang="en-US" sz="3200" b="1" dirty="0" err="1"/>
              <a:t>teretulnud</a:t>
            </a:r>
            <a:r>
              <a:rPr lang="en-US" sz="3200" b="1" dirty="0"/>
              <a:t> …</a:t>
            </a:r>
            <a:r>
              <a:rPr lang="en-US" sz="2170" b="1" dirty="0"/>
              <a:t> </a:t>
            </a:r>
            <a:endParaRPr dirty="0"/>
          </a:p>
          <a:p>
            <a:pPr marL="342900" lvl="0" indent="-272034" algn="l" rtl="0">
              <a:lnSpc>
                <a:spcPct val="80000"/>
              </a:lnSpc>
              <a:spcBef>
                <a:spcPts val="1000"/>
              </a:spcBef>
              <a:spcAft>
                <a:spcPts val="0"/>
              </a:spcAft>
              <a:buSzPts val="1116"/>
              <a:buNone/>
            </a:pPr>
            <a:endParaRPr sz="1395" dirty="0"/>
          </a:p>
        </p:txBody>
      </p:sp>
    </p:spTree>
    <p:extLst>
      <p:ext uri="{BB962C8B-B14F-4D97-AF65-F5344CB8AC3E}">
        <p14:creationId xmlns:p14="http://schemas.microsoft.com/office/powerpoint/2010/main" val="333745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81D-1B53-4F32-8184-D28D474C71A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5E37070-9844-4E97-A279-9EA5700A0B61}"/>
              </a:ext>
            </a:extLst>
          </p:cNvPr>
          <p:cNvSpPr>
            <a:spLocks noGrp="1"/>
          </p:cNvSpPr>
          <p:nvPr>
            <p:ph type="body" idx="1"/>
          </p:nvPr>
        </p:nvSpPr>
        <p:spPr/>
        <p:txBody>
          <a:bodyPr/>
          <a:lstStyle/>
          <a:p>
            <a:endParaRPr lang="en-US" dirty="0"/>
          </a:p>
        </p:txBody>
      </p:sp>
      <p:pic>
        <p:nvPicPr>
          <p:cNvPr id="4098" name="Picture 2" descr="Pilt">
            <a:extLst>
              <a:ext uri="{FF2B5EF4-FFF2-40B4-BE49-F238E27FC236}">
                <a16:creationId xmlns:a16="http://schemas.microsoft.com/office/drawing/2014/main" id="{5B1F6FFA-FAB7-49CB-A30E-0AF852C76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1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677334" y="609599"/>
            <a:ext cx="8596668" cy="155098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240"/>
              <a:buFont typeface="Trebuchet MS"/>
              <a:buNone/>
            </a:pPr>
            <a:r>
              <a:rPr lang="en-US" sz="3240" dirty="0" err="1"/>
              <a:t>Omavalitsuspäev</a:t>
            </a:r>
            <a:r>
              <a:rPr lang="en-US" sz="3240" dirty="0"/>
              <a:t> on </a:t>
            </a:r>
            <a:r>
              <a:rPr lang="en-US" sz="3240" dirty="0" err="1"/>
              <a:t>tunnustus</a:t>
            </a:r>
            <a:r>
              <a:rPr lang="en-US" sz="3240" dirty="0"/>
              <a:t> </a:t>
            </a:r>
            <a:r>
              <a:rPr lang="en-US" sz="3240" dirty="0" err="1"/>
              <a:t>meie</a:t>
            </a:r>
            <a:r>
              <a:rPr lang="en-US" sz="3240" dirty="0"/>
              <a:t> </a:t>
            </a:r>
            <a:r>
              <a:rPr lang="en-US" sz="3240" dirty="0" err="1"/>
              <a:t>omavalitsuste</a:t>
            </a:r>
            <a:r>
              <a:rPr lang="en-US" sz="3240" dirty="0"/>
              <a:t> </a:t>
            </a:r>
            <a:r>
              <a:rPr lang="en-US" sz="3240" dirty="0" err="1"/>
              <a:t>väga</a:t>
            </a:r>
            <a:r>
              <a:rPr lang="en-US" sz="3240" dirty="0"/>
              <a:t> </a:t>
            </a:r>
            <a:r>
              <a:rPr lang="en-US" sz="3240" dirty="0" err="1"/>
              <a:t>olulisele</a:t>
            </a:r>
            <a:r>
              <a:rPr lang="en-US" sz="3240" dirty="0"/>
              <a:t> </a:t>
            </a:r>
            <a:r>
              <a:rPr lang="en-US" sz="3240" dirty="0" err="1"/>
              <a:t>ajaloole</a:t>
            </a:r>
            <a:r>
              <a:rPr lang="en-US" sz="3240" dirty="0"/>
              <a:t>, </a:t>
            </a:r>
            <a:r>
              <a:rPr lang="en-US" sz="3240" dirty="0" err="1"/>
              <a:t>samas</a:t>
            </a:r>
            <a:r>
              <a:rPr lang="en-US" sz="3240" dirty="0"/>
              <a:t> ka </a:t>
            </a:r>
            <a:r>
              <a:rPr lang="en-US" sz="3240" dirty="0" err="1"/>
              <a:t>uute</a:t>
            </a:r>
            <a:r>
              <a:rPr lang="en-US" sz="3240" dirty="0"/>
              <a:t> </a:t>
            </a:r>
            <a:r>
              <a:rPr lang="en-US" sz="3240" dirty="0" err="1"/>
              <a:t>suundade</a:t>
            </a:r>
            <a:r>
              <a:rPr lang="en-US" sz="3240" dirty="0"/>
              <a:t> </a:t>
            </a:r>
            <a:r>
              <a:rPr lang="en-US" sz="3240" dirty="0" err="1"/>
              <a:t>mõtestamise</a:t>
            </a:r>
            <a:r>
              <a:rPr lang="en-US" sz="3240" dirty="0"/>
              <a:t> </a:t>
            </a:r>
            <a:r>
              <a:rPr lang="en-US" sz="3240" dirty="0" err="1"/>
              <a:t>foorum</a:t>
            </a:r>
            <a:endParaRPr sz="3240" dirty="0"/>
          </a:p>
        </p:txBody>
      </p:sp>
      <p:sp>
        <p:nvSpPr>
          <p:cNvPr id="180" name="Google Shape;180;p24"/>
          <p:cNvSpPr txBox="1">
            <a:spLocks noGrp="1"/>
          </p:cNvSpPr>
          <p:nvPr>
            <p:ph type="body" idx="1"/>
          </p:nvPr>
        </p:nvSpPr>
        <p:spPr>
          <a:xfrm>
            <a:off x="677334" y="2160589"/>
            <a:ext cx="8596668" cy="443325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40"/>
              <a:buNone/>
            </a:pPr>
            <a:endParaRPr lang="en-US" sz="4000" dirty="0"/>
          </a:p>
          <a:p>
            <a:pPr marL="342900" indent="-342900" algn="ctr">
              <a:spcBef>
                <a:spcPts val="0"/>
              </a:spcBef>
            </a:pPr>
            <a:r>
              <a:rPr lang="en-US" sz="3600" b="1" dirty="0"/>
              <a:t>VEELKORD SUUR TÄNU KÕIGILE KAASKORRALDAJATELE NING OSALEJATELE!</a:t>
            </a:r>
          </a:p>
          <a:p>
            <a:pPr marL="342900" indent="-342900" algn="ctr">
              <a:spcBef>
                <a:spcPts val="0"/>
              </a:spcBef>
            </a:pPr>
            <a:endParaRPr lang="en-US" sz="3600" b="1" dirty="0"/>
          </a:p>
          <a:p>
            <a:pPr marL="342900" lvl="0" indent="-342900" algn="ctr" rtl="0">
              <a:spcBef>
                <a:spcPts val="0"/>
              </a:spcBef>
              <a:spcAft>
                <a:spcPts val="0"/>
              </a:spcAft>
              <a:buSzPts val="1440"/>
              <a:buChar char="►"/>
            </a:pPr>
            <a:r>
              <a:rPr lang="en-US" sz="3600" b="1" dirty="0"/>
              <a:t>ERKSAID MÕTTEID  &amp; NING SISUKAT KOOSTÖÖ JÄTKU!</a:t>
            </a:r>
            <a:endParaRPr sz="3600" b="1" dirty="0"/>
          </a:p>
        </p:txBody>
      </p:sp>
    </p:spTree>
    <p:extLst>
      <p:ext uri="{BB962C8B-B14F-4D97-AF65-F5344CB8AC3E}">
        <p14:creationId xmlns:p14="http://schemas.microsoft.com/office/powerpoint/2010/main" val="99379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677334" y="609600"/>
            <a:ext cx="8596668" cy="14737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2400"/>
              <a:buFont typeface="Trebuchet MS"/>
              <a:buNone/>
            </a:pPr>
            <a:r>
              <a:rPr lang="en-US" sz="2400" b="1" dirty="0"/>
              <a:t>PALJU ÕNNE JÕGEVA &amp;  VALLAD JA LINNAD</a:t>
            </a:r>
            <a:br>
              <a:rPr lang="en-US" sz="2400" b="1" dirty="0"/>
            </a:br>
            <a:r>
              <a:rPr lang="en-US" sz="2400" b="1" dirty="0"/>
              <a:t>EDU KAASKORRALDAJATELE RIIGI NING ÜLIKOOLIDE ESINDAJATELE </a:t>
            </a:r>
            <a:br>
              <a:rPr lang="en-US" sz="2400" b="1" dirty="0"/>
            </a:br>
            <a:r>
              <a:rPr lang="en-US" sz="2400" b="1" dirty="0"/>
              <a:t>RIIKLIK TÄHTPÄEV - EESTI X OVP TOIMUB EDUKALT</a:t>
            </a:r>
            <a:endParaRPr sz="2400" b="1" dirty="0"/>
          </a:p>
        </p:txBody>
      </p:sp>
      <p:sp>
        <p:nvSpPr>
          <p:cNvPr id="150" name="Google Shape;150;p19"/>
          <p:cNvSpPr txBox="1">
            <a:spLocks noGrp="1"/>
          </p:cNvSpPr>
          <p:nvPr>
            <p:ph type="body" idx="1"/>
          </p:nvPr>
        </p:nvSpPr>
        <p:spPr>
          <a:xfrm>
            <a:off x="677334" y="2160588"/>
            <a:ext cx="8596668" cy="5622697"/>
          </a:xfrm>
          <a:prstGeom prst="rect">
            <a:avLst/>
          </a:prstGeom>
          <a:noFill/>
          <a:ln>
            <a:noFill/>
          </a:ln>
        </p:spPr>
        <p:txBody>
          <a:bodyPr spcFirstLastPara="1" wrap="square" lIns="91425" tIns="45700" rIns="91425" bIns="45700" anchor="t" anchorCtr="0">
            <a:noAutofit/>
          </a:bodyPr>
          <a:lstStyle/>
          <a:p>
            <a:pPr marL="0" lvl="0" indent="0" algn="just">
              <a:spcBef>
                <a:spcPts val="0"/>
              </a:spcBef>
              <a:buNone/>
            </a:pPr>
            <a:r>
              <a:rPr lang="en-US" sz="2400" b="1" dirty="0" err="1">
                <a:solidFill>
                  <a:schemeClr val="dk1"/>
                </a:solidFill>
              </a:rPr>
              <a:t>Suur</a:t>
            </a:r>
            <a:r>
              <a:rPr lang="en-US" sz="2400" b="1" dirty="0">
                <a:solidFill>
                  <a:schemeClr val="dk1"/>
                </a:solidFill>
              </a:rPr>
              <a:t> </a:t>
            </a:r>
            <a:r>
              <a:rPr lang="en-US" sz="2400" b="1" dirty="0" err="1">
                <a:solidFill>
                  <a:schemeClr val="dk1"/>
                </a:solidFill>
              </a:rPr>
              <a:t>tänu</a:t>
            </a:r>
            <a:r>
              <a:rPr lang="en-US" sz="2400" b="1" dirty="0">
                <a:solidFill>
                  <a:schemeClr val="dk1"/>
                </a:solidFill>
              </a:rPr>
              <a:t> </a:t>
            </a:r>
            <a:r>
              <a:rPr lang="en-US" sz="2400" b="1" dirty="0" err="1">
                <a:solidFill>
                  <a:schemeClr val="dk1"/>
                </a:solidFill>
              </a:rPr>
              <a:t>Jõgeva</a:t>
            </a:r>
            <a:r>
              <a:rPr lang="en-US" sz="2400" b="1" dirty="0">
                <a:solidFill>
                  <a:schemeClr val="dk1"/>
                </a:solidFill>
              </a:rPr>
              <a:t> </a:t>
            </a:r>
            <a:r>
              <a:rPr lang="en-US" sz="2400" b="1" dirty="0" err="1">
                <a:solidFill>
                  <a:schemeClr val="dk1"/>
                </a:solidFill>
              </a:rPr>
              <a:t>esindajatele</a:t>
            </a:r>
            <a:r>
              <a:rPr lang="en-US" sz="2400" b="1" dirty="0">
                <a:solidFill>
                  <a:schemeClr val="dk1"/>
                </a:solidFill>
              </a:rPr>
              <a:t> </a:t>
            </a:r>
            <a:r>
              <a:rPr lang="en-US" sz="2400" b="1" dirty="0" err="1">
                <a:solidFill>
                  <a:schemeClr val="dk1"/>
                </a:solidFill>
              </a:rPr>
              <a:t>ning</a:t>
            </a:r>
            <a:r>
              <a:rPr lang="en-US" sz="2400" b="1" dirty="0">
                <a:solidFill>
                  <a:schemeClr val="dk1"/>
                </a:solidFill>
              </a:rPr>
              <a:t> </a:t>
            </a:r>
            <a:r>
              <a:rPr lang="en-US" sz="2400" b="1" dirty="0" err="1">
                <a:solidFill>
                  <a:schemeClr val="dk1"/>
                </a:solidFill>
              </a:rPr>
              <a:t>kõigile</a:t>
            </a:r>
            <a:r>
              <a:rPr lang="en-US" sz="2400" b="1" dirty="0">
                <a:solidFill>
                  <a:schemeClr val="dk1"/>
                </a:solidFill>
              </a:rPr>
              <a:t> </a:t>
            </a:r>
            <a:r>
              <a:rPr lang="en-US" sz="2400" b="1" dirty="0" err="1">
                <a:solidFill>
                  <a:schemeClr val="dk1"/>
                </a:solidFill>
              </a:rPr>
              <a:t>kaaskorraldajatele</a:t>
            </a:r>
            <a:r>
              <a:rPr lang="en-US" sz="2400" b="1" dirty="0">
                <a:solidFill>
                  <a:schemeClr val="dk1"/>
                </a:solidFill>
              </a:rPr>
              <a:t>, </a:t>
            </a:r>
            <a:r>
              <a:rPr lang="en-US" sz="2400" b="1" dirty="0" err="1">
                <a:solidFill>
                  <a:schemeClr val="dk1"/>
                </a:solidFill>
              </a:rPr>
              <a:t>esinejatele</a:t>
            </a:r>
            <a:r>
              <a:rPr lang="en-US" sz="2400" b="1" dirty="0">
                <a:solidFill>
                  <a:schemeClr val="dk1"/>
                </a:solidFill>
              </a:rPr>
              <a:t>, </a:t>
            </a:r>
            <a:r>
              <a:rPr lang="en-US" sz="2400" b="1" dirty="0" err="1">
                <a:solidFill>
                  <a:schemeClr val="dk1"/>
                </a:solidFill>
              </a:rPr>
              <a:t>moderaatoritele</a:t>
            </a:r>
            <a:r>
              <a:rPr lang="en-US" sz="2400" b="1" dirty="0">
                <a:solidFill>
                  <a:schemeClr val="dk1"/>
                </a:solidFill>
              </a:rPr>
              <a:t> </a:t>
            </a:r>
            <a:r>
              <a:rPr lang="en-US" sz="2400" b="1" dirty="0" err="1">
                <a:solidFill>
                  <a:schemeClr val="dk1"/>
                </a:solidFill>
              </a:rPr>
              <a:t>ning</a:t>
            </a:r>
            <a:r>
              <a:rPr lang="en-US" sz="2400" b="1" dirty="0">
                <a:solidFill>
                  <a:schemeClr val="dk1"/>
                </a:solidFill>
              </a:rPr>
              <a:t> </a:t>
            </a:r>
            <a:r>
              <a:rPr lang="en-US" sz="2400" b="1" dirty="0" err="1">
                <a:solidFill>
                  <a:schemeClr val="dk1"/>
                </a:solidFill>
              </a:rPr>
              <a:t>osalejatele</a:t>
            </a:r>
            <a:r>
              <a:rPr lang="en-US" sz="2400" b="1" dirty="0">
                <a:solidFill>
                  <a:schemeClr val="dk1"/>
                </a:solidFill>
              </a:rPr>
              <a:t>;</a:t>
            </a:r>
            <a:endParaRPr sz="2400" b="1" dirty="0">
              <a:solidFill>
                <a:schemeClr val="dk1"/>
              </a:solidFill>
            </a:endParaRPr>
          </a:p>
          <a:p>
            <a:pPr marL="342900" lvl="0" indent="-342900" algn="just" rtl="0">
              <a:spcBef>
                <a:spcPts val="1000"/>
              </a:spcBef>
              <a:spcAft>
                <a:spcPts val="0"/>
              </a:spcAft>
              <a:buSzPts val="1440"/>
              <a:buChar char="►"/>
            </a:pPr>
            <a:r>
              <a:rPr lang="en-US" sz="2400" b="1" dirty="0" err="1">
                <a:solidFill>
                  <a:schemeClr val="dk1"/>
                </a:solidFill>
              </a:rPr>
              <a:t>Südamlik</a:t>
            </a:r>
            <a:r>
              <a:rPr lang="en-US" sz="2400" b="1" dirty="0">
                <a:solidFill>
                  <a:schemeClr val="dk1"/>
                </a:solidFill>
              </a:rPr>
              <a:t> </a:t>
            </a:r>
            <a:r>
              <a:rPr lang="en-US" sz="2400" b="1" dirty="0" err="1">
                <a:solidFill>
                  <a:schemeClr val="dk1"/>
                </a:solidFill>
              </a:rPr>
              <a:t>tänu</a:t>
            </a:r>
            <a:r>
              <a:rPr lang="en-US" sz="2400" b="1" dirty="0">
                <a:solidFill>
                  <a:schemeClr val="dk1"/>
                </a:solidFill>
              </a:rPr>
              <a:t> </a:t>
            </a:r>
            <a:r>
              <a:rPr lang="en-US" sz="2400" b="1" dirty="0" err="1">
                <a:solidFill>
                  <a:schemeClr val="dk1"/>
                </a:solidFill>
              </a:rPr>
              <a:t>kõigile</a:t>
            </a:r>
            <a:r>
              <a:rPr lang="en-US" sz="2400" b="1" dirty="0">
                <a:solidFill>
                  <a:schemeClr val="dk1"/>
                </a:solidFill>
              </a:rPr>
              <a:t> </a:t>
            </a:r>
            <a:r>
              <a:rPr lang="en-US" sz="2400" b="1" dirty="0" err="1">
                <a:solidFill>
                  <a:schemeClr val="dk1"/>
                </a:solidFill>
              </a:rPr>
              <a:t>kaaskorraldajatele</a:t>
            </a:r>
            <a:r>
              <a:rPr lang="en-US" sz="2400" b="1" dirty="0">
                <a:solidFill>
                  <a:schemeClr val="dk1"/>
                </a:solidFill>
              </a:rPr>
              <a:t> </a:t>
            </a:r>
            <a:r>
              <a:rPr lang="en-US" sz="2400" b="1" dirty="0" err="1">
                <a:solidFill>
                  <a:schemeClr val="dk1"/>
                </a:solidFill>
              </a:rPr>
              <a:t>ning</a:t>
            </a:r>
            <a:r>
              <a:rPr lang="en-US" sz="2400" b="1" dirty="0">
                <a:solidFill>
                  <a:schemeClr val="dk1"/>
                </a:solidFill>
              </a:rPr>
              <a:t> </a:t>
            </a:r>
            <a:r>
              <a:rPr lang="en-US" sz="2400" b="1" dirty="0" err="1">
                <a:solidFill>
                  <a:schemeClr val="dk1"/>
                </a:solidFill>
              </a:rPr>
              <a:t>institutsioonidele</a:t>
            </a:r>
            <a:r>
              <a:rPr lang="en-US" sz="2400" b="1" dirty="0">
                <a:solidFill>
                  <a:schemeClr val="dk1"/>
                </a:solidFill>
              </a:rPr>
              <a:t> – </a:t>
            </a:r>
            <a:r>
              <a:rPr lang="en-US" sz="2400" b="1" dirty="0" err="1">
                <a:solidFill>
                  <a:schemeClr val="dk1"/>
                </a:solidFill>
              </a:rPr>
              <a:t>ilma</a:t>
            </a:r>
            <a:r>
              <a:rPr lang="en-US" sz="2400" b="1" dirty="0">
                <a:solidFill>
                  <a:schemeClr val="dk1"/>
                </a:solidFill>
              </a:rPr>
              <a:t> </a:t>
            </a:r>
            <a:r>
              <a:rPr lang="en-US" sz="2400" b="1" dirty="0" err="1">
                <a:solidFill>
                  <a:schemeClr val="dk1"/>
                </a:solidFill>
              </a:rPr>
              <a:t>teie</a:t>
            </a:r>
            <a:r>
              <a:rPr lang="en-US" sz="2400" b="1" dirty="0">
                <a:solidFill>
                  <a:schemeClr val="dk1"/>
                </a:solidFill>
              </a:rPr>
              <a:t> </a:t>
            </a:r>
            <a:r>
              <a:rPr lang="en-US" sz="2400" b="1" dirty="0" err="1">
                <a:solidFill>
                  <a:schemeClr val="dk1"/>
                </a:solidFill>
              </a:rPr>
              <a:t>väga</a:t>
            </a:r>
            <a:r>
              <a:rPr lang="en-US" sz="2400" b="1" dirty="0">
                <a:solidFill>
                  <a:schemeClr val="dk1"/>
                </a:solidFill>
              </a:rPr>
              <a:t> </a:t>
            </a:r>
            <a:r>
              <a:rPr lang="en-US" sz="2400" b="1" dirty="0" err="1">
                <a:solidFill>
                  <a:schemeClr val="dk1"/>
                </a:solidFill>
              </a:rPr>
              <a:t>suure</a:t>
            </a:r>
            <a:r>
              <a:rPr lang="en-US" sz="2400" b="1" dirty="0">
                <a:solidFill>
                  <a:schemeClr val="dk1"/>
                </a:solidFill>
              </a:rPr>
              <a:t> </a:t>
            </a:r>
            <a:r>
              <a:rPr lang="en-US" sz="2400" b="1" dirty="0" err="1">
                <a:solidFill>
                  <a:schemeClr val="dk1"/>
                </a:solidFill>
              </a:rPr>
              <a:t>panuseta</a:t>
            </a:r>
            <a:r>
              <a:rPr lang="en-US" sz="2400" b="1" dirty="0">
                <a:solidFill>
                  <a:schemeClr val="dk1"/>
                </a:solidFill>
              </a:rPr>
              <a:t> </a:t>
            </a:r>
            <a:r>
              <a:rPr lang="en-US" sz="2400" b="1" dirty="0" err="1">
                <a:solidFill>
                  <a:schemeClr val="dk1"/>
                </a:solidFill>
              </a:rPr>
              <a:t>ei</a:t>
            </a:r>
            <a:r>
              <a:rPr lang="en-US" sz="2400" b="1" dirty="0">
                <a:solidFill>
                  <a:schemeClr val="dk1"/>
                </a:solidFill>
              </a:rPr>
              <a:t> </a:t>
            </a:r>
            <a:r>
              <a:rPr lang="en-US" sz="2400" b="1" dirty="0" err="1">
                <a:solidFill>
                  <a:schemeClr val="dk1"/>
                </a:solidFill>
              </a:rPr>
              <a:t>oleks</a:t>
            </a:r>
            <a:r>
              <a:rPr lang="en-US" sz="2400" b="1" dirty="0">
                <a:solidFill>
                  <a:schemeClr val="dk1"/>
                </a:solidFill>
              </a:rPr>
              <a:t> ka </a:t>
            </a:r>
            <a:r>
              <a:rPr lang="en-US" sz="2400" b="1" dirty="0" err="1">
                <a:solidFill>
                  <a:schemeClr val="dk1"/>
                </a:solidFill>
              </a:rPr>
              <a:t>tänast</a:t>
            </a:r>
            <a:r>
              <a:rPr lang="en-US" sz="2400" b="1" dirty="0">
                <a:solidFill>
                  <a:schemeClr val="dk1"/>
                </a:solidFill>
              </a:rPr>
              <a:t> EESTI X OVP;</a:t>
            </a:r>
          </a:p>
          <a:p>
            <a:pPr marL="342900" indent="-342900" algn="just"/>
            <a:r>
              <a:rPr lang="en-US" sz="2400" b="1" dirty="0" err="1">
                <a:solidFill>
                  <a:schemeClr val="dk1"/>
                </a:solidFill>
              </a:rPr>
              <a:t>Väga</a:t>
            </a:r>
            <a:r>
              <a:rPr lang="en-US" sz="2400" b="1" dirty="0">
                <a:solidFill>
                  <a:schemeClr val="dk1"/>
                </a:solidFill>
              </a:rPr>
              <a:t> </a:t>
            </a:r>
            <a:r>
              <a:rPr lang="en-US" sz="2400" b="1" dirty="0" err="1">
                <a:solidFill>
                  <a:schemeClr val="dk1"/>
                </a:solidFill>
              </a:rPr>
              <a:t>suur</a:t>
            </a:r>
            <a:r>
              <a:rPr lang="en-US" sz="2400" b="1" dirty="0">
                <a:solidFill>
                  <a:schemeClr val="dk1"/>
                </a:solidFill>
              </a:rPr>
              <a:t> </a:t>
            </a:r>
            <a:r>
              <a:rPr lang="en-US" sz="2400" b="1" dirty="0" err="1">
                <a:solidFill>
                  <a:schemeClr val="dk1"/>
                </a:solidFill>
              </a:rPr>
              <a:t>ühistöö</a:t>
            </a:r>
            <a:r>
              <a:rPr lang="en-US" sz="2400" b="1" dirty="0">
                <a:solidFill>
                  <a:schemeClr val="dk1"/>
                </a:solidFill>
              </a:rPr>
              <a:t> ja looming </a:t>
            </a:r>
            <a:r>
              <a:rPr lang="en-US" sz="2400" b="1" dirty="0" err="1">
                <a:solidFill>
                  <a:schemeClr val="dk1"/>
                </a:solidFill>
              </a:rPr>
              <a:t>oli</a:t>
            </a:r>
            <a:r>
              <a:rPr lang="en-US" sz="2400" b="1" dirty="0">
                <a:solidFill>
                  <a:schemeClr val="dk1"/>
                </a:solidFill>
              </a:rPr>
              <a:t> </a:t>
            </a:r>
            <a:r>
              <a:rPr lang="en-US" sz="2400" b="1" dirty="0" err="1">
                <a:solidFill>
                  <a:schemeClr val="dk1"/>
                </a:solidFill>
              </a:rPr>
              <a:t>nii</a:t>
            </a:r>
            <a:r>
              <a:rPr lang="en-US" sz="2400" b="1" dirty="0">
                <a:solidFill>
                  <a:schemeClr val="dk1"/>
                </a:solidFill>
              </a:rPr>
              <a:t> kava, </a:t>
            </a:r>
            <a:r>
              <a:rPr lang="en-US" sz="2400" b="1" dirty="0" err="1">
                <a:solidFill>
                  <a:schemeClr val="dk1"/>
                </a:solidFill>
              </a:rPr>
              <a:t>töötubade</a:t>
            </a:r>
            <a:r>
              <a:rPr lang="en-US" sz="2400" b="1" dirty="0">
                <a:solidFill>
                  <a:schemeClr val="dk1"/>
                </a:solidFill>
              </a:rPr>
              <a:t>, </a:t>
            </a:r>
            <a:r>
              <a:rPr lang="en-US" sz="2400" b="1" dirty="0" err="1">
                <a:solidFill>
                  <a:schemeClr val="dk1"/>
                </a:solidFill>
              </a:rPr>
              <a:t>deklaratsiooni</a:t>
            </a:r>
            <a:r>
              <a:rPr lang="en-US" sz="2400" b="1" dirty="0">
                <a:solidFill>
                  <a:schemeClr val="dk1"/>
                </a:solidFill>
              </a:rPr>
              <a:t> ja </a:t>
            </a:r>
            <a:r>
              <a:rPr lang="en-US" sz="2400" b="1" dirty="0" err="1">
                <a:solidFill>
                  <a:schemeClr val="dk1"/>
                </a:solidFill>
              </a:rPr>
              <a:t>aasta</a:t>
            </a:r>
            <a:r>
              <a:rPr lang="en-US" sz="2400" b="1" dirty="0">
                <a:solidFill>
                  <a:schemeClr val="dk1"/>
                </a:solidFill>
              </a:rPr>
              <a:t> </a:t>
            </a:r>
            <a:r>
              <a:rPr lang="en-US" sz="2400" b="1" dirty="0" err="1">
                <a:solidFill>
                  <a:schemeClr val="dk1"/>
                </a:solidFill>
              </a:rPr>
              <a:t>omavalitsusteo</a:t>
            </a:r>
            <a:r>
              <a:rPr lang="en-US" sz="2400" b="1" dirty="0">
                <a:solidFill>
                  <a:schemeClr val="dk1"/>
                </a:solidFill>
              </a:rPr>
              <a:t> – </a:t>
            </a:r>
            <a:r>
              <a:rPr lang="en-US" sz="2400" b="1" dirty="0" err="1">
                <a:solidFill>
                  <a:schemeClr val="dk1"/>
                </a:solidFill>
              </a:rPr>
              <a:t>kõigi</a:t>
            </a:r>
            <a:r>
              <a:rPr lang="en-US" sz="2400" b="1" dirty="0">
                <a:solidFill>
                  <a:schemeClr val="dk1"/>
                </a:solidFill>
              </a:rPr>
              <a:t> </a:t>
            </a:r>
            <a:r>
              <a:rPr lang="en-US" sz="2400" b="1" dirty="0" err="1">
                <a:solidFill>
                  <a:schemeClr val="dk1"/>
                </a:solidFill>
              </a:rPr>
              <a:t>sisuliste</a:t>
            </a:r>
            <a:r>
              <a:rPr lang="en-US" sz="2400" b="1" dirty="0">
                <a:solidFill>
                  <a:schemeClr val="dk1"/>
                </a:solidFill>
              </a:rPr>
              <a:t> </a:t>
            </a:r>
            <a:r>
              <a:rPr lang="en-US" sz="2400" b="1" dirty="0" err="1">
                <a:solidFill>
                  <a:schemeClr val="dk1"/>
                </a:solidFill>
              </a:rPr>
              <a:t>ning</a:t>
            </a:r>
            <a:r>
              <a:rPr lang="en-US" sz="2400" b="1" dirty="0">
                <a:solidFill>
                  <a:schemeClr val="dk1"/>
                </a:solidFill>
              </a:rPr>
              <a:t> </a:t>
            </a:r>
            <a:r>
              <a:rPr lang="en-US" sz="2400" b="1" dirty="0" err="1">
                <a:solidFill>
                  <a:schemeClr val="dk1"/>
                </a:solidFill>
              </a:rPr>
              <a:t>korralduslike</a:t>
            </a:r>
            <a:r>
              <a:rPr lang="en-US" sz="2400" b="1" dirty="0">
                <a:solidFill>
                  <a:schemeClr val="dk1"/>
                </a:solidFill>
              </a:rPr>
              <a:t> </a:t>
            </a:r>
            <a:r>
              <a:rPr lang="en-US" sz="2400" b="1" dirty="0" err="1">
                <a:solidFill>
                  <a:schemeClr val="dk1"/>
                </a:solidFill>
              </a:rPr>
              <a:t>teemade</a:t>
            </a:r>
            <a:r>
              <a:rPr lang="en-US" sz="2400" b="1" dirty="0">
                <a:solidFill>
                  <a:schemeClr val="dk1"/>
                </a:solidFill>
              </a:rPr>
              <a:t> </a:t>
            </a:r>
            <a:r>
              <a:rPr lang="en-US" sz="2400" b="1" dirty="0" err="1">
                <a:solidFill>
                  <a:schemeClr val="dk1"/>
                </a:solidFill>
              </a:rPr>
              <a:t>osas</a:t>
            </a:r>
            <a:endParaRPr lang="en-US" sz="2400" b="1" dirty="0">
              <a:solidFill>
                <a:schemeClr val="dk1"/>
              </a:solidFill>
            </a:endParaRPr>
          </a:p>
          <a:p>
            <a:pPr marL="342900" lvl="0" indent="-342900" algn="just" rtl="0">
              <a:spcBef>
                <a:spcPts val="1000"/>
              </a:spcBef>
              <a:spcAft>
                <a:spcPts val="0"/>
              </a:spcAft>
              <a:buSzPts val="1440"/>
              <a:buChar char="►"/>
            </a:pPr>
            <a:r>
              <a:rPr lang="en-US" sz="2400" b="1" dirty="0" err="1">
                <a:solidFill>
                  <a:schemeClr val="dk1"/>
                </a:solidFill>
              </a:rPr>
              <a:t>Tänane</a:t>
            </a:r>
            <a:r>
              <a:rPr lang="en-US" sz="2400" b="1" dirty="0">
                <a:solidFill>
                  <a:schemeClr val="dk1"/>
                </a:solidFill>
              </a:rPr>
              <a:t> </a:t>
            </a:r>
            <a:r>
              <a:rPr lang="en-US" sz="2400" b="1" dirty="0" err="1">
                <a:solidFill>
                  <a:schemeClr val="dk1"/>
                </a:solidFill>
              </a:rPr>
              <a:t>sisu</a:t>
            </a:r>
            <a:r>
              <a:rPr lang="en-US" sz="2400" b="1" dirty="0">
                <a:solidFill>
                  <a:schemeClr val="dk1"/>
                </a:solidFill>
              </a:rPr>
              <a:t> </a:t>
            </a:r>
            <a:r>
              <a:rPr lang="en-US" sz="2400" b="1" dirty="0" err="1">
                <a:solidFill>
                  <a:schemeClr val="dk1"/>
                </a:solidFill>
              </a:rPr>
              <a:t>sündis</a:t>
            </a:r>
            <a:r>
              <a:rPr lang="en-US" sz="2400" b="1" dirty="0">
                <a:solidFill>
                  <a:schemeClr val="dk1"/>
                </a:solidFill>
              </a:rPr>
              <a:t> </a:t>
            </a:r>
            <a:r>
              <a:rPr lang="en-US" sz="2400" b="1" dirty="0" err="1">
                <a:solidFill>
                  <a:schemeClr val="dk1"/>
                </a:solidFill>
              </a:rPr>
              <a:t>kõigi</a:t>
            </a:r>
            <a:r>
              <a:rPr lang="en-US" sz="2400" b="1" dirty="0">
                <a:solidFill>
                  <a:schemeClr val="dk1"/>
                </a:solidFill>
              </a:rPr>
              <a:t> </a:t>
            </a:r>
            <a:r>
              <a:rPr lang="en-US" sz="2400" b="1" dirty="0" err="1">
                <a:solidFill>
                  <a:schemeClr val="dk1"/>
                </a:solidFill>
              </a:rPr>
              <a:t>osapoolte</a:t>
            </a:r>
            <a:r>
              <a:rPr lang="en-US" sz="2400" b="1" dirty="0">
                <a:solidFill>
                  <a:schemeClr val="dk1"/>
                </a:solidFill>
              </a:rPr>
              <a:t> </a:t>
            </a:r>
            <a:r>
              <a:rPr lang="en-US" sz="2400" b="1" dirty="0" err="1">
                <a:solidFill>
                  <a:schemeClr val="dk1"/>
                </a:solidFill>
              </a:rPr>
              <a:t>tihedas</a:t>
            </a:r>
            <a:r>
              <a:rPr lang="en-US" sz="2400" b="1" dirty="0">
                <a:solidFill>
                  <a:schemeClr val="dk1"/>
                </a:solidFill>
              </a:rPr>
              <a:t> </a:t>
            </a:r>
            <a:r>
              <a:rPr lang="en-US" sz="2400" b="1" dirty="0" err="1">
                <a:solidFill>
                  <a:schemeClr val="dk1"/>
                </a:solidFill>
              </a:rPr>
              <a:t>koostöös</a:t>
            </a:r>
            <a:r>
              <a:rPr lang="en-US" sz="2400" b="1" dirty="0">
                <a:solidFill>
                  <a:schemeClr val="dk1"/>
                </a:solidFill>
              </a:rPr>
              <a:t>!</a:t>
            </a:r>
            <a:endParaRPr lang="en-US" sz="2000" b="1" dirty="0">
              <a:solidFill>
                <a:schemeClr val="dk1"/>
              </a:solidFill>
            </a:endParaRPr>
          </a:p>
        </p:txBody>
      </p:sp>
    </p:spTree>
    <p:extLst>
      <p:ext uri="{BB962C8B-B14F-4D97-AF65-F5344CB8AC3E}">
        <p14:creationId xmlns:p14="http://schemas.microsoft.com/office/powerpoint/2010/main" val="14777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0920-188A-4FCB-9573-D9BF8C3D101D}"/>
              </a:ext>
            </a:extLst>
          </p:cNvPr>
          <p:cNvSpPr>
            <a:spLocks noGrp="1"/>
          </p:cNvSpPr>
          <p:nvPr>
            <p:ph type="title"/>
          </p:nvPr>
        </p:nvSpPr>
        <p:spPr/>
        <p:txBody>
          <a:bodyPr/>
          <a:lstStyle/>
          <a:p>
            <a:pPr algn="ctr"/>
            <a:r>
              <a:rPr lang="en-US" sz="2800" dirty="0"/>
              <a:t>10 OVP + 5 HOP </a:t>
            </a:r>
            <a:br>
              <a:rPr lang="en-US" sz="2800" dirty="0"/>
            </a:br>
            <a:r>
              <a:rPr lang="en-US" sz="2800" dirty="0"/>
              <a:t>SUUR TÄNU &amp; ÕNNE NING EDU </a:t>
            </a:r>
            <a:br>
              <a:rPr lang="en-US" sz="2800" dirty="0"/>
            </a:br>
            <a:r>
              <a:rPr lang="en-US" sz="2800" dirty="0"/>
              <a:t>JÄRGNEVATEKS AASTATEKS</a:t>
            </a:r>
          </a:p>
        </p:txBody>
      </p:sp>
      <p:sp>
        <p:nvSpPr>
          <p:cNvPr id="3" name="Text Placeholder 2">
            <a:extLst>
              <a:ext uri="{FF2B5EF4-FFF2-40B4-BE49-F238E27FC236}">
                <a16:creationId xmlns:a16="http://schemas.microsoft.com/office/drawing/2014/main" id="{3BCE713C-8750-4D4D-B944-67CB56443FE1}"/>
              </a:ext>
            </a:extLst>
          </p:cNvPr>
          <p:cNvSpPr>
            <a:spLocks noGrp="1"/>
          </p:cNvSpPr>
          <p:nvPr>
            <p:ph type="body" idx="1"/>
          </p:nvPr>
        </p:nvSpPr>
        <p:spPr/>
        <p:txBody>
          <a:bodyPr/>
          <a:lstStyle/>
          <a:p>
            <a:pPr algn="just"/>
            <a:r>
              <a:rPr lang="en-US" sz="3200" dirty="0"/>
              <a:t>OVP: Tallinn (2), </a:t>
            </a:r>
            <a:r>
              <a:rPr lang="en-US" sz="3200" dirty="0" err="1"/>
              <a:t>Narva</a:t>
            </a:r>
            <a:r>
              <a:rPr lang="en-US" sz="3200" dirty="0"/>
              <a:t>, </a:t>
            </a:r>
            <a:r>
              <a:rPr lang="en-US" sz="3200" dirty="0" err="1"/>
              <a:t>Pärnu</a:t>
            </a:r>
            <a:r>
              <a:rPr lang="en-US" sz="3200" dirty="0"/>
              <a:t>, Saaremaa/</a:t>
            </a:r>
            <a:r>
              <a:rPr lang="en-US" sz="3200" dirty="0" err="1"/>
              <a:t>Muhu</a:t>
            </a:r>
            <a:r>
              <a:rPr lang="en-US" sz="3200" dirty="0"/>
              <a:t>, Tartu, </a:t>
            </a:r>
            <a:r>
              <a:rPr lang="en-US" sz="3200" dirty="0" err="1"/>
              <a:t>Viljandi</a:t>
            </a:r>
            <a:r>
              <a:rPr lang="en-US" sz="3200" dirty="0"/>
              <a:t>, Rae, </a:t>
            </a:r>
            <a:r>
              <a:rPr lang="en-US" sz="3200" dirty="0" err="1"/>
              <a:t>Võru</a:t>
            </a:r>
            <a:r>
              <a:rPr lang="en-US" sz="3200" dirty="0"/>
              <a:t>, </a:t>
            </a:r>
            <a:r>
              <a:rPr lang="en-US" sz="3200" dirty="0" err="1"/>
              <a:t>Jõgeva</a:t>
            </a:r>
            <a:endParaRPr lang="en-US" sz="3200" dirty="0"/>
          </a:p>
          <a:p>
            <a:pPr algn="just"/>
            <a:r>
              <a:rPr lang="en-US" sz="3200" dirty="0"/>
              <a:t>HOP: Rae, </a:t>
            </a:r>
            <a:r>
              <a:rPr lang="en-US" sz="3200" dirty="0" err="1"/>
              <a:t>Viimsi</a:t>
            </a:r>
            <a:r>
              <a:rPr lang="en-US" sz="3200" dirty="0"/>
              <a:t>, </a:t>
            </a:r>
            <a:r>
              <a:rPr lang="en-US" sz="3200" dirty="0" err="1"/>
              <a:t>Harku</a:t>
            </a:r>
            <a:r>
              <a:rPr lang="en-US" sz="3200" dirty="0"/>
              <a:t>, </a:t>
            </a:r>
            <a:r>
              <a:rPr lang="en-US" sz="3200" dirty="0" err="1"/>
              <a:t>Kiili</a:t>
            </a:r>
            <a:r>
              <a:rPr lang="en-US" sz="3200" dirty="0"/>
              <a:t>, </a:t>
            </a:r>
            <a:r>
              <a:rPr lang="en-US" sz="3200" dirty="0" err="1"/>
              <a:t>Anija</a:t>
            </a:r>
            <a:endParaRPr lang="en-US" sz="3200" dirty="0"/>
          </a:p>
          <a:p>
            <a:pPr algn="just"/>
            <a:r>
              <a:rPr lang="en-US" sz="3200" dirty="0" err="1"/>
              <a:t>Omavalitsuspäevad</a:t>
            </a:r>
            <a:r>
              <a:rPr lang="en-US" sz="3200" dirty="0"/>
              <a:t> </a:t>
            </a:r>
            <a:r>
              <a:rPr lang="en-US" sz="3200" dirty="0" err="1"/>
              <a:t>valdades</a:t>
            </a:r>
            <a:r>
              <a:rPr lang="en-US" sz="3200" dirty="0"/>
              <a:t>, </a:t>
            </a:r>
            <a:r>
              <a:rPr lang="en-US" sz="3200" dirty="0" err="1"/>
              <a:t>linnades</a:t>
            </a:r>
            <a:r>
              <a:rPr lang="en-US" sz="3200" dirty="0"/>
              <a:t>, </a:t>
            </a:r>
            <a:r>
              <a:rPr lang="en-US" sz="3200" dirty="0" err="1"/>
              <a:t>maakondades</a:t>
            </a:r>
            <a:r>
              <a:rPr lang="en-US" sz="3200" dirty="0"/>
              <a:t>, </a:t>
            </a:r>
            <a:r>
              <a:rPr lang="en-US" sz="3200" dirty="0" err="1"/>
              <a:t>ülikoolides</a:t>
            </a:r>
            <a:r>
              <a:rPr lang="en-US" sz="3200" dirty="0"/>
              <a:t>/</a:t>
            </a:r>
            <a:r>
              <a:rPr lang="en-US" sz="3200" dirty="0" err="1"/>
              <a:t>koolides</a:t>
            </a:r>
            <a:r>
              <a:rPr lang="en-US" sz="3200" dirty="0"/>
              <a:t> …</a:t>
            </a:r>
          </a:p>
        </p:txBody>
      </p:sp>
    </p:spTree>
    <p:extLst>
      <p:ext uri="{BB962C8B-B14F-4D97-AF65-F5344CB8AC3E}">
        <p14:creationId xmlns:p14="http://schemas.microsoft.com/office/powerpoint/2010/main" val="22229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E3A5-CF93-4E22-963F-30B122F3EC05}"/>
              </a:ext>
            </a:extLst>
          </p:cNvPr>
          <p:cNvSpPr>
            <a:spLocks noGrp="1"/>
          </p:cNvSpPr>
          <p:nvPr>
            <p:ph type="title"/>
          </p:nvPr>
        </p:nvSpPr>
        <p:spPr/>
        <p:txBody>
          <a:bodyPr/>
          <a:lstStyle/>
          <a:p>
            <a:pPr algn="ctr"/>
            <a:r>
              <a:rPr lang="en-US" sz="2800" dirty="0"/>
              <a:t>I OMAVALITSUSPÄEV 4.10.2016</a:t>
            </a:r>
            <a:br>
              <a:rPr lang="en-US" sz="2800" dirty="0"/>
            </a:br>
            <a:r>
              <a:rPr lang="en-US" sz="2800" dirty="0"/>
              <a:t>KUI RIIKLIK TÄHTPÄEV SEADUSTATI </a:t>
            </a:r>
            <a:r>
              <a:rPr lang="en-US" sz="2800" b="0" i="0" dirty="0">
                <a:solidFill>
                  <a:srgbClr val="333333"/>
                </a:solidFill>
                <a:effectLst/>
                <a:latin typeface="Open Sans" panose="020B0606030504020204" pitchFamily="34" charset="0"/>
              </a:rPr>
              <a:t>29.05.2018 </a:t>
            </a:r>
            <a:br>
              <a:rPr lang="en-US" sz="2800" b="0" i="0" dirty="0">
                <a:solidFill>
                  <a:srgbClr val="333333"/>
                </a:solidFill>
                <a:effectLst/>
                <a:latin typeface="Open Sans" panose="020B0606030504020204" pitchFamily="34" charset="0"/>
              </a:rPr>
            </a:br>
            <a:r>
              <a:rPr lang="et-EE" sz="2800" b="1" dirty="0">
                <a:solidFill>
                  <a:srgbClr val="000000"/>
                </a:solidFill>
                <a:effectLst/>
                <a:latin typeface="Times New Roman" panose="02020603050405020304" pitchFamily="18" charset="0"/>
                <a:ea typeface="Times New Roman" panose="02020603050405020304" pitchFamily="18" charset="0"/>
              </a:rPr>
              <a:t>Pühade ja tähtpäevade seaduse muutmise seaduse</a:t>
            </a:r>
            <a:r>
              <a:rPr lang="en-US" sz="2800" b="1" dirty="0">
                <a:solidFill>
                  <a:srgbClr val="000000"/>
                </a:solidFill>
                <a:effectLst/>
                <a:latin typeface="Times New Roman" panose="02020603050405020304" pitchFamily="18" charset="0"/>
                <a:ea typeface="Times New Roman" panose="02020603050405020304" pitchFamily="18" charset="0"/>
              </a:rPr>
              <a:t>s</a:t>
            </a:r>
            <a:r>
              <a:rPr lang="et-EE" sz="2800" b="1" dirty="0">
                <a:solidFill>
                  <a:srgbClr val="000000"/>
                </a:solidFill>
                <a:effectLst/>
                <a:latin typeface="Times New Roman" panose="02020603050405020304" pitchFamily="18" charset="0"/>
                <a:ea typeface="Times New Roman" panose="02020603050405020304" pitchFamily="18" charset="0"/>
              </a:rPr>
              <a:t> </a:t>
            </a:r>
            <a:br>
              <a:rPr lang="en-US" sz="2800" b="1" dirty="0">
                <a:solidFill>
                  <a:srgbClr val="000000"/>
                </a:solidFill>
                <a:effectLst/>
                <a:latin typeface="Times New Roman" panose="02020603050405020304" pitchFamily="18" charset="0"/>
                <a:ea typeface="Times New Roman" panose="02020603050405020304" pitchFamily="18" charset="0"/>
              </a:rPr>
            </a:br>
            <a:endParaRPr lang="en-US" sz="2800" dirty="0"/>
          </a:p>
        </p:txBody>
      </p:sp>
      <p:sp>
        <p:nvSpPr>
          <p:cNvPr id="3" name="Text Placeholder 2">
            <a:extLst>
              <a:ext uri="{FF2B5EF4-FFF2-40B4-BE49-F238E27FC236}">
                <a16:creationId xmlns:a16="http://schemas.microsoft.com/office/drawing/2014/main" id="{82F35ABB-573B-45A2-B5DF-6B6E9C7BC685}"/>
              </a:ext>
            </a:extLst>
          </p:cNvPr>
          <p:cNvSpPr>
            <a:spLocks noGrp="1"/>
          </p:cNvSpPr>
          <p:nvPr>
            <p:ph type="body" idx="1"/>
          </p:nvPr>
        </p:nvSpPr>
        <p:spPr>
          <a:xfrm>
            <a:off x="677334" y="2160589"/>
            <a:ext cx="8596668" cy="4328988"/>
          </a:xfrm>
        </p:spPr>
        <p:txBody>
          <a:bodyPr/>
          <a:lstStyle/>
          <a:p>
            <a:pPr algn="just"/>
            <a:r>
              <a:rPr lang="et-EE" sz="1800" b="1" dirty="0">
                <a:effectLst/>
                <a:latin typeface="Times New Roman" panose="02020603050405020304" pitchFamily="18" charset="0"/>
                <a:ea typeface="Calibri" panose="020F0502020204030204" pitchFamily="34" charset="0"/>
              </a:rPr>
              <a:t>Eesti I Omavalitsuspäev</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toimu</a:t>
            </a:r>
            <a:r>
              <a:rPr lang="en-US" b="1" dirty="0" err="1">
                <a:latin typeface="Times New Roman" panose="02020603050405020304" pitchFamily="18" charset="0"/>
                <a:ea typeface="Calibri" panose="020F0502020204030204" pitchFamily="34" charset="0"/>
              </a:rPr>
              <a:t>s</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tulenevalt</a:t>
            </a:r>
            <a:r>
              <a:rPr lang="en-US" b="1" dirty="0">
                <a:latin typeface="Times New Roman" panose="02020603050405020304" pitchFamily="18" charset="0"/>
                <a:ea typeface="Calibri" panose="020F0502020204030204" pitchFamily="34" charset="0"/>
              </a:rPr>
              <a:t> MTÜ Polis </a:t>
            </a:r>
            <a:r>
              <a:rPr lang="en-US" b="1" dirty="0" err="1">
                <a:latin typeface="Times New Roman" panose="02020603050405020304" pitchFamily="18" charset="0"/>
                <a:ea typeface="Calibri" panose="020F0502020204030204" pitchFamily="34" charset="0"/>
              </a:rPr>
              <a:t>Arukülas</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toimunud</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suvekonverentsi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ettepanekust</a:t>
            </a:r>
            <a:r>
              <a:rPr lang="et-EE" sz="1800" b="1" dirty="0">
                <a:effectLst/>
                <a:latin typeface="Times New Roman" panose="02020603050405020304" pitchFamily="18" charset="0"/>
                <a:ea typeface="Calibri" panose="020F0502020204030204" pitchFamily="34" charset="0"/>
              </a:rPr>
              <a:t> 4. oktoobril 2016 Riigikogus. Omavalitsuspäeval märgiti, et Eesti kogukondlik haldus ja hilisem kohalik omavalitsus on olnud vundamendiks, mille kaudu saadi teadmisi ja kogemusi avaliku võimu teostamiseks ja hiljem omariikluse loomiseks ning selle taastamiseks. </a:t>
            </a:r>
            <a:endParaRPr lang="en-US" b="1" dirty="0">
              <a:solidFill>
                <a:srgbClr val="000000"/>
              </a:solidFill>
              <a:latin typeface="Times New Roman" panose="02020603050405020304" pitchFamily="18" charset="0"/>
              <a:ea typeface="Calibri" panose="020F0502020204030204" pitchFamily="34" charset="0"/>
            </a:endParaRPr>
          </a:p>
          <a:p>
            <a:pPr algn="just"/>
            <a:r>
              <a:rPr lang="en-US" b="1" dirty="0">
                <a:solidFill>
                  <a:srgbClr val="000000"/>
                </a:solidFill>
                <a:latin typeface="Times New Roman" panose="02020603050405020304" pitchFamily="18" charset="0"/>
                <a:ea typeface="Calibri" panose="020F0502020204030204" pitchFamily="34" charset="0"/>
              </a:rPr>
              <a:t>ALUSEKS: </a:t>
            </a:r>
            <a:r>
              <a:rPr lang="et-EE" sz="1800" b="1" dirty="0">
                <a:effectLst/>
                <a:latin typeface="Times New Roman" panose="02020603050405020304" pitchFamily="18" charset="0"/>
                <a:ea typeface="Calibri" panose="020F0502020204030204" pitchFamily="34" charset="0"/>
              </a:rPr>
              <a:t>1.10.1866.a. jõustus meie avaliku halduse esimene seadus – </a:t>
            </a:r>
            <a:r>
              <a:rPr lang="et-EE" sz="1800" b="1" i="1" dirty="0">
                <a:effectLst/>
                <a:latin typeface="Times New Roman" panose="02020603050405020304" pitchFamily="18" charset="0"/>
                <a:ea typeface="Calibri" panose="020F0502020204030204" pitchFamily="34" charset="0"/>
              </a:rPr>
              <a:t>Makoggukonna Seadus Baltia-merre kubbermangudele. Ria-, Tallinna- ja Kura-male</a:t>
            </a:r>
            <a:r>
              <a:rPr lang="et-EE" sz="1800" b="1" dirty="0">
                <a:effectLst/>
                <a:latin typeface="Times New Roman" panose="02020603050405020304" pitchFamily="18" charset="0"/>
                <a:ea typeface="Calibri" panose="020F0502020204030204" pitchFamily="34" charset="0"/>
              </a:rPr>
              <a:t>. Seega möödus 1.10.2016.a.  150 aastat ajast, kus eestlastel ja lätlastel tekkis üle sajandite võimalus ise hakata oma elu korraldama ja koos sellega looma oma avalikku haldust. </a:t>
            </a:r>
            <a:endParaRPr lang="en-US" sz="1800" b="1" dirty="0">
              <a:effectLst/>
              <a:latin typeface="Times New Roman" panose="02020603050405020304" pitchFamily="18" charset="0"/>
              <a:ea typeface="Calibri" panose="020F0502020204030204" pitchFamily="34" charset="0"/>
            </a:endParaRPr>
          </a:p>
          <a:p>
            <a:pPr algn="just"/>
            <a:r>
              <a:rPr lang="et-EE" sz="1800" b="1" dirty="0">
                <a:effectLst/>
                <a:latin typeface="Times New Roman" panose="02020603050405020304" pitchFamily="18" charset="0"/>
                <a:ea typeface="Calibri" panose="020F0502020204030204" pitchFamily="34" charset="0"/>
              </a:rPr>
              <a:t>Alates 1.10.1990.a. asuti omavalitsusliku staatuse mõttes taastama Eestis omavalitsussüsteemi – esimestena said omavalitsusliku staatuse Muhu vald ning Kuressaare linn. See oli hindamatu kool, mis võimaldas taastada </a:t>
            </a:r>
            <a:r>
              <a:rPr lang="en-US" sz="1800" b="1" dirty="0" err="1">
                <a:effectLst/>
                <a:latin typeface="Times New Roman" panose="02020603050405020304" pitchFamily="18" charset="0"/>
                <a:ea typeface="Calibri" panose="020F0502020204030204" pitchFamily="34" charset="0"/>
              </a:rPr>
              <a:t>Eesti</a:t>
            </a:r>
            <a:r>
              <a:rPr lang="en-US" sz="1800" b="1" dirty="0">
                <a:effectLst/>
                <a:latin typeface="Times New Roman" panose="02020603050405020304" pitchFamily="18" charset="0"/>
                <a:ea typeface="Calibri" panose="020F0502020204030204" pitchFamily="34" charset="0"/>
              </a:rPr>
              <a:t> </a:t>
            </a:r>
            <a:r>
              <a:rPr lang="et-EE" sz="1800" b="1" dirty="0">
                <a:effectLst/>
                <a:latin typeface="Times New Roman" panose="02020603050405020304" pitchFamily="18" charset="0"/>
                <a:ea typeface="Calibri" panose="020F0502020204030204" pitchFamily="34" charset="0"/>
              </a:rPr>
              <a:t>iseseisvuse. </a:t>
            </a:r>
            <a:endParaRPr lang="en-US" sz="1800" b="1"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00500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09CAF1C-FB0D-4328-948F-2D08CEADAB5C}"/>
              </a:ext>
            </a:extLst>
          </p:cNvPr>
          <p:cNvSpPr>
            <a:spLocks noGrp="1"/>
          </p:cNvSpPr>
          <p:nvPr>
            <p:ph type="title"/>
          </p:nvPr>
        </p:nvSpPr>
        <p:spPr>
          <a:xfrm>
            <a:off x="2063552" y="116633"/>
            <a:ext cx="7886700" cy="2140527"/>
          </a:xfrm>
        </p:spPr>
        <p:txBody>
          <a:bodyPr>
            <a:normAutofit fontScale="90000"/>
          </a:bodyPr>
          <a:lstStyle/>
          <a:p>
            <a:pPr algn="ctr">
              <a:defRPr/>
            </a:pPr>
            <a:r>
              <a:rPr lang="et-EE" dirty="0" err="1"/>
              <a:t>Makoggukonna</a:t>
            </a:r>
            <a:r>
              <a:rPr lang="et-EE" dirty="0"/>
              <a:t> Seadus</a:t>
            </a:r>
            <a:br>
              <a:rPr lang="et-EE" dirty="0"/>
            </a:br>
            <a:r>
              <a:rPr lang="et-EE" dirty="0" err="1"/>
              <a:t>Baltia</a:t>
            </a:r>
            <a:r>
              <a:rPr lang="et-EE" dirty="0"/>
              <a:t> merre kubermangudele</a:t>
            </a:r>
            <a:br>
              <a:rPr lang="et-EE" dirty="0"/>
            </a:br>
            <a:r>
              <a:rPr lang="fi-FI" dirty="0" err="1"/>
              <a:t>Ria</a:t>
            </a:r>
            <a:r>
              <a:rPr lang="fi-FI" dirty="0"/>
              <a:t> , Tallinna ja Kura </a:t>
            </a:r>
            <a:r>
              <a:rPr lang="fi-FI" dirty="0" err="1"/>
              <a:t>male</a:t>
            </a:r>
            <a:br>
              <a:rPr lang="et-EE" dirty="0"/>
            </a:br>
            <a:r>
              <a:rPr lang="et-EE" dirty="0"/>
              <a:t>1866</a:t>
            </a:r>
          </a:p>
        </p:txBody>
      </p:sp>
      <p:pic>
        <p:nvPicPr>
          <p:cNvPr id="15363" name="Sisu kohatäide 3">
            <a:extLst>
              <a:ext uri="{FF2B5EF4-FFF2-40B4-BE49-F238E27FC236}">
                <a16:creationId xmlns:a16="http://schemas.microsoft.com/office/drawing/2014/main" id="{63FAB1C7-3D0F-4867-95C9-BDF7ADED23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62450" y="2614614"/>
            <a:ext cx="3467100" cy="4351337"/>
          </a:xfrm>
        </p:spPr>
      </p:pic>
    </p:spTree>
    <p:extLst>
      <p:ext uri="{BB962C8B-B14F-4D97-AF65-F5344CB8AC3E}">
        <p14:creationId xmlns:p14="http://schemas.microsoft.com/office/powerpoint/2010/main" val="426117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0FE-EF58-4713-8845-97CAF9CA586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7A010FB-3432-42F6-8BA6-FE7087CB23E4}"/>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B94ABF7B-9C6E-4B84-A8B6-48A794A79D52}"/>
              </a:ext>
            </a:extLst>
          </p:cNvPr>
          <p:cNvPicPr>
            <a:picLocks noChangeAspect="1"/>
          </p:cNvPicPr>
          <p:nvPr/>
        </p:nvPicPr>
        <p:blipFill>
          <a:blip r:embed="rId2"/>
          <a:stretch>
            <a:fillRect/>
          </a:stretch>
        </p:blipFill>
        <p:spPr>
          <a:xfrm>
            <a:off x="0" y="0"/>
            <a:ext cx="11560457" cy="6858000"/>
          </a:xfrm>
          <a:prstGeom prst="rect">
            <a:avLst/>
          </a:prstGeom>
        </p:spPr>
      </p:pic>
    </p:spTree>
    <p:extLst>
      <p:ext uri="{BB962C8B-B14F-4D97-AF65-F5344CB8AC3E}">
        <p14:creationId xmlns:p14="http://schemas.microsoft.com/office/powerpoint/2010/main" val="293001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D0D3-94C9-420E-9B74-722F2F6D68B5}"/>
              </a:ext>
            </a:extLst>
          </p:cNvPr>
          <p:cNvSpPr>
            <a:spLocks noGrp="1"/>
          </p:cNvSpPr>
          <p:nvPr>
            <p:ph type="title"/>
          </p:nvPr>
        </p:nvSpPr>
        <p:spPr/>
        <p:txBody>
          <a:bodyPr/>
          <a:lstStyle/>
          <a:p>
            <a:pPr algn="ctr"/>
            <a:r>
              <a:rPr lang="en-US" sz="2400" b="1" dirty="0"/>
              <a:t>X  - JUUBELI OMAVALITSUSPÄEV JÕGEVAL – SÜMBOOLNE, KUNA TORMAS OLI C R JAKOBSONI TUGEV JÄLG  &amp; AIVAR KOKK OLI ÜKS RIIKLIKU TÄHTPÄEVA EESTVEDAJA </a:t>
            </a:r>
          </a:p>
        </p:txBody>
      </p:sp>
      <p:sp>
        <p:nvSpPr>
          <p:cNvPr id="3" name="Text Placeholder 2">
            <a:extLst>
              <a:ext uri="{FF2B5EF4-FFF2-40B4-BE49-F238E27FC236}">
                <a16:creationId xmlns:a16="http://schemas.microsoft.com/office/drawing/2014/main" id="{8E84AFCC-E3F1-43CE-B50C-718F2BBEF40A}"/>
              </a:ext>
            </a:extLst>
          </p:cNvPr>
          <p:cNvSpPr>
            <a:spLocks noGrp="1"/>
          </p:cNvSpPr>
          <p:nvPr>
            <p:ph type="body" idx="1"/>
          </p:nvPr>
        </p:nvSpPr>
        <p:spPr>
          <a:xfrm>
            <a:off x="677334" y="2160589"/>
            <a:ext cx="8596668" cy="4515419"/>
          </a:xfrm>
        </p:spPr>
        <p:txBody>
          <a:bodyPr/>
          <a:lstStyle/>
          <a:p>
            <a:pPr algn="just"/>
            <a:r>
              <a:rPr lang="et-EE" sz="1800" b="1" dirty="0">
                <a:effectLst/>
                <a:latin typeface="Times New Roman" panose="02020603050405020304" pitchFamily="18" charset="0"/>
                <a:ea typeface="Times New Roman" panose="02020603050405020304" pitchFamily="18" charset="0"/>
              </a:rPr>
              <a:t>C.R. Jakobson</a:t>
            </a:r>
            <a:r>
              <a:rPr lang="et-EE" sz="1800" dirty="0">
                <a:effectLst/>
                <a:latin typeface="Times New Roman" panose="02020603050405020304" pitchFamily="18" charset="0"/>
                <a:ea typeface="Times New Roman" panose="02020603050405020304" pitchFamily="18" charset="0"/>
              </a:rPr>
              <a:t> </a:t>
            </a:r>
            <a:r>
              <a:rPr lang="et-EE" sz="1800" b="1" dirty="0">
                <a:effectLst/>
                <a:latin typeface="Times New Roman" panose="02020603050405020304" pitchFamily="18" charset="0"/>
                <a:ea typeface="Times New Roman" panose="02020603050405020304" pitchFamily="18" charset="0"/>
              </a:rPr>
              <a:t>nägi seaduses uue ajajärgu algust rahva ajaloos</a:t>
            </a:r>
            <a:r>
              <a:rPr lang="et-EE" sz="1800" dirty="0">
                <a:effectLst/>
                <a:latin typeface="Times New Roman" panose="02020603050405020304" pitchFamily="18" charset="0"/>
                <a:ea typeface="Times New Roman" panose="02020603050405020304" pitchFamily="18" charset="0"/>
              </a:rPr>
              <a:t>, võrdles teda Päikesega ja osutas tema rakendamise positiivsetele tulemustele. … Eesti rahvas hõiskas, sest nüüd alles oli tõsine vabadus kätte tulemas, mida siiamaale ainult nimepidi meie maal oli tuntud.</a:t>
            </a:r>
            <a:endParaRPr lang="en-US" sz="1800" dirty="0">
              <a:effectLst/>
              <a:latin typeface="Times New Roman" panose="02020603050405020304" pitchFamily="18" charset="0"/>
              <a:ea typeface="Times New Roman" panose="02020603050405020304" pitchFamily="18" charset="0"/>
            </a:endParaRPr>
          </a:p>
          <a:p>
            <a:pPr algn="just"/>
            <a:r>
              <a:rPr lang="en-US" b="0" i="0" dirty="0">
                <a:solidFill>
                  <a:srgbClr val="000000"/>
                </a:solidFill>
                <a:effectLst/>
                <a:latin typeface="Inter"/>
              </a:rPr>
              <a:t>C. R. Jakobson </a:t>
            </a:r>
            <a:r>
              <a:rPr lang="en-US" dirty="0" err="1">
                <a:solidFill>
                  <a:srgbClr val="000000"/>
                </a:solidFill>
                <a:latin typeface="Inter"/>
              </a:rPr>
              <a:t>oli</a:t>
            </a:r>
            <a:r>
              <a:rPr lang="en-US" b="0" i="0" dirty="0">
                <a:solidFill>
                  <a:srgbClr val="000000"/>
                </a:solidFill>
                <a:effectLst/>
                <a:latin typeface="Inter"/>
              </a:rPr>
              <a:t> </a:t>
            </a:r>
            <a:r>
              <a:rPr lang="en-US" b="0" i="0" dirty="0" err="1">
                <a:solidFill>
                  <a:srgbClr val="000000"/>
                </a:solidFill>
                <a:effectLst/>
                <a:latin typeface="Inter"/>
              </a:rPr>
              <a:t>tugev</a:t>
            </a:r>
            <a:r>
              <a:rPr lang="en-US" b="0" i="0" dirty="0">
                <a:solidFill>
                  <a:srgbClr val="000000"/>
                </a:solidFill>
                <a:effectLst/>
                <a:latin typeface="Inter"/>
              </a:rPr>
              <a:t> </a:t>
            </a:r>
            <a:r>
              <a:rPr lang="en-US" b="0" i="0" dirty="0" err="1">
                <a:solidFill>
                  <a:srgbClr val="000000"/>
                </a:solidFill>
                <a:effectLst/>
                <a:latin typeface="Inter"/>
              </a:rPr>
              <a:t>kohalike</a:t>
            </a:r>
            <a:r>
              <a:rPr lang="en-US" b="0" i="0" dirty="0">
                <a:solidFill>
                  <a:srgbClr val="000000"/>
                </a:solidFill>
                <a:effectLst/>
                <a:latin typeface="Inter"/>
              </a:rPr>
              <a:t> </a:t>
            </a:r>
            <a:r>
              <a:rPr lang="en-US" b="0" i="0" dirty="0" err="1">
                <a:solidFill>
                  <a:srgbClr val="000000"/>
                </a:solidFill>
                <a:effectLst/>
                <a:latin typeface="Inter"/>
              </a:rPr>
              <a:t>omavalitsusüksuste</a:t>
            </a:r>
            <a:r>
              <a:rPr lang="en-US" b="0" i="0" dirty="0">
                <a:solidFill>
                  <a:srgbClr val="000000"/>
                </a:solidFill>
                <a:effectLst/>
                <a:latin typeface="Inter"/>
              </a:rPr>
              <a:t> ja </a:t>
            </a:r>
            <a:r>
              <a:rPr lang="en-US" b="0" i="0" dirty="0" err="1">
                <a:solidFill>
                  <a:srgbClr val="000000"/>
                </a:solidFill>
                <a:effectLst/>
                <a:latin typeface="Inter"/>
              </a:rPr>
              <a:t>talurahva</a:t>
            </a:r>
            <a:r>
              <a:rPr lang="en-US" b="0" i="0" dirty="0">
                <a:solidFill>
                  <a:srgbClr val="000000"/>
                </a:solidFill>
                <a:effectLst/>
                <a:latin typeface="Inter"/>
              </a:rPr>
              <a:t> </a:t>
            </a:r>
            <a:r>
              <a:rPr lang="en-US" b="0" i="0" dirty="0" err="1">
                <a:solidFill>
                  <a:srgbClr val="000000"/>
                </a:solidFill>
                <a:effectLst/>
                <a:latin typeface="Inter"/>
              </a:rPr>
              <a:t>õiguste</a:t>
            </a:r>
            <a:r>
              <a:rPr lang="en-US" b="0" i="0" dirty="0">
                <a:solidFill>
                  <a:srgbClr val="000000"/>
                </a:solidFill>
                <a:effectLst/>
                <a:latin typeface="Inter"/>
              </a:rPr>
              <a:t> </a:t>
            </a:r>
            <a:r>
              <a:rPr lang="en-US" b="0" i="0" dirty="0" err="1">
                <a:solidFill>
                  <a:srgbClr val="000000"/>
                </a:solidFill>
                <a:effectLst/>
                <a:latin typeface="Inter"/>
              </a:rPr>
              <a:t>toetaja</a:t>
            </a:r>
            <a:r>
              <a:rPr lang="en-US" dirty="0">
                <a:solidFill>
                  <a:srgbClr val="000000"/>
                </a:solidFill>
                <a:latin typeface="Inter"/>
              </a:rPr>
              <a:t>, </a:t>
            </a:r>
            <a:r>
              <a:rPr lang="en-US" dirty="0" err="1">
                <a:solidFill>
                  <a:srgbClr val="000000"/>
                </a:solidFill>
                <a:latin typeface="Inter"/>
              </a:rPr>
              <a:t>olles</a:t>
            </a:r>
            <a:r>
              <a:rPr lang="en-US" dirty="0">
                <a:solidFill>
                  <a:srgbClr val="000000"/>
                </a:solidFill>
                <a:latin typeface="Inter"/>
              </a:rPr>
              <a:t> </a:t>
            </a:r>
            <a:r>
              <a:rPr lang="en-US" dirty="0" err="1">
                <a:solidFill>
                  <a:srgbClr val="000000"/>
                </a:solidFill>
                <a:latin typeface="Inter"/>
              </a:rPr>
              <a:t>ise</a:t>
            </a:r>
            <a:r>
              <a:rPr lang="en-US" dirty="0">
                <a:solidFill>
                  <a:srgbClr val="000000"/>
                </a:solidFill>
                <a:latin typeface="Inter"/>
              </a:rPr>
              <a:t> </a:t>
            </a:r>
            <a:r>
              <a:rPr lang="en-US" dirty="0" err="1">
                <a:solidFill>
                  <a:srgbClr val="000000"/>
                </a:solidFill>
                <a:latin typeface="Inter"/>
              </a:rPr>
              <a:t>pikka</a:t>
            </a:r>
            <a:r>
              <a:rPr lang="en-US" dirty="0">
                <a:solidFill>
                  <a:srgbClr val="000000"/>
                </a:solidFill>
                <a:latin typeface="Inter"/>
              </a:rPr>
              <a:t> </a:t>
            </a:r>
            <a:r>
              <a:rPr lang="en-US" dirty="0" err="1">
                <a:solidFill>
                  <a:srgbClr val="000000"/>
                </a:solidFill>
                <a:latin typeface="Inter"/>
              </a:rPr>
              <a:t>aega</a:t>
            </a:r>
            <a:r>
              <a:rPr lang="en-US" dirty="0">
                <a:solidFill>
                  <a:srgbClr val="000000"/>
                </a:solidFill>
                <a:latin typeface="Inter"/>
              </a:rPr>
              <a:t> </a:t>
            </a:r>
            <a:r>
              <a:rPr lang="en-US" dirty="0" err="1">
                <a:solidFill>
                  <a:srgbClr val="000000"/>
                </a:solidFill>
                <a:latin typeface="Inter"/>
              </a:rPr>
              <a:t>vallas</a:t>
            </a:r>
            <a:r>
              <a:rPr lang="en-US" dirty="0">
                <a:solidFill>
                  <a:srgbClr val="000000"/>
                </a:solidFill>
                <a:latin typeface="Inter"/>
              </a:rPr>
              <a:t> </a:t>
            </a:r>
            <a:r>
              <a:rPr lang="en-US" dirty="0" err="1">
                <a:solidFill>
                  <a:srgbClr val="000000"/>
                </a:solidFill>
                <a:latin typeface="Inter"/>
              </a:rPr>
              <a:t>ametnik</a:t>
            </a:r>
            <a:endParaRPr lang="en-US" b="0" i="0" dirty="0">
              <a:solidFill>
                <a:srgbClr val="000000"/>
              </a:solidFill>
              <a:effectLst/>
              <a:latin typeface="Inter"/>
            </a:endParaRPr>
          </a:p>
          <a:p>
            <a:pPr algn="just"/>
            <a:r>
              <a:rPr lang="en-US" b="0" i="0" dirty="0">
                <a:solidFill>
                  <a:srgbClr val="000000"/>
                </a:solidFill>
                <a:effectLst/>
                <a:latin typeface="Inter"/>
              </a:rPr>
              <a:t>Ta </a:t>
            </a:r>
            <a:r>
              <a:rPr lang="en-US" b="0" i="0" dirty="0" err="1">
                <a:solidFill>
                  <a:srgbClr val="000000"/>
                </a:solidFill>
                <a:effectLst/>
                <a:latin typeface="Inter"/>
              </a:rPr>
              <a:t>püüdis</a:t>
            </a:r>
            <a:r>
              <a:rPr lang="en-US" b="0" i="0" dirty="0">
                <a:solidFill>
                  <a:srgbClr val="000000"/>
                </a:solidFill>
                <a:effectLst/>
                <a:latin typeface="Inter"/>
              </a:rPr>
              <a:t> </a:t>
            </a:r>
            <a:r>
              <a:rPr lang="en-US" b="0" i="0" dirty="0" err="1">
                <a:solidFill>
                  <a:srgbClr val="000000"/>
                </a:solidFill>
                <a:effectLst/>
                <a:latin typeface="Inter"/>
              </a:rPr>
              <a:t>oma</a:t>
            </a:r>
            <a:r>
              <a:rPr lang="en-US" b="0" i="0" dirty="0">
                <a:solidFill>
                  <a:srgbClr val="000000"/>
                </a:solidFill>
                <a:effectLst/>
                <a:latin typeface="Inter"/>
              </a:rPr>
              <a:t> </a:t>
            </a:r>
            <a:r>
              <a:rPr lang="en-US" b="0" i="0" dirty="0" err="1">
                <a:solidFill>
                  <a:srgbClr val="000000"/>
                </a:solidFill>
                <a:effectLst/>
                <a:latin typeface="Inter"/>
              </a:rPr>
              <a:t>teostes</a:t>
            </a:r>
            <a:r>
              <a:rPr lang="en-US" b="0" i="0" dirty="0">
                <a:solidFill>
                  <a:srgbClr val="000000"/>
                </a:solidFill>
                <a:effectLst/>
                <a:latin typeface="Inter"/>
              </a:rPr>
              <a:t> ja </a:t>
            </a:r>
            <a:r>
              <a:rPr lang="en-US" b="0" i="0" dirty="0" err="1">
                <a:solidFill>
                  <a:srgbClr val="000000"/>
                </a:solidFill>
                <a:effectLst/>
                <a:latin typeface="Inter"/>
              </a:rPr>
              <a:t>kõnedes</a:t>
            </a:r>
            <a:r>
              <a:rPr lang="en-US" b="0" i="0" dirty="0">
                <a:solidFill>
                  <a:srgbClr val="000000"/>
                </a:solidFill>
                <a:effectLst/>
                <a:latin typeface="Inter"/>
              </a:rPr>
              <a:t> </a:t>
            </a:r>
            <a:r>
              <a:rPr lang="en-US" b="0" i="0" dirty="0" err="1">
                <a:solidFill>
                  <a:srgbClr val="000000"/>
                </a:solidFill>
                <a:effectLst/>
                <a:latin typeface="Inter"/>
              </a:rPr>
              <a:t>rõhutada</a:t>
            </a:r>
            <a:r>
              <a:rPr lang="en-US" b="0" i="0" dirty="0">
                <a:solidFill>
                  <a:srgbClr val="000000"/>
                </a:solidFill>
                <a:effectLst/>
                <a:latin typeface="Inter"/>
              </a:rPr>
              <a:t> </a:t>
            </a:r>
            <a:r>
              <a:rPr lang="en-US" b="0" i="0" dirty="0" err="1">
                <a:solidFill>
                  <a:srgbClr val="000000"/>
                </a:solidFill>
                <a:effectLst/>
                <a:latin typeface="Inter"/>
              </a:rPr>
              <a:t>kohaliku</a:t>
            </a:r>
            <a:r>
              <a:rPr lang="en-US" b="0" i="0" dirty="0">
                <a:solidFill>
                  <a:srgbClr val="000000"/>
                </a:solidFill>
                <a:effectLst/>
                <a:latin typeface="Inter"/>
              </a:rPr>
              <a:t> </a:t>
            </a:r>
            <a:r>
              <a:rPr lang="en-US" b="0" i="0" dirty="0" err="1">
                <a:solidFill>
                  <a:srgbClr val="000000"/>
                </a:solidFill>
                <a:effectLst/>
                <a:latin typeface="Inter"/>
              </a:rPr>
              <a:t>omavalitsuse</a:t>
            </a:r>
            <a:r>
              <a:rPr lang="en-US" b="0" i="0" dirty="0">
                <a:solidFill>
                  <a:srgbClr val="000000"/>
                </a:solidFill>
                <a:effectLst/>
                <a:latin typeface="Inter"/>
              </a:rPr>
              <a:t> ja </a:t>
            </a:r>
            <a:r>
              <a:rPr lang="en-US" b="0" i="0" dirty="0" err="1">
                <a:solidFill>
                  <a:srgbClr val="000000"/>
                </a:solidFill>
                <a:effectLst/>
                <a:latin typeface="Inter"/>
              </a:rPr>
              <a:t>hariduse</a:t>
            </a:r>
            <a:r>
              <a:rPr lang="en-US" b="0" i="0" dirty="0">
                <a:solidFill>
                  <a:srgbClr val="000000"/>
                </a:solidFill>
                <a:effectLst/>
                <a:latin typeface="Inter"/>
              </a:rPr>
              <a:t> </a:t>
            </a:r>
            <a:r>
              <a:rPr lang="en-US" b="0" i="0" dirty="0" err="1">
                <a:solidFill>
                  <a:srgbClr val="000000"/>
                </a:solidFill>
                <a:effectLst/>
                <a:latin typeface="Inter"/>
              </a:rPr>
              <a:t>tähtsust</a:t>
            </a:r>
            <a:r>
              <a:rPr lang="en-US" b="0" i="0" dirty="0">
                <a:solidFill>
                  <a:srgbClr val="000000"/>
                </a:solidFill>
                <a:effectLst/>
                <a:latin typeface="Inter"/>
              </a:rPr>
              <a:t> </a:t>
            </a:r>
            <a:r>
              <a:rPr lang="en-US" b="0" i="0" dirty="0" err="1">
                <a:solidFill>
                  <a:srgbClr val="000000"/>
                </a:solidFill>
                <a:effectLst/>
                <a:latin typeface="Inter"/>
              </a:rPr>
              <a:t>ning</a:t>
            </a:r>
            <a:r>
              <a:rPr lang="en-US" b="0" i="0" dirty="0">
                <a:solidFill>
                  <a:srgbClr val="000000"/>
                </a:solidFill>
                <a:effectLst/>
                <a:latin typeface="Inter"/>
              </a:rPr>
              <a:t> </a:t>
            </a:r>
            <a:r>
              <a:rPr lang="en-US" b="0" i="0" dirty="0" err="1">
                <a:solidFill>
                  <a:srgbClr val="000000"/>
                </a:solidFill>
                <a:effectLst/>
                <a:latin typeface="Inter"/>
              </a:rPr>
              <a:t>propageeris</a:t>
            </a:r>
            <a:r>
              <a:rPr lang="en-US" b="0" i="0" dirty="0">
                <a:solidFill>
                  <a:srgbClr val="000000"/>
                </a:solidFill>
                <a:effectLst/>
                <a:latin typeface="Inter"/>
              </a:rPr>
              <a:t> </a:t>
            </a:r>
            <a:r>
              <a:rPr lang="en-US" b="0" i="0" dirty="0" err="1">
                <a:solidFill>
                  <a:srgbClr val="000000"/>
                </a:solidFill>
                <a:effectLst/>
                <a:latin typeface="Inter"/>
              </a:rPr>
              <a:t>vajadust</a:t>
            </a:r>
            <a:r>
              <a:rPr lang="en-US" b="0" i="0" dirty="0">
                <a:solidFill>
                  <a:srgbClr val="000000"/>
                </a:solidFill>
                <a:effectLst/>
                <a:latin typeface="Inter"/>
              </a:rPr>
              <a:t> </a:t>
            </a:r>
            <a:r>
              <a:rPr lang="en-US" b="0" i="0" dirty="0" err="1">
                <a:solidFill>
                  <a:srgbClr val="000000"/>
                </a:solidFill>
                <a:effectLst/>
                <a:latin typeface="Inter"/>
              </a:rPr>
              <a:t>tugevdada</a:t>
            </a:r>
            <a:r>
              <a:rPr lang="en-US" b="0" i="0" dirty="0">
                <a:solidFill>
                  <a:srgbClr val="000000"/>
                </a:solidFill>
                <a:effectLst/>
                <a:latin typeface="Inter"/>
              </a:rPr>
              <a:t> </a:t>
            </a:r>
            <a:r>
              <a:rPr lang="en-US" b="0" i="0" dirty="0" err="1">
                <a:solidFill>
                  <a:srgbClr val="000000"/>
                </a:solidFill>
                <a:effectLst/>
                <a:latin typeface="Inter"/>
              </a:rPr>
              <a:t>Eesti</a:t>
            </a:r>
            <a:r>
              <a:rPr lang="en-US" b="0" i="0" dirty="0">
                <a:solidFill>
                  <a:srgbClr val="000000"/>
                </a:solidFill>
                <a:effectLst/>
                <a:latin typeface="Inter"/>
              </a:rPr>
              <a:t> </a:t>
            </a:r>
            <a:r>
              <a:rPr lang="en-US" b="0" i="0" dirty="0" err="1">
                <a:solidFill>
                  <a:srgbClr val="000000"/>
                </a:solidFill>
                <a:effectLst/>
                <a:latin typeface="Inter"/>
              </a:rPr>
              <a:t>kogukondade</a:t>
            </a:r>
            <a:r>
              <a:rPr lang="en-US" b="0" i="0" dirty="0">
                <a:solidFill>
                  <a:srgbClr val="000000"/>
                </a:solidFill>
                <a:effectLst/>
                <a:latin typeface="Inter"/>
              </a:rPr>
              <a:t> </a:t>
            </a:r>
            <a:r>
              <a:rPr lang="en-US" b="0" i="0" dirty="0" err="1">
                <a:solidFill>
                  <a:srgbClr val="000000"/>
                </a:solidFill>
                <a:effectLst/>
                <a:latin typeface="Inter"/>
              </a:rPr>
              <a:t>iseseisvust</a:t>
            </a:r>
            <a:r>
              <a:rPr lang="en-US" b="0" i="0" dirty="0">
                <a:solidFill>
                  <a:srgbClr val="000000"/>
                </a:solidFill>
                <a:effectLst/>
                <a:latin typeface="Inter"/>
              </a:rPr>
              <a:t> ja </a:t>
            </a:r>
            <a:r>
              <a:rPr lang="en-US" b="0" i="0" dirty="0" err="1">
                <a:solidFill>
                  <a:srgbClr val="000000"/>
                </a:solidFill>
                <a:effectLst/>
                <a:latin typeface="Inter"/>
              </a:rPr>
              <a:t>enesemääramist</a:t>
            </a:r>
            <a:r>
              <a:rPr lang="en-US" b="0" i="0" dirty="0">
                <a:solidFill>
                  <a:srgbClr val="000000"/>
                </a:solidFill>
                <a:effectLst/>
                <a:latin typeface="Inter"/>
              </a:rPr>
              <a:t>. Jakobson </a:t>
            </a:r>
            <a:r>
              <a:rPr lang="en-US" b="0" i="0" dirty="0" err="1">
                <a:solidFill>
                  <a:srgbClr val="000000"/>
                </a:solidFill>
                <a:effectLst/>
                <a:latin typeface="Inter"/>
              </a:rPr>
              <a:t>uskus</a:t>
            </a:r>
            <a:r>
              <a:rPr lang="en-US" b="0" i="0" dirty="0">
                <a:solidFill>
                  <a:srgbClr val="000000"/>
                </a:solidFill>
                <a:effectLst/>
                <a:latin typeface="Inter"/>
              </a:rPr>
              <a:t>, et </a:t>
            </a:r>
            <a:r>
              <a:rPr lang="en-US" b="0" i="0" dirty="0" err="1">
                <a:solidFill>
                  <a:srgbClr val="000000"/>
                </a:solidFill>
                <a:effectLst/>
                <a:latin typeface="Inter"/>
              </a:rPr>
              <a:t>haritud</a:t>
            </a:r>
            <a:r>
              <a:rPr lang="en-US" b="0" i="0" dirty="0">
                <a:solidFill>
                  <a:srgbClr val="000000"/>
                </a:solidFill>
                <a:effectLst/>
                <a:latin typeface="Inter"/>
              </a:rPr>
              <a:t> ja </a:t>
            </a:r>
            <a:r>
              <a:rPr lang="en-US" b="0" i="0" dirty="0" err="1">
                <a:solidFill>
                  <a:srgbClr val="000000"/>
                </a:solidFill>
                <a:effectLst/>
                <a:latin typeface="Inter"/>
              </a:rPr>
              <a:t>teadlikud</a:t>
            </a:r>
            <a:r>
              <a:rPr lang="en-US" b="0" i="0" dirty="0">
                <a:solidFill>
                  <a:srgbClr val="000000"/>
                </a:solidFill>
                <a:effectLst/>
                <a:latin typeface="Inter"/>
              </a:rPr>
              <a:t> </a:t>
            </a:r>
            <a:r>
              <a:rPr lang="en-US" b="0" i="0" dirty="0" err="1">
                <a:solidFill>
                  <a:srgbClr val="000000"/>
                </a:solidFill>
                <a:effectLst/>
                <a:latin typeface="Inter"/>
              </a:rPr>
              <a:t>kohalikud</a:t>
            </a:r>
            <a:r>
              <a:rPr lang="en-US" b="0" i="0" dirty="0">
                <a:solidFill>
                  <a:srgbClr val="000000"/>
                </a:solidFill>
                <a:effectLst/>
                <a:latin typeface="Inter"/>
              </a:rPr>
              <a:t> </a:t>
            </a:r>
            <a:r>
              <a:rPr lang="en-US" b="0" i="0" dirty="0" err="1">
                <a:solidFill>
                  <a:srgbClr val="000000"/>
                </a:solidFill>
                <a:effectLst/>
                <a:latin typeface="Inter"/>
              </a:rPr>
              <a:t>omavalitsused</a:t>
            </a:r>
            <a:r>
              <a:rPr lang="en-US" b="0" i="0" dirty="0">
                <a:solidFill>
                  <a:srgbClr val="000000"/>
                </a:solidFill>
                <a:effectLst/>
                <a:latin typeface="Inter"/>
              </a:rPr>
              <a:t> on </a:t>
            </a:r>
            <a:r>
              <a:rPr lang="en-US" b="0" i="0" dirty="0" err="1">
                <a:solidFill>
                  <a:srgbClr val="000000"/>
                </a:solidFill>
                <a:effectLst/>
                <a:latin typeface="Inter"/>
              </a:rPr>
              <a:t>tugevama</a:t>
            </a:r>
            <a:r>
              <a:rPr lang="en-US" b="0" i="0" dirty="0">
                <a:solidFill>
                  <a:srgbClr val="000000"/>
                </a:solidFill>
                <a:effectLst/>
                <a:latin typeface="Inter"/>
              </a:rPr>
              <a:t> ja </a:t>
            </a:r>
            <a:r>
              <a:rPr lang="en-US" b="0" i="0" dirty="0" err="1">
                <a:solidFill>
                  <a:srgbClr val="000000"/>
                </a:solidFill>
                <a:effectLst/>
                <a:latin typeface="Inter"/>
              </a:rPr>
              <a:t>õnnelikuma</a:t>
            </a:r>
            <a:r>
              <a:rPr lang="en-US" b="0" i="0" dirty="0">
                <a:solidFill>
                  <a:srgbClr val="000000"/>
                </a:solidFill>
                <a:effectLst/>
                <a:latin typeface="Inter"/>
              </a:rPr>
              <a:t> </a:t>
            </a:r>
            <a:r>
              <a:rPr lang="en-US" b="0" i="0" dirty="0" err="1">
                <a:solidFill>
                  <a:srgbClr val="000000"/>
                </a:solidFill>
                <a:effectLst/>
                <a:latin typeface="Inter"/>
              </a:rPr>
              <a:t>rahva</a:t>
            </a:r>
            <a:r>
              <a:rPr lang="en-US" b="0" i="0" dirty="0">
                <a:solidFill>
                  <a:srgbClr val="000000"/>
                </a:solidFill>
                <a:effectLst/>
                <a:latin typeface="Inter"/>
              </a:rPr>
              <a:t> </a:t>
            </a:r>
            <a:r>
              <a:rPr lang="en-US" b="0" i="0" dirty="0" err="1">
                <a:solidFill>
                  <a:srgbClr val="000000"/>
                </a:solidFill>
                <a:effectLst/>
                <a:latin typeface="Inter"/>
              </a:rPr>
              <a:t>võti</a:t>
            </a:r>
            <a:r>
              <a:rPr lang="en-US" b="0" i="0" dirty="0">
                <a:solidFill>
                  <a:srgbClr val="000000"/>
                </a:solidFill>
                <a:effectLst/>
                <a:latin typeface="Inter"/>
              </a:rPr>
              <a:t>.</a:t>
            </a:r>
          </a:p>
          <a:p>
            <a:pPr algn="just"/>
            <a:r>
              <a:rPr lang="et-EE" sz="1800" dirty="0">
                <a:solidFill>
                  <a:srgbClr val="000000"/>
                </a:solidFill>
                <a:effectLst/>
                <a:latin typeface="Times New Roman" panose="02020603050405020304" pitchFamily="18" charset="0"/>
                <a:ea typeface="Times New Roman" panose="02020603050405020304" pitchFamily="18" charset="0"/>
              </a:rPr>
              <a:t>Kohaliku omavalitsuse olulisust ilmestas </a:t>
            </a:r>
            <a:r>
              <a:rPr lang="et-EE" sz="1800" b="1" dirty="0">
                <a:solidFill>
                  <a:srgbClr val="000000"/>
                </a:solidFill>
                <a:effectLst/>
                <a:latin typeface="Times New Roman" panose="02020603050405020304" pitchFamily="18" charset="0"/>
                <a:ea typeface="Times New Roman" panose="02020603050405020304" pitchFamily="18" charset="0"/>
              </a:rPr>
              <a:t>Jakob Hurda kõne esimesel Üldlaulupeol 1869. aastal Tartus öeldu</a:t>
            </a:r>
            <a:r>
              <a:rPr lang="et-EE" sz="1800" dirty="0">
                <a:solidFill>
                  <a:srgbClr val="000000"/>
                </a:solidFill>
                <a:effectLst/>
                <a:latin typeface="Times New Roman" panose="02020603050405020304" pitchFamily="18" charset="0"/>
                <a:ea typeface="Times New Roman" panose="02020603050405020304" pitchFamily="18" charset="0"/>
              </a:rPr>
              <a:t>:</a:t>
            </a:r>
            <a:r>
              <a:rPr lang="et-EE" sz="1800" dirty="0">
                <a:solidFill>
                  <a:srgbClr val="333333"/>
                </a:solidFill>
                <a:effectLst/>
                <a:latin typeface="Times New Roman" panose="02020603050405020304" pitchFamily="18" charset="0"/>
                <a:ea typeface="Times New Roman" panose="02020603050405020304" pitchFamily="18" charset="0"/>
              </a:rPr>
              <a:t> „</a:t>
            </a:r>
            <a:r>
              <a:rPr lang="et-EE" sz="1800" dirty="0">
                <a:solidFill>
                  <a:srgbClr val="000000"/>
                </a:solidFill>
                <a:effectLst/>
                <a:latin typeface="Times New Roman" panose="02020603050405020304" pitchFamily="18" charset="0"/>
                <a:ea typeface="Times New Roman" panose="02020603050405020304" pitchFamily="18" charset="0"/>
              </a:rPr>
              <a:t>Meil eestlasil on nüüd omad iseäralised ja omasugused vallavanemad ja muud ammetmehed. On meil rahva heaks midagi soovitav, siis rääkigem nendega asja haste läbi …”.</a:t>
            </a:r>
            <a:endParaRPr lang="en-US" sz="1800" dirty="0">
              <a:effectLst/>
              <a:latin typeface="Times New Roman" panose="02020603050405020304" pitchFamily="18" charset="0"/>
              <a:ea typeface="Times New Roman" panose="02020603050405020304" pitchFamily="18" charset="0"/>
            </a:endParaRPr>
          </a:p>
          <a:p>
            <a:pPr algn="just"/>
            <a:endParaRPr lang="en-US" b="0" i="0" dirty="0">
              <a:solidFill>
                <a:srgbClr val="000000"/>
              </a:solidFill>
              <a:effectLst/>
              <a:latin typeface="Inter"/>
            </a:endParaRPr>
          </a:p>
          <a:p>
            <a:endParaRPr lang="en-US" dirty="0"/>
          </a:p>
        </p:txBody>
      </p:sp>
    </p:spTree>
    <p:extLst>
      <p:ext uri="{BB962C8B-B14F-4D97-AF65-F5344CB8AC3E}">
        <p14:creationId xmlns:p14="http://schemas.microsoft.com/office/powerpoint/2010/main" val="173430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748D-80E8-40DC-A8B0-93E5F37DE878}"/>
              </a:ext>
            </a:extLst>
          </p:cNvPr>
          <p:cNvSpPr>
            <a:spLocks noGrp="1"/>
          </p:cNvSpPr>
          <p:nvPr>
            <p:ph type="title"/>
          </p:nvPr>
        </p:nvSpPr>
        <p:spPr>
          <a:xfrm>
            <a:off x="677334" y="609599"/>
            <a:ext cx="8596668" cy="1663083"/>
          </a:xfrm>
        </p:spPr>
        <p:txBody>
          <a:bodyPr/>
          <a:lstStyle/>
          <a:p>
            <a:pPr algn="ctr"/>
            <a:r>
              <a:rPr lang="et-EE" altLang="en-US" sz="3200" dirty="0"/>
              <a:t>Alus eestlaste elu uuele enesekorralduse etapile oli loodud. Edasi sõltus suures osas kas sellega ka sisuliselt toime tuldi </a:t>
            </a:r>
            <a:br>
              <a:rPr lang="et-EE" altLang="en-US" dirty="0"/>
            </a:br>
            <a:endParaRPr lang="en-US" dirty="0"/>
          </a:p>
        </p:txBody>
      </p:sp>
      <p:sp>
        <p:nvSpPr>
          <p:cNvPr id="3" name="Text Placeholder 2">
            <a:extLst>
              <a:ext uri="{FF2B5EF4-FFF2-40B4-BE49-F238E27FC236}">
                <a16:creationId xmlns:a16="http://schemas.microsoft.com/office/drawing/2014/main" id="{1244A8AE-60C3-44C3-AE05-0A7574C6D7A9}"/>
              </a:ext>
            </a:extLst>
          </p:cNvPr>
          <p:cNvSpPr>
            <a:spLocks noGrp="1"/>
          </p:cNvSpPr>
          <p:nvPr>
            <p:ph type="body" idx="1"/>
          </p:nvPr>
        </p:nvSpPr>
        <p:spPr/>
        <p:txBody>
          <a:bodyPr/>
          <a:lstStyle/>
          <a:p>
            <a:pPr algn="just">
              <a:buFont typeface="Wingdings 3" panose="05040102010807070707" pitchFamily="18" charset="2"/>
              <a:buNone/>
            </a:pPr>
            <a:endParaRPr lang="en-US" altLang="en-US" dirty="0"/>
          </a:p>
          <a:p>
            <a:pPr algn="just">
              <a:buFont typeface="Wingdings 3" panose="05040102010807070707" pitchFamily="18" charset="2"/>
              <a:buNone/>
            </a:pPr>
            <a:r>
              <a:rPr lang="en-US" altLang="en-US" dirty="0"/>
              <a:t>A</a:t>
            </a:r>
            <a:r>
              <a:rPr lang="et-EE" altLang="en-US" dirty="0"/>
              <a:t>jalugu näitab et kokkuvõttes suurepäraselt.</a:t>
            </a:r>
          </a:p>
          <a:p>
            <a:pPr algn="just"/>
            <a:r>
              <a:rPr lang="et-EE" altLang="en-US" dirty="0"/>
              <a:t>Tänu meie eelnevate põlvkondade</a:t>
            </a:r>
            <a:r>
              <a:rPr lang="en-US" altLang="en-US" dirty="0"/>
              <a:t> </a:t>
            </a:r>
            <a:r>
              <a:rPr lang="en-US" altLang="en-US" dirty="0" err="1"/>
              <a:t>tarkusele</a:t>
            </a:r>
            <a:r>
              <a:rPr lang="et-EE" altLang="en-US" dirty="0"/>
              <a:t> ning visadusele </a:t>
            </a:r>
            <a:endParaRPr lang="en-US" altLang="en-US" dirty="0"/>
          </a:p>
          <a:p>
            <a:pPr algn="just"/>
            <a:r>
              <a:rPr lang="en-US" altLang="en-US" dirty="0" err="1"/>
              <a:t>Õnne</a:t>
            </a:r>
            <a:r>
              <a:rPr lang="en-US" altLang="en-US" dirty="0"/>
              <a:t> ja </a:t>
            </a:r>
            <a:r>
              <a:rPr lang="en-US" altLang="en-US" dirty="0" err="1"/>
              <a:t>edu</a:t>
            </a:r>
            <a:r>
              <a:rPr lang="en-US" altLang="en-US" dirty="0"/>
              <a:t> </a:t>
            </a:r>
            <a:r>
              <a:rPr lang="en-US" altLang="en-US" dirty="0" err="1"/>
              <a:t>tänastele</a:t>
            </a:r>
            <a:r>
              <a:rPr lang="en-US" altLang="en-US" dirty="0"/>
              <a:t> </a:t>
            </a:r>
            <a:r>
              <a:rPr lang="en-US" altLang="en-US" dirty="0" err="1"/>
              <a:t>omavalitsustel</a:t>
            </a:r>
            <a:r>
              <a:rPr lang="en-US" altLang="en-US" dirty="0"/>
              <a:t> ja </a:t>
            </a:r>
            <a:r>
              <a:rPr lang="en-US" altLang="en-US" dirty="0" err="1"/>
              <a:t>nende</a:t>
            </a:r>
            <a:r>
              <a:rPr lang="en-US" altLang="en-US" dirty="0"/>
              <a:t> </a:t>
            </a:r>
            <a:r>
              <a:rPr lang="en-US" altLang="en-US" dirty="0" err="1"/>
              <a:t>juhtidele</a:t>
            </a:r>
            <a:r>
              <a:rPr lang="en-US" altLang="en-US" dirty="0"/>
              <a:t>, </a:t>
            </a:r>
            <a:r>
              <a:rPr lang="en-US" altLang="en-US" dirty="0" err="1"/>
              <a:t>töötajatele</a:t>
            </a:r>
            <a:r>
              <a:rPr lang="en-US" altLang="en-US" dirty="0"/>
              <a:t> </a:t>
            </a:r>
            <a:r>
              <a:rPr lang="en-US" altLang="en-US" dirty="0" err="1"/>
              <a:t>ning</a:t>
            </a:r>
            <a:r>
              <a:rPr lang="en-US" altLang="en-US" dirty="0"/>
              <a:t> </a:t>
            </a:r>
            <a:r>
              <a:rPr lang="en-US" altLang="en-US" dirty="0" err="1"/>
              <a:t>loomulikult</a:t>
            </a:r>
            <a:r>
              <a:rPr lang="en-US" altLang="en-US" dirty="0"/>
              <a:t> </a:t>
            </a:r>
            <a:r>
              <a:rPr lang="en-US" altLang="en-US" dirty="0" err="1"/>
              <a:t>inimestele</a:t>
            </a:r>
            <a:r>
              <a:rPr lang="en-US" altLang="en-US" dirty="0"/>
              <a:t> </a:t>
            </a:r>
            <a:r>
              <a:rPr lang="en-US" altLang="en-US" dirty="0" err="1"/>
              <a:t>igas</a:t>
            </a:r>
            <a:r>
              <a:rPr lang="en-US" altLang="en-US" dirty="0"/>
              <a:t> </a:t>
            </a:r>
            <a:r>
              <a:rPr lang="en-US" altLang="en-US" dirty="0" err="1"/>
              <a:t>vallas</a:t>
            </a:r>
            <a:r>
              <a:rPr lang="en-US" altLang="en-US" dirty="0"/>
              <a:t> ja </a:t>
            </a:r>
            <a:r>
              <a:rPr lang="en-US" altLang="en-US" dirty="0" err="1"/>
              <a:t>linna</a:t>
            </a:r>
            <a:endParaRPr lang="en-US" altLang="en-US" dirty="0"/>
          </a:p>
          <a:p>
            <a:pPr marL="137160" indent="0" algn="just">
              <a:buNone/>
            </a:pPr>
            <a:r>
              <a:rPr lang="en-US" altLang="en-US" dirty="0"/>
              <a:t>+ </a:t>
            </a:r>
            <a:r>
              <a:rPr lang="en-US" altLang="en-US" dirty="0" err="1"/>
              <a:t>Omavalitsusliku</a:t>
            </a:r>
            <a:r>
              <a:rPr lang="en-US" altLang="en-US" dirty="0"/>
              <a:t> </a:t>
            </a:r>
            <a:r>
              <a:rPr lang="en-US" altLang="en-US" dirty="0" err="1"/>
              <a:t>staatuse</a:t>
            </a:r>
            <a:r>
              <a:rPr lang="en-US" altLang="en-US" dirty="0"/>
              <a:t> </a:t>
            </a:r>
            <a:r>
              <a:rPr lang="en-US" altLang="en-US" dirty="0" err="1"/>
              <a:t>omistamine</a:t>
            </a:r>
            <a:r>
              <a:rPr lang="en-US" altLang="en-US" dirty="0"/>
              <a:t> 35 </a:t>
            </a:r>
            <a:r>
              <a:rPr lang="en-US" altLang="en-US" dirty="0" err="1"/>
              <a:t>aastat</a:t>
            </a:r>
            <a:r>
              <a:rPr lang="en-US" altLang="en-US" dirty="0"/>
              <a:t> </a:t>
            </a:r>
            <a:r>
              <a:rPr lang="en-US" altLang="en-US" dirty="0" err="1"/>
              <a:t>tagasi</a:t>
            </a:r>
            <a:r>
              <a:rPr lang="en-US" altLang="en-US" dirty="0"/>
              <a:t> </a:t>
            </a:r>
            <a:r>
              <a:rPr lang="en-US" altLang="en-US" dirty="0" err="1"/>
              <a:t>oli</a:t>
            </a:r>
            <a:r>
              <a:rPr lang="en-US" altLang="en-US" dirty="0"/>
              <a:t> </a:t>
            </a:r>
            <a:r>
              <a:rPr lang="en-US" altLang="en-US" dirty="0" err="1"/>
              <a:t>eriline</a:t>
            </a:r>
            <a:r>
              <a:rPr lang="en-US" altLang="en-US" dirty="0"/>
              <a:t> </a:t>
            </a:r>
            <a:r>
              <a:rPr lang="en-US" altLang="en-US" dirty="0" err="1"/>
              <a:t>sündmus</a:t>
            </a:r>
            <a:r>
              <a:rPr lang="en-US" altLang="en-US" dirty="0"/>
              <a:t>. </a:t>
            </a:r>
          </a:p>
          <a:p>
            <a:pPr marL="137160" indent="0" algn="just">
              <a:buNone/>
            </a:pPr>
            <a:r>
              <a:rPr lang="en-US" altLang="en-US" dirty="0"/>
              <a:t>9. </a:t>
            </a:r>
            <a:r>
              <a:rPr lang="en-US" altLang="en-US" dirty="0" err="1"/>
              <a:t>juunil</a:t>
            </a:r>
            <a:r>
              <a:rPr lang="en-US" altLang="en-US" dirty="0"/>
              <a:t> 2025 </a:t>
            </a:r>
            <a:r>
              <a:rPr lang="en-US" altLang="en-US" dirty="0" err="1"/>
              <a:t>toimus</a:t>
            </a:r>
            <a:r>
              <a:rPr lang="en-US" altLang="en-US" dirty="0"/>
              <a:t> </a:t>
            </a:r>
            <a:r>
              <a:rPr lang="en-US" altLang="en-US" dirty="0" err="1"/>
              <a:t>Tallinna</a:t>
            </a:r>
            <a:r>
              <a:rPr lang="en-US" altLang="en-US" dirty="0"/>
              <a:t> </a:t>
            </a:r>
            <a:r>
              <a:rPr lang="en-US" altLang="en-US" dirty="0" err="1"/>
              <a:t>Ülikoolis</a:t>
            </a:r>
            <a:r>
              <a:rPr lang="en-US" altLang="en-US" dirty="0"/>
              <a:t> </a:t>
            </a:r>
            <a:r>
              <a:rPr lang="en-US" altLang="en-US" b="1" i="1" dirty="0" err="1">
                <a:solidFill>
                  <a:srgbClr val="3C4445"/>
                </a:solidFill>
                <a:latin typeface="Times New Roman" panose="02020603050405020304" pitchFamily="18" charset="0"/>
              </a:rPr>
              <a:t>f</a:t>
            </a:r>
            <a:r>
              <a:rPr lang="en-US" b="1" i="1" dirty="0" err="1">
                <a:solidFill>
                  <a:srgbClr val="3C4445"/>
                </a:solidFill>
                <a:effectLst/>
                <a:latin typeface="Times New Roman" panose="02020603050405020304" pitchFamily="18" charset="0"/>
              </a:rPr>
              <a:t>oorum</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Kohaliku</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omavalitsuse</a:t>
            </a:r>
            <a:r>
              <a:rPr lang="en-US" b="1" i="1" dirty="0">
                <a:solidFill>
                  <a:srgbClr val="3C4445"/>
                </a:solidFill>
                <a:effectLst/>
                <a:latin typeface="Times New Roman" panose="02020603050405020304" pitchFamily="18" charset="0"/>
              </a:rPr>
              <a:t> ja </a:t>
            </a:r>
            <a:r>
              <a:rPr lang="en-US" b="1" i="1" dirty="0" err="1">
                <a:solidFill>
                  <a:srgbClr val="3C4445"/>
                </a:solidFill>
                <a:effectLst/>
                <a:latin typeface="Times New Roman" panose="02020603050405020304" pitchFamily="18" charset="0"/>
              </a:rPr>
              <a:t>liitude</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taastamisest</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ning</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omavalitsuspäevast</a:t>
            </a:r>
            <a:r>
              <a:rPr lang="en-US" b="1" i="1" dirty="0">
                <a:solidFill>
                  <a:srgbClr val="3C4445"/>
                </a:solidFill>
                <a:effectLst/>
                <a:latin typeface="Times New Roman" panose="02020603050405020304" pitchFamily="18" charset="0"/>
              </a:rPr>
              <a:t> – </a:t>
            </a:r>
            <a:r>
              <a:rPr lang="en-US" b="1" i="1" dirty="0" err="1">
                <a:solidFill>
                  <a:srgbClr val="3C4445"/>
                </a:solidFill>
                <a:effectLst/>
                <a:latin typeface="Times New Roman" panose="02020603050405020304" pitchFamily="18" charset="0"/>
              </a:rPr>
              <a:t>koostööst</a:t>
            </a:r>
            <a:r>
              <a:rPr lang="en-US" b="1" i="1" dirty="0">
                <a:solidFill>
                  <a:srgbClr val="3C4445"/>
                </a:solidFill>
                <a:effectLst/>
                <a:latin typeface="Times New Roman" panose="02020603050405020304" pitchFamily="18" charset="0"/>
              </a:rPr>
              <a:t> ja </a:t>
            </a:r>
            <a:r>
              <a:rPr lang="en-US" b="1" i="1" dirty="0" err="1">
                <a:solidFill>
                  <a:srgbClr val="3C4445"/>
                </a:solidFill>
                <a:effectLst/>
                <a:latin typeface="Times New Roman" panose="02020603050405020304" pitchFamily="18" charset="0"/>
              </a:rPr>
              <a:t>ajaloost</a:t>
            </a:r>
            <a:r>
              <a:rPr lang="en-US" b="1" i="1" dirty="0">
                <a:solidFill>
                  <a:srgbClr val="3C4445"/>
                </a:solidFill>
                <a:effectLst/>
                <a:latin typeface="Times New Roman" panose="02020603050405020304" pitchFamily="18" charset="0"/>
              </a:rPr>
              <a:t> </a:t>
            </a:r>
            <a:r>
              <a:rPr lang="en-US" b="1" i="1" dirty="0" err="1">
                <a:solidFill>
                  <a:srgbClr val="3C4445"/>
                </a:solidFill>
                <a:effectLst/>
                <a:latin typeface="Times New Roman" panose="02020603050405020304" pitchFamily="18" charset="0"/>
              </a:rPr>
              <a:t>tulevikku</a:t>
            </a:r>
            <a:r>
              <a:rPr lang="en-US" b="1" i="1" dirty="0">
                <a:solidFill>
                  <a:srgbClr val="3C4445"/>
                </a:solidFill>
                <a:effectLst/>
                <a:latin typeface="Times New Roman" panose="02020603050405020304" pitchFamily="18" charset="0"/>
              </a:rPr>
              <a:t>”</a:t>
            </a:r>
          </a:p>
          <a:p>
            <a:pPr marL="137160" indent="0" algn="just">
              <a:buNone/>
            </a:pPr>
            <a:r>
              <a:rPr lang="en-US" altLang="en-US" dirty="0"/>
              <a:t>+ </a:t>
            </a:r>
            <a:r>
              <a:rPr lang="en-US" altLang="en-US" dirty="0" err="1"/>
              <a:t>Auaadressi</a:t>
            </a:r>
            <a:r>
              <a:rPr lang="en-US" altLang="en-US" dirty="0"/>
              <a:t> </a:t>
            </a:r>
            <a:r>
              <a:rPr lang="en-US" altLang="en-US" dirty="0" err="1"/>
              <a:t>andsime</a:t>
            </a:r>
            <a:r>
              <a:rPr lang="en-US" altLang="en-US" dirty="0"/>
              <a:t> </a:t>
            </a:r>
            <a:r>
              <a:rPr lang="en-US" altLang="en-US" dirty="0" err="1"/>
              <a:t>nii</a:t>
            </a:r>
            <a:r>
              <a:rPr lang="en-US" altLang="en-US" dirty="0"/>
              <a:t> </a:t>
            </a:r>
            <a:r>
              <a:rPr lang="en-US" altLang="en-US" dirty="0" err="1"/>
              <a:t>Muhu</a:t>
            </a:r>
            <a:r>
              <a:rPr lang="en-US" altLang="en-US" dirty="0"/>
              <a:t> </a:t>
            </a:r>
            <a:r>
              <a:rPr lang="en-US" altLang="en-US" dirty="0" err="1"/>
              <a:t>kui</a:t>
            </a:r>
            <a:r>
              <a:rPr lang="en-US" altLang="en-US" dirty="0"/>
              <a:t> ka </a:t>
            </a:r>
            <a:r>
              <a:rPr lang="en-US" altLang="en-US" dirty="0" err="1"/>
              <a:t>nüüd</a:t>
            </a:r>
            <a:r>
              <a:rPr lang="en-US" altLang="en-US" dirty="0"/>
              <a:t> Saaremaa </a:t>
            </a:r>
            <a:r>
              <a:rPr lang="en-US" altLang="en-US" dirty="0" err="1"/>
              <a:t>valla</a:t>
            </a:r>
            <a:r>
              <a:rPr lang="en-US" altLang="en-US" dirty="0"/>
              <a:t> </a:t>
            </a:r>
            <a:r>
              <a:rPr lang="en-US" altLang="en-US" dirty="0" err="1"/>
              <a:t>juhtidele</a:t>
            </a:r>
            <a:r>
              <a:rPr lang="en-US" altLang="en-US" dirty="0"/>
              <a:t>.</a:t>
            </a:r>
          </a:p>
          <a:p>
            <a:pPr marL="137160" indent="0" algn="just">
              <a:buNone/>
            </a:pPr>
            <a:r>
              <a:rPr lang="en-US" altLang="en-US" dirty="0" err="1"/>
              <a:t>Palju</a:t>
            </a:r>
            <a:r>
              <a:rPr lang="en-US" altLang="en-US" dirty="0"/>
              <a:t> </a:t>
            </a:r>
            <a:r>
              <a:rPr lang="en-US" altLang="en-US" dirty="0" err="1"/>
              <a:t>õnne</a:t>
            </a:r>
            <a:r>
              <a:rPr lang="en-US" altLang="en-US" dirty="0"/>
              <a:t> ka </a:t>
            </a:r>
            <a:r>
              <a:rPr lang="en-US" altLang="en-US" dirty="0" err="1"/>
              <a:t>meie</a:t>
            </a:r>
            <a:r>
              <a:rPr lang="en-US" altLang="en-US" dirty="0"/>
              <a:t> </a:t>
            </a:r>
            <a:r>
              <a:rPr lang="en-US" altLang="en-US" dirty="0" err="1"/>
              <a:t>kõigi</a:t>
            </a:r>
            <a:r>
              <a:rPr lang="en-US" altLang="en-US" dirty="0"/>
              <a:t> </a:t>
            </a:r>
            <a:r>
              <a:rPr lang="en-US" altLang="en-US" dirty="0" err="1"/>
              <a:t>poolt</a:t>
            </a:r>
            <a:r>
              <a:rPr lang="en-US" altLang="en-US" dirty="0"/>
              <a:t>! </a:t>
            </a:r>
          </a:p>
        </p:txBody>
      </p:sp>
    </p:spTree>
    <p:extLst>
      <p:ext uri="{BB962C8B-B14F-4D97-AF65-F5344CB8AC3E}">
        <p14:creationId xmlns:p14="http://schemas.microsoft.com/office/powerpoint/2010/main" val="254239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9AE6-90B8-42F0-8769-1C626FEE41B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1C98C85-A6DE-458D-800C-E3292284B812}"/>
              </a:ext>
            </a:extLst>
          </p:cNvPr>
          <p:cNvSpPr>
            <a:spLocks noGrp="1"/>
          </p:cNvSpPr>
          <p:nvPr>
            <p:ph type="body" idx="1"/>
          </p:nvPr>
        </p:nvSpPr>
        <p:spPr/>
        <p:txBody>
          <a:bodyPr/>
          <a:lstStyle/>
          <a:p>
            <a:endParaRPr lang="en-US" dirty="0"/>
          </a:p>
        </p:txBody>
      </p:sp>
      <p:pic>
        <p:nvPicPr>
          <p:cNvPr id="5122" name="Picture 2" descr="Ühispilt">
            <a:extLst>
              <a:ext uri="{FF2B5EF4-FFF2-40B4-BE49-F238E27FC236}">
                <a16:creationId xmlns:a16="http://schemas.microsoft.com/office/drawing/2014/main" id="{392D0A39-0BF8-4BDD-BA1A-0F8B0A2FC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475"/>
            <a:ext cx="12192000" cy="63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48724"/>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866</Words>
  <Application>Microsoft Office PowerPoint</Application>
  <PresentationFormat>Laiekraan</PresentationFormat>
  <Paragraphs>63</Paragraphs>
  <Slides>18</Slides>
  <Notes>4</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18</vt:i4>
      </vt:variant>
    </vt:vector>
  </HeadingPairs>
  <TitlesOfParts>
    <vt:vector size="26" baseType="lpstr">
      <vt:lpstr>Arial</vt:lpstr>
      <vt:lpstr>Inter</vt:lpstr>
      <vt:lpstr>Noto Sans Symbols</vt:lpstr>
      <vt:lpstr>Open Sans</vt:lpstr>
      <vt:lpstr>Times New Roman</vt:lpstr>
      <vt:lpstr>Trebuchet MS</vt:lpstr>
      <vt:lpstr>Wingdings 3</vt:lpstr>
      <vt:lpstr>Facet</vt:lpstr>
      <vt:lpstr>Kohaliku omavalitsuse ja riigi koostööst ettevõtluse ja sotsiaalhoolekande valdkonnas </vt:lpstr>
      <vt:lpstr>PALJU ÕNNE JÕGEVA &amp;  VALLAD JA LINNAD EDU KAASKORRALDAJATELE RIIGI NING ÜLIKOOLIDE ESINDAJATELE  RIIKLIK TÄHTPÄEV - EESTI X OVP TOIMUB EDUKALT</vt:lpstr>
      <vt:lpstr>10 OVP + 5 HOP  SUUR TÄNU &amp; ÕNNE NING EDU  JÄRGNEVATEKS AASTATEKS</vt:lpstr>
      <vt:lpstr>I OMAVALITSUSPÄEV 4.10.2016 KUI RIIKLIK TÄHTPÄEV SEADUSTATI 29.05.2018  Pühade ja tähtpäevade seaduse muutmise seaduses  </vt:lpstr>
      <vt:lpstr>Makoggukonna Seadus Baltia merre kubermangudele Ria , Tallinna ja Kura male 1866</vt:lpstr>
      <vt:lpstr>PowerPointi esitlus</vt:lpstr>
      <vt:lpstr>X  - JUUBELI OMAVALITSUSPÄEV JÕGEVAL – SÜMBOOLNE, KUNA TORMAS OLI C R JAKOBSONI TUGEV JÄLG  &amp; AIVAR KOKK OLI ÜKS RIIKLIKU TÄHTPÄEVA EESTVEDAJA </vt:lpstr>
      <vt:lpstr>Alus eestlaste elu uuele enesekorralduse etapile oli loodud. Edasi sõltus suures osas kas sellega ka sisuliselt toime tuldi  </vt:lpstr>
      <vt:lpstr>PowerPointi esitlus</vt:lpstr>
      <vt:lpstr>PowerPointi esitlus</vt:lpstr>
      <vt:lpstr>PowerPointi esitlus</vt:lpstr>
      <vt:lpstr>PowerPointi esitlus</vt:lpstr>
      <vt:lpstr>PowerPointi esitlus</vt:lpstr>
      <vt:lpstr>MAAILM KÄÄRIB, AGA  MEIE ÜSIME,  JUURED ON MAAS &amp; RAHVAKULTUURIS – s h 500 aastat EESTI RAAMATUT KALEVIPOJAMAA JÕGEVAMAA/VOOREMAA</vt:lpstr>
      <vt:lpstr>KOOSTÖÖ OLI ARENGU VÕTI NII AJALOOS  KUI KA TÄNAPÄEVAL</vt:lpstr>
      <vt:lpstr>OVP traditsioon &amp; koostöö jätkub …</vt:lpstr>
      <vt:lpstr>PowerPointi esitlus</vt:lpstr>
      <vt:lpstr>Omavalitsuspäev on tunnustus meie omavalitsuste väga olulisele ajaloole, samas ka uute suundade mõtestamise foorum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HARIDUS, TEADUS JA ETTEVÕTLUS –  TEE TULEVIKKU</dc:title>
  <dc:creator>Sulev Lääne</dc:creator>
  <cp:lastModifiedBy>Jüri-Andreas Järviste</cp:lastModifiedBy>
  <cp:revision>96</cp:revision>
  <cp:lastPrinted>2025-09-17T10:44:11Z</cp:lastPrinted>
  <dcterms:modified xsi:type="dcterms:W3CDTF">2025-09-18T08:30:59Z</dcterms:modified>
</cp:coreProperties>
</file>