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1"/>
  </p:notesMasterIdLst>
  <p:sldIdLst>
    <p:sldId id="258" r:id="rId2"/>
    <p:sldId id="260" r:id="rId3"/>
    <p:sldId id="291" r:id="rId4"/>
    <p:sldId id="292" r:id="rId5"/>
    <p:sldId id="294" r:id="rId6"/>
    <p:sldId id="293" r:id="rId7"/>
    <p:sldId id="261" r:id="rId8"/>
    <p:sldId id="259" r:id="rId9"/>
    <p:sldId id="257" r:id="rId10"/>
    <p:sldId id="307" r:id="rId11"/>
    <p:sldId id="262" r:id="rId12"/>
    <p:sldId id="263" r:id="rId13"/>
    <p:sldId id="264" r:id="rId14"/>
    <p:sldId id="277" r:id="rId15"/>
    <p:sldId id="278" r:id="rId16"/>
    <p:sldId id="300" r:id="rId17"/>
    <p:sldId id="279" r:id="rId18"/>
    <p:sldId id="301" r:id="rId19"/>
    <p:sldId id="281" r:id="rId20"/>
    <p:sldId id="282" r:id="rId21"/>
    <p:sldId id="283" r:id="rId22"/>
    <p:sldId id="284" r:id="rId23"/>
    <p:sldId id="285" r:id="rId24"/>
    <p:sldId id="286" r:id="rId25"/>
    <p:sldId id="287" r:id="rId26"/>
    <p:sldId id="288" r:id="rId27"/>
    <p:sldId id="289" r:id="rId28"/>
    <p:sldId id="302" r:id="rId29"/>
    <p:sldId id="303" r:id="rId30"/>
    <p:sldId id="297" r:id="rId31"/>
    <p:sldId id="299" r:id="rId32"/>
    <p:sldId id="304" r:id="rId33"/>
    <p:sldId id="298" r:id="rId34"/>
    <p:sldId id="306" r:id="rId35"/>
    <p:sldId id="305" r:id="rId36"/>
    <p:sldId id="290" r:id="rId37"/>
    <p:sldId id="295" r:id="rId38"/>
    <p:sldId id="308" r:id="rId39"/>
    <p:sldId id="309" r:id="rId40"/>
  </p:sldIdLst>
  <p:sldSz cx="12192000" cy="6858000"/>
  <p:notesSz cx="6858000" cy="9144000"/>
  <p:defaultText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660"/>
  </p:normalViewPr>
  <p:slideViewPr>
    <p:cSldViewPr snapToGrid="0">
      <p:cViewPr varScale="1">
        <p:scale>
          <a:sx n="70" d="100"/>
          <a:sy n="70" d="100"/>
        </p:scale>
        <p:origin x="500"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15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683F71-11F3-47B9-8D09-9FD568541CE4}" type="datetimeFigureOut">
              <a:rPr lang="en-150" smtClean="0"/>
              <a:t>19/09/2025</a:t>
            </a:fld>
            <a:endParaRPr lang="en-15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15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150"/>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15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8F00E0-5962-49B1-A680-D32A5FA0A9E4}" type="slidenum">
              <a:rPr lang="en-150" smtClean="0"/>
              <a:t>‹#›</a:t>
            </a:fld>
            <a:endParaRPr lang="en-150"/>
          </a:p>
        </p:txBody>
      </p:sp>
    </p:spTree>
    <p:extLst>
      <p:ext uri="{BB962C8B-B14F-4D97-AF65-F5344CB8AC3E}">
        <p14:creationId xmlns:p14="http://schemas.microsoft.com/office/powerpoint/2010/main" val="44971393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150" dirty="0"/>
          </a:p>
        </p:txBody>
      </p:sp>
      <p:sp>
        <p:nvSpPr>
          <p:cNvPr id="4" name="Slide Number Placeholder 3"/>
          <p:cNvSpPr>
            <a:spLocks noGrp="1"/>
          </p:cNvSpPr>
          <p:nvPr>
            <p:ph type="sldNum" sz="quarter" idx="5"/>
          </p:nvPr>
        </p:nvSpPr>
        <p:spPr/>
        <p:txBody>
          <a:bodyPr/>
          <a:lstStyle/>
          <a:p>
            <a:fld id="{F08F00E0-5962-49B1-A680-D32A5FA0A9E4}" type="slidenum">
              <a:rPr lang="en-150" smtClean="0"/>
              <a:t>28</a:t>
            </a:fld>
            <a:endParaRPr lang="en-150"/>
          </a:p>
        </p:txBody>
      </p:sp>
    </p:spTree>
    <p:extLst>
      <p:ext uri="{BB962C8B-B14F-4D97-AF65-F5344CB8AC3E}">
        <p14:creationId xmlns:p14="http://schemas.microsoft.com/office/powerpoint/2010/main" val="371018651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150" dirty="0"/>
          </a:p>
        </p:txBody>
      </p:sp>
      <p:sp>
        <p:nvSpPr>
          <p:cNvPr id="4" name="Slide Number Placeholder 3"/>
          <p:cNvSpPr>
            <a:spLocks noGrp="1"/>
          </p:cNvSpPr>
          <p:nvPr>
            <p:ph type="sldNum" sz="quarter" idx="5"/>
          </p:nvPr>
        </p:nvSpPr>
        <p:spPr/>
        <p:txBody>
          <a:bodyPr/>
          <a:lstStyle/>
          <a:p>
            <a:fld id="{F08F00E0-5962-49B1-A680-D32A5FA0A9E4}" type="slidenum">
              <a:rPr lang="en-150" smtClean="0"/>
              <a:t>29</a:t>
            </a:fld>
            <a:endParaRPr lang="en-150"/>
          </a:p>
        </p:txBody>
      </p:sp>
    </p:spTree>
    <p:extLst>
      <p:ext uri="{BB962C8B-B14F-4D97-AF65-F5344CB8AC3E}">
        <p14:creationId xmlns:p14="http://schemas.microsoft.com/office/powerpoint/2010/main" val="24017182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408F99-379E-F1EB-CEE6-6F2CA7849D4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t-EE"/>
          </a:p>
        </p:txBody>
      </p:sp>
      <p:sp>
        <p:nvSpPr>
          <p:cNvPr id="3" name="Subtitle 2">
            <a:extLst>
              <a:ext uri="{FF2B5EF4-FFF2-40B4-BE49-F238E27FC236}">
                <a16:creationId xmlns:a16="http://schemas.microsoft.com/office/drawing/2014/main" id="{C6B4D8C9-C45D-3502-7B5E-C297F301188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t-EE"/>
          </a:p>
        </p:txBody>
      </p:sp>
      <p:sp>
        <p:nvSpPr>
          <p:cNvPr id="4" name="Date Placeholder 3">
            <a:extLst>
              <a:ext uri="{FF2B5EF4-FFF2-40B4-BE49-F238E27FC236}">
                <a16:creationId xmlns:a16="http://schemas.microsoft.com/office/drawing/2014/main" id="{764F80F6-F989-2CCC-E30B-F49D5233FF67}"/>
              </a:ext>
            </a:extLst>
          </p:cNvPr>
          <p:cNvSpPr>
            <a:spLocks noGrp="1"/>
          </p:cNvSpPr>
          <p:nvPr>
            <p:ph type="dt" sz="half" idx="10"/>
          </p:nvPr>
        </p:nvSpPr>
        <p:spPr/>
        <p:txBody>
          <a:bodyPr/>
          <a:lstStyle/>
          <a:p>
            <a:fld id="{C72B2334-D8B7-4DD7-A715-81BDEC03B998}" type="datetimeFigureOut">
              <a:rPr lang="et-EE" smtClean="0"/>
              <a:t>19.09.2025</a:t>
            </a:fld>
            <a:endParaRPr lang="et-EE" dirty="0"/>
          </a:p>
        </p:txBody>
      </p:sp>
      <p:sp>
        <p:nvSpPr>
          <p:cNvPr id="5" name="Footer Placeholder 4">
            <a:extLst>
              <a:ext uri="{FF2B5EF4-FFF2-40B4-BE49-F238E27FC236}">
                <a16:creationId xmlns:a16="http://schemas.microsoft.com/office/drawing/2014/main" id="{4A73EC03-30DD-6681-0A8F-B1A6B14D0087}"/>
              </a:ext>
            </a:extLst>
          </p:cNvPr>
          <p:cNvSpPr>
            <a:spLocks noGrp="1"/>
          </p:cNvSpPr>
          <p:nvPr>
            <p:ph type="ftr" sz="quarter" idx="11"/>
          </p:nvPr>
        </p:nvSpPr>
        <p:spPr/>
        <p:txBody>
          <a:bodyPr/>
          <a:lstStyle/>
          <a:p>
            <a:endParaRPr lang="et-EE" dirty="0"/>
          </a:p>
        </p:txBody>
      </p:sp>
      <p:sp>
        <p:nvSpPr>
          <p:cNvPr id="6" name="Slide Number Placeholder 5">
            <a:extLst>
              <a:ext uri="{FF2B5EF4-FFF2-40B4-BE49-F238E27FC236}">
                <a16:creationId xmlns:a16="http://schemas.microsoft.com/office/drawing/2014/main" id="{2286B41D-F25C-41F9-63EB-2DFF3045D94C}"/>
              </a:ext>
            </a:extLst>
          </p:cNvPr>
          <p:cNvSpPr>
            <a:spLocks noGrp="1"/>
          </p:cNvSpPr>
          <p:nvPr>
            <p:ph type="sldNum" sz="quarter" idx="12"/>
          </p:nvPr>
        </p:nvSpPr>
        <p:spPr/>
        <p:txBody>
          <a:bodyPr/>
          <a:lstStyle/>
          <a:p>
            <a:fld id="{3F8668EF-AD38-4818-A195-E197811A9674}" type="slidenum">
              <a:rPr lang="et-EE" smtClean="0"/>
              <a:t>‹#›</a:t>
            </a:fld>
            <a:endParaRPr lang="et-EE" dirty="0"/>
          </a:p>
        </p:txBody>
      </p:sp>
    </p:spTree>
    <p:extLst>
      <p:ext uri="{BB962C8B-B14F-4D97-AF65-F5344CB8AC3E}">
        <p14:creationId xmlns:p14="http://schemas.microsoft.com/office/powerpoint/2010/main" val="22805178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6BE657-D97A-7801-1019-E8821C65365B}"/>
              </a:ext>
            </a:extLst>
          </p:cNvPr>
          <p:cNvSpPr>
            <a:spLocks noGrp="1"/>
          </p:cNvSpPr>
          <p:nvPr>
            <p:ph type="title"/>
          </p:nvPr>
        </p:nvSpPr>
        <p:spPr/>
        <p:txBody>
          <a:bodyPr/>
          <a:lstStyle/>
          <a:p>
            <a:r>
              <a:rPr lang="en-US"/>
              <a:t>Click to edit Master title style</a:t>
            </a:r>
            <a:endParaRPr lang="et-EE"/>
          </a:p>
        </p:txBody>
      </p:sp>
      <p:sp>
        <p:nvSpPr>
          <p:cNvPr id="3" name="Vertical Text Placeholder 2">
            <a:extLst>
              <a:ext uri="{FF2B5EF4-FFF2-40B4-BE49-F238E27FC236}">
                <a16:creationId xmlns:a16="http://schemas.microsoft.com/office/drawing/2014/main" id="{91A02BC9-51B7-ED1A-95D1-9100EED4203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5CC8FB12-FB1B-CB99-8FFD-F1E58460D1E2}"/>
              </a:ext>
            </a:extLst>
          </p:cNvPr>
          <p:cNvSpPr>
            <a:spLocks noGrp="1"/>
          </p:cNvSpPr>
          <p:nvPr>
            <p:ph type="dt" sz="half" idx="10"/>
          </p:nvPr>
        </p:nvSpPr>
        <p:spPr/>
        <p:txBody>
          <a:bodyPr/>
          <a:lstStyle/>
          <a:p>
            <a:fld id="{C72B2334-D8B7-4DD7-A715-81BDEC03B998}" type="datetimeFigureOut">
              <a:rPr lang="et-EE" smtClean="0"/>
              <a:t>19.09.2025</a:t>
            </a:fld>
            <a:endParaRPr lang="et-EE" dirty="0"/>
          </a:p>
        </p:txBody>
      </p:sp>
      <p:sp>
        <p:nvSpPr>
          <p:cNvPr id="5" name="Footer Placeholder 4">
            <a:extLst>
              <a:ext uri="{FF2B5EF4-FFF2-40B4-BE49-F238E27FC236}">
                <a16:creationId xmlns:a16="http://schemas.microsoft.com/office/drawing/2014/main" id="{6B550F0F-60E8-A36F-B1E4-F1A18DFB570A}"/>
              </a:ext>
            </a:extLst>
          </p:cNvPr>
          <p:cNvSpPr>
            <a:spLocks noGrp="1"/>
          </p:cNvSpPr>
          <p:nvPr>
            <p:ph type="ftr" sz="quarter" idx="11"/>
          </p:nvPr>
        </p:nvSpPr>
        <p:spPr/>
        <p:txBody>
          <a:bodyPr/>
          <a:lstStyle/>
          <a:p>
            <a:endParaRPr lang="et-EE" dirty="0"/>
          </a:p>
        </p:txBody>
      </p:sp>
      <p:sp>
        <p:nvSpPr>
          <p:cNvPr id="6" name="Slide Number Placeholder 5">
            <a:extLst>
              <a:ext uri="{FF2B5EF4-FFF2-40B4-BE49-F238E27FC236}">
                <a16:creationId xmlns:a16="http://schemas.microsoft.com/office/drawing/2014/main" id="{A7412B61-BC75-80CC-3403-DAC7F7B82248}"/>
              </a:ext>
            </a:extLst>
          </p:cNvPr>
          <p:cNvSpPr>
            <a:spLocks noGrp="1"/>
          </p:cNvSpPr>
          <p:nvPr>
            <p:ph type="sldNum" sz="quarter" idx="12"/>
          </p:nvPr>
        </p:nvSpPr>
        <p:spPr/>
        <p:txBody>
          <a:bodyPr/>
          <a:lstStyle/>
          <a:p>
            <a:fld id="{3F8668EF-AD38-4818-A195-E197811A9674}" type="slidenum">
              <a:rPr lang="et-EE" smtClean="0"/>
              <a:t>‹#›</a:t>
            </a:fld>
            <a:endParaRPr lang="et-EE" dirty="0"/>
          </a:p>
        </p:txBody>
      </p:sp>
    </p:spTree>
    <p:extLst>
      <p:ext uri="{BB962C8B-B14F-4D97-AF65-F5344CB8AC3E}">
        <p14:creationId xmlns:p14="http://schemas.microsoft.com/office/powerpoint/2010/main" val="38235295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DDEAEBF-53DB-8B9F-607F-33B5C4D9F3D5}"/>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t-EE"/>
          </a:p>
        </p:txBody>
      </p:sp>
      <p:sp>
        <p:nvSpPr>
          <p:cNvPr id="3" name="Vertical Text Placeholder 2">
            <a:extLst>
              <a:ext uri="{FF2B5EF4-FFF2-40B4-BE49-F238E27FC236}">
                <a16:creationId xmlns:a16="http://schemas.microsoft.com/office/drawing/2014/main" id="{94ADA1E7-039B-C776-3FCB-73CF0A3644D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18B80F41-2709-E154-EF59-F28D1C8B9B83}"/>
              </a:ext>
            </a:extLst>
          </p:cNvPr>
          <p:cNvSpPr>
            <a:spLocks noGrp="1"/>
          </p:cNvSpPr>
          <p:nvPr>
            <p:ph type="dt" sz="half" idx="10"/>
          </p:nvPr>
        </p:nvSpPr>
        <p:spPr/>
        <p:txBody>
          <a:bodyPr/>
          <a:lstStyle/>
          <a:p>
            <a:fld id="{C72B2334-D8B7-4DD7-A715-81BDEC03B998}" type="datetimeFigureOut">
              <a:rPr lang="et-EE" smtClean="0"/>
              <a:t>19.09.2025</a:t>
            </a:fld>
            <a:endParaRPr lang="et-EE" dirty="0"/>
          </a:p>
        </p:txBody>
      </p:sp>
      <p:sp>
        <p:nvSpPr>
          <p:cNvPr id="5" name="Footer Placeholder 4">
            <a:extLst>
              <a:ext uri="{FF2B5EF4-FFF2-40B4-BE49-F238E27FC236}">
                <a16:creationId xmlns:a16="http://schemas.microsoft.com/office/drawing/2014/main" id="{CD46A047-69DF-3991-5612-E36691486DE2}"/>
              </a:ext>
            </a:extLst>
          </p:cNvPr>
          <p:cNvSpPr>
            <a:spLocks noGrp="1"/>
          </p:cNvSpPr>
          <p:nvPr>
            <p:ph type="ftr" sz="quarter" idx="11"/>
          </p:nvPr>
        </p:nvSpPr>
        <p:spPr/>
        <p:txBody>
          <a:bodyPr/>
          <a:lstStyle/>
          <a:p>
            <a:endParaRPr lang="et-EE" dirty="0"/>
          </a:p>
        </p:txBody>
      </p:sp>
      <p:sp>
        <p:nvSpPr>
          <p:cNvPr id="6" name="Slide Number Placeholder 5">
            <a:extLst>
              <a:ext uri="{FF2B5EF4-FFF2-40B4-BE49-F238E27FC236}">
                <a16:creationId xmlns:a16="http://schemas.microsoft.com/office/drawing/2014/main" id="{DF5C4BEF-1F00-430B-5F54-D3891249CF58}"/>
              </a:ext>
            </a:extLst>
          </p:cNvPr>
          <p:cNvSpPr>
            <a:spLocks noGrp="1"/>
          </p:cNvSpPr>
          <p:nvPr>
            <p:ph type="sldNum" sz="quarter" idx="12"/>
          </p:nvPr>
        </p:nvSpPr>
        <p:spPr/>
        <p:txBody>
          <a:bodyPr/>
          <a:lstStyle/>
          <a:p>
            <a:fld id="{3F8668EF-AD38-4818-A195-E197811A9674}" type="slidenum">
              <a:rPr lang="et-EE" smtClean="0"/>
              <a:t>‹#›</a:t>
            </a:fld>
            <a:endParaRPr lang="et-EE" dirty="0"/>
          </a:p>
        </p:txBody>
      </p:sp>
    </p:spTree>
    <p:extLst>
      <p:ext uri="{BB962C8B-B14F-4D97-AF65-F5344CB8AC3E}">
        <p14:creationId xmlns:p14="http://schemas.microsoft.com/office/powerpoint/2010/main" val="36574114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CC7967-2315-7A4F-477E-4378FAE30B4D}"/>
              </a:ext>
            </a:extLst>
          </p:cNvPr>
          <p:cNvSpPr>
            <a:spLocks noGrp="1"/>
          </p:cNvSpPr>
          <p:nvPr>
            <p:ph type="title"/>
          </p:nvPr>
        </p:nvSpPr>
        <p:spPr/>
        <p:txBody>
          <a:bodyPr/>
          <a:lstStyle/>
          <a:p>
            <a:r>
              <a:rPr lang="en-US"/>
              <a:t>Click to edit Master title style</a:t>
            </a:r>
            <a:endParaRPr lang="et-EE"/>
          </a:p>
        </p:txBody>
      </p:sp>
      <p:sp>
        <p:nvSpPr>
          <p:cNvPr id="3" name="Content Placeholder 2">
            <a:extLst>
              <a:ext uri="{FF2B5EF4-FFF2-40B4-BE49-F238E27FC236}">
                <a16:creationId xmlns:a16="http://schemas.microsoft.com/office/drawing/2014/main" id="{B453EA28-EB2A-943B-0318-53C7FE1A263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3FED0539-2A53-3E35-851A-2A1D849E0B49}"/>
              </a:ext>
            </a:extLst>
          </p:cNvPr>
          <p:cNvSpPr>
            <a:spLocks noGrp="1"/>
          </p:cNvSpPr>
          <p:nvPr>
            <p:ph type="dt" sz="half" idx="10"/>
          </p:nvPr>
        </p:nvSpPr>
        <p:spPr/>
        <p:txBody>
          <a:bodyPr/>
          <a:lstStyle/>
          <a:p>
            <a:fld id="{C72B2334-D8B7-4DD7-A715-81BDEC03B998}" type="datetimeFigureOut">
              <a:rPr lang="et-EE" smtClean="0"/>
              <a:t>19.09.2025</a:t>
            </a:fld>
            <a:endParaRPr lang="et-EE" dirty="0"/>
          </a:p>
        </p:txBody>
      </p:sp>
      <p:sp>
        <p:nvSpPr>
          <p:cNvPr id="5" name="Footer Placeholder 4">
            <a:extLst>
              <a:ext uri="{FF2B5EF4-FFF2-40B4-BE49-F238E27FC236}">
                <a16:creationId xmlns:a16="http://schemas.microsoft.com/office/drawing/2014/main" id="{5E0FABD2-5F3E-EBA9-1D21-E30BD26F8500}"/>
              </a:ext>
            </a:extLst>
          </p:cNvPr>
          <p:cNvSpPr>
            <a:spLocks noGrp="1"/>
          </p:cNvSpPr>
          <p:nvPr>
            <p:ph type="ftr" sz="quarter" idx="11"/>
          </p:nvPr>
        </p:nvSpPr>
        <p:spPr/>
        <p:txBody>
          <a:bodyPr/>
          <a:lstStyle/>
          <a:p>
            <a:endParaRPr lang="et-EE" dirty="0"/>
          </a:p>
        </p:txBody>
      </p:sp>
      <p:sp>
        <p:nvSpPr>
          <p:cNvPr id="6" name="Slide Number Placeholder 5">
            <a:extLst>
              <a:ext uri="{FF2B5EF4-FFF2-40B4-BE49-F238E27FC236}">
                <a16:creationId xmlns:a16="http://schemas.microsoft.com/office/drawing/2014/main" id="{2DCDE321-BDF8-FA48-00A1-BD304216376B}"/>
              </a:ext>
            </a:extLst>
          </p:cNvPr>
          <p:cNvSpPr>
            <a:spLocks noGrp="1"/>
          </p:cNvSpPr>
          <p:nvPr>
            <p:ph type="sldNum" sz="quarter" idx="12"/>
          </p:nvPr>
        </p:nvSpPr>
        <p:spPr/>
        <p:txBody>
          <a:bodyPr/>
          <a:lstStyle/>
          <a:p>
            <a:fld id="{3F8668EF-AD38-4818-A195-E197811A9674}" type="slidenum">
              <a:rPr lang="et-EE" smtClean="0"/>
              <a:t>‹#›</a:t>
            </a:fld>
            <a:endParaRPr lang="et-EE" dirty="0"/>
          </a:p>
        </p:txBody>
      </p:sp>
    </p:spTree>
    <p:extLst>
      <p:ext uri="{BB962C8B-B14F-4D97-AF65-F5344CB8AC3E}">
        <p14:creationId xmlns:p14="http://schemas.microsoft.com/office/powerpoint/2010/main" val="365620409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673BFC-FCD7-1FA6-D577-C453E2FC387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t-EE"/>
          </a:p>
        </p:txBody>
      </p:sp>
      <p:sp>
        <p:nvSpPr>
          <p:cNvPr id="3" name="Text Placeholder 2">
            <a:extLst>
              <a:ext uri="{FF2B5EF4-FFF2-40B4-BE49-F238E27FC236}">
                <a16:creationId xmlns:a16="http://schemas.microsoft.com/office/drawing/2014/main" id="{950B11F2-5C2C-C8CF-C750-789A0F3C548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597A01A-923F-E827-3095-BF2E39EF0279}"/>
              </a:ext>
            </a:extLst>
          </p:cNvPr>
          <p:cNvSpPr>
            <a:spLocks noGrp="1"/>
          </p:cNvSpPr>
          <p:nvPr>
            <p:ph type="dt" sz="half" idx="10"/>
          </p:nvPr>
        </p:nvSpPr>
        <p:spPr/>
        <p:txBody>
          <a:bodyPr/>
          <a:lstStyle/>
          <a:p>
            <a:fld id="{C72B2334-D8B7-4DD7-A715-81BDEC03B998}" type="datetimeFigureOut">
              <a:rPr lang="et-EE" smtClean="0"/>
              <a:t>19.09.2025</a:t>
            </a:fld>
            <a:endParaRPr lang="et-EE" dirty="0"/>
          </a:p>
        </p:txBody>
      </p:sp>
      <p:sp>
        <p:nvSpPr>
          <p:cNvPr id="5" name="Footer Placeholder 4">
            <a:extLst>
              <a:ext uri="{FF2B5EF4-FFF2-40B4-BE49-F238E27FC236}">
                <a16:creationId xmlns:a16="http://schemas.microsoft.com/office/drawing/2014/main" id="{B875E372-EC42-43C5-B257-F4411B1C561D}"/>
              </a:ext>
            </a:extLst>
          </p:cNvPr>
          <p:cNvSpPr>
            <a:spLocks noGrp="1"/>
          </p:cNvSpPr>
          <p:nvPr>
            <p:ph type="ftr" sz="quarter" idx="11"/>
          </p:nvPr>
        </p:nvSpPr>
        <p:spPr/>
        <p:txBody>
          <a:bodyPr/>
          <a:lstStyle/>
          <a:p>
            <a:endParaRPr lang="et-EE" dirty="0"/>
          </a:p>
        </p:txBody>
      </p:sp>
      <p:sp>
        <p:nvSpPr>
          <p:cNvPr id="6" name="Slide Number Placeholder 5">
            <a:extLst>
              <a:ext uri="{FF2B5EF4-FFF2-40B4-BE49-F238E27FC236}">
                <a16:creationId xmlns:a16="http://schemas.microsoft.com/office/drawing/2014/main" id="{C2F15F36-0FCC-0070-3E77-4698ADC0C8FD}"/>
              </a:ext>
            </a:extLst>
          </p:cNvPr>
          <p:cNvSpPr>
            <a:spLocks noGrp="1"/>
          </p:cNvSpPr>
          <p:nvPr>
            <p:ph type="sldNum" sz="quarter" idx="12"/>
          </p:nvPr>
        </p:nvSpPr>
        <p:spPr/>
        <p:txBody>
          <a:bodyPr/>
          <a:lstStyle/>
          <a:p>
            <a:fld id="{3F8668EF-AD38-4818-A195-E197811A9674}" type="slidenum">
              <a:rPr lang="et-EE" smtClean="0"/>
              <a:t>‹#›</a:t>
            </a:fld>
            <a:endParaRPr lang="et-EE" dirty="0"/>
          </a:p>
        </p:txBody>
      </p:sp>
    </p:spTree>
    <p:extLst>
      <p:ext uri="{BB962C8B-B14F-4D97-AF65-F5344CB8AC3E}">
        <p14:creationId xmlns:p14="http://schemas.microsoft.com/office/powerpoint/2010/main" val="35995565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8E463-DB8D-CA5E-9E27-628D4D6EA726}"/>
              </a:ext>
            </a:extLst>
          </p:cNvPr>
          <p:cNvSpPr>
            <a:spLocks noGrp="1"/>
          </p:cNvSpPr>
          <p:nvPr>
            <p:ph type="title"/>
          </p:nvPr>
        </p:nvSpPr>
        <p:spPr/>
        <p:txBody>
          <a:bodyPr/>
          <a:lstStyle/>
          <a:p>
            <a:r>
              <a:rPr lang="en-US"/>
              <a:t>Click to edit Master title style</a:t>
            </a:r>
            <a:endParaRPr lang="et-EE"/>
          </a:p>
        </p:txBody>
      </p:sp>
      <p:sp>
        <p:nvSpPr>
          <p:cNvPr id="3" name="Content Placeholder 2">
            <a:extLst>
              <a:ext uri="{FF2B5EF4-FFF2-40B4-BE49-F238E27FC236}">
                <a16:creationId xmlns:a16="http://schemas.microsoft.com/office/drawing/2014/main" id="{3B4BB100-675A-C09E-C06A-E1AE7674F39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Content Placeholder 3">
            <a:extLst>
              <a:ext uri="{FF2B5EF4-FFF2-40B4-BE49-F238E27FC236}">
                <a16:creationId xmlns:a16="http://schemas.microsoft.com/office/drawing/2014/main" id="{26FF69D9-F5B2-D9D5-D827-F8CF3654AEC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Date Placeholder 4">
            <a:extLst>
              <a:ext uri="{FF2B5EF4-FFF2-40B4-BE49-F238E27FC236}">
                <a16:creationId xmlns:a16="http://schemas.microsoft.com/office/drawing/2014/main" id="{1762F0E4-009B-CD64-439F-11745FA4443B}"/>
              </a:ext>
            </a:extLst>
          </p:cNvPr>
          <p:cNvSpPr>
            <a:spLocks noGrp="1"/>
          </p:cNvSpPr>
          <p:nvPr>
            <p:ph type="dt" sz="half" idx="10"/>
          </p:nvPr>
        </p:nvSpPr>
        <p:spPr/>
        <p:txBody>
          <a:bodyPr/>
          <a:lstStyle/>
          <a:p>
            <a:fld id="{C72B2334-D8B7-4DD7-A715-81BDEC03B998}" type="datetimeFigureOut">
              <a:rPr lang="et-EE" smtClean="0"/>
              <a:t>19.09.2025</a:t>
            </a:fld>
            <a:endParaRPr lang="et-EE" dirty="0"/>
          </a:p>
        </p:txBody>
      </p:sp>
      <p:sp>
        <p:nvSpPr>
          <p:cNvPr id="6" name="Footer Placeholder 5">
            <a:extLst>
              <a:ext uri="{FF2B5EF4-FFF2-40B4-BE49-F238E27FC236}">
                <a16:creationId xmlns:a16="http://schemas.microsoft.com/office/drawing/2014/main" id="{9800D494-E3DE-3943-1FEF-F3D35128DAC4}"/>
              </a:ext>
            </a:extLst>
          </p:cNvPr>
          <p:cNvSpPr>
            <a:spLocks noGrp="1"/>
          </p:cNvSpPr>
          <p:nvPr>
            <p:ph type="ftr" sz="quarter" idx="11"/>
          </p:nvPr>
        </p:nvSpPr>
        <p:spPr/>
        <p:txBody>
          <a:bodyPr/>
          <a:lstStyle/>
          <a:p>
            <a:endParaRPr lang="et-EE" dirty="0"/>
          </a:p>
        </p:txBody>
      </p:sp>
      <p:sp>
        <p:nvSpPr>
          <p:cNvPr id="7" name="Slide Number Placeholder 6">
            <a:extLst>
              <a:ext uri="{FF2B5EF4-FFF2-40B4-BE49-F238E27FC236}">
                <a16:creationId xmlns:a16="http://schemas.microsoft.com/office/drawing/2014/main" id="{3447695D-2108-82BC-ADA7-6FC7D6E1F583}"/>
              </a:ext>
            </a:extLst>
          </p:cNvPr>
          <p:cNvSpPr>
            <a:spLocks noGrp="1"/>
          </p:cNvSpPr>
          <p:nvPr>
            <p:ph type="sldNum" sz="quarter" idx="12"/>
          </p:nvPr>
        </p:nvSpPr>
        <p:spPr/>
        <p:txBody>
          <a:bodyPr/>
          <a:lstStyle/>
          <a:p>
            <a:fld id="{3F8668EF-AD38-4818-A195-E197811A9674}" type="slidenum">
              <a:rPr lang="et-EE" smtClean="0"/>
              <a:t>‹#›</a:t>
            </a:fld>
            <a:endParaRPr lang="et-EE" dirty="0"/>
          </a:p>
        </p:txBody>
      </p:sp>
    </p:spTree>
    <p:extLst>
      <p:ext uri="{BB962C8B-B14F-4D97-AF65-F5344CB8AC3E}">
        <p14:creationId xmlns:p14="http://schemas.microsoft.com/office/powerpoint/2010/main" val="315378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BAA694-2273-1558-B016-F3BC0E6CC28C}"/>
              </a:ext>
            </a:extLst>
          </p:cNvPr>
          <p:cNvSpPr>
            <a:spLocks noGrp="1"/>
          </p:cNvSpPr>
          <p:nvPr>
            <p:ph type="title"/>
          </p:nvPr>
        </p:nvSpPr>
        <p:spPr>
          <a:xfrm>
            <a:off x="839788" y="365125"/>
            <a:ext cx="10515600" cy="1325563"/>
          </a:xfrm>
        </p:spPr>
        <p:txBody>
          <a:bodyPr/>
          <a:lstStyle/>
          <a:p>
            <a:r>
              <a:rPr lang="en-US"/>
              <a:t>Click to edit Master title style</a:t>
            </a:r>
            <a:endParaRPr lang="et-EE"/>
          </a:p>
        </p:txBody>
      </p:sp>
      <p:sp>
        <p:nvSpPr>
          <p:cNvPr id="3" name="Text Placeholder 2">
            <a:extLst>
              <a:ext uri="{FF2B5EF4-FFF2-40B4-BE49-F238E27FC236}">
                <a16:creationId xmlns:a16="http://schemas.microsoft.com/office/drawing/2014/main" id="{A1CE9FF5-12EC-F76C-4FBD-432152B6F2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1E7FEE7-DE72-545A-795D-D52FD6748A79}"/>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5" name="Text Placeholder 4">
            <a:extLst>
              <a:ext uri="{FF2B5EF4-FFF2-40B4-BE49-F238E27FC236}">
                <a16:creationId xmlns:a16="http://schemas.microsoft.com/office/drawing/2014/main" id="{51D36C29-FE72-0F7E-3DC1-EC3EF1C4027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0B79F27-4149-14BC-D4B9-0B2F34D985F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7" name="Date Placeholder 6">
            <a:extLst>
              <a:ext uri="{FF2B5EF4-FFF2-40B4-BE49-F238E27FC236}">
                <a16:creationId xmlns:a16="http://schemas.microsoft.com/office/drawing/2014/main" id="{52AFB828-E525-CAFE-D5DD-AFECCE85D148}"/>
              </a:ext>
            </a:extLst>
          </p:cNvPr>
          <p:cNvSpPr>
            <a:spLocks noGrp="1"/>
          </p:cNvSpPr>
          <p:nvPr>
            <p:ph type="dt" sz="half" idx="10"/>
          </p:nvPr>
        </p:nvSpPr>
        <p:spPr/>
        <p:txBody>
          <a:bodyPr/>
          <a:lstStyle/>
          <a:p>
            <a:fld id="{C72B2334-D8B7-4DD7-A715-81BDEC03B998}" type="datetimeFigureOut">
              <a:rPr lang="et-EE" smtClean="0"/>
              <a:t>19.09.2025</a:t>
            </a:fld>
            <a:endParaRPr lang="et-EE" dirty="0"/>
          </a:p>
        </p:txBody>
      </p:sp>
      <p:sp>
        <p:nvSpPr>
          <p:cNvPr id="8" name="Footer Placeholder 7">
            <a:extLst>
              <a:ext uri="{FF2B5EF4-FFF2-40B4-BE49-F238E27FC236}">
                <a16:creationId xmlns:a16="http://schemas.microsoft.com/office/drawing/2014/main" id="{382B3551-C231-EB5A-0681-E1F5DD61321D}"/>
              </a:ext>
            </a:extLst>
          </p:cNvPr>
          <p:cNvSpPr>
            <a:spLocks noGrp="1"/>
          </p:cNvSpPr>
          <p:nvPr>
            <p:ph type="ftr" sz="quarter" idx="11"/>
          </p:nvPr>
        </p:nvSpPr>
        <p:spPr/>
        <p:txBody>
          <a:bodyPr/>
          <a:lstStyle/>
          <a:p>
            <a:endParaRPr lang="et-EE" dirty="0"/>
          </a:p>
        </p:txBody>
      </p:sp>
      <p:sp>
        <p:nvSpPr>
          <p:cNvPr id="9" name="Slide Number Placeholder 8">
            <a:extLst>
              <a:ext uri="{FF2B5EF4-FFF2-40B4-BE49-F238E27FC236}">
                <a16:creationId xmlns:a16="http://schemas.microsoft.com/office/drawing/2014/main" id="{A868CB8C-7B13-2E90-0C55-3B9EDBF9CBB6}"/>
              </a:ext>
            </a:extLst>
          </p:cNvPr>
          <p:cNvSpPr>
            <a:spLocks noGrp="1"/>
          </p:cNvSpPr>
          <p:nvPr>
            <p:ph type="sldNum" sz="quarter" idx="12"/>
          </p:nvPr>
        </p:nvSpPr>
        <p:spPr/>
        <p:txBody>
          <a:bodyPr/>
          <a:lstStyle/>
          <a:p>
            <a:fld id="{3F8668EF-AD38-4818-A195-E197811A9674}" type="slidenum">
              <a:rPr lang="et-EE" smtClean="0"/>
              <a:t>‹#›</a:t>
            </a:fld>
            <a:endParaRPr lang="et-EE" dirty="0"/>
          </a:p>
        </p:txBody>
      </p:sp>
    </p:spTree>
    <p:extLst>
      <p:ext uri="{BB962C8B-B14F-4D97-AF65-F5344CB8AC3E}">
        <p14:creationId xmlns:p14="http://schemas.microsoft.com/office/powerpoint/2010/main" val="14389702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8145F9-408D-6FA5-64FB-42EA3F21B855}"/>
              </a:ext>
            </a:extLst>
          </p:cNvPr>
          <p:cNvSpPr>
            <a:spLocks noGrp="1"/>
          </p:cNvSpPr>
          <p:nvPr>
            <p:ph type="title"/>
          </p:nvPr>
        </p:nvSpPr>
        <p:spPr/>
        <p:txBody>
          <a:bodyPr/>
          <a:lstStyle/>
          <a:p>
            <a:r>
              <a:rPr lang="en-US"/>
              <a:t>Click to edit Master title style</a:t>
            </a:r>
            <a:endParaRPr lang="et-EE"/>
          </a:p>
        </p:txBody>
      </p:sp>
      <p:sp>
        <p:nvSpPr>
          <p:cNvPr id="3" name="Date Placeholder 2">
            <a:extLst>
              <a:ext uri="{FF2B5EF4-FFF2-40B4-BE49-F238E27FC236}">
                <a16:creationId xmlns:a16="http://schemas.microsoft.com/office/drawing/2014/main" id="{6D4D42D5-4D4B-A708-A481-97E90F7F823F}"/>
              </a:ext>
            </a:extLst>
          </p:cNvPr>
          <p:cNvSpPr>
            <a:spLocks noGrp="1"/>
          </p:cNvSpPr>
          <p:nvPr>
            <p:ph type="dt" sz="half" idx="10"/>
          </p:nvPr>
        </p:nvSpPr>
        <p:spPr/>
        <p:txBody>
          <a:bodyPr/>
          <a:lstStyle/>
          <a:p>
            <a:fld id="{C72B2334-D8B7-4DD7-A715-81BDEC03B998}" type="datetimeFigureOut">
              <a:rPr lang="et-EE" smtClean="0"/>
              <a:t>19.09.2025</a:t>
            </a:fld>
            <a:endParaRPr lang="et-EE" dirty="0"/>
          </a:p>
        </p:txBody>
      </p:sp>
      <p:sp>
        <p:nvSpPr>
          <p:cNvPr id="4" name="Footer Placeholder 3">
            <a:extLst>
              <a:ext uri="{FF2B5EF4-FFF2-40B4-BE49-F238E27FC236}">
                <a16:creationId xmlns:a16="http://schemas.microsoft.com/office/drawing/2014/main" id="{B2E5FDD9-516E-FAFA-0CA1-188AF66D79EA}"/>
              </a:ext>
            </a:extLst>
          </p:cNvPr>
          <p:cNvSpPr>
            <a:spLocks noGrp="1"/>
          </p:cNvSpPr>
          <p:nvPr>
            <p:ph type="ftr" sz="quarter" idx="11"/>
          </p:nvPr>
        </p:nvSpPr>
        <p:spPr/>
        <p:txBody>
          <a:bodyPr/>
          <a:lstStyle/>
          <a:p>
            <a:endParaRPr lang="et-EE" dirty="0"/>
          </a:p>
        </p:txBody>
      </p:sp>
      <p:sp>
        <p:nvSpPr>
          <p:cNvPr id="5" name="Slide Number Placeholder 4">
            <a:extLst>
              <a:ext uri="{FF2B5EF4-FFF2-40B4-BE49-F238E27FC236}">
                <a16:creationId xmlns:a16="http://schemas.microsoft.com/office/drawing/2014/main" id="{1E6E1E97-0F1B-B3E5-6F4A-607981D362AE}"/>
              </a:ext>
            </a:extLst>
          </p:cNvPr>
          <p:cNvSpPr>
            <a:spLocks noGrp="1"/>
          </p:cNvSpPr>
          <p:nvPr>
            <p:ph type="sldNum" sz="quarter" idx="12"/>
          </p:nvPr>
        </p:nvSpPr>
        <p:spPr/>
        <p:txBody>
          <a:bodyPr/>
          <a:lstStyle/>
          <a:p>
            <a:fld id="{3F8668EF-AD38-4818-A195-E197811A9674}" type="slidenum">
              <a:rPr lang="et-EE" smtClean="0"/>
              <a:t>‹#›</a:t>
            </a:fld>
            <a:endParaRPr lang="et-EE" dirty="0"/>
          </a:p>
        </p:txBody>
      </p:sp>
    </p:spTree>
    <p:extLst>
      <p:ext uri="{BB962C8B-B14F-4D97-AF65-F5344CB8AC3E}">
        <p14:creationId xmlns:p14="http://schemas.microsoft.com/office/powerpoint/2010/main" val="33050474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54B4222-B3F4-3A5C-6715-8D78CED3F58A}"/>
              </a:ext>
            </a:extLst>
          </p:cNvPr>
          <p:cNvSpPr>
            <a:spLocks noGrp="1"/>
          </p:cNvSpPr>
          <p:nvPr>
            <p:ph type="dt" sz="half" idx="10"/>
          </p:nvPr>
        </p:nvSpPr>
        <p:spPr/>
        <p:txBody>
          <a:bodyPr/>
          <a:lstStyle/>
          <a:p>
            <a:fld id="{C72B2334-D8B7-4DD7-A715-81BDEC03B998}" type="datetimeFigureOut">
              <a:rPr lang="et-EE" smtClean="0"/>
              <a:t>19.09.2025</a:t>
            </a:fld>
            <a:endParaRPr lang="et-EE" dirty="0"/>
          </a:p>
        </p:txBody>
      </p:sp>
      <p:sp>
        <p:nvSpPr>
          <p:cNvPr id="3" name="Footer Placeholder 2">
            <a:extLst>
              <a:ext uri="{FF2B5EF4-FFF2-40B4-BE49-F238E27FC236}">
                <a16:creationId xmlns:a16="http://schemas.microsoft.com/office/drawing/2014/main" id="{C341C401-1155-4278-D12A-22760B9A85EE}"/>
              </a:ext>
            </a:extLst>
          </p:cNvPr>
          <p:cNvSpPr>
            <a:spLocks noGrp="1"/>
          </p:cNvSpPr>
          <p:nvPr>
            <p:ph type="ftr" sz="quarter" idx="11"/>
          </p:nvPr>
        </p:nvSpPr>
        <p:spPr/>
        <p:txBody>
          <a:bodyPr/>
          <a:lstStyle/>
          <a:p>
            <a:endParaRPr lang="et-EE" dirty="0"/>
          </a:p>
        </p:txBody>
      </p:sp>
      <p:sp>
        <p:nvSpPr>
          <p:cNvPr id="4" name="Slide Number Placeholder 3">
            <a:extLst>
              <a:ext uri="{FF2B5EF4-FFF2-40B4-BE49-F238E27FC236}">
                <a16:creationId xmlns:a16="http://schemas.microsoft.com/office/drawing/2014/main" id="{AE0657A1-6A13-A0DF-E447-75A6DEF29D48}"/>
              </a:ext>
            </a:extLst>
          </p:cNvPr>
          <p:cNvSpPr>
            <a:spLocks noGrp="1"/>
          </p:cNvSpPr>
          <p:nvPr>
            <p:ph type="sldNum" sz="quarter" idx="12"/>
          </p:nvPr>
        </p:nvSpPr>
        <p:spPr/>
        <p:txBody>
          <a:bodyPr/>
          <a:lstStyle/>
          <a:p>
            <a:fld id="{3F8668EF-AD38-4818-A195-E197811A9674}" type="slidenum">
              <a:rPr lang="et-EE" smtClean="0"/>
              <a:t>‹#›</a:t>
            </a:fld>
            <a:endParaRPr lang="et-EE" dirty="0"/>
          </a:p>
        </p:txBody>
      </p:sp>
    </p:spTree>
    <p:extLst>
      <p:ext uri="{BB962C8B-B14F-4D97-AF65-F5344CB8AC3E}">
        <p14:creationId xmlns:p14="http://schemas.microsoft.com/office/powerpoint/2010/main" val="22426553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05DAEC-7C79-4E5E-0314-109805BAFBA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t-EE"/>
          </a:p>
        </p:txBody>
      </p:sp>
      <p:sp>
        <p:nvSpPr>
          <p:cNvPr id="3" name="Content Placeholder 2">
            <a:extLst>
              <a:ext uri="{FF2B5EF4-FFF2-40B4-BE49-F238E27FC236}">
                <a16:creationId xmlns:a16="http://schemas.microsoft.com/office/drawing/2014/main" id="{198744D5-ACFA-9EAF-7806-EEA3C5A018B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Text Placeholder 3">
            <a:extLst>
              <a:ext uri="{FF2B5EF4-FFF2-40B4-BE49-F238E27FC236}">
                <a16:creationId xmlns:a16="http://schemas.microsoft.com/office/drawing/2014/main" id="{23C1C20C-4DB5-9660-BCB8-6D06C8C80F6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1735BF4-A7D1-74DC-CD3C-373936BCC61A}"/>
              </a:ext>
            </a:extLst>
          </p:cNvPr>
          <p:cNvSpPr>
            <a:spLocks noGrp="1"/>
          </p:cNvSpPr>
          <p:nvPr>
            <p:ph type="dt" sz="half" idx="10"/>
          </p:nvPr>
        </p:nvSpPr>
        <p:spPr/>
        <p:txBody>
          <a:bodyPr/>
          <a:lstStyle/>
          <a:p>
            <a:fld id="{C72B2334-D8B7-4DD7-A715-81BDEC03B998}" type="datetimeFigureOut">
              <a:rPr lang="et-EE" smtClean="0"/>
              <a:t>19.09.2025</a:t>
            </a:fld>
            <a:endParaRPr lang="et-EE" dirty="0"/>
          </a:p>
        </p:txBody>
      </p:sp>
      <p:sp>
        <p:nvSpPr>
          <p:cNvPr id="6" name="Footer Placeholder 5">
            <a:extLst>
              <a:ext uri="{FF2B5EF4-FFF2-40B4-BE49-F238E27FC236}">
                <a16:creationId xmlns:a16="http://schemas.microsoft.com/office/drawing/2014/main" id="{C60C77B7-5DA1-E4C4-F269-A7C577553D3C}"/>
              </a:ext>
            </a:extLst>
          </p:cNvPr>
          <p:cNvSpPr>
            <a:spLocks noGrp="1"/>
          </p:cNvSpPr>
          <p:nvPr>
            <p:ph type="ftr" sz="quarter" idx="11"/>
          </p:nvPr>
        </p:nvSpPr>
        <p:spPr/>
        <p:txBody>
          <a:bodyPr/>
          <a:lstStyle/>
          <a:p>
            <a:endParaRPr lang="et-EE" dirty="0"/>
          </a:p>
        </p:txBody>
      </p:sp>
      <p:sp>
        <p:nvSpPr>
          <p:cNvPr id="7" name="Slide Number Placeholder 6">
            <a:extLst>
              <a:ext uri="{FF2B5EF4-FFF2-40B4-BE49-F238E27FC236}">
                <a16:creationId xmlns:a16="http://schemas.microsoft.com/office/drawing/2014/main" id="{87343E09-1003-2AC3-16CF-77CAC442FAFB}"/>
              </a:ext>
            </a:extLst>
          </p:cNvPr>
          <p:cNvSpPr>
            <a:spLocks noGrp="1"/>
          </p:cNvSpPr>
          <p:nvPr>
            <p:ph type="sldNum" sz="quarter" idx="12"/>
          </p:nvPr>
        </p:nvSpPr>
        <p:spPr/>
        <p:txBody>
          <a:bodyPr/>
          <a:lstStyle/>
          <a:p>
            <a:fld id="{3F8668EF-AD38-4818-A195-E197811A9674}" type="slidenum">
              <a:rPr lang="et-EE" smtClean="0"/>
              <a:t>‹#›</a:t>
            </a:fld>
            <a:endParaRPr lang="et-EE" dirty="0"/>
          </a:p>
        </p:txBody>
      </p:sp>
    </p:spTree>
    <p:extLst>
      <p:ext uri="{BB962C8B-B14F-4D97-AF65-F5344CB8AC3E}">
        <p14:creationId xmlns:p14="http://schemas.microsoft.com/office/powerpoint/2010/main" val="9815968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61BDB7-24DD-FE3D-4F26-E0CC0607C2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t-EE"/>
          </a:p>
        </p:txBody>
      </p:sp>
      <p:sp>
        <p:nvSpPr>
          <p:cNvPr id="3" name="Picture Placeholder 2">
            <a:extLst>
              <a:ext uri="{FF2B5EF4-FFF2-40B4-BE49-F238E27FC236}">
                <a16:creationId xmlns:a16="http://schemas.microsoft.com/office/drawing/2014/main" id="{2149105F-2CE8-5A18-B14C-7D53E2A0E3E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t-EE" dirty="0"/>
          </a:p>
        </p:txBody>
      </p:sp>
      <p:sp>
        <p:nvSpPr>
          <p:cNvPr id="4" name="Text Placeholder 3">
            <a:extLst>
              <a:ext uri="{FF2B5EF4-FFF2-40B4-BE49-F238E27FC236}">
                <a16:creationId xmlns:a16="http://schemas.microsoft.com/office/drawing/2014/main" id="{05D4E70D-8E42-2C0E-91F4-39B9D77325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E7ADB1-4E1A-B538-62C0-BF2835DE5263}"/>
              </a:ext>
            </a:extLst>
          </p:cNvPr>
          <p:cNvSpPr>
            <a:spLocks noGrp="1"/>
          </p:cNvSpPr>
          <p:nvPr>
            <p:ph type="dt" sz="half" idx="10"/>
          </p:nvPr>
        </p:nvSpPr>
        <p:spPr/>
        <p:txBody>
          <a:bodyPr/>
          <a:lstStyle/>
          <a:p>
            <a:fld id="{C72B2334-D8B7-4DD7-A715-81BDEC03B998}" type="datetimeFigureOut">
              <a:rPr lang="et-EE" smtClean="0"/>
              <a:t>19.09.2025</a:t>
            </a:fld>
            <a:endParaRPr lang="et-EE" dirty="0"/>
          </a:p>
        </p:txBody>
      </p:sp>
      <p:sp>
        <p:nvSpPr>
          <p:cNvPr id="6" name="Footer Placeholder 5">
            <a:extLst>
              <a:ext uri="{FF2B5EF4-FFF2-40B4-BE49-F238E27FC236}">
                <a16:creationId xmlns:a16="http://schemas.microsoft.com/office/drawing/2014/main" id="{495ECDD0-6737-354E-5D16-ADF00245E2BB}"/>
              </a:ext>
            </a:extLst>
          </p:cNvPr>
          <p:cNvSpPr>
            <a:spLocks noGrp="1"/>
          </p:cNvSpPr>
          <p:nvPr>
            <p:ph type="ftr" sz="quarter" idx="11"/>
          </p:nvPr>
        </p:nvSpPr>
        <p:spPr/>
        <p:txBody>
          <a:bodyPr/>
          <a:lstStyle/>
          <a:p>
            <a:endParaRPr lang="et-EE" dirty="0"/>
          </a:p>
        </p:txBody>
      </p:sp>
      <p:sp>
        <p:nvSpPr>
          <p:cNvPr id="7" name="Slide Number Placeholder 6">
            <a:extLst>
              <a:ext uri="{FF2B5EF4-FFF2-40B4-BE49-F238E27FC236}">
                <a16:creationId xmlns:a16="http://schemas.microsoft.com/office/drawing/2014/main" id="{2E5649B4-8D5E-99A8-D547-EDE73369038F}"/>
              </a:ext>
            </a:extLst>
          </p:cNvPr>
          <p:cNvSpPr>
            <a:spLocks noGrp="1"/>
          </p:cNvSpPr>
          <p:nvPr>
            <p:ph type="sldNum" sz="quarter" idx="12"/>
          </p:nvPr>
        </p:nvSpPr>
        <p:spPr/>
        <p:txBody>
          <a:bodyPr/>
          <a:lstStyle/>
          <a:p>
            <a:fld id="{3F8668EF-AD38-4818-A195-E197811A9674}" type="slidenum">
              <a:rPr lang="et-EE" smtClean="0"/>
              <a:t>‹#›</a:t>
            </a:fld>
            <a:endParaRPr lang="et-EE" dirty="0"/>
          </a:p>
        </p:txBody>
      </p:sp>
    </p:spTree>
    <p:extLst>
      <p:ext uri="{BB962C8B-B14F-4D97-AF65-F5344CB8AC3E}">
        <p14:creationId xmlns:p14="http://schemas.microsoft.com/office/powerpoint/2010/main" val="3413207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42C4D5A-D35F-5DFC-6231-D0D1ED9DD5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t-EE"/>
          </a:p>
        </p:txBody>
      </p:sp>
      <p:sp>
        <p:nvSpPr>
          <p:cNvPr id="3" name="Text Placeholder 2">
            <a:extLst>
              <a:ext uri="{FF2B5EF4-FFF2-40B4-BE49-F238E27FC236}">
                <a16:creationId xmlns:a16="http://schemas.microsoft.com/office/drawing/2014/main" id="{165B68A7-34A8-BFCA-8079-312F3774637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t-EE"/>
          </a:p>
        </p:txBody>
      </p:sp>
      <p:sp>
        <p:nvSpPr>
          <p:cNvPr id="4" name="Date Placeholder 3">
            <a:extLst>
              <a:ext uri="{FF2B5EF4-FFF2-40B4-BE49-F238E27FC236}">
                <a16:creationId xmlns:a16="http://schemas.microsoft.com/office/drawing/2014/main" id="{1DA38A25-3479-F3F4-B8F9-D4F3C6CE0EE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C72B2334-D8B7-4DD7-A715-81BDEC03B998}" type="datetimeFigureOut">
              <a:rPr lang="et-EE" smtClean="0"/>
              <a:t>19.09.2025</a:t>
            </a:fld>
            <a:endParaRPr lang="et-EE" dirty="0"/>
          </a:p>
        </p:txBody>
      </p:sp>
      <p:sp>
        <p:nvSpPr>
          <p:cNvPr id="5" name="Footer Placeholder 4">
            <a:extLst>
              <a:ext uri="{FF2B5EF4-FFF2-40B4-BE49-F238E27FC236}">
                <a16:creationId xmlns:a16="http://schemas.microsoft.com/office/drawing/2014/main" id="{18D3A742-13AD-DD71-0469-455EAA8F06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t-EE" dirty="0"/>
          </a:p>
        </p:txBody>
      </p:sp>
      <p:sp>
        <p:nvSpPr>
          <p:cNvPr id="6" name="Slide Number Placeholder 5">
            <a:extLst>
              <a:ext uri="{FF2B5EF4-FFF2-40B4-BE49-F238E27FC236}">
                <a16:creationId xmlns:a16="http://schemas.microsoft.com/office/drawing/2014/main" id="{C41DD5DD-880C-A254-C962-5D469221A1F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F8668EF-AD38-4818-A195-E197811A9674}" type="slidenum">
              <a:rPr lang="et-EE" smtClean="0"/>
              <a:t>‹#›</a:t>
            </a:fld>
            <a:endParaRPr lang="et-EE" dirty="0"/>
          </a:p>
        </p:txBody>
      </p:sp>
    </p:spTree>
    <p:extLst>
      <p:ext uri="{BB962C8B-B14F-4D97-AF65-F5344CB8AC3E}">
        <p14:creationId xmlns:p14="http://schemas.microsoft.com/office/powerpoint/2010/main" val="385321503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t-E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br>
              <a:rPr lang="et-EE" b="1" noProof="0" dirty="0">
                <a:solidFill>
                  <a:schemeClr val="accent1"/>
                </a:solidFill>
              </a:rPr>
            </a:br>
            <a:endParaRPr lang="et-EE" b="1" noProof="0" dirty="0">
              <a:solidFill>
                <a:schemeClr val="accent1"/>
              </a:solidFill>
            </a:endParaRP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fontScale="55000" lnSpcReduction="20000"/>
          </a:bodyPr>
          <a:lstStyle/>
          <a:p>
            <a:pPr marL="0" indent="0">
              <a:buNone/>
            </a:pPr>
            <a:endParaRPr lang="en-US" sz="4400" dirty="0"/>
          </a:p>
          <a:p>
            <a:pPr marL="0" indent="0">
              <a:buNone/>
            </a:pPr>
            <a:endParaRPr lang="en-US" sz="4400" dirty="0"/>
          </a:p>
          <a:p>
            <a:pPr marL="0" indent="0" algn="ctr">
              <a:buNone/>
            </a:pPr>
            <a:r>
              <a:rPr lang="et-EE" sz="8000" b="1" noProof="0" dirty="0">
                <a:solidFill>
                  <a:schemeClr val="accent1"/>
                </a:solidFill>
              </a:rPr>
              <a:t>EESTI X OMAVALITSUSPÄEV</a:t>
            </a:r>
          </a:p>
          <a:p>
            <a:pPr marL="0" indent="0" algn="ctr">
              <a:buNone/>
            </a:pPr>
            <a:endParaRPr lang="en-US" sz="8000" b="1" noProof="0" dirty="0">
              <a:solidFill>
                <a:schemeClr val="accent1"/>
              </a:solidFill>
            </a:endParaRPr>
          </a:p>
          <a:p>
            <a:pPr marL="0" indent="0" algn="ctr">
              <a:buNone/>
            </a:pPr>
            <a:r>
              <a:rPr lang="en-US" sz="6300" b="1" dirty="0"/>
              <a:t>“</a:t>
            </a:r>
            <a:r>
              <a:rPr lang="en-US" sz="6300" b="1" dirty="0" err="1"/>
              <a:t>Kohaliku</a:t>
            </a:r>
            <a:r>
              <a:rPr lang="en-US" sz="6300" b="1" dirty="0"/>
              <a:t> </a:t>
            </a:r>
            <a:r>
              <a:rPr lang="en-US" sz="6300" b="1" dirty="0" err="1"/>
              <a:t>omavalitsuse</a:t>
            </a:r>
            <a:r>
              <a:rPr lang="en-US" sz="6300" b="1" dirty="0"/>
              <a:t> ja </a:t>
            </a:r>
            <a:r>
              <a:rPr lang="en-US" sz="6300" b="1" dirty="0" err="1"/>
              <a:t>riigi</a:t>
            </a:r>
            <a:r>
              <a:rPr lang="en-US" sz="6300" b="1" dirty="0"/>
              <a:t> </a:t>
            </a:r>
            <a:r>
              <a:rPr lang="en-US" sz="6300" b="1" dirty="0" err="1"/>
              <a:t>koostööst</a:t>
            </a:r>
            <a:r>
              <a:rPr lang="en-US" sz="6300" b="1" dirty="0"/>
              <a:t> </a:t>
            </a:r>
            <a:r>
              <a:rPr lang="en-US" sz="6300" b="1" dirty="0" err="1"/>
              <a:t>ettevõtluse</a:t>
            </a:r>
            <a:r>
              <a:rPr lang="en-US" sz="6300" b="1" dirty="0"/>
              <a:t> ja </a:t>
            </a:r>
            <a:r>
              <a:rPr lang="en-US" sz="6300" b="1" dirty="0" err="1"/>
              <a:t>sotsiaalhoolekande</a:t>
            </a:r>
            <a:r>
              <a:rPr lang="en-US" sz="6300" b="1" dirty="0"/>
              <a:t> </a:t>
            </a:r>
            <a:r>
              <a:rPr lang="en-US" sz="6300" b="1" dirty="0" err="1"/>
              <a:t>valdkonnas</a:t>
            </a:r>
            <a:r>
              <a:rPr lang="en-US" sz="6300" b="1" dirty="0"/>
              <a:t>” </a:t>
            </a:r>
          </a:p>
          <a:p>
            <a:pPr marL="0" indent="0" algn="ctr">
              <a:buNone/>
            </a:pPr>
            <a:endParaRPr lang="en-US" sz="5200" dirty="0"/>
          </a:p>
          <a:p>
            <a:pPr marL="0" indent="0" algn="ctr">
              <a:buNone/>
            </a:pPr>
            <a:r>
              <a:rPr lang="en-US" sz="5200" dirty="0"/>
              <a:t>DEKLARATSIOONI TEESID</a:t>
            </a:r>
          </a:p>
          <a:p>
            <a:pPr marL="0" indent="0">
              <a:buNone/>
            </a:pPr>
            <a:endParaRPr lang="en-US" sz="3600" dirty="0"/>
          </a:p>
          <a:p>
            <a:pPr marL="0" indent="0">
              <a:buNone/>
            </a:pPr>
            <a:endParaRPr lang="en-US" sz="3600" dirty="0"/>
          </a:p>
          <a:p>
            <a:pPr marL="0" indent="0">
              <a:buNone/>
            </a:pPr>
            <a:endParaRPr lang="en-US" sz="3600" dirty="0"/>
          </a:p>
          <a:p>
            <a:pPr marL="0" indent="0">
              <a:buNone/>
            </a:pPr>
            <a:r>
              <a:rPr lang="en-US" sz="3600" dirty="0"/>
              <a:t>18.09-19.09.2025, </a:t>
            </a:r>
            <a:r>
              <a:rPr lang="en-US" sz="3600" dirty="0" err="1"/>
              <a:t>Jõgeva</a:t>
            </a:r>
            <a:r>
              <a:rPr lang="en-US" sz="3600" dirty="0"/>
              <a:t> </a:t>
            </a:r>
            <a:endParaRPr lang="et-EE" sz="3600" noProof="0" dirty="0">
              <a:solidFill>
                <a:schemeClr val="tx2"/>
              </a:solidFill>
            </a:endParaRPr>
          </a:p>
          <a:p>
            <a:endParaRPr lang="et-EE" noProof="0" dirty="0">
              <a:solidFill>
                <a:schemeClr val="tx2"/>
              </a:solidFill>
            </a:endParaRPr>
          </a:p>
        </p:txBody>
      </p:sp>
    </p:spTree>
    <p:extLst>
      <p:ext uri="{BB962C8B-B14F-4D97-AF65-F5344CB8AC3E}">
        <p14:creationId xmlns:p14="http://schemas.microsoft.com/office/powerpoint/2010/main" val="22019725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ealkiri 1">
            <a:extLst>
              <a:ext uri="{FF2B5EF4-FFF2-40B4-BE49-F238E27FC236}">
                <a16:creationId xmlns:a16="http://schemas.microsoft.com/office/drawing/2014/main" id="{1B893195-4F86-58CD-F892-85CFE1243DE4}"/>
              </a:ext>
            </a:extLst>
          </p:cNvPr>
          <p:cNvSpPr>
            <a:spLocks noGrp="1"/>
          </p:cNvSpPr>
          <p:nvPr>
            <p:ph type="title"/>
          </p:nvPr>
        </p:nvSpPr>
        <p:spPr/>
        <p:txBody>
          <a:bodyPr/>
          <a:lstStyle/>
          <a:p>
            <a:r>
              <a:rPr lang="et-EE" dirty="0"/>
              <a:t>Ettevõtlus ja investeeringud</a:t>
            </a:r>
          </a:p>
        </p:txBody>
      </p:sp>
      <p:sp>
        <p:nvSpPr>
          <p:cNvPr id="3" name="Sisu kohatäide 2">
            <a:extLst>
              <a:ext uri="{FF2B5EF4-FFF2-40B4-BE49-F238E27FC236}">
                <a16:creationId xmlns:a16="http://schemas.microsoft.com/office/drawing/2014/main" id="{8A5481C0-BC99-1389-0924-68B0B5B9EE6A}"/>
              </a:ext>
            </a:extLst>
          </p:cNvPr>
          <p:cNvSpPr>
            <a:spLocks noGrp="1"/>
          </p:cNvSpPr>
          <p:nvPr>
            <p:ph idx="1"/>
          </p:nvPr>
        </p:nvSpPr>
        <p:spPr/>
        <p:txBody>
          <a:bodyPr/>
          <a:lstStyle/>
          <a:p>
            <a:r>
              <a:rPr lang="et-EE" dirty="0"/>
              <a:t>Planeeringute tegemisel on oluline riigi tugi, aga ka omavalitsuste autonoomsus</a:t>
            </a:r>
          </a:p>
          <a:p>
            <a:r>
              <a:rPr lang="et-EE" dirty="0"/>
              <a:t>Omavalitsuste autonoomia on ühiskonnas läbi debateerimata</a:t>
            </a:r>
          </a:p>
          <a:p>
            <a:r>
              <a:rPr lang="et-EE" dirty="0"/>
              <a:t>Tööstusalade arendamisel on väärtuspakkumisest siiani puudu olnudtoetusskeem suurarendustele</a:t>
            </a:r>
          </a:p>
          <a:p>
            <a:r>
              <a:rPr lang="et-EE" dirty="0"/>
              <a:t>Kutsekoolid on muutunud populaarsemaks, aga siiski tunnevad tööandjad endiselt puudust spetsiifiliste oskustega noortest</a:t>
            </a:r>
          </a:p>
          <a:p>
            <a:r>
              <a:rPr lang="et-EE" dirty="0"/>
              <a:t>Piirkonna </a:t>
            </a:r>
            <a:r>
              <a:rPr lang="et-EE" dirty="0" err="1"/>
              <a:t>turundamine</a:t>
            </a:r>
            <a:r>
              <a:rPr lang="et-EE" dirty="0"/>
              <a:t>, noored pered-maksumaksja koju tuua!</a:t>
            </a:r>
          </a:p>
          <a:p>
            <a:r>
              <a:rPr lang="et-EE" dirty="0"/>
              <a:t>Eduka arenguleppe aluseks </a:t>
            </a:r>
            <a:r>
              <a:rPr lang="et-EE"/>
              <a:t>on riiklik rahaline tugi.</a:t>
            </a:r>
            <a:endParaRPr lang="et-EE" dirty="0"/>
          </a:p>
        </p:txBody>
      </p:sp>
    </p:spTree>
    <p:extLst>
      <p:ext uri="{BB962C8B-B14F-4D97-AF65-F5344CB8AC3E}">
        <p14:creationId xmlns:p14="http://schemas.microsoft.com/office/powerpoint/2010/main" val="2966635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Hoolekandereform ja koduteenused</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fontScale="92500"/>
          </a:bodyPr>
          <a:lstStyle/>
          <a:p>
            <a:pPr marL="0" indent="0">
              <a:buNone/>
            </a:pPr>
            <a:endParaRPr lang="et-EE" sz="3000" noProof="0" dirty="0"/>
          </a:p>
          <a:p>
            <a:pPr marL="0" indent="0">
              <a:buNone/>
            </a:pPr>
            <a:r>
              <a:rPr lang="et-EE" sz="3000" b="1" noProof="0" dirty="0"/>
              <a:t>Sotsiaalsüsteemi arendamisel on oluline lähtuda sellest, et:</a:t>
            </a:r>
          </a:p>
          <a:p>
            <a:pPr marL="0" indent="0">
              <a:buNone/>
            </a:pPr>
            <a:r>
              <a:rPr lang="et-EE" sz="3000" noProof="0" dirty="0"/>
              <a:t>o	innovatsioon ja hoolivus käivad käsikäes;</a:t>
            </a:r>
          </a:p>
          <a:p>
            <a:pPr marL="0" indent="0">
              <a:buNone/>
            </a:pPr>
            <a:r>
              <a:rPr lang="et-EE" sz="3000" noProof="0" dirty="0"/>
              <a:t>o	teenus peab püüdma rahuldada kliendi vajadusi parimal moel;</a:t>
            </a:r>
          </a:p>
          <a:p>
            <a:pPr marL="0" indent="0">
              <a:buNone/>
            </a:pPr>
            <a:r>
              <a:rPr lang="et-EE" sz="3000" noProof="0" dirty="0"/>
              <a:t>o	koostöö, jätkusuutlikkus ja kogukonna kaasamine on võtmetegurid eduka teenuse pakkumisel;</a:t>
            </a:r>
          </a:p>
          <a:p>
            <a:pPr marL="0" indent="0">
              <a:buNone/>
            </a:pPr>
            <a:r>
              <a:rPr lang="et-EE" sz="3000" noProof="0" dirty="0"/>
              <a:t>o	teenuste arendamine on investeering inimväärikusse, kogukonna tugevusse ja tulevikku;</a:t>
            </a:r>
          </a:p>
          <a:p>
            <a:pPr marL="0" indent="0">
              <a:buNone/>
            </a:pPr>
            <a:r>
              <a:rPr lang="et-EE" sz="3000" noProof="0" dirty="0"/>
              <a:t>o	samas on oluline ennetustegevuste arendamine, sh terviseprogrammid, päevakeskused, informeerimine ja koolitamine, eraldi programm meesterahvastele.</a:t>
            </a:r>
          </a:p>
          <a:p>
            <a:endParaRPr lang="et-EE" noProof="0" dirty="0">
              <a:solidFill>
                <a:schemeClr val="tx2"/>
              </a:solidFill>
            </a:endParaRPr>
          </a:p>
          <a:p>
            <a:endParaRPr lang="et-EE" noProof="0" dirty="0">
              <a:solidFill>
                <a:schemeClr val="tx2"/>
              </a:solidFill>
            </a:endParaRPr>
          </a:p>
        </p:txBody>
      </p:sp>
    </p:spTree>
    <p:extLst>
      <p:ext uri="{BB962C8B-B14F-4D97-AF65-F5344CB8AC3E}">
        <p14:creationId xmlns:p14="http://schemas.microsoft.com/office/powerpoint/2010/main" val="31654402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Hoolekandereform ja koduteenused</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fontScale="70000" lnSpcReduction="20000"/>
          </a:bodyPr>
          <a:lstStyle/>
          <a:p>
            <a:endParaRPr lang="et-EE" noProof="0" dirty="0">
              <a:solidFill>
                <a:schemeClr val="tx2"/>
              </a:solidFill>
            </a:endParaRPr>
          </a:p>
          <a:p>
            <a:pPr marL="0" indent="0" algn="just">
              <a:buNone/>
            </a:pPr>
            <a:r>
              <a:rPr lang="et-EE" noProof="0" dirty="0">
                <a:solidFill>
                  <a:schemeClr val="tx2"/>
                </a:solidFill>
              </a:rPr>
              <a:t>•	</a:t>
            </a:r>
            <a:r>
              <a:rPr lang="et-EE" sz="3900" noProof="0" dirty="0">
                <a:solidFill>
                  <a:schemeClr val="tx2"/>
                </a:solidFill>
              </a:rPr>
              <a:t>Eesti demograafilisest situatsioonist tulenevalt on oluline senisest suurem panustamine hooldussüsteemi arendamisse, sh töökorralduse (näiteks abivajaduste hindamise süsteemi) efektiivsemaks muutmiseks, ning omastehooldajate toetamisse arvesse võttes, et keskmiste näitajate taga küllalt suured piirkondlikud erinevused aga teenuse taga ja keskmes on inimesed.</a:t>
            </a:r>
          </a:p>
          <a:p>
            <a:pPr marL="0" indent="0" algn="just">
              <a:buNone/>
            </a:pPr>
            <a:r>
              <a:rPr lang="et-EE" sz="3900" noProof="0" dirty="0">
                <a:solidFill>
                  <a:schemeClr val="tx2"/>
                </a:solidFill>
              </a:rPr>
              <a:t>•	Jätkata on vaja tegevustega, mis tagavad eakatele ja abi vajavatele inimestele kättesaadava ja vajaduspõhise kvaliteetse hooldusteenuse kliendi jaoks parimal moel ning tugevdavad sotsiaalsüsteemi ja vähendavad perede hoolduskoormust, sh teenuse osutamiseks vajaliku tööjõu koolitamise ja neile väärikate töötingimuste loomisega. </a:t>
            </a:r>
          </a:p>
          <a:p>
            <a:pPr marL="0" indent="0" algn="just">
              <a:buNone/>
            </a:pPr>
            <a:r>
              <a:rPr lang="et-EE" sz="3900" noProof="0" dirty="0">
                <a:solidFill>
                  <a:schemeClr val="tx2"/>
                </a:solidFill>
              </a:rPr>
              <a:t>•	Tegevuste kavandamisel on oluline arvesse võtta abivajaduse võimalikku mahtu ja selleks tuleb vaadata demograafiavaldkonnaga seonduvaid prognoose. </a:t>
            </a:r>
          </a:p>
          <a:p>
            <a:endParaRPr lang="et-EE" noProof="0" dirty="0">
              <a:solidFill>
                <a:schemeClr val="tx2"/>
              </a:solidFill>
            </a:endParaRPr>
          </a:p>
          <a:p>
            <a:endParaRPr lang="et-EE" noProof="0" dirty="0">
              <a:solidFill>
                <a:schemeClr val="tx2"/>
              </a:solidFill>
            </a:endParaRPr>
          </a:p>
        </p:txBody>
      </p:sp>
    </p:spTree>
    <p:extLst>
      <p:ext uri="{BB962C8B-B14F-4D97-AF65-F5344CB8AC3E}">
        <p14:creationId xmlns:p14="http://schemas.microsoft.com/office/powerpoint/2010/main" val="11524715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Hoolekandereform ja koduteenused</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fontScale="92500" lnSpcReduction="10000"/>
          </a:bodyPr>
          <a:lstStyle/>
          <a:p>
            <a:pPr marL="0" indent="0" algn="just">
              <a:buNone/>
            </a:pPr>
            <a:endParaRPr lang="et-EE" noProof="0" dirty="0">
              <a:solidFill>
                <a:schemeClr val="tx2"/>
              </a:solidFill>
            </a:endParaRPr>
          </a:p>
          <a:p>
            <a:pPr marL="0" indent="0" algn="just">
              <a:buNone/>
            </a:pPr>
            <a:r>
              <a:rPr lang="et-EE" noProof="0" dirty="0">
                <a:solidFill>
                  <a:schemeClr val="tx2"/>
                </a:solidFill>
              </a:rPr>
              <a:t>•	Iga KOV peab leidma oma süsteemi. Vajalik on sotsiaaltöötajate spetsialiseerumine.</a:t>
            </a:r>
          </a:p>
          <a:p>
            <a:pPr marL="0" indent="0" algn="just">
              <a:buNone/>
            </a:pPr>
            <a:r>
              <a:rPr lang="et-EE" noProof="0" dirty="0">
                <a:solidFill>
                  <a:schemeClr val="tx2"/>
                </a:solidFill>
              </a:rPr>
              <a:t>•	Eesmärgiks tuleb seada, et töötaja oleks pädev, sh empaatiline, väärtusi mõistev jne, ning sotsiaaltöö oleks tagatud vajaliku õigusalase toega. Selleks on oluline jätkata sotsiaaltöötajate ja hooldustöötajate koolitussüsteemide täiendamist, et tasemeõpe ja täiendõpe toetaksid vajalike pädevuste kujundamist, mh eriti haldusmenetluse ning põhiväärtuste valdkonnas, ning sotsiaaltöö valdkonnale õigusalase toe tagamiseks on oluline valmistada ette valdkonnas pädevaid juriste. </a:t>
            </a:r>
          </a:p>
          <a:p>
            <a:pPr marL="0" indent="0" algn="just">
              <a:buNone/>
            </a:pPr>
            <a:r>
              <a:rPr lang="et-EE" noProof="0" dirty="0">
                <a:solidFill>
                  <a:schemeClr val="tx2"/>
                </a:solidFill>
              </a:rPr>
              <a:t>•	Spetsialiseerumisega seondub vajadus tagada, et kõik hooldekodud võtaksid vastu erinevaid kliente ning spetsialiseerumine oleks hooldekodu sisene. Hooldekodu peaks olema koduks lõpuni, seda ka vajaduste ajas muutumisel.</a:t>
            </a:r>
          </a:p>
          <a:p>
            <a:pPr marL="0" indent="0">
              <a:buNone/>
            </a:pPr>
            <a:endParaRPr lang="et-EE" noProof="0" dirty="0">
              <a:solidFill>
                <a:schemeClr val="tx2"/>
              </a:solidFill>
            </a:endParaRPr>
          </a:p>
          <a:p>
            <a:endParaRPr lang="et-EE" noProof="0" dirty="0">
              <a:solidFill>
                <a:schemeClr val="tx2"/>
              </a:solidFill>
            </a:endParaRPr>
          </a:p>
        </p:txBody>
      </p:sp>
    </p:spTree>
    <p:extLst>
      <p:ext uri="{BB962C8B-B14F-4D97-AF65-F5344CB8AC3E}">
        <p14:creationId xmlns:p14="http://schemas.microsoft.com/office/powerpoint/2010/main" val="34658405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6"/>
            <a:ext cx="10515600" cy="724730"/>
          </a:xfrm>
        </p:spPr>
        <p:txBody>
          <a:bodyPr/>
          <a:lstStyle/>
          <a:p>
            <a:r>
              <a:rPr lang="et-EE" b="1" noProof="0" dirty="0">
                <a:solidFill>
                  <a:schemeClr val="accent1"/>
                </a:solidFill>
              </a:rPr>
              <a:t>Hoolekandereform ja koduteenused</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866274"/>
            <a:ext cx="10858500" cy="5559926"/>
          </a:xfrm>
        </p:spPr>
        <p:txBody>
          <a:bodyPr>
            <a:normAutofit fontScale="92500" lnSpcReduction="20000"/>
          </a:bodyPr>
          <a:lstStyle/>
          <a:p>
            <a:pPr marL="0" indent="0" algn="just">
              <a:buNone/>
            </a:pPr>
            <a:endParaRPr lang="et-EE" sz="3000" noProof="0" dirty="0">
              <a:solidFill>
                <a:schemeClr val="tx2"/>
              </a:solidFill>
            </a:endParaRPr>
          </a:p>
          <a:p>
            <a:pPr marL="0" indent="0" algn="just">
              <a:buNone/>
            </a:pPr>
            <a:r>
              <a:rPr lang="et-EE" sz="3000" noProof="0" dirty="0">
                <a:solidFill>
                  <a:schemeClr val="tx2"/>
                </a:solidFill>
              </a:rPr>
              <a:t>•	Teenuste arendamisel tuleb eesmärgiks seada, et teenus oleks võimalikult hästi ja vajadusi rahuldavalt korraldatud ning see toimiks ka eriolukorras (kriisiolukorras). </a:t>
            </a:r>
          </a:p>
          <a:p>
            <a:pPr marL="0" indent="0" algn="just">
              <a:buNone/>
            </a:pPr>
            <a:r>
              <a:rPr lang="et-EE" sz="3000" noProof="0" dirty="0">
                <a:solidFill>
                  <a:schemeClr val="tx2"/>
                </a:solidFill>
              </a:rPr>
              <a:t>•	Tegevused ja regulatsioonid peavad lähtuma inimese vajadusest ning ametkondlikud lähenemised peavad olema koordineeritud ja inimese huvisid arvestavad.</a:t>
            </a:r>
          </a:p>
          <a:p>
            <a:pPr marL="0" indent="0" algn="just">
              <a:buNone/>
            </a:pPr>
            <a:r>
              <a:rPr lang="et-EE" sz="3000" noProof="0" dirty="0">
                <a:solidFill>
                  <a:schemeClr val="tx2"/>
                </a:solidFill>
              </a:rPr>
              <a:t>•	Tuleb lähtuda põhimõttest, et hooldekodu ei ole haigla. See on kodu. Vaja on mõelda ja toetada tegevusi, mis tagavad hooldekodus kodutunde. </a:t>
            </a:r>
          </a:p>
          <a:p>
            <a:pPr marL="0" indent="0" algn="just">
              <a:buNone/>
            </a:pPr>
            <a:r>
              <a:rPr lang="et-EE" sz="3000" noProof="0" dirty="0">
                <a:solidFill>
                  <a:schemeClr val="tx2"/>
                </a:solidFill>
              </a:rPr>
              <a:t>•	Kaaluda tuleb hoolekandeteenuste ja tervishoiuteenuste osutamisel koostöö laiendamist (integratsiooni) ning võimalusel komlekslahenduste pakkumist. Oluline on tagada perearstide koduvisiidid, laiendada koduõenduse teenus kättesaadavust ja teenuste osutamiseks vajalikku andmete vahetust. Arendada partnerlussuhteid patsiendiorganisatsioonidega.</a:t>
            </a:r>
          </a:p>
          <a:p>
            <a:pPr marL="0" indent="0">
              <a:buNone/>
            </a:pPr>
            <a:endParaRPr lang="et-EE" noProof="0" dirty="0">
              <a:solidFill>
                <a:schemeClr val="tx2"/>
              </a:solidFill>
            </a:endParaRPr>
          </a:p>
          <a:p>
            <a:endParaRPr lang="et-EE" noProof="0" dirty="0">
              <a:solidFill>
                <a:schemeClr val="tx2"/>
              </a:solidFill>
            </a:endParaRPr>
          </a:p>
        </p:txBody>
      </p:sp>
    </p:spTree>
    <p:extLst>
      <p:ext uri="{BB962C8B-B14F-4D97-AF65-F5344CB8AC3E}">
        <p14:creationId xmlns:p14="http://schemas.microsoft.com/office/powerpoint/2010/main" val="33337447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660561"/>
          </a:xfrm>
        </p:spPr>
        <p:txBody>
          <a:bodyPr>
            <a:normAutofit fontScale="90000"/>
          </a:bodyPr>
          <a:lstStyle/>
          <a:p>
            <a:r>
              <a:rPr lang="et-EE" b="1" noProof="0" dirty="0">
                <a:solidFill>
                  <a:schemeClr val="accent1"/>
                </a:solidFill>
              </a:rPr>
              <a:t>Hoolekandereform ja koduteenused</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962526"/>
            <a:ext cx="10858500" cy="5463674"/>
          </a:xfrm>
        </p:spPr>
        <p:txBody>
          <a:bodyPr>
            <a:normAutofit fontScale="92500" lnSpcReduction="20000"/>
          </a:bodyPr>
          <a:lstStyle/>
          <a:p>
            <a:pPr marL="0" indent="0">
              <a:buNone/>
            </a:pPr>
            <a:endParaRPr lang="et-EE" noProof="0" dirty="0">
              <a:solidFill>
                <a:schemeClr val="tx2"/>
              </a:solidFill>
            </a:endParaRPr>
          </a:p>
          <a:p>
            <a:pPr marL="0" indent="0" algn="just">
              <a:buNone/>
            </a:pPr>
            <a:r>
              <a:rPr lang="et-EE" noProof="0" dirty="0">
                <a:solidFill>
                  <a:schemeClr val="tx2"/>
                </a:solidFill>
              </a:rPr>
              <a:t>•	Vaja on leida võimalus ettevalmistada ja kaasata täiendavat tööjõudu, samuti vabatahtlikke; ajakohastada õigusaktid ja regulatsioonid (õigusaktidega on kehtestatud ka näiteks õppekavad!) ning tagada jätkusuutlikkuse kindlustamiseks vajalik rahastamine.</a:t>
            </a:r>
          </a:p>
          <a:p>
            <a:pPr marL="0" indent="0" algn="just">
              <a:buNone/>
            </a:pPr>
            <a:r>
              <a:rPr lang="et-EE" noProof="0" dirty="0">
                <a:solidFill>
                  <a:schemeClr val="tx2"/>
                </a:solidFill>
              </a:rPr>
              <a:t>•	Teenus peab muutuma atraktiivseks nooremale põlvkonnale. Üle on vaja vaadata tingimused ja hinnakiri, sh teenuste liikide kohta, näidates ära omaosaluse suuruse. Tagada tuleb töövahendid. Supervisioon. Tagada vajalik infovahetus võrgustikutöös, milles sotsiaaltöötaja omab ülevaadet kogu tegevusest.</a:t>
            </a:r>
          </a:p>
          <a:p>
            <a:pPr marL="0" indent="0" algn="just">
              <a:buNone/>
            </a:pPr>
            <a:r>
              <a:rPr lang="et-EE" noProof="0" dirty="0">
                <a:solidFill>
                  <a:schemeClr val="tx2"/>
                </a:solidFill>
              </a:rPr>
              <a:t>•	Laiendamist vajab intervallhooldusteenus. Päeva- ja intervallhoolduse nõudluse rahuldamiseks on vaja luua täiendavad kohad üldhooldekodudes ja teiste teenusepakkujate juures. Samuti arendada ajutise, hooajalise üldhooldusteenuse pakkumist pansionaatteenusena. </a:t>
            </a:r>
          </a:p>
          <a:p>
            <a:pPr marL="0" indent="0" algn="just">
              <a:buNone/>
            </a:pPr>
            <a:r>
              <a:rPr lang="et-EE" noProof="0" dirty="0">
                <a:solidFill>
                  <a:schemeClr val="tx2"/>
                </a:solidFill>
              </a:rPr>
              <a:t>•	Vajalik on koduteenuse laiendamine suhtlemisvajaduse rahuldamiseks.</a:t>
            </a:r>
          </a:p>
        </p:txBody>
      </p:sp>
    </p:spTree>
    <p:extLst>
      <p:ext uri="{BB962C8B-B14F-4D97-AF65-F5344CB8AC3E}">
        <p14:creationId xmlns:p14="http://schemas.microsoft.com/office/powerpoint/2010/main" val="33168408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Hoolekandereform ja koduteenused</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fontScale="85000" lnSpcReduction="20000"/>
          </a:bodyPr>
          <a:lstStyle/>
          <a:p>
            <a:pPr marL="342900" lvl="0" indent="-342900" algn="just">
              <a:lnSpc>
                <a:spcPct val="150000"/>
              </a:lnSpc>
              <a:buFont typeface="Symbol" panose="05050102010706020507" pitchFamily="18" charset="2"/>
              <a:buChar char=""/>
            </a:pPr>
            <a:r>
              <a:rPr lang="et-EE" dirty="0">
                <a:latin typeface="Aptos (Body)"/>
                <a:ea typeface="Calibri" panose="020F0502020204030204" pitchFamily="34" charset="0"/>
              </a:rPr>
              <a:t>Tuleb l</a:t>
            </a:r>
            <a:r>
              <a:rPr lang="et-EE" dirty="0">
                <a:effectLst/>
                <a:latin typeface="Aptos (Body)"/>
                <a:ea typeface="Calibri" panose="020F0502020204030204" pitchFamily="34" charset="0"/>
              </a:rPr>
              <a:t>aiendada info- ja kommunikatsioonitehnoloogia vahendite kasutamist vananeva rahvastiku vajaduste rahuldamisel. Selleks toetada vastava riist- ja tarkvara ning digitaalpädevuse arendamist ja kasutusele võtmist, sh  teleteenuste kaudu; mobiilse tegevusjuhendaja laialdasemat rakendamist ning noorte kaasamist vanemaealiste aktiivõppe programmidesse ja digimentorlust. </a:t>
            </a:r>
            <a:endParaRPr lang="en-150" dirty="0">
              <a:effectLst/>
              <a:latin typeface="Aptos (Body)"/>
              <a:ea typeface="Arial" panose="020B0604020202020204" pitchFamily="34" charset="0"/>
            </a:endParaRPr>
          </a:p>
          <a:p>
            <a:pPr marL="342900" lvl="0" indent="-342900" algn="just">
              <a:lnSpc>
                <a:spcPct val="150000"/>
              </a:lnSpc>
              <a:buFont typeface="Symbol" panose="05050102010706020507" pitchFamily="18" charset="2"/>
              <a:buChar char=""/>
            </a:pPr>
            <a:r>
              <a:rPr lang="et-EE" dirty="0">
                <a:effectLst/>
                <a:latin typeface="Aptos (Body)"/>
                <a:ea typeface="Calibri" panose="020F0502020204030204" pitchFamily="34" charset="0"/>
                <a:cs typeface="Times New Roman" panose="02020603050405020304" pitchFamily="18" charset="0"/>
              </a:rPr>
              <a:t>Määratleme selgelt, et hoolduse korraldaja on vajadusel ka kliendile vajalike teenuste ja suhete korraldaja ning selles valdkonnas on mh ülesandeks teha kliendile kättesaadavamaks ühiskondlikus elus osalemine ning talle vajalikud teenused. </a:t>
            </a:r>
            <a:endParaRPr lang="en-150" dirty="0">
              <a:effectLst/>
              <a:latin typeface="Aptos (Body)"/>
              <a:ea typeface="Calibri" panose="020F0502020204030204" pitchFamily="34" charset="0"/>
              <a:cs typeface="Times New Roman" panose="02020603050405020304" pitchFamily="18" charset="0"/>
            </a:endParaRPr>
          </a:p>
          <a:p>
            <a:pPr marL="0" indent="0">
              <a:buNone/>
            </a:pPr>
            <a:endParaRPr lang="et-EE" noProof="0" dirty="0">
              <a:solidFill>
                <a:schemeClr val="tx2"/>
              </a:solidFill>
            </a:endParaRPr>
          </a:p>
          <a:p>
            <a:endParaRPr lang="et-EE" noProof="0" dirty="0">
              <a:solidFill>
                <a:schemeClr val="tx2"/>
              </a:solidFill>
            </a:endParaRPr>
          </a:p>
        </p:txBody>
      </p:sp>
    </p:spTree>
    <p:extLst>
      <p:ext uri="{BB962C8B-B14F-4D97-AF65-F5344CB8AC3E}">
        <p14:creationId xmlns:p14="http://schemas.microsoft.com/office/powerpoint/2010/main" val="41810423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Hoolekandereform ja koduteenused</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a:bodyPr>
          <a:lstStyle/>
          <a:p>
            <a:pPr marL="342900" lvl="0" indent="-342900" algn="just">
              <a:lnSpc>
                <a:spcPct val="150000"/>
              </a:lnSpc>
              <a:buFont typeface="Symbol" panose="05050102010706020507" pitchFamily="18" charset="2"/>
              <a:buChar char=""/>
            </a:pPr>
            <a:r>
              <a:rPr lang="et-EE" dirty="0">
                <a:effectLst/>
                <a:latin typeface="Aptos (Body)"/>
                <a:ea typeface="Calibri" panose="020F0502020204030204" pitchFamily="34" charset="0"/>
                <a:cs typeface="Times New Roman" panose="02020603050405020304" pitchFamily="18" charset="0"/>
              </a:rPr>
              <a:t>Toetada tuleb kogukondade kokku toomist ja koos tegutsemist, sh tudengite ja vanemaealiste jagatud eluruumide võimalusi ning teisi tegevusi, mis on suuatud eluruumide ja ümbruskonna kohandamisele, et inimestel oleks  võimalik võimalikult kaua oma kodus elada. Seejuures tuleb tähelepanu pöörata nii hajaasustuse kui korrusmajade probleemidele.</a:t>
            </a:r>
            <a:endParaRPr lang="en-150" dirty="0">
              <a:effectLst/>
              <a:latin typeface="Aptos (Body)"/>
              <a:ea typeface="Calibri" panose="020F0502020204030204" pitchFamily="34" charset="0"/>
              <a:cs typeface="Times New Roman" panose="02020603050405020304" pitchFamily="18" charset="0"/>
            </a:endParaRPr>
          </a:p>
          <a:p>
            <a:pPr marL="0" indent="0">
              <a:buNone/>
            </a:pPr>
            <a:endParaRPr lang="et-EE" noProof="0" dirty="0">
              <a:solidFill>
                <a:schemeClr val="tx2"/>
              </a:solidFill>
            </a:endParaRPr>
          </a:p>
          <a:p>
            <a:endParaRPr lang="et-EE" noProof="0" dirty="0">
              <a:solidFill>
                <a:schemeClr val="tx2"/>
              </a:solidFill>
            </a:endParaRPr>
          </a:p>
        </p:txBody>
      </p:sp>
    </p:spTree>
    <p:extLst>
      <p:ext uri="{BB962C8B-B14F-4D97-AF65-F5344CB8AC3E}">
        <p14:creationId xmlns:p14="http://schemas.microsoft.com/office/powerpoint/2010/main" val="281642649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Hoolekandereform ja koduteenused</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a:bodyPr>
          <a:lstStyle/>
          <a:p>
            <a:pPr marL="342900" lvl="0" indent="-342900" algn="just">
              <a:lnSpc>
                <a:spcPct val="150000"/>
              </a:lnSpc>
              <a:buFont typeface="Symbol" panose="05050102010706020507" pitchFamily="18" charset="2"/>
              <a:buChar char=""/>
            </a:pPr>
            <a:r>
              <a:rPr lang="et-EE" dirty="0">
                <a:effectLst/>
                <a:latin typeface="Aptos (Body)"/>
                <a:ea typeface="Calibri" panose="020F0502020204030204" pitchFamily="34" charset="0"/>
              </a:rPr>
              <a:t>Jätkata tuleb tegevustega, sh teenusmajade (kogukonnamajad, teenuse majad kahe teenuse vahele) võrgu laiendamisega, mis tagavad eakatele ja abi vajavatele inimestele kättesaadava ja vajaduspõhise kvaliteetse hooldusteenuse ning tugevdavad sotsiaalsüsteemi ja vähendavad perede hoolduskoormust, sh teenuse osutamiseks vajaliku tööjõu koolitamise ja neile väärikate töötingimuste loomisega. </a:t>
            </a:r>
            <a:endParaRPr lang="en-150" dirty="0">
              <a:effectLst/>
              <a:latin typeface="Aptos (Body)"/>
              <a:ea typeface="Arial" panose="020B0604020202020204" pitchFamily="34" charset="0"/>
            </a:endParaRPr>
          </a:p>
          <a:p>
            <a:pPr marL="0" indent="0">
              <a:buNone/>
            </a:pPr>
            <a:endParaRPr lang="et-EE" noProof="0" dirty="0">
              <a:solidFill>
                <a:schemeClr val="tx2"/>
              </a:solidFill>
            </a:endParaRPr>
          </a:p>
          <a:p>
            <a:endParaRPr lang="et-EE" noProof="0" dirty="0">
              <a:solidFill>
                <a:schemeClr val="tx2"/>
              </a:solidFill>
            </a:endParaRPr>
          </a:p>
        </p:txBody>
      </p:sp>
    </p:spTree>
    <p:extLst>
      <p:ext uri="{BB962C8B-B14F-4D97-AF65-F5344CB8AC3E}">
        <p14:creationId xmlns:p14="http://schemas.microsoft.com/office/powerpoint/2010/main" val="51882666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Hoolekandereform ja koduteenused</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fontScale="92500"/>
          </a:bodyPr>
          <a:lstStyle/>
          <a:p>
            <a:pPr marL="0" indent="0" algn="just">
              <a:buNone/>
            </a:pPr>
            <a:r>
              <a:rPr lang="et-EE" noProof="0" dirty="0">
                <a:solidFill>
                  <a:schemeClr val="tx2"/>
                </a:solidFill>
              </a:rPr>
              <a:t>•	Tuleb toetada suunda sellele, et hooldekodud spetsialiseeruvad sihtrühmast lähtuvalt ning tagatud on piisavalt hooldekodukohti, mis sobivad abivajajale, ning seda, et hooldusvajaduse spetsialiseerumine nõuab mahukamat ja haritumat tööjõudu.</a:t>
            </a:r>
          </a:p>
          <a:p>
            <a:pPr marL="0" indent="0" algn="just">
              <a:buNone/>
            </a:pPr>
            <a:r>
              <a:rPr lang="et-EE" noProof="0" dirty="0">
                <a:solidFill>
                  <a:schemeClr val="tx2"/>
                </a:solidFill>
              </a:rPr>
              <a:t>•	Arenenud ühiskonnas peaks hooldekodu või hooldekodu osakond spetsialiseeruma vastavalt inimese toimetulemist takistavale spetsiifikale. Vaja on laiendada ja arendada erihoolekandesüsteemi.</a:t>
            </a:r>
          </a:p>
          <a:p>
            <a:pPr marL="0" indent="0" algn="just">
              <a:buNone/>
            </a:pPr>
            <a:r>
              <a:rPr lang="et-EE" noProof="0" dirty="0">
                <a:solidFill>
                  <a:schemeClr val="tx2"/>
                </a:solidFill>
              </a:rPr>
              <a:t>•	Jätkata sotsiaalvaldkonnas heaolutehnoloogiate arendamist ja kasutusele võtmist; tuua tehnoloogilised vahendid kättesaadavamaks; toetada sihtgruppides nende kasutamiseks vajalike pädevuste arendamist; muuta vahendid rahaliselt kättesaadavamaks; mõelda, kuidas muuta valdkonnaga seonduvat mõttemaailma.</a:t>
            </a:r>
          </a:p>
          <a:p>
            <a:pPr marL="0" indent="0">
              <a:buNone/>
            </a:pPr>
            <a:endParaRPr lang="et-EE" sz="3000" noProof="0" dirty="0">
              <a:solidFill>
                <a:schemeClr val="tx2"/>
              </a:solidFill>
            </a:endParaRPr>
          </a:p>
          <a:p>
            <a:endParaRPr lang="et-EE" noProof="0" dirty="0">
              <a:solidFill>
                <a:schemeClr val="tx2"/>
              </a:solidFill>
            </a:endParaRPr>
          </a:p>
        </p:txBody>
      </p:sp>
    </p:spTree>
    <p:extLst>
      <p:ext uri="{BB962C8B-B14F-4D97-AF65-F5344CB8AC3E}">
        <p14:creationId xmlns:p14="http://schemas.microsoft.com/office/powerpoint/2010/main" val="28108983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n-US" b="1" noProof="0" dirty="0">
                <a:solidFill>
                  <a:schemeClr val="accent1"/>
                </a:solidFill>
              </a:rPr>
              <a:t>DEKLARATSIOONI EESM</a:t>
            </a:r>
            <a:r>
              <a:rPr lang="et-EE" b="1" dirty="0">
                <a:solidFill>
                  <a:schemeClr val="accent1"/>
                </a:solidFill>
              </a:rPr>
              <a:t>Ä</a:t>
            </a:r>
            <a:r>
              <a:rPr lang="en-US" b="1" noProof="0" dirty="0">
                <a:solidFill>
                  <a:schemeClr val="accent1"/>
                </a:solidFill>
              </a:rPr>
              <a:t>RGID</a:t>
            </a:r>
            <a:endParaRPr lang="et-EE" b="1" noProof="0" dirty="0">
              <a:solidFill>
                <a:schemeClr val="accent1"/>
              </a:solidFill>
            </a:endParaRP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a:bodyPr>
          <a:lstStyle/>
          <a:p>
            <a:pPr marL="0" indent="0">
              <a:buNone/>
            </a:pPr>
            <a:endParaRPr lang="et-EE" noProof="0" dirty="0">
              <a:solidFill>
                <a:schemeClr val="tx2"/>
              </a:solidFill>
            </a:endParaRPr>
          </a:p>
          <a:p>
            <a:pPr marL="0" indent="0" algn="just">
              <a:buNone/>
            </a:pPr>
            <a:r>
              <a:rPr lang="et-EE" sz="4800" dirty="0">
                <a:solidFill>
                  <a:schemeClr val="tx2"/>
                </a:solidFill>
              </a:rPr>
              <a:t>O</a:t>
            </a:r>
            <a:r>
              <a:rPr lang="et-EE" sz="4800" noProof="0" dirty="0">
                <a:solidFill>
                  <a:schemeClr val="tx2"/>
                </a:solidFill>
              </a:rPr>
              <a:t>mavalitsuspäevade deklaratsioonide  koostamise eesmärk on välja tuua, mida fookusesse võetud valdkondades järgnevalt esmajärjekorras arvesse võtta ja ära teha tuleks.</a:t>
            </a:r>
          </a:p>
        </p:txBody>
      </p:sp>
    </p:spTree>
    <p:extLst>
      <p:ext uri="{BB962C8B-B14F-4D97-AF65-F5344CB8AC3E}">
        <p14:creationId xmlns:p14="http://schemas.microsoft.com/office/powerpoint/2010/main" val="248042044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Hoolekandereform ja koduteenused</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a:bodyPr>
          <a:lstStyle/>
          <a:p>
            <a:pPr marL="0" indent="0">
              <a:buNone/>
            </a:pPr>
            <a:endParaRPr lang="et-EE" noProof="0" dirty="0">
              <a:solidFill>
                <a:schemeClr val="tx2"/>
              </a:solidFill>
            </a:endParaRPr>
          </a:p>
          <a:p>
            <a:pPr marL="0" indent="0">
              <a:buNone/>
            </a:pPr>
            <a:r>
              <a:rPr lang="et-EE" noProof="0" dirty="0">
                <a:solidFill>
                  <a:schemeClr val="tx2"/>
                </a:solidFill>
              </a:rPr>
              <a:t>•	Jätkata tuleb IT-lahenduste arendamist ja kasutusele võtmist hooldustöötajate töö dokumenteerimiseks ja koormuse juhtimiseks.</a:t>
            </a:r>
          </a:p>
          <a:p>
            <a:pPr marL="0" indent="0">
              <a:buNone/>
            </a:pPr>
            <a:r>
              <a:rPr lang="et-EE" noProof="0" dirty="0">
                <a:solidFill>
                  <a:schemeClr val="tx2"/>
                </a:solidFill>
              </a:rPr>
              <a:t>•	Lähtume sellest, et hea hooldusteenuse tagab inimene, kes abistab. Isikuabiteenuse osutamine on oskusi nõudev ja neid tuleb hoida. </a:t>
            </a:r>
          </a:p>
          <a:p>
            <a:pPr marL="0" indent="0">
              <a:buNone/>
            </a:pPr>
            <a:r>
              <a:rPr lang="et-EE" noProof="0" dirty="0">
                <a:solidFill>
                  <a:schemeClr val="tx2"/>
                </a:solidFill>
              </a:rPr>
              <a:t>•	Korraldame arutelu ettevõtjatega teemal, kuidas arendada hajaasutustes teenuste osutamist läbi ettevõtluse.</a:t>
            </a:r>
          </a:p>
          <a:p>
            <a:pPr marL="0" indent="0">
              <a:buNone/>
            </a:pPr>
            <a:r>
              <a:rPr lang="et-EE" noProof="0" dirty="0">
                <a:solidFill>
                  <a:schemeClr val="tx2"/>
                </a:solidFill>
              </a:rPr>
              <a:t>•	KOVi tasemel on oluline koduteenuste jm teenuste arendamine, mis vähendavad vajadust üldhooldusteenusele võtmiseks.</a:t>
            </a:r>
          </a:p>
          <a:p>
            <a:pPr marL="0" indent="0">
              <a:buNone/>
            </a:pPr>
            <a:endParaRPr lang="et-EE" sz="3200" noProof="0" dirty="0">
              <a:solidFill>
                <a:schemeClr val="tx2"/>
              </a:solidFill>
            </a:endParaRPr>
          </a:p>
          <a:p>
            <a:endParaRPr lang="et-EE" noProof="0" dirty="0">
              <a:solidFill>
                <a:schemeClr val="tx2"/>
              </a:solidFill>
            </a:endParaRPr>
          </a:p>
        </p:txBody>
      </p:sp>
    </p:spTree>
    <p:extLst>
      <p:ext uri="{BB962C8B-B14F-4D97-AF65-F5344CB8AC3E}">
        <p14:creationId xmlns:p14="http://schemas.microsoft.com/office/powerpoint/2010/main" val="328401123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Hoolekandereform ja koduteenused</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fontScale="92500" lnSpcReduction="10000"/>
          </a:bodyPr>
          <a:lstStyle/>
          <a:p>
            <a:pPr marL="0" indent="0">
              <a:buNone/>
            </a:pPr>
            <a:endParaRPr lang="et-EE" noProof="0" dirty="0">
              <a:solidFill>
                <a:schemeClr val="tx2"/>
              </a:solidFill>
            </a:endParaRPr>
          </a:p>
          <a:p>
            <a:pPr marL="0" indent="0">
              <a:buNone/>
            </a:pPr>
            <a:r>
              <a:rPr lang="et-EE" noProof="0" dirty="0">
                <a:solidFill>
                  <a:schemeClr val="tx2"/>
                </a:solidFill>
              </a:rPr>
              <a:t>•	Koduteenuse arendamine on pidev protsess. Selles edu saavutamiseks on vajalik: </a:t>
            </a:r>
          </a:p>
          <a:p>
            <a:pPr marL="0" indent="0">
              <a:buNone/>
            </a:pPr>
            <a:r>
              <a:rPr lang="et-EE" noProof="0" dirty="0">
                <a:solidFill>
                  <a:schemeClr val="tx2"/>
                </a:solidFill>
              </a:rPr>
              <a:t>o	Teenuse laiendamine uutele sihtrühmadele – erivajadustega noored ja taastusravi vajavad inimesed.</a:t>
            </a:r>
          </a:p>
          <a:p>
            <a:pPr marL="0" indent="0">
              <a:buNone/>
            </a:pPr>
            <a:r>
              <a:rPr lang="et-EE" noProof="0" dirty="0">
                <a:solidFill>
                  <a:schemeClr val="tx2"/>
                </a:solidFill>
              </a:rPr>
              <a:t>o	Töötajate täiendkoolitused ja vaimse tervise tugi – motivatsiooni hoidmine ja läbipõlemise ennetamine.</a:t>
            </a:r>
          </a:p>
          <a:p>
            <a:pPr marL="0" indent="0">
              <a:buNone/>
            </a:pPr>
            <a:r>
              <a:rPr lang="et-EE" noProof="0" dirty="0">
                <a:solidFill>
                  <a:schemeClr val="tx2"/>
                </a:solidFill>
              </a:rPr>
              <a:t>o	Digilahenduste edasiarendus – parem ülevaade teenuse kasutamisest ja tulemuslikkusest.</a:t>
            </a:r>
          </a:p>
          <a:p>
            <a:pPr marL="0" indent="0">
              <a:buNone/>
            </a:pPr>
            <a:r>
              <a:rPr lang="et-EE" noProof="0" dirty="0">
                <a:solidFill>
                  <a:schemeClr val="tx2"/>
                </a:solidFill>
              </a:rPr>
              <a:t>o	Kogukonna kaasamine ja vabatahtlike võrgustiku arendamine – seltsilised ja abikäed teenusesaajatele.</a:t>
            </a:r>
          </a:p>
          <a:p>
            <a:pPr marL="0" indent="0">
              <a:buNone/>
            </a:pPr>
            <a:r>
              <a:rPr lang="et-EE" noProof="0" dirty="0">
                <a:solidFill>
                  <a:schemeClr val="tx2"/>
                </a:solidFill>
              </a:rPr>
              <a:t>o	Keskkonnasäästlik transport – elektriautode kasutuselevõtt rohepöörde toetamiseks, kus need sobivad.</a:t>
            </a:r>
          </a:p>
          <a:p>
            <a:pPr marL="0" indent="0">
              <a:buNone/>
            </a:pPr>
            <a:endParaRPr lang="et-EE" noProof="0" dirty="0">
              <a:solidFill>
                <a:schemeClr val="tx2"/>
              </a:solidFill>
            </a:endParaRPr>
          </a:p>
          <a:p>
            <a:endParaRPr lang="et-EE" noProof="0" dirty="0">
              <a:solidFill>
                <a:schemeClr val="tx2"/>
              </a:solidFill>
            </a:endParaRPr>
          </a:p>
        </p:txBody>
      </p:sp>
    </p:spTree>
    <p:extLst>
      <p:ext uri="{BB962C8B-B14F-4D97-AF65-F5344CB8AC3E}">
        <p14:creationId xmlns:p14="http://schemas.microsoft.com/office/powerpoint/2010/main" val="349909119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Hoolekandereform ja koduteenused</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fontScale="92500"/>
          </a:bodyPr>
          <a:lstStyle/>
          <a:p>
            <a:pPr marL="0" indent="0">
              <a:buNone/>
            </a:pPr>
            <a:endParaRPr lang="et-EE" noProof="0" dirty="0">
              <a:solidFill>
                <a:schemeClr val="tx2"/>
              </a:solidFill>
            </a:endParaRPr>
          </a:p>
          <a:p>
            <a:pPr marL="0" indent="0" algn="just">
              <a:buNone/>
            </a:pPr>
            <a:r>
              <a:rPr lang="et-EE" noProof="0" dirty="0">
                <a:solidFill>
                  <a:schemeClr val="tx2"/>
                </a:solidFill>
              </a:rPr>
              <a:t>•	</a:t>
            </a:r>
            <a:r>
              <a:rPr lang="et-EE" noProof="0">
                <a:solidFill>
                  <a:schemeClr val="tx2"/>
                </a:solidFill>
              </a:rPr>
              <a:t>Vaatame üle tegevusvaldkonna </a:t>
            </a:r>
            <a:r>
              <a:rPr lang="et-EE" noProof="0" dirty="0">
                <a:solidFill>
                  <a:schemeClr val="tx2"/>
                </a:solidFill>
              </a:rPr>
              <a:t>õigusliku regulatsiooni eesmärgiga tagada selle selgus ja mõistlikkus (éesmärgipärasus). Mh on vaja täpsustada kogukonna mõiste ning mis on need baasvajadused, mida rahuldada. Teenustega ei pea kõiki vajadusi ära katma. Eelkõige tuleb tugevdada peret, et teenus muutuks riigile ja KOVile jõukohasemaks, mh: kaaluda vajadust koduteenuste osas ühtse teenuste kvaliteedistandardi kehtestamist ning isikuandmete kaitse ja andmekaitse regulatsioon (näiteks arendada abistajate ja nende tegevuse regulatsiooni).</a:t>
            </a:r>
          </a:p>
          <a:p>
            <a:pPr marL="0" indent="0" algn="just">
              <a:buNone/>
            </a:pPr>
            <a:r>
              <a:rPr lang="et-EE" noProof="0" dirty="0">
                <a:solidFill>
                  <a:schemeClr val="tx2"/>
                </a:solidFill>
              </a:rPr>
              <a:t>•	Jätkata tuleb era- ja kolmanda sektori kaasamisega.</a:t>
            </a:r>
          </a:p>
          <a:p>
            <a:pPr marL="0" indent="0" algn="just">
              <a:buNone/>
            </a:pPr>
            <a:r>
              <a:rPr lang="et-EE" noProof="0" dirty="0">
                <a:solidFill>
                  <a:schemeClr val="tx2"/>
                </a:solidFill>
              </a:rPr>
              <a:t>•	Teenuse pakkumisel on vaja isikulisi erisusi ning lahenduste otsimisel pakub paremaid lahendusi kogukonna kaasamine, et klient saaks ise abistajat valida. </a:t>
            </a:r>
          </a:p>
          <a:p>
            <a:pPr marL="0" indent="0">
              <a:buNone/>
            </a:pPr>
            <a:endParaRPr lang="et-EE" noProof="0" dirty="0">
              <a:solidFill>
                <a:schemeClr val="tx2"/>
              </a:solidFill>
            </a:endParaRPr>
          </a:p>
          <a:p>
            <a:endParaRPr lang="et-EE" noProof="0" dirty="0">
              <a:solidFill>
                <a:schemeClr val="tx2"/>
              </a:solidFill>
            </a:endParaRPr>
          </a:p>
        </p:txBody>
      </p:sp>
    </p:spTree>
    <p:extLst>
      <p:ext uri="{BB962C8B-B14F-4D97-AF65-F5344CB8AC3E}">
        <p14:creationId xmlns:p14="http://schemas.microsoft.com/office/powerpoint/2010/main" val="410402009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Lastekaitse</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a:bodyPr>
          <a:lstStyle/>
          <a:p>
            <a:endParaRPr lang="et-EE" noProof="0" dirty="0">
              <a:solidFill>
                <a:schemeClr val="tx2"/>
              </a:solidFill>
            </a:endParaRPr>
          </a:p>
          <a:p>
            <a:endParaRPr lang="et-EE" noProof="0" dirty="0">
              <a:solidFill>
                <a:schemeClr val="tx2"/>
              </a:solidFill>
            </a:endParaRPr>
          </a:p>
        </p:txBody>
      </p:sp>
    </p:spTree>
    <p:extLst>
      <p:ext uri="{BB962C8B-B14F-4D97-AF65-F5344CB8AC3E}">
        <p14:creationId xmlns:p14="http://schemas.microsoft.com/office/powerpoint/2010/main" val="9508642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Lastekaitse</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a:bodyPr>
          <a:lstStyle/>
          <a:p>
            <a:endParaRPr lang="et-EE" noProof="0" dirty="0">
              <a:solidFill>
                <a:schemeClr val="tx2"/>
              </a:solidFill>
            </a:endParaRPr>
          </a:p>
          <a:p>
            <a:endParaRPr lang="et-EE" noProof="0" dirty="0">
              <a:solidFill>
                <a:schemeClr val="tx2"/>
              </a:solidFill>
            </a:endParaRPr>
          </a:p>
        </p:txBody>
      </p:sp>
      <p:sp>
        <p:nvSpPr>
          <p:cNvPr id="5" name="TextBox 4">
            <a:extLst>
              <a:ext uri="{FF2B5EF4-FFF2-40B4-BE49-F238E27FC236}">
                <a16:creationId xmlns:a16="http://schemas.microsoft.com/office/drawing/2014/main" id="{0033495A-9E6C-7287-5E9C-A7974D65BE02}"/>
              </a:ext>
            </a:extLst>
          </p:cNvPr>
          <p:cNvSpPr txBox="1"/>
          <p:nvPr/>
        </p:nvSpPr>
        <p:spPr>
          <a:xfrm>
            <a:off x="914400" y="1691640"/>
            <a:ext cx="10439400" cy="1141146"/>
          </a:xfrm>
          <a:prstGeom prst="rect">
            <a:avLst/>
          </a:prstGeom>
          <a:noFill/>
        </p:spPr>
        <p:txBody>
          <a:bodyPr wrap="square">
            <a:spAutoFit/>
          </a:bodyPr>
          <a:lstStyle/>
          <a:p>
            <a:pPr algn="just">
              <a:lnSpc>
                <a:spcPct val="150000"/>
              </a:lnSpc>
            </a:pPr>
            <a:r>
              <a:rPr lang="et-EE" sz="2400" b="1" dirty="0">
                <a:effectLst/>
                <a:latin typeface="Aptos (Body)"/>
                <a:ea typeface="Calibri" panose="020F0502020204030204" pitchFamily="34" charset="0"/>
                <a:cs typeface="Times New Roman" panose="02020603050405020304" pitchFamily="18" charset="0"/>
              </a:rPr>
              <a:t>Seisukohad ja ettepanekud lastekaitse valdkonnas. </a:t>
            </a:r>
            <a:endParaRPr lang="en-US" sz="2400" b="1" dirty="0">
              <a:effectLst/>
              <a:latin typeface="Aptos (Body)"/>
              <a:ea typeface="Calibri" panose="020F0502020204030204" pitchFamily="34" charset="0"/>
              <a:cs typeface="Times New Roman" panose="02020603050405020304" pitchFamily="18" charset="0"/>
            </a:endParaRPr>
          </a:p>
          <a:p>
            <a:pPr algn="just">
              <a:lnSpc>
                <a:spcPct val="150000"/>
              </a:lnSpc>
            </a:pPr>
            <a:r>
              <a:rPr lang="et-EE" sz="2400" b="1" dirty="0">
                <a:effectLst/>
                <a:latin typeface="Aptos (Body)"/>
                <a:ea typeface="Calibri" panose="020F0502020204030204" pitchFamily="34" charset="0"/>
                <a:cs typeface="Times New Roman" panose="02020603050405020304" pitchFamily="18" charset="0"/>
              </a:rPr>
              <a:t>Korraldus ja muudatused, sh võrgustikutöö erinevate osapooltega.</a:t>
            </a:r>
            <a:endParaRPr lang="en-150" sz="2400" dirty="0">
              <a:effectLst/>
              <a:latin typeface="Aptos (Body)"/>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3267293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dirty="0">
                <a:solidFill>
                  <a:schemeClr val="accent1"/>
                </a:solidFill>
              </a:rPr>
              <a:t>L</a:t>
            </a:r>
            <a:r>
              <a:rPr lang="et-EE" b="1" noProof="0" dirty="0">
                <a:solidFill>
                  <a:schemeClr val="accent1"/>
                </a:solidFill>
              </a:rPr>
              <a:t>astekaitse</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a:bodyPr>
          <a:lstStyle/>
          <a:p>
            <a:endParaRPr lang="et-EE" noProof="0" dirty="0">
              <a:solidFill>
                <a:schemeClr val="tx2"/>
              </a:solidFill>
            </a:endParaRPr>
          </a:p>
          <a:p>
            <a:endParaRPr lang="et-EE" noProof="0" dirty="0">
              <a:solidFill>
                <a:schemeClr val="tx2"/>
              </a:solidFill>
            </a:endParaRPr>
          </a:p>
        </p:txBody>
      </p:sp>
      <p:sp>
        <p:nvSpPr>
          <p:cNvPr id="5" name="TextBox 4">
            <a:extLst>
              <a:ext uri="{FF2B5EF4-FFF2-40B4-BE49-F238E27FC236}">
                <a16:creationId xmlns:a16="http://schemas.microsoft.com/office/drawing/2014/main" id="{7878F51B-801C-3E9C-A838-99CD89C212C7}"/>
              </a:ext>
            </a:extLst>
          </p:cNvPr>
          <p:cNvSpPr txBox="1"/>
          <p:nvPr/>
        </p:nvSpPr>
        <p:spPr>
          <a:xfrm>
            <a:off x="925830" y="1453896"/>
            <a:ext cx="10427970" cy="5262979"/>
          </a:xfrm>
          <a:prstGeom prst="rect">
            <a:avLst/>
          </a:prstGeom>
          <a:noFill/>
        </p:spPr>
        <p:txBody>
          <a:bodyPr wrap="square">
            <a:spAutoFit/>
          </a:bodyPr>
          <a:lstStyle/>
          <a:p>
            <a:pPr algn="just"/>
            <a:r>
              <a:rPr lang="et-EE" sz="2800" dirty="0">
                <a:effectLst/>
                <a:latin typeface="Aptos (Body)"/>
                <a:ea typeface="Calibri" panose="020F0502020204030204" pitchFamily="34" charset="0"/>
              </a:rPr>
              <a:t>Laste ja pere toetamisel on oluline tähtsus lastekaitsetöö professionaalsusel ja seda tagaval tasemeõppe kvaliteedil. Tugeva haridusliku ettevalmistusega lastekaitsetöötajad on paremini varustatud empaatilise, teadliku ja süsteemse töö tegemiseks, mis aitab kaasa perede tegelikele muutustele ja laste heaolu tagamisele. </a:t>
            </a:r>
            <a:endParaRPr lang="en-US" sz="2800" dirty="0">
              <a:effectLst/>
              <a:latin typeface="Aptos (Body)"/>
              <a:ea typeface="Calibri" panose="020F0502020204030204" pitchFamily="34" charset="0"/>
            </a:endParaRPr>
          </a:p>
          <a:p>
            <a:pPr algn="just"/>
            <a:endParaRPr lang="en-US" sz="2800" dirty="0">
              <a:effectLst/>
              <a:latin typeface="Aptos (Body)"/>
              <a:ea typeface="Calibri" panose="020F0502020204030204" pitchFamily="34" charset="0"/>
            </a:endParaRPr>
          </a:p>
          <a:p>
            <a:pPr algn="just"/>
            <a:r>
              <a:rPr lang="et-EE" sz="2800" dirty="0">
                <a:effectLst/>
                <a:latin typeface="Aptos (Body)"/>
                <a:ea typeface="Calibri" panose="020F0502020204030204" pitchFamily="34" charset="0"/>
              </a:rPr>
              <a:t>Hädavajalik on tugevdada koostööd laste heaolu tagamisel – mitte ainult spetsialistide vahel, vaid ka erinevate süsteemide ja kogukonna tasandil. Samas pere peab säilitama oma õiguse ise oma elu üle otsustada – lastekaitsetöötaja ei tule juhtima, vaid toetama. </a:t>
            </a:r>
            <a:endParaRPr lang="en-150" sz="2800" dirty="0">
              <a:latin typeface="Aptos (Body)"/>
            </a:endParaRPr>
          </a:p>
        </p:txBody>
      </p:sp>
    </p:spTree>
    <p:extLst>
      <p:ext uri="{BB962C8B-B14F-4D97-AF65-F5344CB8AC3E}">
        <p14:creationId xmlns:p14="http://schemas.microsoft.com/office/powerpoint/2010/main" val="402555744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Lastekaitse</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a:bodyPr>
          <a:lstStyle/>
          <a:p>
            <a:pPr marL="0" indent="0" algn="just">
              <a:buNone/>
            </a:pPr>
            <a:endParaRPr lang="et-EE" sz="3600" dirty="0">
              <a:latin typeface="Times New Roman" panose="02020603050405020304" pitchFamily="18" charset="0"/>
              <a:ea typeface="Calibri" panose="020F0502020204030204" pitchFamily="34" charset="0"/>
            </a:endParaRPr>
          </a:p>
          <a:p>
            <a:pPr marL="0" indent="0" algn="just">
              <a:buNone/>
            </a:pPr>
            <a:r>
              <a:rPr lang="en-US" sz="3600" dirty="0">
                <a:effectLst/>
                <a:latin typeface="Aptos (Body)"/>
                <a:ea typeface="Calibri" panose="020F0502020204030204" pitchFamily="34" charset="0"/>
              </a:rPr>
              <a:t>Las</a:t>
            </a:r>
            <a:r>
              <a:rPr lang="et-EE" sz="3600" dirty="0">
                <a:effectLst/>
                <a:latin typeface="Aptos (Body)"/>
                <a:ea typeface="Calibri" panose="020F0502020204030204" pitchFamily="34" charset="0"/>
              </a:rPr>
              <a:t>tekaitsetöö saab olla tõhus ja inimkeskne ainult siis, kui selles on olemas süsteemne koostöö ning usaldus. </a:t>
            </a:r>
            <a:endParaRPr lang="en-US" sz="3600" dirty="0">
              <a:effectLst/>
              <a:latin typeface="Aptos (Body)"/>
              <a:ea typeface="Calibri" panose="020F0502020204030204" pitchFamily="34" charset="0"/>
            </a:endParaRPr>
          </a:p>
          <a:p>
            <a:pPr marL="0" indent="0" algn="just">
              <a:buNone/>
            </a:pPr>
            <a:endParaRPr lang="et-EE" sz="3600" dirty="0">
              <a:effectLst/>
              <a:latin typeface="Aptos (Body)"/>
              <a:ea typeface="Calibri" panose="020F0502020204030204" pitchFamily="34" charset="0"/>
            </a:endParaRPr>
          </a:p>
          <a:p>
            <a:pPr marL="0" indent="0" algn="just">
              <a:buNone/>
            </a:pPr>
            <a:r>
              <a:rPr lang="et-EE" sz="3600" dirty="0">
                <a:effectLst/>
                <a:latin typeface="Aptos (Body)"/>
                <a:ea typeface="Calibri" panose="020F0502020204030204" pitchFamily="34" charset="0"/>
              </a:rPr>
              <a:t>Kohalikud omavalitsused – nii ametkondlikul kui poliitilisel tasandil – mängivad siin võtmerolli, kujundades väärtusi ja tingimusi, milles lastekaitse ja laste heaolu tagamine tegelikult toimib.</a:t>
            </a:r>
            <a:endParaRPr lang="et-EE" sz="3600" noProof="0" dirty="0">
              <a:solidFill>
                <a:schemeClr val="tx2"/>
              </a:solidFill>
              <a:latin typeface="Aptos (Body)"/>
            </a:endParaRPr>
          </a:p>
        </p:txBody>
      </p:sp>
    </p:spTree>
    <p:extLst>
      <p:ext uri="{BB962C8B-B14F-4D97-AF65-F5344CB8AC3E}">
        <p14:creationId xmlns:p14="http://schemas.microsoft.com/office/powerpoint/2010/main" val="618783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Lastekaitse</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a:bodyPr>
          <a:lstStyle/>
          <a:p>
            <a:endParaRPr lang="et-EE" noProof="0" dirty="0">
              <a:solidFill>
                <a:schemeClr val="tx2"/>
              </a:solidFill>
            </a:endParaRPr>
          </a:p>
          <a:p>
            <a:endParaRPr lang="et-EE" noProof="0" dirty="0">
              <a:solidFill>
                <a:schemeClr val="tx2"/>
              </a:solidFill>
            </a:endParaRPr>
          </a:p>
        </p:txBody>
      </p:sp>
      <p:sp>
        <p:nvSpPr>
          <p:cNvPr id="5" name="TextBox 4">
            <a:extLst>
              <a:ext uri="{FF2B5EF4-FFF2-40B4-BE49-F238E27FC236}">
                <a16:creationId xmlns:a16="http://schemas.microsoft.com/office/drawing/2014/main" id="{DB47C9BE-18DA-5B68-691D-05820401DAB6}"/>
              </a:ext>
            </a:extLst>
          </p:cNvPr>
          <p:cNvSpPr txBox="1"/>
          <p:nvPr/>
        </p:nvSpPr>
        <p:spPr>
          <a:xfrm>
            <a:off x="941832" y="1773936"/>
            <a:ext cx="10232136" cy="2304413"/>
          </a:xfrm>
          <a:prstGeom prst="rect">
            <a:avLst/>
          </a:prstGeom>
          <a:noFill/>
        </p:spPr>
        <p:txBody>
          <a:bodyPr wrap="square">
            <a:spAutoFit/>
          </a:bodyPr>
          <a:lstStyle/>
          <a:p>
            <a:pPr algn="just"/>
            <a:r>
              <a:rPr lang="et-EE" sz="4000" b="1" dirty="0">
                <a:solidFill>
                  <a:srgbClr val="000000"/>
                </a:solidFill>
                <a:effectLst/>
                <a:latin typeface="Aptos (Body)"/>
                <a:ea typeface="Calibri" panose="020F0502020204030204" pitchFamily="34" charset="0"/>
              </a:rPr>
              <a:t>Lastekaitse valdkonna tegevuse korraldamisel on oluline lähtuda järgmisest:</a:t>
            </a:r>
            <a:endParaRPr lang="en-150" sz="4000" b="1" dirty="0">
              <a:effectLst/>
              <a:latin typeface="Aptos (Body)"/>
              <a:ea typeface="Arial" panose="020B0604020202020204" pitchFamily="34" charset="0"/>
            </a:endParaRPr>
          </a:p>
          <a:p>
            <a:pPr algn="just">
              <a:lnSpc>
                <a:spcPct val="150000"/>
              </a:lnSpc>
            </a:pPr>
            <a:r>
              <a:rPr lang="et-EE" sz="1800" dirty="0">
                <a:solidFill>
                  <a:srgbClr val="000000"/>
                </a:solidFill>
                <a:effectLst/>
                <a:latin typeface="Times New Roman" panose="02020603050405020304" pitchFamily="18" charset="0"/>
                <a:ea typeface="Calibri" panose="020F0502020204030204" pitchFamily="34" charset="0"/>
              </a:rPr>
              <a:t> </a:t>
            </a:r>
            <a:endParaRPr lang="en-150" sz="1600" dirty="0">
              <a:effectLst/>
              <a:latin typeface="Arial" panose="020B0604020202020204" pitchFamily="34" charset="0"/>
              <a:ea typeface="Arial" panose="020B0604020202020204" pitchFamily="34" charset="0"/>
            </a:endParaRPr>
          </a:p>
        </p:txBody>
      </p:sp>
    </p:spTree>
    <p:extLst>
      <p:ext uri="{BB962C8B-B14F-4D97-AF65-F5344CB8AC3E}">
        <p14:creationId xmlns:p14="http://schemas.microsoft.com/office/powerpoint/2010/main" val="278132493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Lastekaitse</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a:bodyPr>
          <a:lstStyle/>
          <a:p>
            <a:endParaRPr lang="et-EE" noProof="0" dirty="0">
              <a:solidFill>
                <a:schemeClr val="tx2"/>
              </a:solidFill>
            </a:endParaRPr>
          </a:p>
          <a:p>
            <a:endParaRPr lang="et-EE" noProof="0" dirty="0">
              <a:solidFill>
                <a:schemeClr val="tx2"/>
              </a:solidFill>
            </a:endParaRPr>
          </a:p>
        </p:txBody>
      </p:sp>
      <p:sp>
        <p:nvSpPr>
          <p:cNvPr id="5" name="TextBox 4">
            <a:extLst>
              <a:ext uri="{FF2B5EF4-FFF2-40B4-BE49-F238E27FC236}">
                <a16:creationId xmlns:a16="http://schemas.microsoft.com/office/drawing/2014/main" id="{DB47C9BE-18DA-5B68-691D-05820401DAB6}"/>
              </a:ext>
            </a:extLst>
          </p:cNvPr>
          <p:cNvSpPr txBox="1"/>
          <p:nvPr/>
        </p:nvSpPr>
        <p:spPr>
          <a:xfrm>
            <a:off x="838200" y="1330381"/>
            <a:ext cx="10515600" cy="3462294"/>
          </a:xfrm>
          <a:prstGeom prst="rect">
            <a:avLst/>
          </a:prstGeom>
          <a:noFill/>
        </p:spPr>
        <p:txBody>
          <a:bodyPr wrap="square">
            <a:spAutoFit/>
          </a:bodyPr>
          <a:lstStyle/>
          <a:p>
            <a:pPr>
              <a:lnSpc>
                <a:spcPct val="115000"/>
              </a:lnSpc>
            </a:pPr>
            <a:endParaRPr lang="et-EE" sz="3200" dirty="0">
              <a:effectLst/>
              <a:latin typeface="Aptos (Body)"/>
              <a:ea typeface="Arial" panose="020B0604020202020204" pitchFamily="34" charset="0"/>
            </a:endParaRPr>
          </a:p>
          <a:p>
            <a:pPr>
              <a:lnSpc>
                <a:spcPct val="115000"/>
              </a:lnSpc>
            </a:pPr>
            <a:r>
              <a:rPr lang="et-EE" sz="3200" dirty="0">
                <a:effectLst/>
                <a:latin typeface="Aptos (Body)"/>
                <a:ea typeface="Arial" panose="020B0604020202020204" pitchFamily="34" charset="0"/>
              </a:rPr>
              <a:t>Muutunud on arusaam sellest, </a:t>
            </a:r>
          </a:p>
          <a:p>
            <a:pPr marL="457200" indent="-457200">
              <a:lnSpc>
                <a:spcPct val="115000"/>
              </a:lnSpc>
              <a:buFont typeface="Arial" panose="020B0604020202020204" pitchFamily="34" charset="0"/>
              <a:buChar char="•"/>
            </a:pPr>
            <a:r>
              <a:rPr lang="et-EE" sz="3200" dirty="0">
                <a:effectLst/>
                <a:latin typeface="Aptos (Body)"/>
                <a:ea typeface="Arial" panose="020B0604020202020204" pitchFamily="34" charset="0"/>
              </a:rPr>
              <a:t>millega laste huvides on vaja tegeleda,</a:t>
            </a:r>
          </a:p>
          <a:p>
            <a:pPr marL="457200" indent="-457200">
              <a:lnSpc>
                <a:spcPct val="115000"/>
              </a:lnSpc>
              <a:buFont typeface="Arial" panose="020B0604020202020204" pitchFamily="34" charset="0"/>
              <a:buChar char="•"/>
            </a:pPr>
            <a:r>
              <a:rPr lang="et-EE" sz="3200" dirty="0">
                <a:latin typeface="Aptos (Body)"/>
                <a:ea typeface="Arial" panose="020B0604020202020204" pitchFamily="34" charset="0"/>
              </a:rPr>
              <a:t>mida ja kuidas on vaja teha ja </a:t>
            </a:r>
            <a:endParaRPr lang="et-EE" sz="3200" dirty="0">
              <a:effectLst/>
              <a:latin typeface="Aptos (Body)"/>
              <a:ea typeface="Arial" panose="020B0604020202020204" pitchFamily="34" charset="0"/>
            </a:endParaRPr>
          </a:p>
          <a:p>
            <a:pPr marL="457200" indent="-457200">
              <a:lnSpc>
                <a:spcPct val="115000"/>
              </a:lnSpc>
              <a:buFont typeface="Arial" panose="020B0604020202020204" pitchFamily="34" charset="0"/>
              <a:buChar char="•"/>
            </a:pPr>
            <a:r>
              <a:rPr lang="et-EE" sz="3200" dirty="0">
                <a:effectLst/>
                <a:latin typeface="Aptos (Body)"/>
                <a:ea typeface="Arial" panose="020B0604020202020204" pitchFamily="34" charset="0"/>
              </a:rPr>
              <a:t>kes kõik selles valdkonnas koostöö tegemisel osalema peavad. </a:t>
            </a:r>
            <a:endParaRPr lang="en-150" sz="3200" dirty="0">
              <a:effectLst/>
              <a:latin typeface="Aptos (Body)"/>
              <a:ea typeface="Arial" panose="020B0604020202020204" pitchFamily="34" charset="0"/>
            </a:endParaRPr>
          </a:p>
        </p:txBody>
      </p:sp>
    </p:spTree>
    <p:extLst>
      <p:ext uri="{BB962C8B-B14F-4D97-AF65-F5344CB8AC3E}">
        <p14:creationId xmlns:p14="http://schemas.microsoft.com/office/powerpoint/2010/main" val="36435531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Lastekaitse</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a:bodyPr>
          <a:lstStyle/>
          <a:p>
            <a:endParaRPr lang="et-EE" noProof="0" dirty="0">
              <a:solidFill>
                <a:schemeClr val="tx2"/>
              </a:solidFill>
            </a:endParaRPr>
          </a:p>
          <a:p>
            <a:endParaRPr lang="et-EE" noProof="0" dirty="0">
              <a:solidFill>
                <a:schemeClr val="tx2"/>
              </a:solidFill>
            </a:endParaRPr>
          </a:p>
        </p:txBody>
      </p:sp>
      <p:sp>
        <p:nvSpPr>
          <p:cNvPr id="5" name="TextBox 4">
            <a:extLst>
              <a:ext uri="{FF2B5EF4-FFF2-40B4-BE49-F238E27FC236}">
                <a16:creationId xmlns:a16="http://schemas.microsoft.com/office/drawing/2014/main" id="{DB47C9BE-18DA-5B68-691D-05820401DAB6}"/>
              </a:ext>
            </a:extLst>
          </p:cNvPr>
          <p:cNvSpPr txBox="1"/>
          <p:nvPr/>
        </p:nvSpPr>
        <p:spPr>
          <a:xfrm>
            <a:off x="838200" y="1330381"/>
            <a:ext cx="10515600" cy="5200847"/>
          </a:xfrm>
          <a:prstGeom prst="rect">
            <a:avLst/>
          </a:prstGeom>
          <a:noFill/>
        </p:spPr>
        <p:txBody>
          <a:bodyPr wrap="square">
            <a:spAutoFit/>
          </a:bodyPr>
          <a:lstStyle/>
          <a:p>
            <a:pPr marL="457200" indent="-457200" algn="just">
              <a:lnSpc>
                <a:spcPct val="150000"/>
              </a:lnSpc>
              <a:buFont typeface="Arial" panose="020B0604020202020204" pitchFamily="34" charset="0"/>
              <a:buChar char="•"/>
            </a:pPr>
            <a:r>
              <a:rPr lang="et-EE" sz="2800" dirty="0">
                <a:solidFill>
                  <a:srgbClr val="000000"/>
                </a:solidFill>
                <a:effectLst/>
                <a:latin typeface="Aptos (Body)"/>
                <a:ea typeface="Calibri" panose="020F0502020204030204" pitchFamily="34" charset="0"/>
              </a:rPr>
              <a:t>Laste ja pere toetamisel on oluline tähtsus lastekaitsetöö professionaalsusel ja seda tagaval tasemeõppe kvaliteedil. </a:t>
            </a:r>
            <a:endParaRPr lang="en-150" sz="2800" dirty="0">
              <a:effectLst/>
              <a:latin typeface="Aptos (Body)"/>
              <a:ea typeface="Arial" panose="020B0604020202020204" pitchFamily="34" charset="0"/>
            </a:endParaRPr>
          </a:p>
          <a:p>
            <a:pPr marL="457200" indent="-457200" algn="just">
              <a:lnSpc>
                <a:spcPct val="150000"/>
              </a:lnSpc>
              <a:buFont typeface="Arial" panose="020B0604020202020204" pitchFamily="34" charset="0"/>
              <a:buChar char="•"/>
            </a:pPr>
            <a:r>
              <a:rPr lang="et-EE" sz="2800" dirty="0">
                <a:solidFill>
                  <a:srgbClr val="000000"/>
                </a:solidFill>
                <a:effectLst/>
                <a:latin typeface="Aptos (Body)"/>
                <a:ea typeface="Calibri" panose="020F0502020204030204" pitchFamily="34" charset="0"/>
              </a:rPr>
              <a:t>Lastekaitsetöö saab olla tõhus ja inimkeskne ainult siis, kui selles on olemas süsteemne koostöö ning usaldus. </a:t>
            </a:r>
            <a:endParaRPr lang="en-US" sz="2800" dirty="0">
              <a:solidFill>
                <a:srgbClr val="000000"/>
              </a:solidFill>
              <a:effectLst/>
              <a:latin typeface="Aptos (Body)"/>
              <a:ea typeface="Calibri" panose="020F0502020204030204" pitchFamily="34" charset="0"/>
            </a:endParaRPr>
          </a:p>
          <a:p>
            <a:pPr marL="457200" indent="-457200" algn="just">
              <a:lnSpc>
                <a:spcPct val="150000"/>
              </a:lnSpc>
              <a:buFont typeface="Arial" panose="020B0604020202020204" pitchFamily="34" charset="0"/>
              <a:buChar char="•"/>
            </a:pPr>
            <a:r>
              <a:rPr lang="et-EE" sz="2800" dirty="0">
                <a:solidFill>
                  <a:srgbClr val="000000"/>
                </a:solidFill>
                <a:effectLst/>
                <a:latin typeface="Aptos (Body)"/>
                <a:ea typeface="Calibri" panose="020F0502020204030204" pitchFamily="34" charset="0"/>
              </a:rPr>
              <a:t>Kohalikud omavalitsused – nii ametkondlikul kui poliitilisel tasandil – mängivad siin võtmerolli, kujundades väärtusi ja tingimusi, milles lastekaitse ja laste heaolu tagamine tegelikult toimib.</a:t>
            </a:r>
            <a:endParaRPr lang="en-150" sz="2800" dirty="0">
              <a:effectLst/>
              <a:latin typeface="Aptos (Body)"/>
              <a:ea typeface="Arial" panose="020B0604020202020204" pitchFamily="34" charset="0"/>
            </a:endParaRPr>
          </a:p>
        </p:txBody>
      </p:sp>
    </p:spTree>
    <p:extLst>
      <p:ext uri="{BB962C8B-B14F-4D97-AF65-F5344CB8AC3E}">
        <p14:creationId xmlns:p14="http://schemas.microsoft.com/office/powerpoint/2010/main" val="35141312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n-US" b="1" noProof="0" dirty="0">
                <a:solidFill>
                  <a:schemeClr val="accent1"/>
                </a:solidFill>
              </a:rPr>
              <a:t>DEKLARATSIOONI EESM</a:t>
            </a:r>
            <a:r>
              <a:rPr lang="et-EE" b="1" dirty="0">
                <a:solidFill>
                  <a:schemeClr val="accent1"/>
                </a:solidFill>
              </a:rPr>
              <a:t>Ä</a:t>
            </a:r>
            <a:r>
              <a:rPr lang="en-US" b="1" noProof="0" dirty="0">
                <a:solidFill>
                  <a:schemeClr val="accent1"/>
                </a:solidFill>
              </a:rPr>
              <a:t>RGID</a:t>
            </a:r>
            <a:endParaRPr lang="et-EE" b="1" noProof="0" dirty="0">
              <a:solidFill>
                <a:schemeClr val="accent1"/>
              </a:solidFill>
            </a:endParaRP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lnSpcReduction="10000"/>
          </a:bodyPr>
          <a:lstStyle/>
          <a:p>
            <a:pPr marL="0" indent="0">
              <a:buNone/>
            </a:pPr>
            <a:endParaRPr lang="et-EE" noProof="0" dirty="0">
              <a:solidFill>
                <a:schemeClr val="tx2"/>
              </a:solidFill>
            </a:endParaRPr>
          </a:p>
          <a:p>
            <a:pPr marL="0" indent="0" algn="just">
              <a:buNone/>
            </a:pPr>
            <a:r>
              <a:rPr lang="et-EE" sz="4800" dirty="0">
                <a:solidFill>
                  <a:schemeClr val="tx2"/>
                </a:solidFill>
              </a:rPr>
              <a:t>Toimetulekuga seonduvaid kohaliku omavalitsuse ülesandeid arvesse võttes keskendub Eesti X Omavalitsuspäev (OVP 2025) kohaliku omavalitsuse ja riigi koostööle ettevõtluse toetamise ja sotsiaalhoolekande korraldamise valdkonnas. </a:t>
            </a:r>
            <a:endParaRPr lang="et-EE" sz="4800" noProof="0" dirty="0">
              <a:solidFill>
                <a:schemeClr val="tx2"/>
              </a:solidFill>
            </a:endParaRPr>
          </a:p>
        </p:txBody>
      </p:sp>
    </p:spTree>
    <p:extLst>
      <p:ext uri="{BB962C8B-B14F-4D97-AF65-F5344CB8AC3E}">
        <p14:creationId xmlns:p14="http://schemas.microsoft.com/office/powerpoint/2010/main" val="235390369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Lastekaitse</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a:bodyPr>
          <a:lstStyle/>
          <a:p>
            <a:endParaRPr lang="et-EE" noProof="0" dirty="0">
              <a:solidFill>
                <a:schemeClr val="tx2"/>
              </a:solidFill>
            </a:endParaRPr>
          </a:p>
          <a:p>
            <a:endParaRPr lang="et-EE" noProof="0" dirty="0">
              <a:solidFill>
                <a:schemeClr val="tx2"/>
              </a:solidFill>
            </a:endParaRPr>
          </a:p>
        </p:txBody>
      </p:sp>
      <p:sp>
        <p:nvSpPr>
          <p:cNvPr id="5" name="TextBox 4">
            <a:extLst>
              <a:ext uri="{FF2B5EF4-FFF2-40B4-BE49-F238E27FC236}">
                <a16:creationId xmlns:a16="http://schemas.microsoft.com/office/drawing/2014/main" id="{DB47C9BE-18DA-5B68-691D-05820401DAB6}"/>
              </a:ext>
            </a:extLst>
          </p:cNvPr>
          <p:cNvSpPr txBox="1"/>
          <p:nvPr/>
        </p:nvSpPr>
        <p:spPr>
          <a:xfrm>
            <a:off x="838200" y="1330381"/>
            <a:ext cx="10783824" cy="5196166"/>
          </a:xfrm>
          <a:prstGeom prst="rect">
            <a:avLst/>
          </a:prstGeom>
          <a:noFill/>
        </p:spPr>
        <p:txBody>
          <a:bodyPr wrap="square">
            <a:spAutoFit/>
          </a:bodyPr>
          <a:lstStyle/>
          <a:p>
            <a:pPr marL="457200" indent="-457200" algn="just">
              <a:lnSpc>
                <a:spcPct val="150000"/>
              </a:lnSpc>
              <a:buFont typeface="Arial" panose="020B0604020202020204" pitchFamily="34" charset="0"/>
              <a:buChar char="•"/>
            </a:pPr>
            <a:r>
              <a:rPr lang="et-EE" sz="2800" dirty="0">
                <a:solidFill>
                  <a:srgbClr val="000000"/>
                </a:solidFill>
                <a:effectLst/>
                <a:latin typeface="Aptos (Body)"/>
                <a:ea typeface="Calibri" panose="020F0502020204030204" pitchFamily="34" charset="0"/>
                <a:cs typeface="Times New Roman" panose="02020603050405020304" pitchFamily="18" charset="0"/>
              </a:rPr>
              <a:t>Vaja on järjekindalt ja süstemaatiliselt arendada laste kaitseks olulist võrgustikutööd, sh selle aluseks olevat õiguslikku regulatsiooni, sest tänaseid praktikaid arvesse võttes  (lapse pereliikmed elavad erinevates KOV-ides; laps elab ja õpib erinevas KOV-is jne.) on hädavajalik erinevate valdkondade spetsialiste kaasav omavalitsuste piire ületav koostöö.</a:t>
            </a:r>
            <a:endParaRPr lang="en-150" sz="2800" dirty="0">
              <a:effectLst/>
              <a:latin typeface="Aptos (Body)"/>
              <a:ea typeface="Calibri" panose="020F0502020204030204" pitchFamily="34" charset="0"/>
              <a:cs typeface="Times New Roman" panose="02020603050405020304" pitchFamily="18" charset="0"/>
            </a:endParaRPr>
          </a:p>
          <a:p>
            <a:pPr algn="just">
              <a:lnSpc>
                <a:spcPct val="150000"/>
              </a:lnSpc>
            </a:pPr>
            <a:r>
              <a:rPr lang="et-EE"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 </a:t>
            </a:r>
            <a:endParaRPr lang="en-US" sz="28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algn="just">
              <a:lnSpc>
                <a:spcPct val="150000"/>
              </a:lnSpc>
            </a:pPr>
            <a:endParaRPr lang="en-150"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1571952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Lastekaitse</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a:bodyPr>
          <a:lstStyle/>
          <a:p>
            <a:endParaRPr lang="et-EE" noProof="0" dirty="0">
              <a:solidFill>
                <a:schemeClr val="tx2"/>
              </a:solidFill>
            </a:endParaRPr>
          </a:p>
          <a:p>
            <a:endParaRPr lang="et-EE" noProof="0" dirty="0">
              <a:solidFill>
                <a:schemeClr val="tx2"/>
              </a:solidFill>
            </a:endParaRPr>
          </a:p>
        </p:txBody>
      </p:sp>
      <p:sp>
        <p:nvSpPr>
          <p:cNvPr id="5" name="TextBox 4">
            <a:extLst>
              <a:ext uri="{FF2B5EF4-FFF2-40B4-BE49-F238E27FC236}">
                <a16:creationId xmlns:a16="http://schemas.microsoft.com/office/drawing/2014/main" id="{DB47C9BE-18DA-5B68-691D-05820401DAB6}"/>
              </a:ext>
            </a:extLst>
          </p:cNvPr>
          <p:cNvSpPr txBox="1"/>
          <p:nvPr/>
        </p:nvSpPr>
        <p:spPr>
          <a:xfrm>
            <a:off x="838200" y="1330381"/>
            <a:ext cx="10783824" cy="4549835"/>
          </a:xfrm>
          <a:prstGeom prst="rect">
            <a:avLst/>
          </a:prstGeom>
          <a:noFill/>
        </p:spPr>
        <p:txBody>
          <a:bodyPr wrap="square">
            <a:spAutoFit/>
          </a:bodyPr>
          <a:lstStyle/>
          <a:p>
            <a:pPr marL="457200" indent="-457200" algn="just">
              <a:lnSpc>
                <a:spcPct val="150000"/>
              </a:lnSpc>
              <a:buFont typeface="Arial" panose="020B0604020202020204" pitchFamily="34" charset="0"/>
              <a:buChar char="•"/>
            </a:pPr>
            <a:r>
              <a:rPr lang="et-EE" sz="2800" dirty="0">
                <a:solidFill>
                  <a:srgbClr val="000000"/>
                </a:solidFill>
                <a:effectLst/>
                <a:latin typeface="Aptos (Body)"/>
                <a:ea typeface="Calibri" panose="020F0502020204030204" pitchFamily="34" charset="0"/>
              </a:rPr>
              <a:t>Jätkata tegevusi, mille eesmärk on abivajavate laste märkamiseks ja abistamiseks tõhustada lastekaitsesüsteemi ning pööratakse suuremat tähelepanu ennetusele, parandatakse valdkondade vahelist koostööd, uuendatakse lastekaitsetöö juhtumikorraldust, tõhustatakse kohaliku omavalitsuse ja riigi lastekaitsetöö korraldust ning lastekaitse kvaliteedi ja järelevalve süsteemi. </a:t>
            </a:r>
            <a:endParaRPr lang="en-150" sz="2800" dirty="0">
              <a:effectLst/>
              <a:latin typeface="Aptos (Body)"/>
              <a:ea typeface="Arial" panose="020B0604020202020204" pitchFamily="34" charset="0"/>
            </a:endParaRPr>
          </a:p>
          <a:p>
            <a:pPr algn="just">
              <a:lnSpc>
                <a:spcPct val="150000"/>
              </a:lnSpc>
            </a:pPr>
            <a:endParaRPr lang="en-150"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822420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Lastekaitse</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a:bodyPr>
          <a:lstStyle/>
          <a:p>
            <a:endParaRPr lang="et-EE" noProof="0" dirty="0">
              <a:solidFill>
                <a:schemeClr val="tx2"/>
              </a:solidFill>
            </a:endParaRPr>
          </a:p>
          <a:p>
            <a:endParaRPr lang="et-EE" noProof="0" dirty="0">
              <a:solidFill>
                <a:schemeClr val="tx2"/>
              </a:solidFill>
            </a:endParaRPr>
          </a:p>
        </p:txBody>
      </p:sp>
      <p:sp>
        <p:nvSpPr>
          <p:cNvPr id="5" name="TextBox 4">
            <a:extLst>
              <a:ext uri="{FF2B5EF4-FFF2-40B4-BE49-F238E27FC236}">
                <a16:creationId xmlns:a16="http://schemas.microsoft.com/office/drawing/2014/main" id="{DB47C9BE-18DA-5B68-691D-05820401DAB6}"/>
              </a:ext>
            </a:extLst>
          </p:cNvPr>
          <p:cNvSpPr txBox="1"/>
          <p:nvPr/>
        </p:nvSpPr>
        <p:spPr>
          <a:xfrm>
            <a:off x="838200" y="1330381"/>
            <a:ext cx="10783824" cy="2610843"/>
          </a:xfrm>
          <a:prstGeom prst="rect">
            <a:avLst/>
          </a:prstGeom>
          <a:noFill/>
        </p:spPr>
        <p:txBody>
          <a:bodyPr wrap="square">
            <a:spAutoFit/>
          </a:bodyPr>
          <a:lstStyle/>
          <a:p>
            <a:pPr marL="457200" indent="-457200" algn="just">
              <a:lnSpc>
                <a:spcPct val="150000"/>
              </a:lnSpc>
              <a:buFont typeface="Arial" panose="020B0604020202020204" pitchFamily="34" charset="0"/>
              <a:buChar char="•"/>
            </a:pPr>
            <a:r>
              <a:rPr lang="fi-FI" sz="2800" dirty="0">
                <a:solidFill>
                  <a:srgbClr val="000000"/>
                </a:solidFill>
                <a:effectLst/>
                <a:latin typeface="Aptos (Body)"/>
                <a:ea typeface="Calibri" panose="020F0502020204030204" pitchFamily="34" charset="0"/>
              </a:rPr>
              <a:t>Jätkuvalt tuleb tähelepanu pöörata ennetustööle. </a:t>
            </a:r>
          </a:p>
          <a:p>
            <a:pPr marL="457200" indent="-457200" algn="just">
              <a:lnSpc>
                <a:spcPct val="150000"/>
              </a:lnSpc>
              <a:buFont typeface="Arial" panose="020B0604020202020204" pitchFamily="34" charset="0"/>
              <a:buChar char="•"/>
            </a:pPr>
            <a:r>
              <a:rPr lang="fi-FI" sz="2800" dirty="0">
                <a:solidFill>
                  <a:srgbClr val="000000"/>
                </a:solidFill>
                <a:effectLst/>
                <a:latin typeface="Aptos (Body)"/>
                <a:ea typeface="Calibri" panose="020F0502020204030204" pitchFamily="34" charset="0"/>
              </a:rPr>
              <a:t>Laiemalt kasutada perepesa mudelit ja lapsevanemate ettevalmistuskoolitusi.</a:t>
            </a:r>
          </a:p>
          <a:p>
            <a:pPr algn="just">
              <a:lnSpc>
                <a:spcPct val="150000"/>
              </a:lnSpc>
            </a:pPr>
            <a:endParaRPr lang="en-150"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2332832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Lastekaitse</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a:bodyPr>
          <a:lstStyle/>
          <a:p>
            <a:endParaRPr lang="et-EE" noProof="0" dirty="0">
              <a:solidFill>
                <a:schemeClr val="tx2"/>
              </a:solidFill>
            </a:endParaRPr>
          </a:p>
          <a:p>
            <a:endParaRPr lang="et-EE" noProof="0" dirty="0">
              <a:solidFill>
                <a:schemeClr val="tx2"/>
              </a:solidFill>
            </a:endParaRPr>
          </a:p>
        </p:txBody>
      </p:sp>
      <p:sp>
        <p:nvSpPr>
          <p:cNvPr id="5" name="TextBox 4">
            <a:extLst>
              <a:ext uri="{FF2B5EF4-FFF2-40B4-BE49-F238E27FC236}">
                <a16:creationId xmlns:a16="http://schemas.microsoft.com/office/drawing/2014/main" id="{DB47C9BE-18DA-5B68-691D-05820401DAB6}"/>
              </a:ext>
            </a:extLst>
          </p:cNvPr>
          <p:cNvSpPr txBox="1"/>
          <p:nvPr/>
        </p:nvSpPr>
        <p:spPr>
          <a:xfrm>
            <a:off x="838200" y="1330381"/>
            <a:ext cx="10783824" cy="4834913"/>
          </a:xfrm>
          <a:prstGeom prst="rect">
            <a:avLst/>
          </a:prstGeom>
          <a:noFill/>
        </p:spPr>
        <p:txBody>
          <a:bodyPr wrap="square">
            <a:spAutoFit/>
          </a:bodyPr>
          <a:lstStyle/>
          <a:p>
            <a:pPr marL="457200" indent="-457200" algn="just">
              <a:lnSpc>
                <a:spcPct val="150000"/>
              </a:lnSpc>
              <a:buFont typeface="Arial" panose="020B0604020202020204" pitchFamily="34" charset="0"/>
              <a:buChar char="•"/>
            </a:pPr>
            <a:r>
              <a:rPr lang="et-EE" sz="2600" dirty="0">
                <a:solidFill>
                  <a:srgbClr val="000000"/>
                </a:solidFill>
                <a:effectLst/>
                <a:latin typeface="Aptos (Body)"/>
                <a:ea typeface="Calibri" panose="020F0502020204030204" pitchFamily="34" charset="0"/>
              </a:rPr>
              <a:t>Jätkata ühtsete aluste loomist sotsiaalvaldkonna ametite kvalifikatsiooni kaasajastamiseks ning sotsiaalvaldkonna kompetentsiprofiili ja selle alla ametiprofiilide loomiseks.</a:t>
            </a:r>
            <a:endParaRPr lang="en-US" sz="2600" dirty="0">
              <a:solidFill>
                <a:srgbClr val="000000"/>
              </a:solidFill>
              <a:effectLst/>
              <a:latin typeface="Aptos (Body)"/>
              <a:ea typeface="Calibri" panose="020F0502020204030204" pitchFamily="34" charset="0"/>
            </a:endParaRPr>
          </a:p>
          <a:p>
            <a:pPr marL="457200" indent="-457200" algn="just">
              <a:lnSpc>
                <a:spcPct val="150000"/>
              </a:lnSpc>
              <a:buFont typeface="Arial" panose="020B0604020202020204" pitchFamily="34" charset="0"/>
              <a:buChar char="•"/>
            </a:pPr>
            <a:r>
              <a:rPr lang="en-US" sz="2600" dirty="0" err="1">
                <a:solidFill>
                  <a:srgbClr val="000000"/>
                </a:solidFill>
                <a:effectLst/>
                <a:latin typeface="Aptos (Body)"/>
                <a:ea typeface="Calibri" panose="020F0502020204030204" pitchFamily="34" charset="0"/>
              </a:rPr>
              <a:t>Samuti</a:t>
            </a:r>
            <a:r>
              <a:rPr lang="en-US" sz="2600" dirty="0">
                <a:solidFill>
                  <a:srgbClr val="000000"/>
                </a:solidFill>
                <a:effectLst/>
                <a:latin typeface="Aptos (Body)"/>
                <a:ea typeface="Calibri" panose="020F0502020204030204" pitchFamily="34" charset="0"/>
              </a:rPr>
              <a:t> </a:t>
            </a:r>
            <a:r>
              <a:rPr lang="en-US" sz="2600" dirty="0" err="1">
                <a:solidFill>
                  <a:srgbClr val="000000"/>
                </a:solidFill>
                <a:effectLst/>
                <a:latin typeface="Aptos (Body)"/>
                <a:ea typeface="Calibri" panose="020F0502020204030204" pitchFamily="34" charset="0"/>
              </a:rPr>
              <a:t>valdkon</a:t>
            </a:r>
            <a:r>
              <a:rPr lang="et-EE" sz="2600" dirty="0">
                <a:solidFill>
                  <a:srgbClr val="000000"/>
                </a:solidFill>
                <a:effectLst/>
                <a:latin typeface="Aptos (Body)"/>
                <a:ea typeface="Calibri" panose="020F0502020204030204" pitchFamily="34" charset="0"/>
              </a:rPr>
              <a:t>naga seonduva</a:t>
            </a:r>
            <a:r>
              <a:rPr lang="en-US" sz="2600" dirty="0">
                <a:solidFill>
                  <a:srgbClr val="000000"/>
                </a:solidFill>
                <a:effectLst/>
                <a:latin typeface="Aptos (Body)"/>
                <a:ea typeface="Calibri" panose="020F0502020204030204" pitchFamily="34" charset="0"/>
              </a:rPr>
              <a:t> </a:t>
            </a:r>
            <a:r>
              <a:rPr lang="et-EE" sz="2600" dirty="0">
                <a:solidFill>
                  <a:srgbClr val="000000"/>
                </a:solidFill>
                <a:effectLst/>
                <a:latin typeface="Aptos (Body)"/>
                <a:ea typeface="Calibri" panose="020F0502020204030204" pitchFamily="34" charset="0"/>
              </a:rPr>
              <a:t>õ</a:t>
            </a:r>
            <a:r>
              <a:rPr lang="en-US" sz="2600" dirty="0" err="1">
                <a:solidFill>
                  <a:srgbClr val="000000"/>
                </a:solidFill>
                <a:effectLst/>
                <a:latin typeface="Aptos (Body)"/>
                <a:ea typeface="Calibri" panose="020F0502020204030204" pitchFamily="34" charset="0"/>
              </a:rPr>
              <a:t>igusliku</a:t>
            </a:r>
            <a:r>
              <a:rPr lang="en-US" sz="2600" dirty="0">
                <a:solidFill>
                  <a:srgbClr val="000000"/>
                </a:solidFill>
                <a:effectLst/>
                <a:latin typeface="Aptos (Body)"/>
                <a:ea typeface="Calibri" panose="020F0502020204030204" pitchFamily="34" charset="0"/>
              </a:rPr>
              <a:t> </a:t>
            </a:r>
            <a:r>
              <a:rPr lang="en-US" sz="2600" dirty="0" err="1">
                <a:solidFill>
                  <a:srgbClr val="000000"/>
                </a:solidFill>
                <a:effectLst/>
                <a:latin typeface="Aptos (Body)"/>
                <a:ea typeface="Calibri" panose="020F0502020204030204" pitchFamily="34" charset="0"/>
              </a:rPr>
              <a:t>regulatsiooni</a:t>
            </a:r>
            <a:r>
              <a:rPr lang="en-US" sz="2600" dirty="0">
                <a:solidFill>
                  <a:srgbClr val="000000"/>
                </a:solidFill>
                <a:effectLst/>
                <a:latin typeface="Aptos (Body)"/>
                <a:ea typeface="Calibri" panose="020F0502020204030204" pitchFamily="34" charset="0"/>
              </a:rPr>
              <a:t> </a:t>
            </a:r>
            <a:r>
              <a:rPr lang="et-EE" sz="2600" dirty="0">
                <a:solidFill>
                  <a:srgbClr val="000000"/>
                </a:solidFill>
                <a:effectLst/>
                <a:latin typeface="Aptos (Body)"/>
                <a:ea typeface="Calibri" panose="020F0502020204030204" pitchFamily="34" charset="0"/>
              </a:rPr>
              <a:t>arendamis</a:t>
            </a:r>
            <a:r>
              <a:rPr lang="et-EE" sz="2600" dirty="0">
                <a:solidFill>
                  <a:srgbClr val="000000"/>
                </a:solidFill>
                <a:latin typeface="Aptos (Body)"/>
                <a:ea typeface="Calibri" panose="020F0502020204030204" pitchFamily="34" charset="0"/>
              </a:rPr>
              <a:t>t kõige laiemas plaanis</a:t>
            </a:r>
            <a:r>
              <a:rPr lang="et-EE" sz="2600" dirty="0">
                <a:solidFill>
                  <a:srgbClr val="000000"/>
                </a:solidFill>
                <a:effectLst/>
                <a:latin typeface="Aptos (Body)"/>
                <a:ea typeface="Calibri" panose="020F0502020204030204" pitchFamily="34" charset="0"/>
              </a:rPr>
              <a:t>, et tegevuse õiguslik alus toetaks paremini seatud eesmärkide saavutamist (sh juhtumiteatega seonduv regulatsioon aga ka haridusvaldkonna õiguslik regulatsioon, sh ülesanded ja volitused, lapdsevanematele vajalike pädevuste arendamine jne ).</a:t>
            </a:r>
            <a:endParaRPr lang="en-150" sz="2600" dirty="0">
              <a:effectLst/>
              <a:latin typeface="Aptos (Body)"/>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94305828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Lastekaitse</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a:bodyPr>
          <a:lstStyle/>
          <a:p>
            <a:endParaRPr lang="et-EE" noProof="0" dirty="0">
              <a:solidFill>
                <a:schemeClr val="tx2"/>
              </a:solidFill>
            </a:endParaRPr>
          </a:p>
          <a:p>
            <a:endParaRPr lang="et-EE" noProof="0" dirty="0">
              <a:solidFill>
                <a:schemeClr val="tx2"/>
              </a:solidFill>
            </a:endParaRPr>
          </a:p>
        </p:txBody>
      </p:sp>
      <p:sp>
        <p:nvSpPr>
          <p:cNvPr id="5" name="TextBox 4">
            <a:extLst>
              <a:ext uri="{FF2B5EF4-FFF2-40B4-BE49-F238E27FC236}">
                <a16:creationId xmlns:a16="http://schemas.microsoft.com/office/drawing/2014/main" id="{DB47C9BE-18DA-5B68-691D-05820401DAB6}"/>
              </a:ext>
            </a:extLst>
          </p:cNvPr>
          <p:cNvSpPr txBox="1"/>
          <p:nvPr/>
        </p:nvSpPr>
        <p:spPr>
          <a:xfrm>
            <a:off x="838200" y="1330381"/>
            <a:ext cx="10783824" cy="2677656"/>
          </a:xfrm>
          <a:prstGeom prst="rect">
            <a:avLst/>
          </a:prstGeom>
          <a:noFill/>
        </p:spPr>
        <p:txBody>
          <a:bodyPr wrap="square">
            <a:spAutoFit/>
          </a:bodyPr>
          <a:lstStyle/>
          <a:p>
            <a:pPr marL="457200" indent="-457200" algn="just">
              <a:buFont typeface="Arial" panose="020B0604020202020204" pitchFamily="34" charset="0"/>
              <a:buChar char="•"/>
            </a:pPr>
            <a:r>
              <a:rPr lang="et-EE" sz="2800" dirty="0">
                <a:latin typeface="Aptos (Body)"/>
                <a:ea typeface="Calibri" panose="020F0502020204030204" pitchFamily="34" charset="0"/>
                <a:cs typeface="Times New Roman" panose="02020603050405020304" pitchFamily="18" charset="0"/>
              </a:rPr>
              <a:t>Vajalik on reguleeerida tugistruktuuride ja järelevalve valdkonda.</a:t>
            </a:r>
          </a:p>
          <a:p>
            <a:pPr marL="457200" indent="-457200" algn="just">
              <a:buFont typeface="Arial" panose="020B0604020202020204" pitchFamily="34" charset="0"/>
              <a:buChar char="•"/>
            </a:pPr>
            <a:r>
              <a:rPr lang="et-EE" sz="2800" dirty="0">
                <a:latin typeface="Aptos (Body)"/>
                <a:ea typeface="Calibri" panose="020F0502020204030204" pitchFamily="34" charset="0"/>
                <a:cs typeface="Times New Roman" panose="02020603050405020304" pitchFamily="18" charset="0"/>
              </a:rPr>
              <a:t>Oluline oleks nõuda erialast kvalifikatsiooni kõigilt sotsiaaltöö ja lastekaitse valdkondades tegutsejatelt, sh ka järelevalveametnikelt. </a:t>
            </a:r>
          </a:p>
          <a:p>
            <a:pPr marL="457200" indent="-457200" algn="just">
              <a:buFont typeface="Arial" panose="020B0604020202020204" pitchFamily="34" charset="0"/>
              <a:buChar char="•"/>
            </a:pPr>
            <a:r>
              <a:rPr lang="et-EE" sz="2800" dirty="0">
                <a:latin typeface="Aptos (Body)"/>
                <a:ea typeface="Calibri" panose="020F0502020204030204" pitchFamily="34" charset="0"/>
                <a:cs typeface="Times New Roman" panose="02020603050405020304" pitchFamily="18" charset="0"/>
              </a:rPr>
              <a:t>Oluline on sotsiaaltöötajate nõustamine ja supervisioon. </a:t>
            </a:r>
          </a:p>
          <a:p>
            <a:pPr marL="457200" indent="-457200" algn="just">
              <a:buFont typeface="Arial" panose="020B0604020202020204" pitchFamily="34" charset="0"/>
              <a:buChar char="•"/>
            </a:pPr>
            <a:r>
              <a:rPr lang="et-EE" sz="2800" dirty="0">
                <a:latin typeface="Aptos (Body)"/>
                <a:ea typeface="Calibri" panose="020F0502020204030204" pitchFamily="34" charset="0"/>
                <a:cs typeface="Times New Roman" panose="02020603050405020304" pitchFamily="18" charset="0"/>
              </a:rPr>
              <a:t>Õppejõud, SKA ametnikud peavad olema kursis praktikaga.</a:t>
            </a:r>
          </a:p>
        </p:txBody>
      </p:sp>
    </p:spTree>
    <p:extLst>
      <p:ext uri="{BB962C8B-B14F-4D97-AF65-F5344CB8AC3E}">
        <p14:creationId xmlns:p14="http://schemas.microsoft.com/office/powerpoint/2010/main" val="202289519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Lastekaitse</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a:bodyPr>
          <a:lstStyle/>
          <a:p>
            <a:endParaRPr lang="et-EE" noProof="0" dirty="0">
              <a:solidFill>
                <a:schemeClr val="tx2"/>
              </a:solidFill>
            </a:endParaRPr>
          </a:p>
          <a:p>
            <a:endParaRPr lang="et-EE" noProof="0" dirty="0">
              <a:solidFill>
                <a:schemeClr val="tx2"/>
              </a:solidFill>
            </a:endParaRPr>
          </a:p>
        </p:txBody>
      </p:sp>
      <p:sp>
        <p:nvSpPr>
          <p:cNvPr id="5" name="TextBox 4">
            <a:extLst>
              <a:ext uri="{FF2B5EF4-FFF2-40B4-BE49-F238E27FC236}">
                <a16:creationId xmlns:a16="http://schemas.microsoft.com/office/drawing/2014/main" id="{DB47C9BE-18DA-5B68-691D-05820401DAB6}"/>
              </a:ext>
            </a:extLst>
          </p:cNvPr>
          <p:cNvSpPr txBox="1"/>
          <p:nvPr/>
        </p:nvSpPr>
        <p:spPr>
          <a:xfrm>
            <a:off x="838200" y="1330381"/>
            <a:ext cx="10783824" cy="3970318"/>
          </a:xfrm>
          <a:prstGeom prst="rect">
            <a:avLst/>
          </a:prstGeom>
          <a:noFill/>
        </p:spPr>
        <p:txBody>
          <a:bodyPr wrap="square">
            <a:spAutoFit/>
          </a:bodyPr>
          <a:lstStyle/>
          <a:p>
            <a:pPr marL="457200" indent="-457200" algn="just">
              <a:buFont typeface="Arial" panose="020B0604020202020204" pitchFamily="34" charset="0"/>
              <a:buChar char="•"/>
            </a:pPr>
            <a:r>
              <a:rPr lang="et-EE" sz="2800" dirty="0">
                <a:effectLst/>
                <a:latin typeface="Aptos (Body)"/>
                <a:ea typeface="Calibri" panose="020F0502020204030204" pitchFamily="34" charset="0"/>
                <a:cs typeface="Times New Roman" panose="02020603050405020304" pitchFamily="18" charset="0"/>
              </a:rPr>
              <a:t>Vaja on arendada tugikeskuste tööd ning tugispetsialiste tuleb rakendada sihipäraselt.</a:t>
            </a:r>
          </a:p>
          <a:p>
            <a:pPr marL="457200" indent="-457200" algn="just">
              <a:buFont typeface="Arial" panose="020B0604020202020204" pitchFamily="34" charset="0"/>
              <a:buChar char="•"/>
            </a:pPr>
            <a:r>
              <a:rPr lang="et-EE" sz="2800" dirty="0">
                <a:latin typeface="Aptos (Body)"/>
                <a:ea typeface="Calibri" panose="020F0502020204030204" pitchFamily="34" charset="0"/>
                <a:cs typeface="Times New Roman" panose="02020603050405020304" pitchFamily="18" charset="0"/>
              </a:rPr>
              <a:t>Vaja on tõsta õpetajate pädevust ja tõsta nende aktiivsust sotsiaaltööga seonduvas.</a:t>
            </a:r>
          </a:p>
          <a:p>
            <a:pPr marL="457200" indent="-457200" algn="just">
              <a:buFont typeface="Arial" panose="020B0604020202020204" pitchFamily="34" charset="0"/>
              <a:buChar char="•"/>
            </a:pPr>
            <a:r>
              <a:rPr lang="et-EE" sz="2800" dirty="0">
                <a:effectLst/>
                <a:latin typeface="Aptos (Body)"/>
                <a:ea typeface="Calibri" panose="020F0502020204030204" pitchFamily="34" charset="0"/>
                <a:cs typeface="Times New Roman" panose="02020603050405020304" pitchFamily="18" charset="0"/>
              </a:rPr>
              <a:t>Ennetustöö tulemuslikkuse tõstmine eeldab klasside suuruse vähendamist</a:t>
            </a:r>
            <a:r>
              <a:rPr lang="et-EE" sz="2800" dirty="0">
                <a:latin typeface="Aptos (Body)"/>
                <a:ea typeface="Calibri" panose="020F0502020204030204" pitchFamily="34" charset="0"/>
                <a:cs typeface="Times New Roman" panose="02020603050405020304" pitchFamily="18" charset="0"/>
              </a:rPr>
              <a:t> ning võrgustikutöös koostöö tugevdamist.</a:t>
            </a:r>
          </a:p>
          <a:p>
            <a:pPr marL="457200" indent="-457200" algn="just">
              <a:buFont typeface="Arial" panose="020B0604020202020204" pitchFamily="34" charset="0"/>
              <a:buChar char="•"/>
            </a:pPr>
            <a:r>
              <a:rPr lang="et-EE" sz="2800" dirty="0">
                <a:effectLst/>
                <a:latin typeface="Aptos (Body)"/>
                <a:ea typeface="Calibri" panose="020F0502020204030204" pitchFamily="34" charset="0"/>
                <a:cs typeface="Times New Roman" panose="02020603050405020304" pitchFamily="18" charset="0"/>
              </a:rPr>
              <a:t>Vaja on selgust rollides ja rollide selgitamist (vanemad, kool, KOV jne).</a:t>
            </a:r>
          </a:p>
          <a:p>
            <a:pPr marL="457200" indent="-457200" algn="just">
              <a:buFont typeface="Arial" panose="020B0604020202020204" pitchFamily="34" charset="0"/>
              <a:buChar char="•"/>
            </a:pPr>
            <a:endParaRPr lang="en-150" sz="2800" dirty="0">
              <a:effectLst/>
              <a:latin typeface="Aptos (Body)"/>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91796621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Kokkuvõte</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a:bodyPr>
          <a:lstStyle/>
          <a:p>
            <a:endParaRPr lang="et-EE" noProof="0" dirty="0">
              <a:solidFill>
                <a:schemeClr val="tx2"/>
              </a:solidFill>
            </a:endParaRPr>
          </a:p>
          <a:p>
            <a:pPr marL="0" indent="0" algn="just">
              <a:buNone/>
            </a:pPr>
            <a:r>
              <a:rPr lang="et-EE" noProof="0" dirty="0">
                <a:solidFill>
                  <a:schemeClr val="tx2"/>
                </a:solidFill>
              </a:rPr>
              <a:t>Esitatud teeside heakskiitmisel avaldatakse need pärast teksti keeleredaktsiooni teostamist Eesti X Omavalitsuspäeva deklaratsioonina.</a:t>
            </a:r>
          </a:p>
        </p:txBody>
      </p:sp>
    </p:spTree>
    <p:extLst>
      <p:ext uri="{BB962C8B-B14F-4D97-AF65-F5344CB8AC3E}">
        <p14:creationId xmlns:p14="http://schemas.microsoft.com/office/powerpoint/2010/main" val="149273422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Kokkuvõte</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a:bodyPr>
          <a:lstStyle/>
          <a:p>
            <a:endParaRPr lang="et-EE" noProof="0" dirty="0">
              <a:solidFill>
                <a:schemeClr val="tx2"/>
              </a:solidFill>
            </a:endParaRPr>
          </a:p>
          <a:p>
            <a:pPr marL="0" indent="0" algn="ctr">
              <a:buNone/>
            </a:pPr>
            <a:endParaRPr lang="et-EE" sz="4400" noProof="0" dirty="0">
              <a:solidFill>
                <a:schemeClr val="tx2"/>
              </a:solidFill>
            </a:endParaRPr>
          </a:p>
          <a:p>
            <a:pPr marL="0" indent="0" algn="ctr">
              <a:buNone/>
            </a:pPr>
            <a:r>
              <a:rPr lang="et-EE" sz="5400" noProof="0" dirty="0">
                <a:solidFill>
                  <a:schemeClr val="tx2"/>
                </a:solidFill>
              </a:rPr>
              <a:t>TÄNAME KAASAMÕTLEMISE JA TOETUSE EEST!</a:t>
            </a:r>
          </a:p>
        </p:txBody>
      </p:sp>
    </p:spTree>
    <p:extLst>
      <p:ext uri="{BB962C8B-B14F-4D97-AF65-F5344CB8AC3E}">
        <p14:creationId xmlns:p14="http://schemas.microsoft.com/office/powerpoint/2010/main" val="56478957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Kokkuvõte</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a:bodyPr>
          <a:lstStyle/>
          <a:p>
            <a:endParaRPr lang="et-EE" noProof="0" dirty="0">
              <a:solidFill>
                <a:schemeClr val="tx2"/>
              </a:solidFill>
            </a:endParaRPr>
          </a:p>
          <a:p>
            <a:pPr marL="0" indent="0" algn="ctr">
              <a:buNone/>
            </a:pPr>
            <a:endParaRPr lang="et-EE" sz="4400" noProof="0" dirty="0">
              <a:solidFill>
                <a:schemeClr val="tx2"/>
              </a:solidFill>
            </a:endParaRPr>
          </a:p>
          <a:p>
            <a:pPr marL="0" indent="0" algn="ctr">
              <a:buNone/>
            </a:pPr>
            <a:r>
              <a:rPr lang="et-EE" sz="5400" noProof="0" dirty="0">
                <a:solidFill>
                  <a:schemeClr val="tx2"/>
                </a:solidFill>
              </a:rPr>
              <a:t>TÄNAME KAASAMÕTLEMISE JA TOETUSE EEST!</a:t>
            </a:r>
          </a:p>
        </p:txBody>
      </p:sp>
    </p:spTree>
    <p:extLst>
      <p:ext uri="{BB962C8B-B14F-4D97-AF65-F5344CB8AC3E}">
        <p14:creationId xmlns:p14="http://schemas.microsoft.com/office/powerpoint/2010/main" val="114982357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Kokkuvõte</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a:bodyPr>
          <a:lstStyle/>
          <a:p>
            <a:endParaRPr lang="et-EE" noProof="0" dirty="0">
              <a:solidFill>
                <a:schemeClr val="tx2"/>
              </a:solidFill>
            </a:endParaRPr>
          </a:p>
          <a:p>
            <a:pPr marL="0" indent="0" algn="ctr">
              <a:buNone/>
            </a:pPr>
            <a:endParaRPr lang="et-EE" sz="4400" noProof="0" dirty="0">
              <a:solidFill>
                <a:schemeClr val="tx2"/>
              </a:solidFill>
            </a:endParaRPr>
          </a:p>
          <a:p>
            <a:pPr marL="0" indent="0" algn="ctr">
              <a:buNone/>
            </a:pPr>
            <a:r>
              <a:rPr lang="et-EE" sz="5400" noProof="0">
                <a:solidFill>
                  <a:schemeClr val="tx2"/>
                </a:solidFill>
              </a:rPr>
              <a:t>KOOSLOOME TÖÖTAB</a:t>
            </a:r>
            <a:endParaRPr lang="et-EE" sz="5400" noProof="0" dirty="0">
              <a:solidFill>
                <a:schemeClr val="tx2"/>
              </a:solidFill>
            </a:endParaRPr>
          </a:p>
        </p:txBody>
      </p:sp>
    </p:spTree>
    <p:extLst>
      <p:ext uri="{BB962C8B-B14F-4D97-AF65-F5344CB8AC3E}">
        <p14:creationId xmlns:p14="http://schemas.microsoft.com/office/powerpoint/2010/main" val="10631251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n-US" b="1" noProof="0" dirty="0">
                <a:solidFill>
                  <a:schemeClr val="accent1"/>
                </a:solidFill>
              </a:rPr>
              <a:t>DEKLARATSIOONI EESM</a:t>
            </a:r>
            <a:r>
              <a:rPr lang="et-EE" b="1" dirty="0">
                <a:solidFill>
                  <a:schemeClr val="accent1"/>
                </a:solidFill>
              </a:rPr>
              <a:t>Ä</a:t>
            </a:r>
            <a:r>
              <a:rPr lang="en-US" b="1" noProof="0" dirty="0">
                <a:solidFill>
                  <a:schemeClr val="accent1"/>
                </a:solidFill>
              </a:rPr>
              <a:t>RGID</a:t>
            </a:r>
            <a:endParaRPr lang="et-EE" b="1" noProof="0" dirty="0">
              <a:solidFill>
                <a:schemeClr val="accent1"/>
              </a:solidFill>
            </a:endParaRP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fontScale="92500" lnSpcReduction="20000"/>
          </a:bodyPr>
          <a:lstStyle/>
          <a:p>
            <a:pPr marL="0" indent="0">
              <a:buNone/>
            </a:pPr>
            <a:endParaRPr lang="et-EE" noProof="0" dirty="0">
              <a:solidFill>
                <a:schemeClr val="tx2"/>
              </a:solidFill>
            </a:endParaRPr>
          </a:p>
          <a:p>
            <a:pPr marL="0" indent="0" algn="just">
              <a:buNone/>
            </a:pPr>
            <a:r>
              <a:rPr lang="et-EE" sz="4800" dirty="0">
                <a:solidFill>
                  <a:schemeClr val="tx2"/>
                </a:solidFill>
              </a:rPr>
              <a:t>Seatud eesmärke selgitatakse deklaratsiooni esimeses osas. Selles on motoks võetud, et eesmärgiks seatud v</a:t>
            </a:r>
            <a:r>
              <a:rPr lang="et-EE" sz="4800" noProof="0" dirty="0">
                <a:solidFill>
                  <a:schemeClr val="tx2"/>
                </a:solidFill>
              </a:rPr>
              <a:t>almisoleku ühiskonna ja selle liikmete toimetulekuks erakorralises olukorras aluse loob ühiskonna igapäevane toimimine ja toimetulek tavaolukorras. Seega majandustegevuse edukus ja abi andmine neile, kes toimetulekuks abi vajavad. </a:t>
            </a:r>
          </a:p>
        </p:txBody>
      </p:sp>
    </p:spTree>
    <p:extLst>
      <p:ext uri="{BB962C8B-B14F-4D97-AF65-F5344CB8AC3E}">
        <p14:creationId xmlns:p14="http://schemas.microsoft.com/office/powerpoint/2010/main" val="17986134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n-US" b="1" noProof="0" dirty="0">
                <a:solidFill>
                  <a:schemeClr val="accent1"/>
                </a:solidFill>
              </a:rPr>
              <a:t>DEKLARATSIOONI EESM</a:t>
            </a:r>
            <a:r>
              <a:rPr lang="et-EE" b="1" dirty="0">
                <a:solidFill>
                  <a:schemeClr val="accent1"/>
                </a:solidFill>
              </a:rPr>
              <a:t>Ä</a:t>
            </a:r>
            <a:r>
              <a:rPr lang="en-US" b="1" noProof="0" dirty="0">
                <a:solidFill>
                  <a:schemeClr val="accent1"/>
                </a:solidFill>
              </a:rPr>
              <a:t>RGID</a:t>
            </a:r>
            <a:endParaRPr lang="et-EE" b="1" noProof="0" dirty="0">
              <a:solidFill>
                <a:schemeClr val="accent1"/>
              </a:solidFill>
            </a:endParaRP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fontScale="92500" lnSpcReduction="20000"/>
          </a:bodyPr>
          <a:lstStyle/>
          <a:p>
            <a:pPr marL="0" indent="0">
              <a:buNone/>
            </a:pPr>
            <a:endParaRPr lang="et-EE" noProof="0" dirty="0">
              <a:solidFill>
                <a:schemeClr val="tx2"/>
              </a:solidFill>
            </a:endParaRPr>
          </a:p>
          <a:p>
            <a:pPr marL="0" indent="0" algn="just">
              <a:buNone/>
            </a:pPr>
            <a:r>
              <a:rPr lang="et-EE" sz="4800" dirty="0">
                <a:solidFill>
                  <a:schemeClr val="tx2"/>
                </a:solidFill>
              </a:rPr>
              <a:t>Seatud eesmärke selgitatakse deklaratsiooni esimeses osas. Selles on motoks võetud, et eesmärgiks seatud v</a:t>
            </a:r>
            <a:r>
              <a:rPr lang="et-EE" sz="4800" noProof="0" dirty="0">
                <a:solidFill>
                  <a:schemeClr val="tx2"/>
                </a:solidFill>
              </a:rPr>
              <a:t>almisoleku ühiskonna ja selle liikmete toimetulekuks erakorralises olukorras aluse loob ühiskonna igapäevane toimimine ja toimetulek tavaolukorras. Seega majandustegevuse edukus ja abi andmine neile, kes toimetulekuks abi vajavad. </a:t>
            </a:r>
          </a:p>
        </p:txBody>
      </p:sp>
    </p:spTree>
    <p:extLst>
      <p:ext uri="{BB962C8B-B14F-4D97-AF65-F5344CB8AC3E}">
        <p14:creationId xmlns:p14="http://schemas.microsoft.com/office/powerpoint/2010/main" val="18181268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SEISUKOHAD JA ETTEPANEKUD</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a:bodyPr>
          <a:lstStyle/>
          <a:p>
            <a:pPr marL="0" indent="0">
              <a:buNone/>
            </a:pPr>
            <a:endParaRPr lang="et-EE" noProof="0" dirty="0">
              <a:solidFill>
                <a:schemeClr val="tx2"/>
              </a:solidFill>
            </a:endParaRPr>
          </a:p>
          <a:p>
            <a:pPr marL="0" indent="0">
              <a:buNone/>
            </a:pPr>
            <a:r>
              <a:rPr lang="et-EE" sz="3200" dirty="0">
                <a:solidFill>
                  <a:schemeClr val="tx2"/>
                </a:solidFill>
              </a:rPr>
              <a:t>Esitatud seisukohad ja ettepanekud teemade kaupa.</a:t>
            </a:r>
            <a:endParaRPr lang="et-EE" sz="3200" noProof="0" dirty="0">
              <a:solidFill>
                <a:schemeClr val="tx2"/>
              </a:solidFill>
            </a:endParaRPr>
          </a:p>
        </p:txBody>
      </p:sp>
    </p:spTree>
    <p:extLst>
      <p:ext uri="{BB962C8B-B14F-4D97-AF65-F5344CB8AC3E}">
        <p14:creationId xmlns:p14="http://schemas.microsoft.com/office/powerpoint/2010/main" val="32296916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843FFA-D8AE-1B30-1E5D-F2129114E3F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CF9455-7F4D-6418-BB95-91C13BEFB505}"/>
              </a:ext>
            </a:extLst>
          </p:cNvPr>
          <p:cNvSpPr>
            <a:spLocks noGrp="1"/>
          </p:cNvSpPr>
          <p:nvPr>
            <p:ph type="title"/>
          </p:nvPr>
        </p:nvSpPr>
        <p:spPr>
          <a:xfrm>
            <a:off x="838200" y="301965"/>
            <a:ext cx="10515600" cy="1325563"/>
          </a:xfrm>
        </p:spPr>
        <p:txBody>
          <a:bodyPr/>
          <a:lstStyle/>
          <a:p>
            <a:r>
              <a:rPr lang="et-EE" b="1" noProof="0" dirty="0">
                <a:solidFill>
                  <a:schemeClr val="accent1"/>
                </a:solidFill>
              </a:rPr>
              <a:t>KOV ja elukeskkond</a:t>
            </a:r>
          </a:p>
        </p:txBody>
      </p:sp>
      <p:sp>
        <p:nvSpPr>
          <p:cNvPr id="3" name="Content Placeholder 2">
            <a:extLst>
              <a:ext uri="{FF2B5EF4-FFF2-40B4-BE49-F238E27FC236}">
                <a16:creationId xmlns:a16="http://schemas.microsoft.com/office/drawing/2014/main" id="{91EDBE3E-B90C-B374-97A4-11A68CBE23B1}"/>
              </a:ext>
            </a:extLst>
          </p:cNvPr>
          <p:cNvSpPr>
            <a:spLocks noGrp="1"/>
          </p:cNvSpPr>
          <p:nvPr>
            <p:ph idx="1"/>
          </p:nvPr>
        </p:nvSpPr>
        <p:spPr>
          <a:xfrm>
            <a:off x="838200" y="1308100"/>
            <a:ext cx="10858500" cy="5118100"/>
          </a:xfrm>
        </p:spPr>
        <p:txBody>
          <a:bodyPr>
            <a:normAutofit fontScale="92500" lnSpcReduction="20000"/>
          </a:bodyPr>
          <a:lstStyle/>
          <a:p>
            <a:r>
              <a:rPr lang="et-EE" sz="3000" noProof="0" dirty="0"/>
              <a:t>KOV juhtide hoiakud ettevõtluse suhtes (teadlikkus, motivatsioon jms)</a:t>
            </a:r>
          </a:p>
          <a:p>
            <a:r>
              <a:rPr lang="et-EE" sz="3000" noProof="0" dirty="0"/>
              <a:t>Kohaliku bürokraatia ohjamine (planeeringud, asjaajamine, ametnike ettevõtjakius) ja ettevõtjale tugi (kuidas saab teha?) </a:t>
            </a:r>
          </a:p>
          <a:p>
            <a:r>
              <a:rPr lang="et-EE" sz="3000" noProof="0" dirty="0"/>
              <a:t>KOV maine (hea elukeskkond, teenused, kättesaadavus, tuntus eriti noorte hulgas), väärtuspakkumine</a:t>
            </a:r>
          </a:p>
          <a:p>
            <a:r>
              <a:rPr lang="et-EE" sz="3000" noProof="0" dirty="0"/>
              <a:t>Aktiivne kogukond (sädeinimesed ja kohalikud tegijad)</a:t>
            </a:r>
          </a:p>
          <a:p>
            <a:r>
              <a:rPr lang="et-EE" sz="3000" noProof="0" dirty="0"/>
              <a:t>KOV sisenemisbarjäär (elamispinnad, lasteaia- ja koolikohad jms)</a:t>
            </a:r>
          </a:p>
          <a:p>
            <a:r>
              <a:rPr lang="et-EE" sz="3000" noProof="0" dirty="0"/>
              <a:t>Töökohad maale, eelkõige väljapool Tallinna ja Tartu linnaregioone (Kolme liiki inimesed: 1. need, kes tegelevad toidu tootmisega, 2, need kes tegelevad turismiga, 3. need, kes saavad seda endale lubada) </a:t>
            </a:r>
          </a:p>
          <a:p>
            <a:r>
              <a:rPr lang="et-EE" sz="3000" noProof="0" dirty="0"/>
              <a:t>Alustava ettevõtja toetamine (koolitus, nõustamine, inkubatsioon jms)</a:t>
            </a:r>
          </a:p>
          <a:p>
            <a:endParaRPr lang="et-EE" noProof="0" dirty="0">
              <a:solidFill>
                <a:schemeClr val="tx2"/>
              </a:solidFill>
            </a:endParaRPr>
          </a:p>
          <a:p>
            <a:endParaRPr lang="et-EE" noProof="0" dirty="0">
              <a:solidFill>
                <a:schemeClr val="tx2"/>
              </a:solidFill>
            </a:endParaRPr>
          </a:p>
        </p:txBody>
      </p:sp>
    </p:spTree>
    <p:extLst>
      <p:ext uri="{BB962C8B-B14F-4D97-AF65-F5344CB8AC3E}">
        <p14:creationId xmlns:p14="http://schemas.microsoft.com/office/powerpoint/2010/main" val="15968274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1D2B4D-BC7D-91BB-4142-B1985CB26D6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FAD3CB-26B3-2238-A3C3-C7182F4B55D5}"/>
              </a:ext>
            </a:extLst>
          </p:cNvPr>
          <p:cNvSpPr>
            <a:spLocks noGrp="1"/>
          </p:cNvSpPr>
          <p:nvPr>
            <p:ph type="title"/>
          </p:nvPr>
        </p:nvSpPr>
        <p:spPr>
          <a:xfrm>
            <a:off x="838200" y="301966"/>
            <a:ext cx="10515600" cy="1163278"/>
          </a:xfrm>
        </p:spPr>
        <p:txBody>
          <a:bodyPr/>
          <a:lstStyle/>
          <a:p>
            <a:r>
              <a:rPr lang="et-EE" b="1" noProof="0" dirty="0">
                <a:solidFill>
                  <a:schemeClr val="accent1"/>
                </a:solidFill>
              </a:rPr>
              <a:t>Ettevõtlus ja ettevõtlikkus (1)</a:t>
            </a:r>
          </a:p>
        </p:txBody>
      </p:sp>
      <p:sp>
        <p:nvSpPr>
          <p:cNvPr id="3" name="Content Placeholder 2">
            <a:extLst>
              <a:ext uri="{FF2B5EF4-FFF2-40B4-BE49-F238E27FC236}">
                <a16:creationId xmlns:a16="http://schemas.microsoft.com/office/drawing/2014/main" id="{30496FFD-1229-CD6D-C159-8417BA071616}"/>
              </a:ext>
            </a:extLst>
          </p:cNvPr>
          <p:cNvSpPr>
            <a:spLocks noGrp="1"/>
          </p:cNvSpPr>
          <p:nvPr>
            <p:ph idx="1"/>
          </p:nvPr>
        </p:nvSpPr>
        <p:spPr>
          <a:xfrm>
            <a:off x="838200" y="1366092"/>
            <a:ext cx="10515600" cy="4793408"/>
          </a:xfrm>
        </p:spPr>
        <p:txBody>
          <a:bodyPr>
            <a:noAutofit/>
          </a:bodyPr>
          <a:lstStyle/>
          <a:p>
            <a:r>
              <a:rPr lang="et-EE" sz="3000" noProof="0" dirty="0">
                <a:solidFill>
                  <a:schemeClr val="tx2"/>
                </a:solidFill>
              </a:rPr>
              <a:t>Turukonkurentsist eemaldumine (ettevõtjad ja riik ei käi ühte sammu: turumajandus versus plaanimajandus)</a:t>
            </a:r>
          </a:p>
          <a:p>
            <a:r>
              <a:rPr lang="et-EE" sz="3000" noProof="0" dirty="0">
                <a:solidFill>
                  <a:schemeClr val="tx2"/>
                </a:solidFill>
              </a:rPr>
              <a:t>Tööjõu olemasolu ja selle ettevalmistamine haridussüsteemis (õppimise atraktiivsus, kutsehariduse alahindamine, õpetajate ka õppebaasi kvaliteet, väljaõpe töökohas), oskustööliste vajadus</a:t>
            </a:r>
          </a:p>
          <a:p>
            <a:r>
              <a:rPr lang="et-EE" sz="3000" noProof="0" dirty="0"/>
              <a:t>Noored on nutikad, ootustes konkreetsemad, väärtustavad tööaja paindlikkust, ei järgi enam rangelt 8-tunnist tööpäeva</a:t>
            </a:r>
            <a:r>
              <a:rPr lang="et-EE" sz="3000" noProof="0" dirty="0">
                <a:solidFill>
                  <a:schemeClr val="tx2"/>
                </a:solidFill>
              </a:rPr>
              <a:t> </a:t>
            </a:r>
          </a:p>
          <a:p>
            <a:r>
              <a:rPr lang="et-EE" sz="3000" noProof="0" dirty="0">
                <a:solidFill>
                  <a:schemeClr val="tx2"/>
                </a:solidFill>
              </a:rPr>
              <a:t>Tootmissisendite hinna kallinemine (energia, inflatsioon, maksud, alampalk jms) </a:t>
            </a:r>
          </a:p>
        </p:txBody>
      </p:sp>
    </p:spTree>
    <p:extLst>
      <p:ext uri="{BB962C8B-B14F-4D97-AF65-F5344CB8AC3E}">
        <p14:creationId xmlns:p14="http://schemas.microsoft.com/office/powerpoint/2010/main" val="3945410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0856A2-BA77-CDB4-235B-986E5B864A45}"/>
              </a:ext>
            </a:extLst>
          </p:cNvPr>
          <p:cNvSpPr>
            <a:spLocks noGrp="1"/>
          </p:cNvSpPr>
          <p:nvPr>
            <p:ph type="title"/>
          </p:nvPr>
        </p:nvSpPr>
        <p:spPr>
          <a:xfrm>
            <a:off x="838200" y="301966"/>
            <a:ext cx="10515600" cy="1163278"/>
          </a:xfrm>
        </p:spPr>
        <p:txBody>
          <a:bodyPr/>
          <a:lstStyle/>
          <a:p>
            <a:r>
              <a:rPr lang="et-EE" b="1" noProof="0" dirty="0">
                <a:solidFill>
                  <a:schemeClr val="accent1"/>
                </a:solidFill>
              </a:rPr>
              <a:t>Ettevõtlus ja ettevõtlikkus (2)</a:t>
            </a:r>
          </a:p>
        </p:txBody>
      </p:sp>
      <p:sp>
        <p:nvSpPr>
          <p:cNvPr id="3" name="Content Placeholder 2">
            <a:extLst>
              <a:ext uri="{FF2B5EF4-FFF2-40B4-BE49-F238E27FC236}">
                <a16:creationId xmlns:a16="http://schemas.microsoft.com/office/drawing/2014/main" id="{81CA9B18-E48B-7644-F94C-CF6C99E0E406}"/>
              </a:ext>
            </a:extLst>
          </p:cNvPr>
          <p:cNvSpPr>
            <a:spLocks noGrp="1"/>
          </p:cNvSpPr>
          <p:nvPr>
            <p:ph idx="1"/>
          </p:nvPr>
        </p:nvSpPr>
        <p:spPr>
          <a:xfrm>
            <a:off x="838200" y="1366092"/>
            <a:ext cx="10820400" cy="4793408"/>
          </a:xfrm>
        </p:spPr>
        <p:txBody>
          <a:bodyPr>
            <a:noAutofit/>
          </a:bodyPr>
          <a:lstStyle/>
          <a:p>
            <a:r>
              <a:rPr lang="et-EE" sz="2900" noProof="0" dirty="0">
                <a:solidFill>
                  <a:schemeClr val="tx2"/>
                </a:solidFill>
              </a:rPr>
              <a:t>Taristu arendamine (internet, liikumiskeskkond, turu lähedus jms)</a:t>
            </a:r>
          </a:p>
          <a:p>
            <a:r>
              <a:rPr lang="et-EE" sz="2900" noProof="0" dirty="0">
                <a:solidFill>
                  <a:schemeClr val="tx2"/>
                </a:solidFill>
              </a:rPr>
              <a:t>Bürokraatia taltsutamine (kontrollid, üledimensioneeritud nõudmised)</a:t>
            </a:r>
          </a:p>
          <a:p>
            <a:r>
              <a:rPr lang="et-EE" sz="2900" noProof="0" dirty="0">
                <a:solidFill>
                  <a:schemeClr val="tx2"/>
                </a:solidFill>
              </a:rPr>
              <a:t>Ettevõtluse konkurentsivõime - sise- ja välisturg, automatiseerimine ja robotid</a:t>
            </a:r>
            <a:r>
              <a:rPr lang="en-US" sz="2900" noProof="0">
                <a:solidFill>
                  <a:schemeClr val="tx2"/>
                </a:solidFill>
              </a:rPr>
              <a:t>, AI</a:t>
            </a:r>
            <a:r>
              <a:rPr lang="et-EE" sz="2900" noProof="0">
                <a:solidFill>
                  <a:schemeClr val="tx2"/>
                </a:solidFill>
              </a:rPr>
              <a:t> </a:t>
            </a:r>
            <a:r>
              <a:rPr lang="et-EE" sz="2900" noProof="0" dirty="0">
                <a:solidFill>
                  <a:schemeClr val="tx2"/>
                </a:solidFill>
              </a:rPr>
              <a:t>jms</a:t>
            </a:r>
          </a:p>
          <a:p>
            <a:r>
              <a:rPr lang="et-EE" sz="2900" noProof="0" dirty="0">
                <a:solidFill>
                  <a:schemeClr val="tx2"/>
                </a:solidFill>
              </a:rPr>
              <a:t>Toetused ettevõtluse arendamiseks - EL taust, aga Eesti ei peaks üle pingutama</a:t>
            </a:r>
          </a:p>
          <a:p>
            <a:r>
              <a:rPr lang="et-EE" sz="2900" noProof="0" dirty="0">
                <a:solidFill>
                  <a:schemeClr val="tx2"/>
                </a:solidFill>
              </a:rPr>
              <a:t>Koostöö ja ühistegevus (head innustavad näited –turismiklaster, puiduklaster jt) </a:t>
            </a:r>
          </a:p>
          <a:p>
            <a:r>
              <a:rPr lang="et-EE" sz="2900" noProof="0" dirty="0">
                <a:solidFill>
                  <a:schemeClr val="tx2"/>
                </a:solidFill>
              </a:rPr>
              <a:t>Tee ise majandus- looda ettevõtjana enda peale </a:t>
            </a:r>
          </a:p>
        </p:txBody>
      </p:sp>
    </p:spTree>
    <p:extLst>
      <p:ext uri="{BB962C8B-B14F-4D97-AF65-F5344CB8AC3E}">
        <p14:creationId xmlns:p14="http://schemas.microsoft.com/office/powerpoint/2010/main" val="38546668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201</TotalTime>
  <Words>2144</Words>
  <Application>Microsoft Office PowerPoint</Application>
  <PresentationFormat>Widescreen</PresentationFormat>
  <Paragraphs>178</Paragraphs>
  <Slides>39</Slides>
  <Notes>2</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39</vt:i4>
      </vt:variant>
    </vt:vector>
  </HeadingPairs>
  <TitlesOfParts>
    <vt:vector size="47" baseType="lpstr">
      <vt:lpstr>Aptos</vt:lpstr>
      <vt:lpstr>Aptos (Body)</vt:lpstr>
      <vt:lpstr>Aptos Display</vt:lpstr>
      <vt:lpstr>Arial</vt:lpstr>
      <vt:lpstr>Calibri</vt:lpstr>
      <vt:lpstr>Symbol</vt:lpstr>
      <vt:lpstr>Times New Roman</vt:lpstr>
      <vt:lpstr>Office Theme</vt:lpstr>
      <vt:lpstr> </vt:lpstr>
      <vt:lpstr>DEKLARATSIOONI EESMÄRGID</vt:lpstr>
      <vt:lpstr>DEKLARATSIOONI EESMÄRGID</vt:lpstr>
      <vt:lpstr>DEKLARATSIOONI EESMÄRGID</vt:lpstr>
      <vt:lpstr>DEKLARATSIOONI EESMÄRGID</vt:lpstr>
      <vt:lpstr>SEISUKOHAD JA ETTEPANEKUD</vt:lpstr>
      <vt:lpstr>KOV ja elukeskkond</vt:lpstr>
      <vt:lpstr>Ettevõtlus ja ettevõtlikkus (1)</vt:lpstr>
      <vt:lpstr>Ettevõtlus ja ettevõtlikkus (2)</vt:lpstr>
      <vt:lpstr>Ettevõtlus ja investeeringud</vt:lpstr>
      <vt:lpstr>Hoolekandereform ja koduteenused</vt:lpstr>
      <vt:lpstr>Hoolekandereform ja koduteenused</vt:lpstr>
      <vt:lpstr>Hoolekandereform ja koduteenused</vt:lpstr>
      <vt:lpstr>Hoolekandereform ja koduteenused</vt:lpstr>
      <vt:lpstr>Hoolekandereform ja koduteenused</vt:lpstr>
      <vt:lpstr>Hoolekandereform ja koduteenused</vt:lpstr>
      <vt:lpstr>Hoolekandereform ja koduteenused</vt:lpstr>
      <vt:lpstr>Hoolekandereform ja koduteenused</vt:lpstr>
      <vt:lpstr>Hoolekandereform ja koduteenused</vt:lpstr>
      <vt:lpstr>Hoolekandereform ja koduteenused</vt:lpstr>
      <vt:lpstr>Hoolekandereform ja koduteenused</vt:lpstr>
      <vt:lpstr>Hoolekandereform ja koduteenused</vt:lpstr>
      <vt:lpstr>Lastekaitse</vt:lpstr>
      <vt:lpstr>Lastekaitse</vt:lpstr>
      <vt:lpstr>Lastekaitse</vt:lpstr>
      <vt:lpstr>Lastekaitse</vt:lpstr>
      <vt:lpstr>Lastekaitse</vt:lpstr>
      <vt:lpstr>Lastekaitse</vt:lpstr>
      <vt:lpstr>Lastekaitse</vt:lpstr>
      <vt:lpstr>Lastekaitse</vt:lpstr>
      <vt:lpstr>Lastekaitse</vt:lpstr>
      <vt:lpstr>Lastekaitse</vt:lpstr>
      <vt:lpstr>Lastekaitse</vt:lpstr>
      <vt:lpstr>Lastekaitse</vt:lpstr>
      <vt:lpstr>Lastekaitse</vt:lpstr>
      <vt:lpstr>Kokkuvõte</vt:lpstr>
      <vt:lpstr>Kokkuvõte</vt:lpstr>
      <vt:lpstr>Kokkuvõte</vt:lpstr>
      <vt:lpstr>Kokkuvõte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rivo noorkoiv</dc:creator>
  <cp:lastModifiedBy>Aare Kruuser</cp:lastModifiedBy>
  <cp:revision>24</cp:revision>
  <dcterms:created xsi:type="dcterms:W3CDTF">2025-09-18T13:06:21Z</dcterms:created>
  <dcterms:modified xsi:type="dcterms:W3CDTF">2025-09-19T09:16:36Z</dcterms:modified>
</cp:coreProperties>
</file>