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2" r:id="rId3"/>
    <p:sldId id="298" r:id="rId4"/>
    <p:sldId id="297" r:id="rId5"/>
    <p:sldId id="289" r:id="rId6"/>
    <p:sldId id="293" r:id="rId7"/>
    <p:sldId id="296" r:id="rId8"/>
    <p:sldId id="279" r:id="rId9"/>
    <p:sldId id="280" r:id="rId10"/>
    <p:sldId id="285" r:id="rId11"/>
    <p:sldId id="270" r:id="rId12"/>
    <p:sldId id="303" r:id="rId13"/>
    <p:sldId id="327" r:id="rId14"/>
    <p:sldId id="286" r:id="rId15"/>
    <p:sldId id="258" r:id="rId16"/>
    <p:sldId id="300" r:id="rId17"/>
    <p:sldId id="287" r:id="rId18"/>
    <p:sldId id="304" r:id="rId19"/>
    <p:sldId id="301" r:id="rId20"/>
    <p:sldId id="305" r:id="rId21"/>
    <p:sldId id="322" r:id="rId22"/>
    <p:sldId id="306" r:id="rId23"/>
    <p:sldId id="312" r:id="rId24"/>
    <p:sldId id="313" r:id="rId25"/>
    <p:sldId id="314" r:id="rId26"/>
    <p:sldId id="281" r:id="rId27"/>
    <p:sldId id="282" r:id="rId28"/>
    <p:sldId id="316" r:id="rId29"/>
    <p:sldId id="277" r:id="rId30"/>
    <p:sldId id="317" r:id="rId31"/>
    <p:sldId id="323" r:id="rId32"/>
    <p:sldId id="315" r:id="rId33"/>
    <p:sldId id="307" r:id="rId34"/>
    <p:sldId id="324" r:id="rId35"/>
    <p:sldId id="308" r:id="rId36"/>
    <p:sldId id="283" r:id="rId37"/>
    <p:sldId id="284" r:id="rId38"/>
    <p:sldId id="321" r:id="rId39"/>
    <p:sldId id="309" r:id="rId40"/>
    <p:sldId id="326" r:id="rId41"/>
    <p:sldId id="299" r:id="rId42"/>
    <p:sldId id="325" r:id="rId43"/>
    <p:sldId id="310" r:id="rId44"/>
    <p:sldId id="311" r:id="rId45"/>
    <p:sldId id="320" r:id="rId46"/>
    <p:sldId id="265" r:id="rId47"/>
    <p:sldId id="328" r:id="rId48"/>
    <p:sldId id="329" r:id="rId49"/>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3137EC-6895-4E50-8C58-FED831AA657D}">
          <p14:sldIdLst>
            <p14:sldId id="256"/>
            <p14:sldId id="302"/>
            <p14:sldId id="298"/>
            <p14:sldId id="297"/>
            <p14:sldId id="289"/>
            <p14:sldId id="293"/>
            <p14:sldId id="296"/>
            <p14:sldId id="279"/>
            <p14:sldId id="280"/>
            <p14:sldId id="285"/>
            <p14:sldId id="270"/>
            <p14:sldId id="303"/>
            <p14:sldId id="327"/>
            <p14:sldId id="286"/>
            <p14:sldId id="258"/>
            <p14:sldId id="300"/>
            <p14:sldId id="287"/>
            <p14:sldId id="304"/>
            <p14:sldId id="301"/>
            <p14:sldId id="305"/>
            <p14:sldId id="322"/>
            <p14:sldId id="306"/>
            <p14:sldId id="312"/>
            <p14:sldId id="313"/>
            <p14:sldId id="314"/>
            <p14:sldId id="281"/>
            <p14:sldId id="282"/>
            <p14:sldId id="316"/>
            <p14:sldId id="277"/>
            <p14:sldId id="317"/>
            <p14:sldId id="323"/>
            <p14:sldId id="315"/>
            <p14:sldId id="307"/>
            <p14:sldId id="324"/>
            <p14:sldId id="308"/>
            <p14:sldId id="283"/>
            <p14:sldId id="284"/>
            <p14:sldId id="321"/>
            <p14:sldId id="309"/>
            <p14:sldId id="326"/>
            <p14:sldId id="299"/>
            <p14:sldId id="325"/>
            <p14:sldId id="310"/>
            <p14:sldId id="311"/>
            <p14:sldId id="320"/>
            <p14:sldId id="265"/>
            <p14:sldId id="328"/>
            <p14:sldId id="329"/>
          </p14:sldIdLst>
        </p14:section>
        <p14:section name="Untitled Section" id="{7D02F88B-58FD-418B-A13A-1AA76F0C3A0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p:normalViewPr>
  <p:slideViewPr>
    <p:cSldViewPr snapToGrid="0">
      <p:cViewPr>
        <p:scale>
          <a:sx n="85" d="100"/>
          <a:sy n="85" d="100"/>
        </p:scale>
        <p:origin x="40" y="-7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E5E4-FAED-4D36-B372-92621FF3E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a16="http://schemas.microsoft.com/office/drawing/2014/main" id="{3171504D-38FB-4DCB-95A2-018A2AE19F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a16="http://schemas.microsoft.com/office/drawing/2014/main" id="{C81ECA37-1821-4914-97F4-1E73C2F8383B}"/>
              </a:ext>
            </a:extLst>
          </p:cNvPr>
          <p:cNvSpPr>
            <a:spLocks noGrp="1"/>
          </p:cNvSpPr>
          <p:nvPr>
            <p:ph type="dt" sz="half" idx="10"/>
          </p:nvPr>
        </p:nvSpPr>
        <p:spPr/>
        <p:txBody>
          <a:bodyPr/>
          <a:lstStyle/>
          <a:p>
            <a:fld id="{DDE81ADC-9A74-4EDC-BFC0-01243D868997}" type="datetimeFigureOut">
              <a:rPr lang="et-EE" smtClean="0"/>
              <a:t>21.02.2022</a:t>
            </a:fld>
            <a:endParaRPr lang="et-EE"/>
          </a:p>
        </p:txBody>
      </p:sp>
      <p:sp>
        <p:nvSpPr>
          <p:cNvPr id="5" name="Footer Placeholder 4">
            <a:extLst>
              <a:ext uri="{FF2B5EF4-FFF2-40B4-BE49-F238E27FC236}">
                <a16:creationId xmlns:a16="http://schemas.microsoft.com/office/drawing/2014/main" id="{E32B01B1-C940-4351-A429-68586C0F4779}"/>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0B23B15D-5504-437C-A97F-B918D49E2C21}"/>
              </a:ext>
            </a:extLst>
          </p:cNvPr>
          <p:cNvSpPr>
            <a:spLocks noGrp="1"/>
          </p:cNvSpPr>
          <p:nvPr>
            <p:ph type="sldNum" sz="quarter" idx="12"/>
          </p:nvPr>
        </p:nvSpPr>
        <p:spPr/>
        <p:txBody>
          <a:bodyPr/>
          <a:lstStyle/>
          <a:p>
            <a:fld id="{FE8DE57B-49F7-463B-91DD-F03A13E3A6F6}" type="slidenum">
              <a:rPr lang="et-EE" smtClean="0"/>
              <a:t>‹#›</a:t>
            </a:fld>
            <a:endParaRPr lang="et-EE"/>
          </a:p>
        </p:txBody>
      </p:sp>
    </p:spTree>
    <p:extLst>
      <p:ext uri="{BB962C8B-B14F-4D97-AF65-F5344CB8AC3E}">
        <p14:creationId xmlns:p14="http://schemas.microsoft.com/office/powerpoint/2010/main" val="1361985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BB1E6-DC72-4110-B219-5A8259118781}"/>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a16="http://schemas.microsoft.com/office/drawing/2014/main" id="{8D12DCAA-3CEA-4256-8A7F-AF33151AD4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55C4A092-0109-4AD3-B9F7-2AF9D55AA524}"/>
              </a:ext>
            </a:extLst>
          </p:cNvPr>
          <p:cNvSpPr>
            <a:spLocks noGrp="1"/>
          </p:cNvSpPr>
          <p:nvPr>
            <p:ph type="dt" sz="half" idx="10"/>
          </p:nvPr>
        </p:nvSpPr>
        <p:spPr/>
        <p:txBody>
          <a:bodyPr/>
          <a:lstStyle/>
          <a:p>
            <a:fld id="{DDE81ADC-9A74-4EDC-BFC0-01243D868997}" type="datetimeFigureOut">
              <a:rPr lang="et-EE" smtClean="0"/>
              <a:t>21.02.2022</a:t>
            </a:fld>
            <a:endParaRPr lang="et-EE"/>
          </a:p>
        </p:txBody>
      </p:sp>
      <p:sp>
        <p:nvSpPr>
          <p:cNvPr id="5" name="Footer Placeholder 4">
            <a:extLst>
              <a:ext uri="{FF2B5EF4-FFF2-40B4-BE49-F238E27FC236}">
                <a16:creationId xmlns:a16="http://schemas.microsoft.com/office/drawing/2014/main" id="{5BEEB028-E47B-4990-BC68-F709DC8579E7}"/>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F66AB05A-796C-4ED5-A698-2C71E083CD0D}"/>
              </a:ext>
            </a:extLst>
          </p:cNvPr>
          <p:cNvSpPr>
            <a:spLocks noGrp="1"/>
          </p:cNvSpPr>
          <p:nvPr>
            <p:ph type="sldNum" sz="quarter" idx="12"/>
          </p:nvPr>
        </p:nvSpPr>
        <p:spPr/>
        <p:txBody>
          <a:bodyPr/>
          <a:lstStyle/>
          <a:p>
            <a:fld id="{FE8DE57B-49F7-463B-91DD-F03A13E3A6F6}" type="slidenum">
              <a:rPr lang="et-EE" smtClean="0"/>
              <a:t>‹#›</a:t>
            </a:fld>
            <a:endParaRPr lang="et-EE"/>
          </a:p>
        </p:txBody>
      </p:sp>
    </p:spTree>
    <p:extLst>
      <p:ext uri="{BB962C8B-B14F-4D97-AF65-F5344CB8AC3E}">
        <p14:creationId xmlns:p14="http://schemas.microsoft.com/office/powerpoint/2010/main" val="133166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878AEF-ECA3-493A-B569-4C93AA361A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a16="http://schemas.microsoft.com/office/drawing/2014/main" id="{51D16965-B65B-49F6-9BEA-ECD08BCC816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73EB601E-21BC-4C4B-A303-14F7BD2D9CA6}"/>
              </a:ext>
            </a:extLst>
          </p:cNvPr>
          <p:cNvSpPr>
            <a:spLocks noGrp="1"/>
          </p:cNvSpPr>
          <p:nvPr>
            <p:ph type="dt" sz="half" idx="10"/>
          </p:nvPr>
        </p:nvSpPr>
        <p:spPr/>
        <p:txBody>
          <a:bodyPr/>
          <a:lstStyle/>
          <a:p>
            <a:fld id="{DDE81ADC-9A74-4EDC-BFC0-01243D868997}" type="datetimeFigureOut">
              <a:rPr lang="et-EE" smtClean="0"/>
              <a:t>21.02.2022</a:t>
            </a:fld>
            <a:endParaRPr lang="et-EE"/>
          </a:p>
        </p:txBody>
      </p:sp>
      <p:sp>
        <p:nvSpPr>
          <p:cNvPr id="5" name="Footer Placeholder 4">
            <a:extLst>
              <a:ext uri="{FF2B5EF4-FFF2-40B4-BE49-F238E27FC236}">
                <a16:creationId xmlns:a16="http://schemas.microsoft.com/office/drawing/2014/main" id="{F167198C-2858-4ED9-A5A8-D789358A3B6A}"/>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CBE1CECA-6E14-4431-A9A6-43BFB91B6725}"/>
              </a:ext>
            </a:extLst>
          </p:cNvPr>
          <p:cNvSpPr>
            <a:spLocks noGrp="1"/>
          </p:cNvSpPr>
          <p:nvPr>
            <p:ph type="sldNum" sz="quarter" idx="12"/>
          </p:nvPr>
        </p:nvSpPr>
        <p:spPr/>
        <p:txBody>
          <a:bodyPr/>
          <a:lstStyle/>
          <a:p>
            <a:fld id="{FE8DE57B-49F7-463B-91DD-F03A13E3A6F6}" type="slidenum">
              <a:rPr lang="et-EE" smtClean="0"/>
              <a:t>‹#›</a:t>
            </a:fld>
            <a:endParaRPr lang="et-EE"/>
          </a:p>
        </p:txBody>
      </p:sp>
    </p:spTree>
    <p:extLst>
      <p:ext uri="{BB962C8B-B14F-4D97-AF65-F5344CB8AC3E}">
        <p14:creationId xmlns:p14="http://schemas.microsoft.com/office/powerpoint/2010/main" val="4247987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73CC-0384-4385-9298-DB14B6F2D873}"/>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a16="http://schemas.microsoft.com/office/drawing/2014/main" id="{392A510F-C2EA-478C-84D2-36D1A5D8CA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FD940927-AA59-44AE-AFB0-CEFB5E6FDC4F}"/>
              </a:ext>
            </a:extLst>
          </p:cNvPr>
          <p:cNvSpPr>
            <a:spLocks noGrp="1"/>
          </p:cNvSpPr>
          <p:nvPr>
            <p:ph type="dt" sz="half" idx="10"/>
          </p:nvPr>
        </p:nvSpPr>
        <p:spPr/>
        <p:txBody>
          <a:bodyPr/>
          <a:lstStyle/>
          <a:p>
            <a:fld id="{DDE81ADC-9A74-4EDC-BFC0-01243D868997}" type="datetimeFigureOut">
              <a:rPr lang="et-EE" smtClean="0"/>
              <a:t>21.02.2022</a:t>
            </a:fld>
            <a:endParaRPr lang="et-EE"/>
          </a:p>
        </p:txBody>
      </p:sp>
      <p:sp>
        <p:nvSpPr>
          <p:cNvPr id="5" name="Footer Placeholder 4">
            <a:extLst>
              <a:ext uri="{FF2B5EF4-FFF2-40B4-BE49-F238E27FC236}">
                <a16:creationId xmlns:a16="http://schemas.microsoft.com/office/drawing/2014/main" id="{6DDD19A1-19E4-4ECD-BA28-8E36EE88E54C}"/>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6A8C91E8-7A95-40B8-BB91-FD08720F4005}"/>
              </a:ext>
            </a:extLst>
          </p:cNvPr>
          <p:cNvSpPr>
            <a:spLocks noGrp="1"/>
          </p:cNvSpPr>
          <p:nvPr>
            <p:ph type="sldNum" sz="quarter" idx="12"/>
          </p:nvPr>
        </p:nvSpPr>
        <p:spPr/>
        <p:txBody>
          <a:bodyPr/>
          <a:lstStyle/>
          <a:p>
            <a:fld id="{FE8DE57B-49F7-463B-91DD-F03A13E3A6F6}" type="slidenum">
              <a:rPr lang="et-EE" smtClean="0"/>
              <a:t>‹#›</a:t>
            </a:fld>
            <a:endParaRPr lang="et-EE"/>
          </a:p>
        </p:txBody>
      </p:sp>
    </p:spTree>
    <p:extLst>
      <p:ext uri="{BB962C8B-B14F-4D97-AF65-F5344CB8AC3E}">
        <p14:creationId xmlns:p14="http://schemas.microsoft.com/office/powerpoint/2010/main" val="24211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DDF5-87DD-4539-A659-EB999A1788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a16="http://schemas.microsoft.com/office/drawing/2014/main" id="{E2DCF0D6-3009-4228-955E-35C7533D40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D46025B-FC4D-4C22-BF8B-9BACB0D36AD7}"/>
              </a:ext>
            </a:extLst>
          </p:cNvPr>
          <p:cNvSpPr>
            <a:spLocks noGrp="1"/>
          </p:cNvSpPr>
          <p:nvPr>
            <p:ph type="dt" sz="half" idx="10"/>
          </p:nvPr>
        </p:nvSpPr>
        <p:spPr/>
        <p:txBody>
          <a:bodyPr/>
          <a:lstStyle/>
          <a:p>
            <a:fld id="{DDE81ADC-9A74-4EDC-BFC0-01243D868997}" type="datetimeFigureOut">
              <a:rPr lang="et-EE" smtClean="0"/>
              <a:t>21.02.2022</a:t>
            </a:fld>
            <a:endParaRPr lang="et-EE"/>
          </a:p>
        </p:txBody>
      </p:sp>
      <p:sp>
        <p:nvSpPr>
          <p:cNvPr id="5" name="Footer Placeholder 4">
            <a:extLst>
              <a:ext uri="{FF2B5EF4-FFF2-40B4-BE49-F238E27FC236}">
                <a16:creationId xmlns:a16="http://schemas.microsoft.com/office/drawing/2014/main" id="{1F3E2FA8-8E79-49D7-AFB9-55E20967E6A4}"/>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56C88E51-0E1B-4226-80DF-9DB77F024061}"/>
              </a:ext>
            </a:extLst>
          </p:cNvPr>
          <p:cNvSpPr>
            <a:spLocks noGrp="1"/>
          </p:cNvSpPr>
          <p:nvPr>
            <p:ph type="sldNum" sz="quarter" idx="12"/>
          </p:nvPr>
        </p:nvSpPr>
        <p:spPr/>
        <p:txBody>
          <a:bodyPr/>
          <a:lstStyle/>
          <a:p>
            <a:fld id="{FE8DE57B-49F7-463B-91DD-F03A13E3A6F6}" type="slidenum">
              <a:rPr lang="et-EE" smtClean="0"/>
              <a:t>‹#›</a:t>
            </a:fld>
            <a:endParaRPr lang="et-EE"/>
          </a:p>
        </p:txBody>
      </p:sp>
    </p:spTree>
    <p:extLst>
      <p:ext uri="{BB962C8B-B14F-4D97-AF65-F5344CB8AC3E}">
        <p14:creationId xmlns:p14="http://schemas.microsoft.com/office/powerpoint/2010/main" val="2508755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E29D5-8DE8-4AB1-BDC2-CE0688183F1E}"/>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a16="http://schemas.microsoft.com/office/drawing/2014/main" id="{72E9AE18-4A4E-44B4-B2F3-56808B49DB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a16="http://schemas.microsoft.com/office/drawing/2014/main" id="{2FFC8D20-CF31-4424-A516-320944E9EA4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a16="http://schemas.microsoft.com/office/drawing/2014/main" id="{55C59A7D-C66E-465E-81C1-8947C83CAAAB}"/>
              </a:ext>
            </a:extLst>
          </p:cNvPr>
          <p:cNvSpPr>
            <a:spLocks noGrp="1"/>
          </p:cNvSpPr>
          <p:nvPr>
            <p:ph type="dt" sz="half" idx="10"/>
          </p:nvPr>
        </p:nvSpPr>
        <p:spPr/>
        <p:txBody>
          <a:bodyPr/>
          <a:lstStyle/>
          <a:p>
            <a:fld id="{DDE81ADC-9A74-4EDC-BFC0-01243D868997}" type="datetimeFigureOut">
              <a:rPr lang="et-EE" smtClean="0"/>
              <a:t>21.02.2022</a:t>
            </a:fld>
            <a:endParaRPr lang="et-EE"/>
          </a:p>
        </p:txBody>
      </p:sp>
      <p:sp>
        <p:nvSpPr>
          <p:cNvPr id="6" name="Footer Placeholder 5">
            <a:extLst>
              <a:ext uri="{FF2B5EF4-FFF2-40B4-BE49-F238E27FC236}">
                <a16:creationId xmlns:a16="http://schemas.microsoft.com/office/drawing/2014/main" id="{9753036D-92E4-44BC-B16B-D49C981823C4}"/>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54180A4D-25CA-407B-9DF4-1A4778F4E0FE}"/>
              </a:ext>
            </a:extLst>
          </p:cNvPr>
          <p:cNvSpPr>
            <a:spLocks noGrp="1"/>
          </p:cNvSpPr>
          <p:nvPr>
            <p:ph type="sldNum" sz="quarter" idx="12"/>
          </p:nvPr>
        </p:nvSpPr>
        <p:spPr/>
        <p:txBody>
          <a:bodyPr/>
          <a:lstStyle/>
          <a:p>
            <a:fld id="{FE8DE57B-49F7-463B-91DD-F03A13E3A6F6}" type="slidenum">
              <a:rPr lang="et-EE" smtClean="0"/>
              <a:t>‹#›</a:t>
            </a:fld>
            <a:endParaRPr lang="et-EE"/>
          </a:p>
        </p:txBody>
      </p:sp>
    </p:spTree>
    <p:extLst>
      <p:ext uri="{BB962C8B-B14F-4D97-AF65-F5344CB8AC3E}">
        <p14:creationId xmlns:p14="http://schemas.microsoft.com/office/powerpoint/2010/main" val="3198769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4397D-7464-4B63-A914-FC2D40DDF274}"/>
              </a:ext>
            </a:extLst>
          </p:cNvPr>
          <p:cNvSpPr>
            <a:spLocks noGrp="1"/>
          </p:cNvSpPr>
          <p:nvPr>
            <p:ph type="title"/>
          </p:nvPr>
        </p:nvSpPr>
        <p:spPr>
          <a:xfrm>
            <a:off x="839788" y="365125"/>
            <a:ext cx="10515600" cy="1325563"/>
          </a:xfrm>
        </p:spPr>
        <p:txBody>
          <a:bodyPr/>
          <a:lstStyle/>
          <a:p>
            <a:r>
              <a:rPr lang="en-US"/>
              <a:t>Click to edit Master title style</a:t>
            </a:r>
            <a:endParaRPr lang="et-EE"/>
          </a:p>
        </p:txBody>
      </p:sp>
      <p:sp>
        <p:nvSpPr>
          <p:cNvPr id="3" name="Text Placeholder 2">
            <a:extLst>
              <a:ext uri="{FF2B5EF4-FFF2-40B4-BE49-F238E27FC236}">
                <a16:creationId xmlns:a16="http://schemas.microsoft.com/office/drawing/2014/main" id="{7AA50348-2AFB-4BB1-8B3D-D4606DDD0C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5CE2CE-A408-4889-A20D-7BF8DD870D2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a16="http://schemas.microsoft.com/office/drawing/2014/main" id="{A7062F3D-3E86-4BDF-8789-EE0E63929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0C56C1-3844-4F90-A3F7-5927CCB601D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a16="http://schemas.microsoft.com/office/drawing/2014/main" id="{AA1B061C-17AE-44FD-B7F1-CDC29FC20709}"/>
              </a:ext>
            </a:extLst>
          </p:cNvPr>
          <p:cNvSpPr>
            <a:spLocks noGrp="1"/>
          </p:cNvSpPr>
          <p:nvPr>
            <p:ph type="dt" sz="half" idx="10"/>
          </p:nvPr>
        </p:nvSpPr>
        <p:spPr/>
        <p:txBody>
          <a:bodyPr/>
          <a:lstStyle/>
          <a:p>
            <a:fld id="{DDE81ADC-9A74-4EDC-BFC0-01243D868997}" type="datetimeFigureOut">
              <a:rPr lang="et-EE" smtClean="0"/>
              <a:t>21.02.2022</a:t>
            </a:fld>
            <a:endParaRPr lang="et-EE"/>
          </a:p>
        </p:txBody>
      </p:sp>
      <p:sp>
        <p:nvSpPr>
          <p:cNvPr id="8" name="Footer Placeholder 7">
            <a:extLst>
              <a:ext uri="{FF2B5EF4-FFF2-40B4-BE49-F238E27FC236}">
                <a16:creationId xmlns:a16="http://schemas.microsoft.com/office/drawing/2014/main" id="{126AD1DB-48F2-4C35-A928-A330119BB93F}"/>
              </a:ext>
            </a:extLst>
          </p:cNvPr>
          <p:cNvSpPr>
            <a:spLocks noGrp="1"/>
          </p:cNvSpPr>
          <p:nvPr>
            <p:ph type="ftr" sz="quarter" idx="11"/>
          </p:nvPr>
        </p:nvSpPr>
        <p:spPr/>
        <p:txBody>
          <a:bodyPr/>
          <a:lstStyle/>
          <a:p>
            <a:endParaRPr lang="et-EE"/>
          </a:p>
        </p:txBody>
      </p:sp>
      <p:sp>
        <p:nvSpPr>
          <p:cNvPr id="9" name="Slide Number Placeholder 8">
            <a:extLst>
              <a:ext uri="{FF2B5EF4-FFF2-40B4-BE49-F238E27FC236}">
                <a16:creationId xmlns:a16="http://schemas.microsoft.com/office/drawing/2014/main" id="{1F28D8CA-A003-457C-B552-DD687091AAB3}"/>
              </a:ext>
            </a:extLst>
          </p:cNvPr>
          <p:cNvSpPr>
            <a:spLocks noGrp="1"/>
          </p:cNvSpPr>
          <p:nvPr>
            <p:ph type="sldNum" sz="quarter" idx="12"/>
          </p:nvPr>
        </p:nvSpPr>
        <p:spPr/>
        <p:txBody>
          <a:bodyPr/>
          <a:lstStyle/>
          <a:p>
            <a:fld id="{FE8DE57B-49F7-463B-91DD-F03A13E3A6F6}" type="slidenum">
              <a:rPr lang="et-EE" smtClean="0"/>
              <a:t>‹#›</a:t>
            </a:fld>
            <a:endParaRPr lang="et-EE"/>
          </a:p>
        </p:txBody>
      </p:sp>
    </p:spTree>
    <p:extLst>
      <p:ext uri="{BB962C8B-B14F-4D97-AF65-F5344CB8AC3E}">
        <p14:creationId xmlns:p14="http://schemas.microsoft.com/office/powerpoint/2010/main" val="4042773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3DC10-A01F-44DE-9C94-4C6CBA45E593}"/>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a16="http://schemas.microsoft.com/office/drawing/2014/main" id="{0E77534E-758A-4951-AA8C-48A21281D6B2}"/>
              </a:ext>
            </a:extLst>
          </p:cNvPr>
          <p:cNvSpPr>
            <a:spLocks noGrp="1"/>
          </p:cNvSpPr>
          <p:nvPr>
            <p:ph type="dt" sz="half" idx="10"/>
          </p:nvPr>
        </p:nvSpPr>
        <p:spPr/>
        <p:txBody>
          <a:bodyPr/>
          <a:lstStyle/>
          <a:p>
            <a:fld id="{DDE81ADC-9A74-4EDC-BFC0-01243D868997}" type="datetimeFigureOut">
              <a:rPr lang="et-EE" smtClean="0"/>
              <a:t>21.02.2022</a:t>
            </a:fld>
            <a:endParaRPr lang="et-EE"/>
          </a:p>
        </p:txBody>
      </p:sp>
      <p:sp>
        <p:nvSpPr>
          <p:cNvPr id="4" name="Footer Placeholder 3">
            <a:extLst>
              <a:ext uri="{FF2B5EF4-FFF2-40B4-BE49-F238E27FC236}">
                <a16:creationId xmlns:a16="http://schemas.microsoft.com/office/drawing/2014/main" id="{072BC5DD-2367-43F4-ACF6-5832DD2654A3}"/>
              </a:ext>
            </a:extLst>
          </p:cNvPr>
          <p:cNvSpPr>
            <a:spLocks noGrp="1"/>
          </p:cNvSpPr>
          <p:nvPr>
            <p:ph type="ftr" sz="quarter" idx="11"/>
          </p:nvPr>
        </p:nvSpPr>
        <p:spPr/>
        <p:txBody>
          <a:bodyPr/>
          <a:lstStyle/>
          <a:p>
            <a:endParaRPr lang="et-EE"/>
          </a:p>
        </p:txBody>
      </p:sp>
      <p:sp>
        <p:nvSpPr>
          <p:cNvPr id="5" name="Slide Number Placeholder 4">
            <a:extLst>
              <a:ext uri="{FF2B5EF4-FFF2-40B4-BE49-F238E27FC236}">
                <a16:creationId xmlns:a16="http://schemas.microsoft.com/office/drawing/2014/main" id="{BC33B5B7-D754-4B14-8C82-941511EE2BDB}"/>
              </a:ext>
            </a:extLst>
          </p:cNvPr>
          <p:cNvSpPr>
            <a:spLocks noGrp="1"/>
          </p:cNvSpPr>
          <p:nvPr>
            <p:ph type="sldNum" sz="quarter" idx="12"/>
          </p:nvPr>
        </p:nvSpPr>
        <p:spPr/>
        <p:txBody>
          <a:bodyPr/>
          <a:lstStyle/>
          <a:p>
            <a:fld id="{FE8DE57B-49F7-463B-91DD-F03A13E3A6F6}" type="slidenum">
              <a:rPr lang="et-EE" smtClean="0"/>
              <a:t>‹#›</a:t>
            </a:fld>
            <a:endParaRPr lang="et-EE"/>
          </a:p>
        </p:txBody>
      </p:sp>
    </p:spTree>
    <p:extLst>
      <p:ext uri="{BB962C8B-B14F-4D97-AF65-F5344CB8AC3E}">
        <p14:creationId xmlns:p14="http://schemas.microsoft.com/office/powerpoint/2010/main" val="317515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3E4465-70EA-478D-B4BB-E760CC7D4989}"/>
              </a:ext>
            </a:extLst>
          </p:cNvPr>
          <p:cNvSpPr>
            <a:spLocks noGrp="1"/>
          </p:cNvSpPr>
          <p:nvPr>
            <p:ph type="dt" sz="half" idx="10"/>
          </p:nvPr>
        </p:nvSpPr>
        <p:spPr/>
        <p:txBody>
          <a:bodyPr/>
          <a:lstStyle/>
          <a:p>
            <a:fld id="{DDE81ADC-9A74-4EDC-BFC0-01243D868997}" type="datetimeFigureOut">
              <a:rPr lang="et-EE" smtClean="0"/>
              <a:t>21.02.2022</a:t>
            </a:fld>
            <a:endParaRPr lang="et-EE"/>
          </a:p>
        </p:txBody>
      </p:sp>
      <p:sp>
        <p:nvSpPr>
          <p:cNvPr id="3" name="Footer Placeholder 2">
            <a:extLst>
              <a:ext uri="{FF2B5EF4-FFF2-40B4-BE49-F238E27FC236}">
                <a16:creationId xmlns:a16="http://schemas.microsoft.com/office/drawing/2014/main" id="{92D7E50C-34C8-460F-B0ED-9E8AFCB0FAC8}"/>
              </a:ext>
            </a:extLst>
          </p:cNvPr>
          <p:cNvSpPr>
            <a:spLocks noGrp="1"/>
          </p:cNvSpPr>
          <p:nvPr>
            <p:ph type="ftr" sz="quarter" idx="11"/>
          </p:nvPr>
        </p:nvSpPr>
        <p:spPr/>
        <p:txBody>
          <a:bodyPr/>
          <a:lstStyle/>
          <a:p>
            <a:endParaRPr lang="et-EE"/>
          </a:p>
        </p:txBody>
      </p:sp>
      <p:sp>
        <p:nvSpPr>
          <p:cNvPr id="4" name="Slide Number Placeholder 3">
            <a:extLst>
              <a:ext uri="{FF2B5EF4-FFF2-40B4-BE49-F238E27FC236}">
                <a16:creationId xmlns:a16="http://schemas.microsoft.com/office/drawing/2014/main" id="{B09AE95A-C0B4-460E-B63E-22FBE7D087FD}"/>
              </a:ext>
            </a:extLst>
          </p:cNvPr>
          <p:cNvSpPr>
            <a:spLocks noGrp="1"/>
          </p:cNvSpPr>
          <p:nvPr>
            <p:ph type="sldNum" sz="quarter" idx="12"/>
          </p:nvPr>
        </p:nvSpPr>
        <p:spPr/>
        <p:txBody>
          <a:bodyPr/>
          <a:lstStyle/>
          <a:p>
            <a:fld id="{FE8DE57B-49F7-463B-91DD-F03A13E3A6F6}" type="slidenum">
              <a:rPr lang="et-EE" smtClean="0"/>
              <a:t>‹#›</a:t>
            </a:fld>
            <a:endParaRPr lang="et-EE"/>
          </a:p>
        </p:txBody>
      </p:sp>
    </p:spTree>
    <p:extLst>
      <p:ext uri="{BB962C8B-B14F-4D97-AF65-F5344CB8AC3E}">
        <p14:creationId xmlns:p14="http://schemas.microsoft.com/office/powerpoint/2010/main" val="2848370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557CB-FF5A-49B2-927C-C8E268043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C3CB80C0-7CD6-43FE-9C9B-B000C14C69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13408DD3-06C9-4B01-BBC9-4EAABF49E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5CD354-EF12-4B16-9ADA-FFAEC7FCC295}"/>
              </a:ext>
            </a:extLst>
          </p:cNvPr>
          <p:cNvSpPr>
            <a:spLocks noGrp="1"/>
          </p:cNvSpPr>
          <p:nvPr>
            <p:ph type="dt" sz="half" idx="10"/>
          </p:nvPr>
        </p:nvSpPr>
        <p:spPr/>
        <p:txBody>
          <a:bodyPr/>
          <a:lstStyle/>
          <a:p>
            <a:fld id="{DDE81ADC-9A74-4EDC-BFC0-01243D868997}" type="datetimeFigureOut">
              <a:rPr lang="et-EE" smtClean="0"/>
              <a:t>21.02.2022</a:t>
            </a:fld>
            <a:endParaRPr lang="et-EE"/>
          </a:p>
        </p:txBody>
      </p:sp>
      <p:sp>
        <p:nvSpPr>
          <p:cNvPr id="6" name="Footer Placeholder 5">
            <a:extLst>
              <a:ext uri="{FF2B5EF4-FFF2-40B4-BE49-F238E27FC236}">
                <a16:creationId xmlns:a16="http://schemas.microsoft.com/office/drawing/2014/main" id="{FED4CF19-E9D2-4A6F-95EC-D83D14F0A738}"/>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57D725B0-1E51-4DDA-A4AC-0CC81D73C79B}"/>
              </a:ext>
            </a:extLst>
          </p:cNvPr>
          <p:cNvSpPr>
            <a:spLocks noGrp="1"/>
          </p:cNvSpPr>
          <p:nvPr>
            <p:ph type="sldNum" sz="quarter" idx="12"/>
          </p:nvPr>
        </p:nvSpPr>
        <p:spPr/>
        <p:txBody>
          <a:bodyPr/>
          <a:lstStyle/>
          <a:p>
            <a:fld id="{FE8DE57B-49F7-463B-91DD-F03A13E3A6F6}" type="slidenum">
              <a:rPr lang="et-EE" smtClean="0"/>
              <a:t>‹#›</a:t>
            </a:fld>
            <a:endParaRPr lang="et-EE"/>
          </a:p>
        </p:txBody>
      </p:sp>
    </p:spTree>
    <p:extLst>
      <p:ext uri="{BB962C8B-B14F-4D97-AF65-F5344CB8AC3E}">
        <p14:creationId xmlns:p14="http://schemas.microsoft.com/office/powerpoint/2010/main" val="2779886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D98F-3BA9-41A2-8199-8320F9878D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a16="http://schemas.microsoft.com/office/drawing/2014/main" id="{0AA98F78-B0B8-4C96-83D9-1F2152A9E7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0C50A5DD-7040-4E24-8B4B-5B76CC343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C32CD4-4FF9-4ED2-ADAE-7451AF15A268}"/>
              </a:ext>
            </a:extLst>
          </p:cNvPr>
          <p:cNvSpPr>
            <a:spLocks noGrp="1"/>
          </p:cNvSpPr>
          <p:nvPr>
            <p:ph type="dt" sz="half" idx="10"/>
          </p:nvPr>
        </p:nvSpPr>
        <p:spPr/>
        <p:txBody>
          <a:bodyPr/>
          <a:lstStyle/>
          <a:p>
            <a:fld id="{DDE81ADC-9A74-4EDC-BFC0-01243D868997}" type="datetimeFigureOut">
              <a:rPr lang="et-EE" smtClean="0"/>
              <a:t>21.02.2022</a:t>
            </a:fld>
            <a:endParaRPr lang="et-EE"/>
          </a:p>
        </p:txBody>
      </p:sp>
      <p:sp>
        <p:nvSpPr>
          <p:cNvPr id="6" name="Footer Placeholder 5">
            <a:extLst>
              <a:ext uri="{FF2B5EF4-FFF2-40B4-BE49-F238E27FC236}">
                <a16:creationId xmlns:a16="http://schemas.microsoft.com/office/drawing/2014/main" id="{3A0F53F6-4360-41A5-A677-335856C56096}"/>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C1E33317-788E-41CF-8944-DF936EC192EB}"/>
              </a:ext>
            </a:extLst>
          </p:cNvPr>
          <p:cNvSpPr>
            <a:spLocks noGrp="1"/>
          </p:cNvSpPr>
          <p:nvPr>
            <p:ph type="sldNum" sz="quarter" idx="12"/>
          </p:nvPr>
        </p:nvSpPr>
        <p:spPr/>
        <p:txBody>
          <a:bodyPr/>
          <a:lstStyle/>
          <a:p>
            <a:fld id="{FE8DE57B-49F7-463B-91DD-F03A13E3A6F6}" type="slidenum">
              <a:rPr lang="et-EE" smtClean="0"/>
              <a:t>‹#›</a:t>
            </a:fld>
            <a:endParaRPr lang="et-EE"/>
          </a:p>
        </p:txBody>
      </p:sp>
    </p:spTree>
    <p:extLst>
      <p:ext uri="{BB962C8B-B14F-4D97-AF65-F5344CB8AC3E}">
        <p14:creationId xmlns:p14="http://schemas.microsoft.com/office/powerpoint/2010/main" val="1705472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CF7FFD-5E44-47B9-86C9-0355B323C3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ACF8A7A0-FE93-4BF8-9A7C-3C2E3BAF4D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0A025672-1B03-4E64-BB62-B36935FC12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81ADC-9A74-4EDC-BFC0-01243D868997}" type="datetimeFigureOut">
              <a:rPr lang="et-EE" smtClean="0"/>
              <a:t>21.02.2022</a:t>
            </a:fld>
            <a:endParaRPr lang="et-EE"/>
          </a:p>
        </p:txBody>
      </p:sp>
      <p:sp>
        <p:nvSpPr>
          <p:cNvPr id="5" name="Footer Placeholder 4">
            <a:extLst>
              <a:ext uri="{FF2B5EF4-FFF2-40B4-BE49-F238E27FC236}">
                <a16:creationId xmlns:a16="http://schemas.microsoft.com/office/drawing/2014/main" id="{4C0AE789-DC09-4D56-988F-A1B4EDA2F4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a:extLst>
              <a:ext uri="{FF2B5EF4-FFF2-40B4-BE49-F238E27FC236}">
                <a16:creationId xmlns:a16="http://schemas.microsoft.com/office/drawing/2014/main" id="{E7B823FC-3049-42C3-8994-9EA90E748B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DE57B-49F7-463B-91DD-F03A13E3A6F6}" type="slidenum">
              <a:rPr lang="et-EE" smtClean="0"/>
              <a:t>‹#›</a:t>
            </a:fld>
            <a:endParaRPr lang="et-EE"/>
          </a:p>
        </p:txBody>
      </p:sp>
    </p:spTree>
    <p:extLst>
      <p:ext uri="{BB962C8B-B14F-4D97-AF65-F5344CB8AC3E}">
        <p14:creationId xmlns:p14="http://schemas.microsoft.com/office/powerpoint/2010/main" val="911830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hop.rae.e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ED2DE-7BB5-41CA-B253-34AA1E7395A7}"/>
              </a:ext>
            </a:extLst>
          </p:cNvPr>
          <p:cNvSpPr>
            <a:spLocks noGrp="1"/>
          </p:cNvSpPr>
          <p:nvPr>
            <p:ph type="ctrTitle"/>
          </p:nvPr>
        </p:nvSpPr>
        <p:spPr/>
        <p:txBody>
          <a:bodyPr>
            <a:normAutofit fontScale="90000"/>
          </a:bodyPr>
          <a:lstStyle/>
          <a:p>
            <a:br>
              <a:rPr lang="et-EE" dirty="0"/>
            </a:br>
            <a:r>
              <a:rPr lang="et-EE" sz="4400" b="1" i="1" dirty="0"/>
              <a:t>Omavalitsuspäeva idee sünnist ning ühistegevusest  uue traditsiooni loomiseni</a:t>
            </a:r>
            <a:br>
              <a:rPr lang="et-EE" dirty="0"/>
            </a:br>
            <a:br>
              <a:rPr lang="en-US" sz="3600" dirty="0"/>
            </a:br>
            <a:r>
              <a:rPr lang="et-EE" sz="3600" b="1" dirty="0"/>
              <a:t>Kollokvium “</a:t>
            </a:r>
            <a:r>
              <a:rPr lang="et-EE" sz="3600" b="1" i="1" dirty="0"/>
              <a:t>Koostöö kui arengu võti – Omavalitsuspäeva ideest riikliku tähtpäevani” </a:t>
            </a:r>
            <a:endParaRPr lang="et-EE" sz="3600" b="1" dirty="0"/>
          </a:p>
        </p:txBody>
      </p:sp>
      <p:sp>
        <p:nvSpPr>
          <p:cNvPr id="3" name="Subtitle 2">
            <a:extLst>
              <a:ext uri="{FF2B5EF4-FFF2-40B4-BE49-F238E27FC236}">
                <a16:creationId xmlns:a16="http://schemas.microsoft.com/office/drawing/2014/main" id="{654912A8-928A-4457-A1BF-176D0106A035}"/>
              </a:ext>
            </a:extLst>
          </p:cNvPr>
          <p:cNvSpPr>
            <a:spLocks noGrp="1"/>
          </p:cNvSpPr>
          <p:nvPr>
            <p:ph type="subTitle" idx="1"/>
          </p:nvPr>
        </p:nvSpPr>
        <p:spPr/>
        <p:txBody>
          <a:bodyPr>
            <a:normAutofit fontScale="92500" lnSpcReduction="20000"/>
          </a:bodyPr>
          <a:lstStyle/>
          <a:p>
            <a:r>
              <a:rPr lang="en-US" dirty="0"/>
              <a:t>KOLLOKVIUM, RIIGIKOGU KONVERETNSIKESKUS, 21.02.2022</a:t>
            </a:r>
          </a:p>
          <a:p>
            <a:r>
              <a:rPr lang="en-US" dirty="0"/>
              <a:t>ÜHISETTEKANNE:</a:t>
            </a:r>
          </a:p>
          <a:p>
            <a:r>
              <a:rPr lang="et-EE" dirty="0"/>
              <a:t>Sulev Lääne, Sulev Mäeltsemees, Sirje Ludvig, Indrek Grauberg, Tiia Õun, Raivo Vare, Veikko Luhalaid, Jan Trei, Ott Kasuri, Eve East, Georg Sootla, Rivo Noorkõiv, Kersten Kattai, Mikk Lõhmus, Erik Sandla, Ants Liimets</a:t>
            </a:r>
          </a:p>
        </p:txBody>
      </p:sp>
    </p:spTree>
    <p:extLst>
      <p:ext uri="{BB962C8B-B14F-4D97-AF65-F5344CB8AC3E}">
        <p14:creationId xmlns:p14="http://schemas.microsoft.com/office/powerpoint/2010/main" val="586910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A30B-2228-49C6-B575-F4BFF3DFBB5F}"/>
              </a:ext>
            </a:extLst>
          </p:cNvPr>
          <p:cNvSpPr>
            <a:spLocks noGrp="1"/>
          </p:cNvSpPr>
          <p:nvPr>
            <p:ph type="title"/>
          </p:nvPr>
        </p:nvSpPr>
        <p:spPr/>
        <p:txBody>
          <a:bodyPr/>
          <a:lstStyle/>
          <a:p>
            <a:pPr algn="ctr"/>
            <a:r>
              <a:rPr lang="en-US" b="1" dirty="0"/>
              <a:t>26. SEPTEMBRIL 2017 TOIMUS KALEVI SPORDIHALLSI EESTI II OMAVALITSUSPÄEV</a:t>
            </a:r>
            <a:endParaRPr lang="et-EE" b="1" dirty="0"/>
          </a:p>
        </p:txBody>
      </p:sp>
      <p:pic>
        <p:nvPicPr>
          <p:cNvPr id="4" name="Content Placeholder 3">
            <a:extLst>
              <a:ext uri="{FF2B5EF4-FFF2-40B4-BE49-F238E27FC236}">
                <a16:creationId xmlns:a16="http://schemas.microsoft.com/office/drawing/2014/main" id="{A0EFEB55-D662-4137-A0B6-D57A76AC5616}"/>
              </a:ext>
            </a:extLst>
          </p:cNvPr>
          <p:cNvPicPr>
            <a:picLocks noGrp="1" noChangeAspect="1"/>
          </p:cNvPicPr>
          <p:nvPr>
            <p:ph idx="1"/>
          </p:nvPr>
        </p:nvPicPr>
        <p:blipFill>
          <a:blip r:embed="rId2"/>
          <a:stretch>
            <a:fillRect/>
          </a:stretch>
        </p:blipFill>
        <p:spPr>
          <a:xfrm>
            <a:off x="923827" y="1825624"/>
            <a:ext cx="10661715" cy="5032375"/>
          </a:xfrm>
          <a:prstGeom prst="rect">
            <a:avLst/>
          </a:prstGeom>
        </p:spPr>
      </p:pic>
    </p:spTree>
    <p:extLst>
      <p:ext uri="{BB962C8B-B14F-4D97-AF65-F5344CB8AC3E}">
        <p14:creationId xmlns:p14="http://schemas.microsoft.com/office/powerpoint/2010/main" val="4209523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FBDB3-C3C0-47EB-B431-E57C6FD0A035}"/>
              </a:ext>
            </a:extLst>
          </p:cNvPr>
          <p:cNvSpPr>
            <a:spLocks noGrp="1"/>
          </p:cNvSpPr>
          <p:nvPr>
            <p:ph type="title"/>
          </p:nvPr>
        </p:nvSpPr>
        <p:spPr/>
        <p:txBody>
          <a:bodyPr/>
          <a:lstStyle/>
          <a:p>
            <a:pPr algn="ctr"/>
            <a:r>
              <a:rPr lang="en-US" b="1" dirty="0" err="1"/>
              <a:t>Koos</a:t>
            </a:r>
            <a:r>
              <a:rPr lang="en-US" b="1" dirty="0"/>
              <a:t> </a:t>
            </a:r>
            <a:r>
              <a:rPr lang="en-US" b="1" dirty="0" err="1"/>
              <a:t>lauldi</a:t>
            </a:r>
            <a:r>
              <a:rPr lang="en-US" b="1" dirty="0"/>
              <a:t> </a:t>
            </a:r>
            <a:r>
              <a:rPr lang="en-US" b="1" dirty="0" err="1"/>
              <a:t>Eesti</a:t>
            </a:r>
            <a:r>
              <a:rPr lang="en-US" b="1" dirty="0"/>
              <a:t> </a:t>
            </a:r>
            <a:r>
              <a:rPr lang="en-US" b="1" dirty="0" err="1"/>
              <a:t>hümni</a:t>
            </a:r>
            <a:r>
              <a:rPr lang="en-US" b="1" dirty="0"/>
              <a:t>, </a:t>
            </a:r>
            <a:r>
              <a:rPr lang="en-US" b="1" dirty="0" err="1"/>
              <a:t>laulu</a:t>
            </a:r>
            <a:r>
              <a:rPr lang="en-US" b="1" dirty="0"/>
              <a:t> </a:t>
            </a:r>
            <a:r>
              <a:rPr lang="en-US" b="1" dirty="0" err="1"/>
              <a:t>ning</a:t>
            </a:r>
            <a:r>
              <a:rPr lang="en-US" b="1" dirty="0"/>
              <a:t> </a:t>
            </a:r>
            <a:r>
              <a:rPr lang="en-US" b="1" dirty="0" err="1"/>
              <a:t>tantsu</a:t>
            </a:r>
            <a:r>
              <a:rPr lang="en-US" b="1" dirty="0"/>
              <a:t> </a:t>
            </a:r>
            <a:r>
              <a:rPr lang="en-US" b="1" dirty="0" err="1"/>
              <a:t>jätkus</a:t>
            </a:r>
            <a:r>
              <a:rPr lang="en-US" b="1" dirty="0"/>
              <a:t> </a:t>
            </a:r>
            <a:r>
              <a:rPr lang="en-US" b="1" dirty="0" err="1"/>
              <a:t>hiljem</a:t>
            </a:r>
            <a:r>
              <a:rPr lang="en-US" b="1" dirty="0"/>
              <a:t> </a:t>
            </a:r>
            <a:r>
              <a:rPr lang="en-US" b="1" dirty="0" err="1"/>
              <a:t>kauemaks</a:t>
            </a:r>
            <a:endParaRPr lang="et-EE" b="1" dirty="0"/>
          </a:p>
        </p:txBody>
      </p:sp>
      <p:pic>
        <p:nvPicPr>
          <p:cNvPr id="2050" name="Picture 2" descr="Riigikogu esimees Eiki Nestor pidas tervituskõne Omavalitsuspäeva konverentsil">
            <a:extLst>
              <a:ext uri="{FF2B5EF4-FFF2-40B4-BE49-F238E27FC236}">
                <a16:creationId xmlns:a16="http://schemas.microsoft.com/office/drawing/2014/main" id="{7904706A-A99E-4AD2-A330-6B34F16CF6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0895" y="1690687"/>
            <a:ext cx="10515600" cy="523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923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C1DA5-E75D-40E1-A893-76250385CFEC}"/>
              </a:ext>
            </a:extLst>
          </p:cNvPr>
          <p:cNvSpPr>
            <a:spLocks noGrp="1"/>
          </p:cNvSpPr>
          <p:nvPr>
            <p:ph type="title"/>
          </p:nvPr>
        </p:nvSpPr>
        <p:spPr/>
        <p:txBody>
          <a:bodyPr>
            <a:normAutofit fontScale="90000"/>
          </a:bodyPr>
          <a:lstStyle/>
          <a:p>
            <a:pPr algn="ctr"/>
            <a:r>
              <a:rPr lang="en-US" b="1" dirty="0" err="1"/>
              <a:t>OVPga</a:t>
            </a:r>
            <a:r>
              <a:rPr lang="en-US" b="1" dirty="0"/>
              <a:t> </a:t>
            </a:r>
            <a:r>
              <a:rPr lang="en-US" b="1" dirty="0" err="1"/>
              <a:t>võeti</a:t>
            </a:r>
            <a:r>
              <a:rPr lang="en-US" b="1" dirty="0"/>
              <a:t> </a:t>
            </a:r>
            <a:r>
              <a:rPr lang="en-US" b="1" dirty="0" err="1"/>
              <a:t>kokku</a:t>
            </a:r>
            <a:r>
              <a:rPr lang="en-US" b="1" dirty="0"/>
              <a:t> 28 </a:t>
            </a:r>
            <a:r>
              <a:rPr lang="en-US" b="1" dirty="0" err="1"/>
              <a:t>aastat</a:t>
            </a:r>
            <a:r>
              <a:rPr lang="en-US" b="1" dirty="0"/>
              <a:t> </a:t>
            </a:r>
            <a:r>
              <a:rPr lang="en-US" b="1" dirty="0" err="1"/>
              <a:t>toiminud</a:t>
            </a:r>
            <a:r>
              <a:rPr lang="en-US" b="1" dirty="0"/>
              <a:t> </a:t>
            </a:r>
            <a:r>
              <a:rPr lang="en-US" b="1" dirty="0" err="1"/>
              <a:t>taastatud</a:t>
            </a:r>
            <a:r>
              <a:rPr lang="en-US" b="1" dirty="0"/>
              <a:t> </a:t>
            </a:r>
            <a:r>
              <a:rPr lang="en-US" b="1" dirty="0" err="1"/>
              <a:t>Eesti</a:t>
            </a:r>
            <a:r>
              <a:rPr lang="en-US" b="1" dirty="0"/>
              <a:t> </a:t>
            </a:r>
            <a:r>
              <a:rPr lang="en-US" b="1" dirty="0" err="1"/>
              <a:t>Vabariigi</a:t>
            </a:r>
            <a:r>
              <a:rPr lang="en-US" b="1" dirty="0"/>
              <a:t> </a:t>
            </a:r>
            <a:r>
              <a:rPr lang="en-US" b="1" dirty="0" err="1"/>
              <a:t>kohaliku</a:t>
            </a:r>
            <a:r>
              <a:rPr lang="en-US" b="1" dirty="0"/>
              <a:t> </a:t>
            </a:r>
            <a:r>
              <a:rPr lang="en-US" b="1" dirty="0" err="1"/>
              <a:t>omavalitsuse</a:t>
            </a:r>
            <a:r>
              <a:rPr lang="en-US" b="1" dirty="0"/>
              <a:t> </a:t>
            </a:r>
            <a:r>
              <a:rPr lang="en-US" b="1" dirty="0" err="1"/>
              <a:t>kogemus</a:t>
            </a:r>
            <a:r>
              <a:rPr lang="en-US" b="1" dirty="0"/>
              <a:t>!</a:t>
            </a:r>
            <a:endParaRPr lang="et-EE" b="1" dirty="0"/>
          </a:p>
        </p:txBody>
      </p:sp>
      <p:sp>
        <p:nvSpPr>
          <p:cNvPr id="3" name="Content Placeholder 2">
            <a:extLst>
              <a:ext uri="{FF2B5EF4-FFF2-40B4-BE49-F238E27FC236}">
                <a16:creationId xmlns:a16="http://schemas.microsoft.com/office/drawing/2014/main" id="{EB50D939-0766-4243-AEF9-43829D335A84}"/>
              </a:ext>
            </a:extLst>
          </p:cNvPr>
          <p:cNvSpPr>
            <a:spLocks noGrp="1"/>
          </p:cNvSpPr>
          <p:nvPr>
            <p:ph idx="1"/>
          </p:nvPr>
        </p:nvSpPr>
        <p:spPr>
          <a:xfrm>
            <a:off x="838200" y="1844478"/>
            <a:ext cx="10515600" cy="5032375"/>
          </a:xfrm>
        </p:spPr>
        <p:txBody>
          <a:bodyPr>
            <a:normAutofit fontScale="92500" lnSpcReduction="20000"/>
          </a:bodyPr>
          <a:lstStyle/>
          <a:p>
            <a:pPr algn="just"/>
            <a:r>
              <a:rPr lang="et-EE" dirty="0"/>
              <a:t> </a:t>
            </a:r>
            <a:r>
              <a:rPr lang="et-EE" b="1" dirty="0"/>
              <a:t>II OVPga hakkas üldjoontes kujunema järgnevate OVPde form</a:t>
            </a:r>
            <a:r>
              <a:rPr lang="en-US" b="1" dirty="0"/>
              <a:t>a</a:t>
            </a:r>
            <a:r>
              <a:rPr lang="et-EE" b="1" dirty="0"/>
              <a:t>at</a:t>
            </a:r>
            <a:r>
              <a:rPr lang="en-US" b="1" dirty="0"/>
              <a:t>:</a:t>
            </a:r>
          </a:p>
          <a:p>
            <a:pPr algn="just"/>
            <a:r>
              <a:rPr lang="et-EE" b="1" dirty="0"/>
              <a:t> </a:t>
            </a:r>
            <a:r>
              <a:rPr lang="en-US" b="1" dirty="0"/>
              <a:t>L</a:t>
            </a:r>
            <a:r>
              <a:rPr lang="et-EE" b="1" dirty="0"/>
              <a:t>isaks ettekannetele ka kultuuriprogramm, </a:t>
            </a:r>
            <a:endParaRPr lang="en-US" b="1" dirty="0"/>
          </a:p>
          <a:p>
            <a:pPr algn="just"/>
            <a:r>
              <a:rPr lang="et-EE" b="1" dirty="0"/>
              <a:t>Riigikogus esindatud erakondade juhtide paneeldiskusioon, </a:t>
            </a:r>
            <a:endParaRPr lang="en-US" b="1" dirty="0"/>
          </a:p>
          <a:p>
            <a:pPr algn="just"/>
            <a:r>
              <a:rPr lang="et-EE" b="1" dirty="0"/>
              <a:t>õhtune vastuvõtt </a:t>
            </a:r>
            <a:endParaRPr lang="en-US" b="1" dirty="0"/>
          </a:p>
          <a:p>
            <a:pPr algn="just"/>
            <a:r>
              <a:rPr lang="en-US" b="1" dirty="0" err="1"/>
              <a:t>Kohale</a:t>
            </a:r>
            <a:r>
              <a:rPr lang="en-US" b="1" dirty="0"/>
              <a:t> </a:t>
            </a:r>
            <a:r>
              <a:rPr lang="en-US" b="1" dirty="0" err="1"/>
              <a:t>paluti</a:t>
            </a:r>
            <a:r>
              <a:rPr lang="en-US" b="1" dirty="0"/>
              <a:t> </a:t>
            </a:r>
            <a:r>
              <a:rPr lang="en-US" b="1" dirty="0" err="1"/>
              <a:t>naaberriikide</a:t>
            </a:r>
            <a:r>
              <a:rPr lang="en-US" b="1" dirty="0"/>
              <a:t> </a:t>
            </a:r>
            <a:r>
              <a:rPr lang="en-US" b="1" dirty="0" err="1"/>
              <a:t>Soome</a:t>
            </a:r>
            <a:r>
              <a:rPr lang="en-US" b="1" dirty="0"/>
              <a:t> ja </a:t>
            </a:r>
            <a:r>
              <a:rPr lang="en-US" b="1" dirty="0" err="1"/>
              <a:t>Läti</a:t>
            </a:r>
            <a:r>
              <a:rPr lang="en-US" b="1" dirty="0"/>
              <a:t> </a:t>
            </a:r>
            <a:r>
              <a:rPr lang="en-US" b="1" dirty="0" err="1"/>
              <a:t>esindajad</a:t>
            </a:r>
            <a:r>
              <a:rPr lang="en-US" b="1" dirty="0"/>
              <a:t>, </a:t>
            </a:r>
            <a:r>
              <a:rPr lang="en-US" b="1" dirty="0" err="1"/>
              <a:t>kes</a:t>
            </a:r>
            <a:r>
              <a:rPr lang="en-US" b="1" dirty="0"/>
              <a:t> </a:t>
            </a:r>
            <a:r>
              <a:rPr lang="en-US" b="1" dirty="0" err="1"/>
              <a:t>esinesid</a:t>
            </a:r>
            <a:r>
              <a:rPr lang="en-US" b="1" dirty="0"/>
              <a:t> ka </a:t>
            </a:r>
            <a:r>
              <a:rPr lang="en-US" b="1" dirty="0" err="1"/>
              <a:t>oma</a:t>
            </a:r>
            <a:r>
              <a:rPr lang="en-US" b="1" dirty="0"/>
              <a:t> </a:t>
            </a:r>
            <a:r>
              <a:rPr lang="en-US" b="1" dirty="0" err="1"/>
              <a:t>riigi</a:t>
            </a:r>
            <a:r>
              <a:rPr lang="en-US" b="1" dirty="0"/>
              <a:t> KOV </a:t>
            </a:r>
            <a:r>
              <a:rPr lang="en-US" b="1" dirty="0" err="1"/>
              <a:t>tutvustavate</a:t>
            </a:r>
            <a:r>
              <a:rPr lang="en-US" b="1" dirty="0"/>
              <a:t> </a:t>
            </a:r>
            <a:r>
              <a:rPr lang="en-US" b="1" dirty="0" err="1"/>
              <a:t>ettekannetega</a:t>
            </a:r>
            <a:endParaRPr lang="en-US" b="1" dirty="0"/>
          </a:p>
          <a:p>
            <a:pPr algn="just"/>
            <a:r>
              <a:rPr lang="et-EE" b="1" dirty="0"/>
              <a:t>Oluline on märkida, et avaldasime kogumiku „Eesti kohalik omavalitsus ja liidud – taastamine ning areng 1989–2017</a:t>
            </a:r>
            <a:endParaRPr lang="en-US" b="1" dirty="0"/>
          </a:p>
          <a:p>
            <a:pPr marL="0" indent="0" algn="just">
              <a:buNone/>
            </a:pPr>
            <a:r>
              <a:rPr lang="en-US" b="1" dirty="0" err="1"/>
              <a:t>Väga</a:t>
            </a:r>
            <a:r>
              <a:rPr lang="en-US" b="1" dirty="0"/>
              <a:t> </a:t>
            </a:r>
            <a:r>
              <a:rPr lang="en-US" b="1" dirty="0" err="1"/>
              <a:t>populaarseks</a:t>
            </a:r>
            <a:r>
              <a:rPr lang="en-US" b="1" dirty="0"/>
              <a:t> </a:t>
            </a:r>
            <a:r>
              <a:rPr lang="en-US" b="1" dirty="0" err="1"/>
              <a:t>sai</a:t>
            </a:r>
            <a:r>
              <a:rPr lang="en-US" b="1" dirty="0"/>
              <a:t> </a:t>
            </a:r>
            <a:r>
              <a:rPr lang="en-US" b="1" dirty="0" err="1"/>
              <a:t>fotoseid</a:t>
            </a:r>
            <a:r>
              <a:rPr lang="en-US" b="1" dirty="0"/>
              <a:t> ja </a:t>
            </a:r>
            <a:r>
              <a:rPr lang="en-US" b="1" dirty="0" err="1"/>
              <a:t>maakonna</a:t>
            </a:r>
            <a:r>
              <a:rPr lang="en-US" b="1" dirty="0"/>
              <a:t> </a:t>
            </a:r>
            <a:r>
              <a:rPr lang="en-US" b="1" dirty="0" err="1"/>
              <a:t>lippude</a:t>
            </a:r>
            <a:r>
              <a:rPr lang="en-US" b="1" dirty="0"/>
              <a:t> </a:t>
            </a:r>
            <a:r>
              <a:rPr lang="en-US" b="1" dirty="0" err="1"/>
              <a:t>juures</a:t>
            </a:r>
            <a:r>
              <a:rPr lang="en-US" b="1" dirty="0"/>
              <a:t> </a:t>
            </a:r>
            <a:r>
              <a:rPr lang="en-US" b="1" dirty="0" err="1"/>
              <a:t>pildistamine</a:t>
            </a:r>
            <a:endParaRPr lang="en-US" dirty="0"/>
          </a:p>
          <a:p>
            <a:pPr algn="just"/>
            <a:r>
              <a:rPr lang="en-US" b="1" dirty="0" err="1"/>
              <a:t>Tegemist</a:t>
            </a:r>
            <a:r>
              <a:rPr lang="en-US" b="1" dirty="0"/>
              <a:t> </a:t>
            </a:r>
            <a:r>
              <a:rPr lang="en-US" b="1" dirty="0" err="1"/>
              <a:t>oligi</a:t>
            </a:r>
            <a:r>
              <a:rPr lang="en-US" b="1" dirty="0"/>
              <a:t> </a:t>
            </a:r>
            <a:r>
              <a:rPr lang="en-US" b="1" dirty="0" err="1"/>
              <a:t>ainukese</a:t>
            </a:r>
            <a:r>
              <a:rPr lang="en-US" b="1" dirty="0"/>
              <a:t> ja </a:t>
            </a:r>
            <a:r>
              <a:rPr lang="en-US" b="1" dirty="0" err="1"/>
              <a:t>seega</a:t>
            </a:r>
            <a:r>
              <a:rPr lang="en-US" b="1" dirty="0"/>
              <a:t> </a:t>
            </a:r>
            <a:r>
              <a:rPr lang="en-US" b="1" dirty="0" err="1"/>
              <a:t>väga</a:t>
            </a:r>
            <a:r>
              <a:rPr lang="en-US" b="1" dirty="0"/>
              <a:t> </a:t>
            </a:r>
            <a:r>
              <a:rPr lang="en-US" b="1" dirty="0" err="1"/>
              <a:t>emotsionaalse</a:t>
            </a:r>
            <a:r>
              <a:rPr lang="en-US" b="1" dirty="0"/>
              <a:t> </a:t>
            </a:r>
            <a:r>
              <a:rPr lang="en-US" b="1" dirty="0" err="1"/>
              <a:t>üleriigilise</a:t>
            </a:r>
            <a:r>
              <a:rPr lang="en-US" b="1" dirty="0"/>
              <a:t> </a:t>
            </a:r>
            <a:r>
              <a:rPr lang="en-US" b="1" dirty="0" err="1"/>
              <a:t>kohtumisega</a:t>
            </a:r>
            <a:r>
              <a:rPr lang="en-US" b="1" dirty="0"/>
              <a:t>, </a:t>
            </a:r>
            <a:r>
              <a:rPr lang="en-US" b="1" dirty="0" err="1"/>
              <a:t>kus</a:t>
            </a:r>
            <a:r>
              <a:rPr lang="en-US" b="1" dirty="0"/>
              <a:t> </a:t>
            </a:r>
            <a:r>
              <a:rPr lang="en-US" b="1" dirty="0" err="1"/>
              <a:t>tänati</a:t>
            </a:r>
            <a:r>
              <a:rPr lang="en-US" b="1" dirty="0"/>
              <a:t> </a:t>
            </a:r>
            <a:r>
              <a:rPr lang="en-US" b="1" dirty="0" err="1"/>
              <a:t>aastaid</a:t>
            </a:r>
            <a:r>
              <a:rPr lang="en-US" b="1" dirty="0"/>
              <a:t> </a:t>
            </a:r>
            <a:r>
              <a:rPr lang="en-US" b="1" dirty="0" err="1"/>
              <a:t>Eesti</a:t>
            </a:r>
            <a:r>
              <a:rPr lang="en-US" b="1" dirty="0"/>
              <a:t> KOV </a:t>
            </a:r>
            <a:r>
              <a:rPr lang="en-US" b="1" dirty="0" err="1"/>
              <a:t>arendanud</a:t>
            </a:r>
            <a:r>
              <a:rPr lang="en-US" b="1" dirty="0"/>
              <a:t> </a:t>
            </a:r>
            <a:r>
              <a:rPr lang="en-US" b="1" dirty="0" err="1"/>
              <a:t>poliitikuid</a:t>
            </a:r>
            <a:r>
              <a:rPr lang="en-US" b="1" dirty="0"/>
              <a:t> ja </a:t>
            </a:r>
            <a:r>
              <a:rPr lang="en-US" b="1" dirty="0" err="1"/>
              <a:t>ametnikke</a:t>
            </a:r>
            <a:r>
              <a:rPr lang="en-US" b="1" dirty="0"/>
              <a:t> – </a:t>
            </a:r>
            <a:r>
              <a:rPr lang="en-US" b="1" dirty="0" err="1"/>
              <a:t>sügisel</a:t>
            </a:r>
            <a:r>
              <a:rPr lang="en-US" b="1" dirty="0"/>
              <a:t> </a:t>
            </a:r>
            <a:r>
              <a:rPr lang="en-US" b="1" dirty="0" err="1"/>
              <a:t>järgnes</a:t>
            </a:r>
            <a:r>
              <a:rPr lang="en-US" b="1" dirty="0"/>
              <a:t> </a:t>
            </a:r>
            <a:r>
              <a:rPr lang="en-US" b="1" dirty="0" err="1"/>
              <a:t>ju</a:t>
            </a:r>
            <a:r>
              <a:rPr lang="en-US" b="1" dirty="0"/>
              <a:t> </a:t>
            </a:r>
            <a:r>
              <a:rPr lang="en-US" b="1" dirty="0" err="1"/>
              <a:t>koos</a:t>
            </a:r>
            <a:r>
              <a:rPr lang="en-US" b="1" dirty="0"/>
              <a:t> </a:t>
            </a:r>
            <a:r>
              <a:rPr lang="en-US" b="1" dirty="0" err="1"/>
              <a:t>haldus-territoriaalse</a:t>
            </a:r>
            <a:r>
              <a:rPr lang="en-US" b="1" dirty="0"/>
              <a:t> </a:t>
            </a:r>
            <a:r>
              <a:rPr lang="en-US" b="1" dirty="0" err="1"/>
              <a:t>reformiga</a:t>
            </a:r>
            <a:r>
              <a:rPr lang="en-US" b="1" dirty="0"/>
              <a:t> ka </a:t>
            </a:r>
            <a:r>
              <a:rPr lang="en-US" b="1" dirty="0" err="1"/>
              <a:t>suur</a:t>
            </a:r>
            <a:r>
              <a:rPr lang="en-US" b="1" dirty="0"/>
              <a:t> </a:t>
            </a:r>
            <a:r>
              <a:rPr lang="en-US" b="1" dirty="0" err="1"/>
              <a:t>inimeste</a:t>
            </a:r>
            <a:r>
              <a:rPr lang="en-US" b="1" dirty="0"/>
              <a:t> </a:t>
            </a:r>
            <a:r>
              <a:rPr lang="en-US" b="1" dirty="0" err="1"/>
              <a:t>muutus</a:t>
            </a:r>
            <a:r>
              <a:rPr lang="en-US" b="1" dirty="0"/>
              <a:t> …</a:t>
            </a:r>
            <a:endParaRPr lang="et-EE" b="1" dirty="0"/>
          </a:p>
        </p:txBody>
      </p:sp>
    </p:spTree>
    <p:extLst>
      <p:ext uri="{BB962C8B-B14F-4D97-AF65-F5344CB8AC3E}">
        <p14:creationId xmlns:p14="http://schemas.microsoft.com/office/powerpoint/2010/main" val="662862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E603-40A4-4E1B-BC0B-853A35080F26}"/>
              </a:ext>
            </a:extLst>
          </p:cNvPr>
          <p:cNvSpPr>
            <a:spLocks noGrp="1"/>
          </p:cNvSpPr>
          <p:nvPr>
            <p:ph type="title"/>
          </p:nvPr>
        </p:nvSpPr>
        <p:spPr/>
        <p:txBody>
          <a:bodyPr/>
          <a:lstStyle/>
          <a:p>
            <a:pPr algn="ctr"/>
            <a:r>
              <a:rPr lang="fi-FI" b="1" dirty="0"/>
              <a:t>II Omavalitsuspäev on pühendatud Eesti Vabariigi 100. aastapäevale</a:t>
            </a:r>
            <a:endParaRPr lang="et-EE" b="1" dirty="0"/>
          </a:p>
        </p:txBody>
      </p:sp>
      <p:sp>
        <p:nvSpPr>
          <p:cNvPr id="3" name="Content Placeholder 2">
            <a:extLst>
              <a:ext uri="{FF2B5EF4-FFF2-40B4-BE49-F238E27FC236}">
                <a16:creationId xmlns:a16="http://schemas.microsoft.com/office/drawing/2014/main" id="{4045DB18-62D4-487B-A703-1CA70B0BCA48}"/>
              </a:ext>
            </a:extLst>
          </p:cNvPr>
          <p:cNvSpPr>
            <a:spLocks noGrp="1"/>
          </p:cNvSpPr>
          <p:nvPr>
            <p:ph idx="1"/>
          </p:nvPr>
        </p:nvSpPr>
        <p:spPr/>
        <p:txBody>
          <a:bodyPr>
            <a:normAutofit fontScale="92500" lnSpcReduction="20000"/>
          </a:bodyPr>
          <a:lstStyle/>
          <a:p>
            <a:pPr marL="0" indent="0" algn="just">
              <a:buNone/>
            </a:pPr>
            <a:r>
              <a:rPr lang="fi-FI" b="1" dirty="0"/>
              <a:t>Sellega märgiti ära </a:t>
            </a:r>
            <a:r>
              <a:rPr lang="et-EE" b="1" dirty="0"/>
              <a:t>Eesti kohaliku omavalitsuse ja liitude taastamist ning arengut perioodil 1989-2017. Ette valmista</a:t>
            </a:r>
            <a:r>
              <a:rPr lang="en-US" b="1" dirty="0" err="1"/>
              <a:t>ti</a:t>
            </a:r>
            <a:r>
              <a:rPr lang="et-EE" b="1" dirty="0"/>
              <a:t> ka asjakohane kogumik, kus kajastatakse omavalitsuste taastamist, tegevust ja arengut ning samuti Omavalitsuspäevaga seonduvat. </a:t>
            </a:r>
            <a:endParaRPr lang="en-US" b="1" dirty="0"/>
          </a:p>
          <a:p>
            <a:pPr marL="0" indent="0" algn="just">
              <a:buNone/>
            </a:pPr>
            <a:r>
              <a:rPr lang="et-EE" b="1" dirty="0"/>
              <a:t>Kogumiku autoriteks on nii riigi- ja omavalitsustegelased kui ka teadlased. Kogumikus püütakse esimest korda Eestis teha ülevaade eeltoodud perioodi arengustest omavalitsustes ja nende liitudes. </a:t>
            </a:r>
            <a:endParaRPr lang="en-US" b="1" dirty="0"/>
          </a:p>
          <a:p>
            <a:pPr marL="0" indent="0" algn="just">
              <a:buNone/>
            </a:pPr>
            <a:r>
              <a:rPr lang="et-EE" b="1" dirty="0"/>
              <a:t>Koos riigi- ja omavalitsusliitude juhtidega on kogumikus avaldatud ka TLÜ rektori, Rektorite Nõukogu esimehe Tiit Landi tervitus. Kogumikus avaldatavate artiklite autorite seas on ka mitmed Tallinna Ülikooli õppejõud. Lisaks kogumiku ühele toimetejale Sulev Läänele koos Aadu Musta, Sulev Mäeltsemehe, Aivar Koka ja Sirje Ludvigiga on autorite hulgas Kersten Kattai, Georg Sootla, Erik Terk ja Leif Kalev. </a:t>
            </a:r>
          </a:p>
          <a:p>
            <a:endParaRPr lang="et-EE" dirty="0"/>
          </a:p>
        </p:txBody>
      </p:sp>
    </p:spTree>
    <p:extLst>
      <p:ext uri="{BB962C8B-B14F-4D97-AF65-F5344CB8AC3E}">
        <p14:creationId xmlns:p14="http://schemas.microsoft.com/office/powerpoint/2010/main" val="14054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569DB-624C-4030-8822-41E6A6189111}"/>
              </a:ext>
            </a:extLst>
          </p:cNvPr>
          <p:cNvSpPr>
            <a:spLocks noGrp="1"/>
          </p:cNvSpPr>
          <p:nvPr>
            <p:ph type="title"/>
          </p:nvPr>
        </p:nvSpPr>
        <p:spPr/>
        <p:txBody>
          <a:bodyPr>
            <a:normAutofit fontScale="90000"/>
          </a:bodyPr>
          <a:lstStyle/>
          <a:p>
            <a:r>
              <a:rPr lang="et-EE" dirty="0"/>
              <a:t>Riigikogu menetlusse esitati kõigi fraktsioonide esindajate poolt ühiselt pühade ja tähtpäevade seaduse muutmise seaduse eelnõu</a:t>
            </a:r>
          </a:p>
        </p:txBody>
      </p:sp>
      <p:sp>
        <p:nvSpPr>
          <p:cNvPr id="3" name="Content Placeholder 2">
            <a:extLst>
              <a:ext uri="{FF2B5EF4-FFF2-40B4-BE49-F238E27FC236}">
                <a16:creationId xmlns:a16="http://schemas.microsoft.com/office/drawing/2014/main" id="{7EEDE9CC-D8FB-4933-B2E2-5F6E7A9B1CA3}"/>
              </a:ext>
            </a:extLst>
          </p:cNvPr>
          <p:cNvSpPr>
            <a:spLocks noGrp="1"/>
          </p:cNvSpPr>
          <p:nvPr>
            <p:ph idx="1"/>
          </p:nvPr>
        </p:nvSpPr>
        <p:spPr/>
        <p:txBody>
          <a:bodyPr>
            <a:normAutofit lnSpcReduction="10000"/>
          </a:bodyPr>
          <a:lstStyle/>
          <a:p>
            <a:pPr algn="just"/>
            <a:r>
              <a:rPr lang="et-EE" sz="3000" b="1" dirty="0"/>
              <a:t>Väga oluline roll oli selles protsessis Aivar Kokal. Olles kohaliku omavalitsuse ja regionaalpoliitika toetusrühma esimees, oli Aivar Koka roll saada eelnõule kõigi Riigikogus esindatud erakondade toetus. Hea meel on tõdeda, et see õnnestus. Eelnõu esitas Riigikogu menetlusse Aivar Kokk, esimesel lugemisel tutvustas eelnõu Kersti Sarapuu. Ettekandjaks põhiseaduskomisjoni poolt oli Marko Pomerants.</a:t>
            </a:r>
            <a:br>
              <a:rPr lang="et-EE" sz="3000" b="1" dirty="0"/>
            </a:br>
            <a:r>
              <a:rPr lang="et-EE" sz="3000" b="1" dirty="0"/>
              <a:t>Eelnõu viimane, kolmas lugemine koos lõpphääletusega toimus 29. mail 2018 ning täna võime ühiselt tähistada meie kõigi jaoks olulist riiklikku tähtpäeva, Omavalitsuspäeva.</a:t>
            </a:r>
            <a:br>
              <a:rPr lang="et-EE" dirty="0"/>
            </a:br>
            <a:endParaRPr lang="et-EE" dirty="0"/>
          </a:p>
        </p:txBody>
      </p:sp>
    </p:spTree>
    <p:extLst>
      <p:ext uri="{BB962C8B-B14F-4D97-AF65-F5344CB8AC3E}">
        <p14:creationId xmlns:p14="http://schemas.microsoft.com/office/powerpoint/2010/main" val="3221964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E759-4EF7-4766-B25C-D27CE1951D76}"/>
              </a:ext>
            </a:extLst>
          </p:cNvPr>
          <p:cNvSpPr>
            <a:spLocks noGrp="1"/>
          </p:cNvSpPr>
          <p:nvPr>
            <p:ph type="title"/>
          </p:nvPr>
        </p:nvSpPr>
        <p:spPr/>
        <p:txBody>
          <a:bodyPr/>
          <a:lstStyle/>
          <a:p>
            <a:pPr algn="ctr"/>
            <a:r>
              <a:rPr lang="en-US" b="1" dirty="0"/>
              <a:t>RIIGIKOGUS KA TEISI ARVAMUSI</a:t>
            </a:r>
            <a:endParaRPr lang="et-EE" b="1" dirty="0"/>
          </a:p>
        </p:txBody>
      </p:sp>
      <p:sp>
        <p:nvSpPr>
          <p:cNvPr id="3" name="Content Placeholder 2">
            <a:extLst>
              <a:ext uri="{FF2B5EF4-FFF2-40B4-BE49-F238E27FC236}">
                <a16:creationId xmlns:a16="http://schemas.microsoft.com/office/drawing/2014/main" id="{0C13BD86-0963-4FE1-A958-ECE798B13A33}"/>
              </a:ext>
            </a:extLst>
          </p:cNvPr>
          <p:cNvSpPr>
            <a:spLocks noGrp="1"/>
          </p:cNvSpPr>
          <p:nvPr>
            <p:ph idx="1"/>
          </p:nvPr>
        </p:nvSpPr>
        <p:spPr/>
        <p:txBody>
          <a:bodyPr/>
          <a:lstStyle/>
          <a:p>
            <a:r>
              <a:rPr lang="et-EE" altLang="et-EE" dirty="0"/>
              <a:t>1.oktoober Omavalitsuspäev</a:t>
            </a:r>
            <a:r>
              <a:rPr lang="en-US" altLang="et-EE" dirty="0"/>
              <a:t>a </a:t>
            </a:r>
            <a:r>
              <a:rPr lang="en-US" altLang="et-EE" dirty="0" err="1"/>
              <a:t>menetlus</a:t>
            </a:r>
            <a:r>
              <a:rPr lang="en-US" altLang="et-EE" dirty="0"/>
              <a:t> </a:t>
            </a:r>
            <a:r>
              <a:rPr lang="en-US" altLang="et-EE" dirty="0" err="1"/>
              <a:t>Riigikogus</a:t>
            </a:r>
            <a:r>
              <a:rPr lang="en-US" altLang="et-EE" dirty="0"/>
              <a:t>:</a:t>
            </a:r>
            <a:r>
              <a:rPr lang="et-EE" altLang="et-EE" dirty="0"/>
              <a:t> </a:t>
            </a:r>
            <a:endParaRPr lang="en-US" altLang="et-EE" dirty="0"/>
          </a:p>
          <a:p>
            <a:r>
              <a:rPr lang="et-EE" altLang="et-EE" dirty="0"/>
              <a:t>1. oktoobril tähistatakse kahte rahvusvahelist tähtpäeva</a:t>
            </a:r>
            <a:r>
              <a:rPr lang="en-US" altLang="et-EE" dirty="0"/>
              <a:t>: </a:t>
            </a:r>
            <a:r>
              <a:rPr lang="et-EE" altLang="et-EE" dirty="0"/>
              <a:t>1975. aastal algatati Rahvusvahelise Muusikanõukogu initsiatiivil rahvusvahelise Muusikapäeva tähistamine.</a:t>
            </a:r>
            <a:endParaRPr lang="en-US" altLang="et-EE" dirty="0"/>
          </a:p>
          <a:p>
            <a:r>
              <a:rPr lang="et-EE" altLang="et-EE" dirty="0"/>
              <a:t> 15 aastat hiljem – 1990. aastast on ÜRO initsiatiivil tähistatud rahvusvahelist Eakate Päeva. </a:t>
            </a:r>
          </a:p>
          <a:p>
            <a:r>
              <a:rPr lang="en-US" altLang="et-EE" dirty="0"/>
              <a:t>Professor emeritus Sulev </a:t>
            </a:r>
            <a:r>
              <a:rPr lang="en-US" altLang="et-EE" dirty="0" err="1"/>
              <a:t>Mäeltsemees</a:t>
            </a:r>
            <a:r>
              <a:rPr lang="en-US" altLang="et-EE" dirty="0"/>
              <a:t>: </a:t>
            </a:r>
            <a:r>
              <a:rPr lang="et-EE" altLang="et-EE" dirty="0"/>
              <a:t>1. oktoobril saame me seega tähistada kolme väga olulist tähtpäeva ja seda üksteist toetavalt – a`la „Omavalitsuspäeva kontserdiga tähistame me ka rahvusvahelist Muusikapäeva ning rahvusvahelist Eakate Päeva“.</a:t>
            </a:r>
          </a:p>
          <a:p>
            <a:endParaRPr lang="et-EE" dirty="0"/>
          </a:p>
        </p:txBody>
      </p:sp>
    </p:spTree>
    <p:extLst>
      <p:ext uri="{BB962C8B-B14F-4D97-AF65-F5344CB8AC3E}">
        <p14:creationId xmlns:p14="http://schemas.microsoft.com/office/powerpoint/2010/main" val="2735209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2DC1-D157-48AD-8553-EB935BDCB4EE}"/>
              </a:ext>
            </a:extLst>
          </p:cNvPr>
          <p:cNvSpPr>
            <a:spLocks noGrp="1"/>
          </p:cNvSpPr>
          <p:nvPr>
            <p:ph type="title"/>
          </p:nvPr>
        </p:nvSpPr>
        <p:spPr/>
        <p:txBody>
          <a:bodyPr/>
          <a:lstStyle/>
          <a:p>
            <a:r>
              <a:rPr lang="et-EE" b="1" dirty="0"/>
              <a:t>Janika Sillamaa: Lauluga omavalitsuspäevale</a:t>
            </a:r>
          </a:p>
        </p:txBody>
      </p:sp>
      <p:sp>
        <p:nvSpPr>
          <p:cNvPr id="3" name="Content Placeholder 2">
            <a:extLst>
              <a:ext uri="{FF2B5EF4-FFF2-40B4-BE49-F238E27FC236}">
                <a16:creationId xmlns:a16="http://schemas.microsoft.com/office/drawing/2014/main" id="{914E3751-C8BD-49F7-93C1-A56488A2ED4B}"/>
              </a:ext>
            </a:extLst>
          </p:cNvPr>
          <p:cNvSpPr>
            <a:spLocks noGrp="1"/>
          </p:cNvSpPr>
          <p:nvPr>
            <p:ph idx="1"/>
          </p:nvPr>
        </p:nvSpPr>
        <p:spPr/>
        <p:txBody>
          <a:bodyPr>
            <a:normAutofit/>
          </a:bodyPr>
          <a:lstStyle/>
          <a:p>
            <a:pPr algn="just"/>
            <a:r>
              <a:rPr lang="fi-FI" b="1" dirty="0"/>
              <a:t>Laulda kodukandi laule ja eriti veel kodukoha autori loodud koorilaule või esitada </a:t>
            </a:r>
            <a:r>
              <a:rPr lang="et-EE" b="1" dirty="0"/>
              <a:t>kasv</a:t>
            </a:r>
            <a:r>
              <a:rPr lang="en-US" b="1" dirty="0"/>
              <a:t>õ</a:t>
            </a:r>
            <a:r>
              <a:rPr lang="et-EE" b="1" dirty="0"/>
              <a:t>i naabermajas </a:t>
            </a:r>
            <a:r>
              <a:rPr lang="en-US" b="1" dirty="0"/>
              <a:t>ü</a:t>
            </a:r>
            <a:r>
              <a:rPr lang="et-EE" b="1" dirty="0"/>
              <a:t>les kasvanud n</a:t>
            </a:r>
            <a:r>
              <a:rPr lang="en-US" b="1" dirty="0" err="1"/>
              <a:t>üü</a:t>
            </a:r>
            <a:r>
              <a:rPr lang="et-EE" b="1" dirty="0"/>
              <a:t>dseks juba klassiku staatuse omandanud helilooja</a:t>
            </a:r>
            <a:r>
              <a:rPr lang="en-US" b="1" dirty="0"/>
              <a:t> </a:t>
            </a:r>
            <a:r>
              <a:rPr lang="et-EE" b="1" dirty="0"/>
              <a:t>kirjutatud viiulipala, kannab endas hoopis laiemat s</a:t>
            </a:r>
            <a:r>
              <a:rPr lang="en-US" b="1" dirty="0"/>
              <a:t>õ</a:t>
            </a:r>
            <a:r>
              <a:rPr lang="et-EE" b="1" dirty="0"/>
              <a:t>numit, kui lihtsalt v</a:t>
            </a:r>
            <a:r>
              <a:rPr lang="en-US" b="1" dirty="0"/>
              <a:t>ä</a:t>
            </a:r>
            <a:r>
              <a:rPr lang="et-EE" b="1" dirty="0"/>
              <a:t>ga ilus muusikapala.</a:t>
            </a:r>
          </a:p>
          <a:p>
            <a:pPr algn="just"/>
            <a:r>
              <a:rPr lang="fi-FI" b="1" dirty="0"/>
              <a:t>See on oma juurte teadvustamine, omakandi inimeste esiletõstmine ning neile tänu avaldamine. See on sõnum, et me ei unusta neid, kes on meie naabruses kohalikku kultuurielusse panustanud. See on tänu. Ning omavalitsuspäeval on tänu avaldamine inimestele, kes on panustanud, väga sobilik koht.</a:t>
            </a:r>
          </a:p>
        </p:txBody>
      </p:sp>
    </p:spTree>
    <p:extLst>
      <p:ext uri="{BB962C8B-B14F-4D97-AF65-F5344CB8AC3E}">
        <p14:creationId xmlns:p14="http://schemas.microsoft.com/office/powerpoint/2010/main" val="3816869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F3809-5148-496A-BE5C-BCBDD059C091}"/>
              </a:ext>
            </a:extLst>
          </p:cNvPr>
          <p:cNvSpPr>
            <a:spLocks noGrp="1"/>
          </p:cNvSpPr>
          <p:nvPr>
            <p:ph type="title"/>
          </p:nvPr>
        </p:nvSpPr>
        <p:spPr/>
        <p:txBody>
          <a:bodyPr>
            <a:normAutofit fontScale="90000"/>
          </a:bodyPr>
          <a:lstStyle/>
          <a:p>
            <a:pPr algn="ctr"/>
            <a:r>
              <a:rPr lang="et-EE" sz="3600" b="1" dirty="0"/>
              <a:t>Seaduse eesmärk o</a:t>
            </a:r>
            <a:r>
              <a:rPr lang="en-US" sz="3600" b="1" dirty="0"/>
              <a:t>li</a:t>
            </a:r>
            <a:r>
              <a:rPr lang="et-EE" sz="3600" b="1" dirty="0"/>
              <a:t> luua õiguslik alus omavalitsuse kui põhiseadusliku institutsiooni väärikaks märkimiseks Eesti riigi loomisel ning taastamisel ja arendamisel</a:t>
            </a:r>
            <a:endParaRPr lang="et-EE" b="1" dirty="0"/>
          </a:p>
        </p:txBody>
      </p:sp>
      <p:sp>
        <p:nvSpPr>
          <p:cNvPr id="3" name="Content Placeholder 2">
            <a:extLst>
              <a:ext uri="{FF2B5EF4-FFF2-40B4-BE49-F238E27FC236}">
                <a16:creationId xmlns:a16="http://schemas.microsoft.com/office/drawing/2014/main" id="{BF3E6C29-BC0B-4FE3-9E07-F56FE1F82C21}"/>
              </a:ext>
            </a:extLst>
          </p:cNvPr>
          <p:cNvSpPr>
            <a:spLocks noGrp="1"/>
          </p:cNvSpPr>
          <p:nvPr>
            <p:ph idx="1"/>
          </p:nvPr>
        </p:nvSpPr>
        <p:spPr/>
        <p:txBody>
          <a:bodyPr>
            <a:normAutofit lnSpcReduction="10000"/>
          </a:bodyPr>
          <a:lstStyle/>
          <a:p>
            <a:pPr algn="ctr"/>
            <a:r>
              <a:rPr lang="en-US" b="1" dirty="0" err="1"/>
              <a:t>Eelnõu</a:t>
            </a:r>
            <a:r>
              <a:rPr lang="en-US" b="1" dirty="0"/>
              <a:t> </a:t>
            </a:r>
            <a:r>
              <a:rPr lang="en-US" b="1" dirty="0" err="1"/>
              <a:t>sai</a:t>
            </a:r>
            <a:r>
              <a:rPr lang="en-US" b="1" dirty="0"/>
              <a:t> </a:t>
            </a:r>
            <a:r>
              <a:rPr lang="en-US" b="1" dirty="0" err="1"/>
              <a:t>seaduseks</a:t>
            </a:r>
            <a:r>
              <a:rPr lang="en-US" b="1" dirty="0"/>
              <a:t> </a:t>
            </a:r>
            <a:r>
              <a:rPr lang="en-US" b="1" dirty="0" err="1"/>
              <a:t>ning</a:t>
            </a:r>
            <a:r>
              <a:rPr lang="en-US" b="1" dirty="0"/>
              <a:t> 1. </a:t>
            </a:r>
            <a:r>
              <a:rPr lang="en-US" b="1" dirty="0" err="1"/>
              <a:t>oktoober</a:t>
            </a:r>
            <a:r>
              <a:rPr lang="en-US" b="1" dirty="0"/>
              <a:t> </a:t>
            </a:r>
            <a:r>
              <a:rPr lang="en-US" b="1" dirty="0" err="1"/>
              <a:t>ongi</a:t>
            </a:r>
            <a:r>
              <a:rPr lang="en-US" b="1" dirty="0"/>
              <a:t> </a:t>
            </a:r>
            <a:r>
              <a:rPr lang="en-US" b="1" dirty="0" err="1"/>
              <a:t>riigiklik</a:t>
            </a:r>
            <a:r>
              <a:rPr lang="en-US" b="1" dirty="0"/>
              <a:t> </a:t>
            </a:r>
            <a:r>
              <a:rPr lang="en-US" b="1" dirty="0" err="1"/>
              <a:t>tähtpäev</a:t>
            </a:r>
            <a:r>
              <a:rPr lang="en-US" b="1" dirty="0"/>
              <a:t>!</a:t>
            </a:r>
          </a:p>
          <a:p>
            <a:pPr algn="just"/>
            <a:r>
              <a:rPr lang="et-EE" b="1" dirty="0"/>
              <a:t>Omavalitsuspäev oleks ühelt poolt tunnustuseks omavalitsuste senisele ajaloole ja tegevusele. Teisalt oleks see võimaluseks omavalitsuse olemust, probleeme ja tegevust paremini tutvustada, et efektiivsemalt kaasata kogu ühiskonda nii praeguste kui tulevaste väljakutsete lahendamisse. … Eelnev on väga oluline osa põhiseaduse ja Euroopa kohaliku omavalitsuse harta põhimõtete paremast realiseerimisest ning kehtiva õiguskorra eesmärgipärasemast toimimisest. Omavalitsuspäev on selge seisukohavõtt, et eelnevad, praegused ja tulevased põlvkonnad tunnetavad omavalitsuste ajaloolist tähendust ja samuti suurt rolli ühiskonna tuleviku kujundamisel</a:t>
            </a:r>
          </a:p>
        </p:txBody>
      </p:sp>
    </p:spTree>
    <p:extLst>
      <p:ext uri="{BB962C8B-B14F-4D97-AF65-F5344CB8AC3E}">
        <p14:creationId xmlns:p14="http://schemas.microsoft.com/office/powerpoint/2010/main" val="824896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5FD3-E1C9-449B-9C44-C24E7F5B6BAC}"/>
              </a:ext>
            </a:extLst>
          </p:cNvPr>
          <p:cNvSpPr>
            <a:spLocks noGrp="1"/>
          </p:cNvSpPr>
          <p:nvPr>
            <p:ph type="title"/>
          </p:nvPr>
        </p:nvSpPr>
        <p:spPr/>
        <p:txBody>
          <a:bodyPr/>
          <a:lstStyle/>
          <a:p>
            <a:pPr algn="ctr"/>
            <a:r>
              <a:rPr lang="et-EE" b="1" dirty="0"/>
              <a:t>Eesti III Omavalitsuspäev</a:t>
            </a:r>
            <a:r>
              <a:rPr lang="en-US" b="1" dirty="0"/>
              <a:t>: NARVA</a:t>
            </a:r>
            <a:endParaRPr lang="et-EE" b="1" dirty="0"/>
          </a:p>
        </p:txBody>
      </p:sp>
      <p:sp>
        <p:nvSpPr>
          <p:cNvPr id="3" name="Content Placeholder 2">
            <a:extLst>
              <a:ext uri="{FF2B5EF4-FFF2-40B4-BE49-F238E27FC236}">
                <a16:creationId xmlns:a16="http://schemas.microsoft.com/office/drawing/2014/main" id="{1DCF7E11-3323-494A-84F1-0740268BC780}"/>
              </a:ext>
            </a:extLst>
          </p:cNvPr>
          <p:cNvSpPr>
            <a:spLocks noGrp="1"/>
          </p:cNvSpPr>
          <p:nvPr>
            <p:ph idx="1"/>
          </p:nvPr>
        </p:nvSpPr>
        <p:spPr/>
        <p:txBody>
          <a:bodyPr>
            <a:normAutofit/>
          </a:bodyPr>
          <a:lstStyle/>
          <a:p>
            <a:pPr algn="just"/>
            <a:r>
              <a:rPr lang="et-EE" b="1" dirty="0"/>
              <a:t>Koostöövõrgutiku ühistegevuse tulemusena valmis Narvas 28 . septembril 2018 toimunud kava .</a:t>
            </a:r>
          </a:p>
          <a:p>
            <a:pPr algn="just"/>
            <a:r>
              <a:rPr lang="et-EE" b="1" dirty="0"/>
              <a:t>Seega oli 28 .09 .2018 Narvas toimuv Eesti III Omavalitsuspäev esimest korda ka riiklik tähtpäev ning vastava teatepulga olid valmis üle võtma mitmed vallad ja linnad . Narva Omavalitsuspäeva teemaks oli EESTI JA EUROOPA LIIT – TÄNASED ARENGUD JA TULEVIKU KOOSTÖÖ VÕTMETEEMAD NARVAS ning IDA-VIRUMAAL . </a:t>
            </a:r>
          </a:p>
          <a:p>
            <a:pPr algn="just"/>
            <a:r>
              <a:rPr lang="et-EE" b="1" dirty="0"/>
              <a:t>Omavalitsuspäev oli pühendatud Eesti Vabariigi 100 . aastapäevale </a:t>
            </a:r>
            <a:endParaRPr lang="en-US" b="1" dirty="0"/>
          </a:p>
          <a:p>
            <a:pPr algn="just"/>
            <a:r>
              <a:rPr lang="et-EE" b="1" dirty="0"/>
              <a:t>Samuti toimus kogumiku „Eesti kohalik omavalitsus ja liidud 100 . Minevik, tänapäev ja tulevik“ esmaesitlus .</a:t>
            </a:r>
          </a:p>
        </p:txBody>
      </p:sp>
    </p:spTree>
    <p:extLst>
      <p:ext uri="{BB962C8B-B14F-4D97-AF65-F5344CB8AC3E}">
        <p14:creationId xmlns:p14="http://schemas.microsoft.com/office/powerpoint/2010/main" val="1406015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6660-76CC-42B3-AC26-3A59D921324D}"/>
              </a:ext>
            </a:extLst>
          </p:cNvPr>
          <p:cNvSpPr>
            <a:spLocks noGrp="1"/>
          </p:cNvSpPr>
          <p:nvPr>
            <p:ph type="title"/>
          </p:nvPr>
        </p:nvSpPr>
        <p:spPr/>
        <p:txBody>
          <a:bodyPr/>
          <a:lstStyle/>
          <a:p>
            <a:pPr algn="ctr"/>
            <a:r>
              <a:rPr lang="en-US" b="1" dirty="0"/>
              <a:t>EESTI III OMAVALITSUSPÄEV NARVAS</a:t>
            </a:r>
            <a:endParaRPr lang="et-EE" b="1" dirty="0"/>
          </a:p>
        </p:txBody>
      </p:sp>
      <p:pic>
        <p:nvPicPr>
          <p:cNvPr id="8194" name="Picture 2" descr="https://live.staticflickr.com/4915/44978976675_17b5035d66_b.jpg">
            <a:extLst>
              <a:ext uri="{FF2B5EF4-FFF2-40B4-BE49-F238E27FC236}">
                <a16:creationId xmlns:a16="http://schemas.microsoft.com/office/drawing/2014/main" id="{CBC8A8E4-CE25-48B2-A3C6-4E81FC1B42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0449" y="1825624"/>
            <a:ext cx="10831398"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865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66A2-2045-468F-B57C-96C51F5C85F7}"/>
              </a:ext>
            </a:extLst>
          </p:cNvPr>
          <p:cNvSpPr>
            <a:spLocks noGrp="1"/>
          </p:cNvSpPr>
          <p:nvPr>
            <p:ph type="title"/>
          </p:nvPr>
        </p:nvSpPr>
        <p:spPr/>
        <p:txBody>
          <a:bodyPr/>
          <a:lstStyle/>
          <a:p>
            <a:pPr algn="ctr"/>
            <a:r>
              <a:rPr lang="en-US" b="1" dirty="0"/>
              <a:t>OMAVALITSUPÄEVA IDEEST JA SELLE ARENGUST</a:t>
            </a:r>
            <a:endParaRPr lang="et-EE" b="1" dirty="0"/>
          </a:p>
        </p:txBody>
      </p:sp>
      <p:pic>
        <p:nvPicPr>
          <p:cNvPr id="4" name="Content Placeholder 3">
            <a:extLst>
              <a:ext uri="{FF2B5EF4-FFF2-40B4-BE49-F238E27FC236}">
                <a16:creationId xmlns:a16="http://schemas.microsoft.com/office/drawing/2014/main" id="{F3F0652B-3DF9-4B8F-A36C-A6BB9CBF6A5C}"/>
              </a:ext>
            </a:extLst>
          </p:cNvPr>
          <p:cNvPicPr>
            <a:picLocks noGrp="1"/>
          </p:cNvPicPr>
          <p:nvPr>
            <p:ph idx="1"/>
          </p:nvPr>
        </p:nvPicPr>
        <p:blipFill>
          <a:blip r:embed="rId2"/>
          <a:stretch>
            <a:fillRect/>
          </a:stretch>
        </p:blipFill>
        <p:spPr>
          <a:xfrm>
            <a:off x="490194" y="1825625"/>
            <a:ext cx="11701806" cy="5225624"/>
          </a:xfrm>
          <a:prstGeom prst="rect">
            <a:avLst/>
          </a:prstGeom>
        </p:spPr>
      </p:pic>
    </p:spTree>
    <p:extLst>
      <p:ext uri="{BB962C8B-B14F-4D97-AF65-F5344CB8AC3E}">
        <p14:creationId xmlns:p14="http://schemas.microsoft.com/office/powerpoint/2010/main" val="407059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1540C-8439-4DAC-8C0B-BD2A0D4A5766}"/>
              </a:ext>
            </a:extLst>
          </p:cNvPr>
          <p:cNvSpPr>
            <a:spLocks noGrp="1"/>
          </p:cNvSpPr>
          <p:nvPr>
            <p:ph type="title"/>
          </p:nvPr>
        </p:nvSpPr>
        <p:spPr/>
        <p:txBody>
          <a:bodyPr/>
          <a:lstStyle/>
          <a:p>
            <a:pPr algn="ctr"/>
            <a:r>
              <a:rPr lang="en-US" b="1" dirty="0"/>
              <a:t>UUE KOHA JA TEEMAGA KAASNES KA KOOSTÖÖVÕRUSTIKU LAIENEMINE</a:t>
            </a:r>
            <a:endParaRPr lang="et-EE" b="1" dirty="0"/>
          </a:p>
        </p:txBody>
      </p:sp>
      <p:sp>
        <p:nvSpPr>
          <p:cNvPr id="3" name="Content Placeholder 2">
            <a:extLst>
              <a:ext uri="{FF2B5EF4-FFF2-40B4-BE49-F238E27FC236}">
                <a16:creationId xmlns:a16="http://schemas.microsoft.com/office/drawing/2014/main" id="{41EF7D84-AACD-42E2-B561-63AB6E3DEB78}"/>
              </a:ext>
            </a:extLst>
          </p:cNvPr>
          <p:cNvSpPr>
            <a:spLocks noGrp="1"/>
          </p:cNvSpPr>
          <p:nvPr>
            <p:ph idx="1"/>
          </p:nvPr>
        </p:nvSpPr>
        <p:spPr>
          <a:xfrm>
            <a:off x="838200" y="1825624"/>
            <a:ext cx="10515600" cy="5032375"/>
          </a:xfrm>
        </p:spPr>
        <p:txBody>
          <a:bodyPr>
            <a:normAutofit fontScale="92500"/>
          </a:bodyPr>
          <a:lstStyle/>
          <a:p>
            <a:pPr algn="just"/>
            <a:r>
              <a:rPr lang="et-EE" b="1" dirty="0"/>
              <a:t>Tegelikult </a:t>
            </a:r>
            <a:r>
              <a:rPr lang="en-US" b="1" dirty="0"/>
              <a:t>OVP </a:t>
            </a:r>
            <a:r>
              <a:rPr lang="en-US" b="1" dirty="0" err="1"/>
              <a:t>korraldamine</a:t>
            </a:r>
            <a:r>
              <a:rPr lang="en-US" b="1" dirty="0"/>
              <a:t> </a:t>
            </a:r>
            <a:r>
              <a:rPr lang="en-US" b="1" dirty="0" err="1"/>
              <a:t>väljaspool</a:t>
            </a:r>
            <a:r>
              <a:rPr lang="en-US" b="1" dirty="0"/>
              <a:t> </a:t>
            </a:r>
            <a:r>
              <a:rPr lang="en-US" b="1" dirty="0" err="1"/>
              <a:t>Tallinna</a:t>
            </a:r>
            <a:r>
              <a:rPr lang="et-EE" b="1" dirty="0"/>
              <a:t> ei kujunenud üldse probleemiks ning väga intensiivne koostöö toimus nii Narva Linnavalitsusega, eriti linnapea Tarmo Tammiste ning linnasekretäri Ants Liimetsaga . Uue tõuke andis OVP ka koostööle Ida-Virumaa Omavalitsuste Liiduga ning eriti selle juhatuse esimehe Eve Eastiga .</a:t>
            </a:r>
            <a:endParaRPr lang="en-US" b="1" dirty="0"/>
          </a:p>
          <a:p>
            <a:pPr algn="just"/>
            <a:r>
              <a:rPr lang="et-EE" b="1" dirty="0"/>
              <a:t> Kuna tegemist oli siiski olukorraga, kus sarnaselt Tallinnas toimunud OVP korraldamisega ei olnud kauguse tõttu vahetud kohtumised nn igapäevased, siis tuli uut moodi läbi mõelda ka töökorraldus ja logistika .</a:t>
            </a:r>
            <a:endParaRPr lang="en-US" b="1" dirty="0"/>
          </a:p>
          <a:p>
            <a:pPr algn="just"/>
            <a:r>
              <a:rPr lang="et-EE" b="1" dirty="0"/>
              <a:t> Tulenevalt teemast, mis hõlmas ka Euroopa Liiduga seonduvat, lisandusid ka mitmed uued koostööpartnerid . Näiteks Euroopa Komisjoni Eesti Esindus ja selle juht Keit Kasemets . Väga suure panuse andis ka Henrik Hololei, Euroopa Komisjoni liikuvuse ja transpordi peadirektoraadi peadirektori kaasamine .</a:t>
            </a:r>
          </a:p>
        </p:txBody>
      </p:sp>
    </p:spTree>
    <p:extLst>
      <p:ext uri="{BB962C8B-B14F-4D97-AF65-F5344CB8AC3E}">
        <p14:creationId xmlns:p14="http://schemas.microsoft.com/office/powerpoint/2010/main" val="3125357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9A43-A6C4-4A2A-8072-3AB9F0703904}"/>
              </a:ext>
            </a:extLst>
          </p:cNvPr>
          <p:cNvSpPr>
            <a:spLocks noGrp="1"/>
          </p:cNvSpPr>
          <p:nvPr>
            <p:ph type="title"/>
          </p:nvPr>
        </p:nvSpPr>
        <p:spPr/>
        <p:txBody>
          <a:bodyPr/>
          <a:lstStyle/>
          <a:p>
            <a:pPr algn="ctr"/>
            <a:r>
              <a:rPr lang="en-US" b="1" dirty="0"/>
              <a:t>EUROOPA LIIT &amp; EESTI</a:t>
            </a:r>
            <a:br>
              <a:rPr lang="en-US" b="1" dirty="0"/>
            </a:br>
            <a:r>
              <a:rPr lang="en-US" b="1" dirty="0"/>
              <a:t> NARVA NING IDA-VIRUMAA ARENG</a:t>
            </a:r>
            <a:endParaRPr lang="et-EE" b="1" dirty="0"/>
          </a:p>
        </p:txBody>
      </p:sp>
      <p:pic>
        <p:nvPicPr>
          <p:cNvPr id="5" name="Content Placeholder 4">
            <a:extLst>
              <a:ext uri="{FF2B5EF4-FFF2-40B4-BE49-F238E27FC236}">
                <a16:creationId xmlns:a16="http://schemas.microsoft.com/office/drawing/2014/main" id="{DA273E57-49E3-4D83-93DF-A21231C6FB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060" y="1690688"/>
            <a:ext cx="11670383" cy="5247439"/>
          </a:xfrm>
        </p:spPr>
      </p:pic>
    </p:spTree>
    <p:extLst>
      <p:ext uri="{BB962C8B-B14F-4D97-AF65-F5344CB8AC3E}">
        <p14:creationId xmlns:p14="http://schemas.microsoft.com/office/powerpoint/2010/main" val="1023060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C76E3-7BFD-46CA-AB13-D200E9B3DCC6}"/>
              </a:ext>
            </a:extLst>
          </p:cNvPr>
          <p:cNvSpPr>
            <a:spLocks noGrp="1"/>
          </p:cNvSpPr>
          <p:nvPr>
            <p:ph type="title"/>
          </p:nvPr>
        </p:nvSpPr>
        <p:spPr/>
        <p:txBody>
          <a:bodyPr/>
          <a:lstStyle/>
          <a:p>
            <a:pPr algn="ctr"/>
            <a:r>
              <a:rPr lang="et-EE" b="1" dirty="0"/>
              <a:t>Uuel tasemel oli  Tallinna Ülikooli</a:t>
            </a:r>
            <a:r>
              <a:rPr lang="en-US" b="1" dirty="0"/>
              <a:t> roll &amp; </a:t>
            </a:r>
            <a:r>
              <a:rPr lang="en-US" b="1" dirty="0" err="1"/>
              <a:t>lisandusid</a:t>
            </a:r>
            <a:r>
              <a:rPr lang="en-US" b="1" dirty="0"/>
              <a:t> </a:t>
            </a:r>
            <a:r>
              <a:rPr lang="en-US" b="1" dirty="0" err="1"/>
              <a:t>uued</a:t>
            </a:r>
            <a:r>
              <a:rPr lang="en-US" b="1" dirty="0"/>
              <a:t> </a:t>
            </a:r>
            <a:r>
              <a:rPr lang="en-US" b="1" dirty="0" err="1"/>
              <a:t>ideed</a:t>
            </a:r>
            <a:r>
              <a:rPr lang="en-US" b="1" dirty="0"/>
              <a:t> …</a:t>
            </a:r>
            <a:endParaRPr lang="et-EE" b="1" dirty="0"/>
          </a:p>
        </p:txBody>
      </p:sp>
      <p:sp>
        <p:nvSpPr>
          <p:cNvPr id="3" name="Content Placeholder 2">
            <a:extLst>
              <a:ext uri="{FF2B5EF4-FFF2-40B4-BE49-F238E27FC236}">
                <a16:creationId xmlns:a16="http://schemas.microsoft.com/office/drawing/2014/main" id="{0B8BED76-72DE-40B9-A800-AD38FC77BB1C}"/>
              </a:ext>
            </a:extLst>
          </p:cNvPr>
          <p:cNvSpPr>
            <a:spLocks noGrp="1"/>
          </p:cNvSpPr>
          <p:nvPr>
            <p:ph idx="1"/>
          </p:nvPr>
        </p:nvSpPr>
        <p:spPr>
          <a:xfrm>
            <a:off x="838200" y="1825624"/>
            <a:ext cx="10515600" cy="5338747"/>
          </a:xfrm>
        </p:spPr>
        <p:txBody>
          <a:bodyPr>
            <a:normAutofit fontScale="77500" lnSpcReduction="20000"/>
          </a:bodyPr>
          <a:lstStyle/>
          <a:p>
            <a:pPr algn="just"/>
            <a:r>
              <a:rPr lang="en-US" sz="3100" b="1" dirty="0"/>
              <a:t>E</a:t>
            </a:r>
            <a:r>
              <a:rPr lang="et-EE" sz="3100" b="1" dirty="0"/>
              <a:t>riti rektor Tiit Landi ning ülikooli ühiskonnateaduste instituudi direktor</a:t>
            </a:r>
            <a:r>
              <a:rPr lang="en-US" sz="3100" b="1" dirty="0" err="1"/>
              <a:t>i</a:t>
            </a:r>
            <a:r>
              <a:rPr lang="et-EE" sz="3100" b="1" dirty="0"/>
              <a:t> Indrek Grauberg kogu tegevus ning seda nii sisulisest, korralduslikust kui ka finantsilisest aspektist . Väga oluliseks oli muutunud ka Rahandusministeeriumi toetus, rääkimata Narva linna, aga ka Narva-Jõesuu linna osas</a:t>
            </a:r>
            <a:endParaRPr lang="en-US" sz="3100" b="1" dirty="0"/>
          </a:p>
          <a:p>
            <a:pPr algn="just"/>
            <a:r>
              <a:rPr lang="en-US" sz="3100" b="1" dirty="0"/>
              <a:t>T</a:t>
            </a:r>
            <a:r>
              <a:rPr lang="et-EE" sz="3100" b="1" dirty="0"/>
              <a:t>eatud elevust </a:t>
            </a:r>
            <a:r>
              <a:rPr lang="en-US" sz="3100" b="1" dirty="0" err="1"/>
              <a:t>tekitasid</a:t>
            </a:r>
            <a:r>
              <a:rPr lang="en-US" sz="3100" b="1" dirty="0"/>
              <a:t> </a:t>
            </a:r>
            <a:r>
              <a:rPr lang="en-US" sz="3100" b="1" dirty="0" err="1"/>
              <a:t>uue</a:t>
            </a:r>
            <a:r>
              <a:rPr lang="en-US" sz="3100" b="1" dirty="0"/>
              <a:t> </a:t>
            </a:r>
            <a:r>
              <a:rPr lang="en-US" sz="3100" b="1" dirty="0" err="1"/>
              <a:t>algatused</a:t>
            </a:r>
            <a:r>
              <a:rPr lang="en-US" sz="3100" b="1" dirty="0"/>
              <a:t>: </a:t>
            </a:r>
            <a:r>
              <a:rPr lang="et-EE" sz="3100" b="1" dirty="0"/>
              <a:t> omavalitsuspuu istutamine</a:t>
            </a:r>
            <a:endParaRPr lang="en-US" sz="3100" b="1" dirty="0"/>
          </a:p>
          <a:p>
            <a:pPr algn="just"/>
            <a:r>
              <a:rPr lang="et-EE" sz="3100" b="1" dirty="0"/>
              <a:t>  </a:t>
            </a:r>
            <a:r>
              <a:rPr lang="en-US" sz="3100" b="1" dirty="0" err="1"/>
              <a:t>Arut</a:t>
            </a:r>
            <a:r>
              <a:rPr lang="et-EE" sz="3100" b="1" dirty="0"/>
              <a:t>elusid </a:t>
            </a:r>
            <a:r>
              <a:rPr lang="en-US" sz="3100" b="1" dirty="0" err="1"/>
              <a:t>tekkis</a:t>
            </a:r>
            <a:r>
              <a:rPr lang="en-US" sz="3100" b="1" dirty="0"/>
              <a:t> </a:t>
            </a:r>
            <a:r>
              <a:rPr lang="et-EE" sz="3100" b="1" dirty="0"/>
              <a:t>konkursi AASTA TEGU välja kuulutamine jne</a:t>
            </a:r>
            <a:endParaRPr lang="en-US" sz="3100" b="1" dirty="0"/>
          </a:p>
          <a:p>
            <a:pPr algn="just"/>
            <a:r>
              <a:rPr lang="et-EE" sz="3100" b="1" dirty="0"/>
              <a:t> Emotsionaalselt loodi samuti väga positiivne ja kindlasti uus õhustik ka Omavalitsuspäeva sümboli ellukutsemisega – seejuures kujunes asjakohase „eseme“ ja sobiva kunstniku leidmine kohati keerukamaks, kui nii mõnigi algselt paljugi komplitseeritum teema .</a:t>
            </a:r>
            <a:endParaRPr lang="en-US" sz="3100" b="1" dirty="0"/>
          </a:p>
          <a:p>
            <a:pPr algn="just"/>
            <a:r>
              <a:rPr lang="et-EE" sz="3100" b="1" dirty="0"/>
              <a:t>Kui Mihhail Kõlvart, Tallinna Linnavolikogu esimees, selle Narva ja IVOLi juhtidele Narvas üle andis, ei kahelnud enam keegi, et tegemist oli väga hea ideega</a:t>
            </a:r>
            <a:endParaRPr lang="en-US" sz="3100" b="1" dirty="0"/>
          </a:p>
          <a:p>
            <a:pPr marL="0" indent="0" algn="just">
              <a:buNone/>
            </a:pPr>
            <a:r>
              <a:rPr lang="en-US" sz="3100" b="1" dirty="0" err="1"/>
              <a:t>Lisandusid</a:t>
            </a:r>
            <a:r>
              <a:rPr lang="en-US" sz="3100" b="1" dirty="0"/>
              <a:t> </a:t>
            </a:r>
            <a:r>
              <a:rPr lang="en-US" sz="3100" b="1" dirty="0" err="1"/>
              <a:t>ülikoolide</a:t>
            </a:r>
            <a:r>
              <a:rPr lang="en-US" sz="3100" b="1" dirty="0"/>
              <a:t> </a:t>
            </a:r>
            <a:r>
              <a:rPr lang="en-US" sz="3100" b="1" dirty="0" err="1"/>
              <a:t>rektorid</a:t>
            </a:r>
            <a:r>
              <a:rPr lang="en-US" sz="3100" b="1" dirty="0"/>
              <a:t>, </a:t>
            </a:r>
            <a:r>
              <a:rPr lang="en-US" sz="3100" b="1" dirty="0" err="1"/>
              <a:t>ärimaailma</a:t>
            </a:r>
            <a:r>
              <a:rPr lang="en-US" sz="3100" b="1" dirty="0"/>
              <a:t> </a:t>
            </a:r>
            <a:r>
              <a:rPr lang="en-US" sz="3100" b="1" dirty="0" err="1"/>
              <a:t>esindajad</a:t>
            </a:r>
            <a:r>
              <a:rPr lang="en-US" sz="3100" b="1" dirty="0"/>
              <a:t>, ka </a:t>
            </a:r>
            <a:r>
              <a:rPr lang="en-US" sz="3100" b="1" dirty="0" err="1"/>
              <a:t>usujuhid</a:t>
            </a:r>
            <a:r>
              <a:rPr lang="en-US" sz="3100" b="1" dirty="0"/>
              <a:t>: </a:t>
            </a:r>
            <a:r>
              <a:rPr lang="et-EE" sz="3100" b="1" dirty="0"/>
              <a:t>EELK peapiiskop Urmas Viilmaa ning MPÕK Narva ja Peipsiveere piiskop Laatsarus. </a:t>
            </a:r>
          </a:p>
          <a:p>
            <a:pPr algn="just"/>
            <a:r>
              <a:rPr lang="et-EE" sz="3100" b="1" dirty="0"/>
              <a:t>Narva OVP jäi meelde ka meedia suure tähelepanu </a:t>
            </a:r>
            <a:r>
              <a:rPr lang="en-US" sz="3100" b="1" dirty="0" err="1"/>
              <a:t>ning</a:t>
            </a:r>
            <a:r>
              <a:rPr lang="en-US" sz="3100" b="1" dirty="0"/>
              <a:t> </a:t>
            </a:r>
            <a:r>
              <a:rPr lang="en-US" sz="3100" b="1" dirty="0" err="1"/>
              <a:t>laste</a:t>
            </a:r>
            <a:r>
              <a:rPr lang="en-US" sz="3100" b="1" dirty="0"/>
              <a:t> </a:t>
            </a:r>
            <a:r>
              <a:rPr lang="en-US" sz="3100" b="1" dirty="0" err="1"/>
              <a:t>väga</a:t>
            </a:r>
            <a:r>
              <a:rPr lang="en-US" sz="3100" b="1" dirty="0"/>
              <a:t> </a:t>
            </a:r>
            <a:r>
              <a:rPr lang="en-US" sz="3100" b="1" dirty="0" err="1"/>
              <a:t>emotsioonaalse</a:t>
            </a:r>
            <a:r>
              <a:rPr lang="en-US" sz="3100" b="1" dirty="0"/>
              <a:t> </a:t>
            </a:r>
            <a:r>
              <a:rPr lang="en-US" sz="3100" b="1" dirty="0" err="1"/>
              <a:t>kontserdi</a:t>
            </a:r>
            <a:r>
              <a:rPr lang="en-US" sz="3100" b="1" dirty="0"/>
              <a:t> </a:t>
            </a:r>
            <a:r>
              <a:rPr lang="et-EE" sz="3100" b="1" dirty="0"/>
              <a:t>poolest</a:t>
            </a:r>
            <a:r>
              <a:rPr lang="en-US" sz="3100" b="1" dirty="0"/>
              <a:t>…</a:t>
            </a:r>
            <a:endParaRPr lang="et-EE" sz="3100" b="1" dirty="0"/>
          </a:p>
          <a:p>
            <a:pPr algn="just"/>
            <a:endParaRPr lang="et-EE" b="1" dirty="0"/>
          </a:p>
        </p:txBody>
      </p:sp>
    </p:spTree>
    <p:extLst>
      <p:ext uri="{BB962C8B-B14F-4D97-AF65-F5344CB8AC3E}">
        <p14:creationId xmlns:p14="http://schemas.microsoft.com/office/powerpoint/2010/main" val="2586053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BD89B-B8F2-43DA-AB3C-233E9934C5BB}"/>
              </a:ext>
            </a:extLst>
          </p:cNvPr>
          <p:cNvSpPr>
            <a:spLocks noGrp="1"/>
          </p:cNvSpPr>
          <p:nvPr>
            <p:ph type="title"/>
          </p:nvPr>
        </p:nvSpPr>
        <p:spPr/>
        <p:txBody>
          <a:bodyPr/>
          <a:lstStyle/>
          <a:p>
            <a:pPr algn="ctr"/>
            <a:r>
              <a:rPr lang="en-US" b="1" dirty="0"/>
              <a:t>EESTI IV OMAVALITSUSPÄEV PÄRNUS</a:t>
            </a:r>
            <a:endParaRPr lang="et-EE" b="1" dirty="0"/>
          </a:p>
        </p:txBody>
      </p:sp>
      <p:sp>
        <p:nvSpPr>
          <p:cNvPr id="3" name="Content Placeholder 2">
            <a:extLst>
              <a:ext uri="{FF2B5EF4-FFF2-40B4-BE49-F238E27FC236}">
                <a16:creationId xmlns:a16="http://schemas.microsoft.com/office/drawing/2014/main" id="{FD4B29D2-AD80-4338-A706-E429E8B62FCB}"/>
              </a:ext>
            </a:extLst>
          </p:cNvPr>
          <p:cNvSpPr>
            <a:spLocks noGrp="1"/>
          </p:cNvSpPr>
          <p:nvPr>
            <p:ph idx="1"/>
          </p:nvPr>
        </p:nvSpPr>
        <p:spPr/>
        <p:txBody>
          <a:bodyPr>
            <a:normAutofit fontScale="70000" lnSpcReduction="20000"/>
          </a:bodyPr>
          <a:lstStyle/>
          <a:p>
            <a:pPr algn="just"/>
            <a:r>
              <a:rPr lang="en-US" b="1" dirty="0"/>
              <a:t>TEEMA: HARITUS, TEADUS JA ETTEVÕTLUS – TEE TULEVIKKU</a:t>
            </a:r>
          </a:p>
          <a:p>
            <a:pPr marL="0" indent="0" algn="just">
              <a:buNone/>
            </a:pPr>
            <a:endParaRPr lang="en-US" b="1" dirty="0"/>
          </a:p>
          <a:p>
            <a:pPr algn="just"/>
            <a:r>
              <a:rPr lang="et-EE" b="1" dirty="0"/>
              <a:t>Korralduslikult</a:t>
            </a:r>
            <a:r>
              <a:rPr lang="en-US" b="1" dirty="0"/>
              <a:t> </a:t>
            </a:r>
            <a:r>
              <a:rPr lang="en-US" b="1" dirty="0" err="1"/>
              <a:t>tuli</a:t>
            </a:r>
            <a:r>
              <a:rPr lang="en-US" b="1" dirty="0"/>
              <a:t> </a:t>
            </a:r>
            <a:r>
              <a:rPr lang="et-EE" b="1" dirty="0"/>
              <a:t>lisaks Riigikogu esindajatele ka mitmed ministeeriumid</a:t>
            </a:r>
            <a:r>
              <a:rPr lang="en-US" b="1" dirty="0"/>
              <a:t>, </a:t>
            </a:r>
            <a:r>
              <a:rPr lang="en-US" b="1" dirty="0" err="1"/>
              <a:t>kes</a:t>
            </a:r>
            <a:r>
              <a:rPr lang="en-US" b="1" dirty="0"/>
              <a:t> </a:t>
            </a:r>
            <a:r>
              <a:rPr lang="en-US" b="1" dirty="0" err="1"/>
              <a:t>olid</a:t>
            </a:r>
            <a:r>
              <a:rPr lang="en-US" b="1" dirty="0"/>
              <a:t> </a:t>
            </a:r>
            <a:r>
              <a:rPr lang="et-EE" b="1" dirty="0"/>
              <a:t> koostööst väga huvitatud . </a:t>
            </a:r>
            <a:endParaRPr lang="en-US" b="1" dirty="0"/>
          </a:p>
          <a:p>
            <a:pPr algn="just"/>
            <a:r>
              <a:rPr lang="et-EE" b="1" dirty="0"/>
              <a:t>Algselt olid korralduskomitees aktiivselt kaasa löönud Rahandusministeeriumi esindajad, sealhulgas riigihalduse ministrid . Eelnev jätkus ministrite Janek Mäggi ja Jaak Aabi osalusel . </a:t>
            </a:r>
            <a:endParaRPr lang="en-US" b="1" dirty="0"/>
          </a:p>
          <a:p>
            <a:pPr algn="just"/>
            <a:r>
              <a:rPr lang="et-EE" b="1" dirty="0"/>
              <a:t>Tekkimas olid ka ühised arusaamad ettevalmistustööde praktilise korralduse, kaasfinantseerimise jms osas . </a:t>
            </a:r>
            <a:endParaRPr lang="en-US" b="1" dirty="0"/>
          </a:p>
          <a:p>
            <a:pPr algn="just"/>
            <a:r>
              <a:rPr lang="et-EE" b="1" dirty="0"/>
              <a:t>OVP korraldamisse lülitusid koostöövõrgustiku laienemisega mitmed Riigikogu, Tallinna Ülikooli, Pärnu linna ja maakonna</a:t>
            </a:r>
            <a:r>
              <a:rPr lang="en-US" b="1" dirty="0"/>
              <a:t>, </a:t>
            </a:r>
            <a:r>
              <a:rPr lang="en-US" b="1" dirty="0" err="1"/>
              <a:t>Eesti</a:t>
            </a:r>
            <a:r>
              <a:rPr lang="en-US" b="1" dirty="0"/>
              <a:t> </a:t>
            </a:r>
            <a:r>
              <a:rPr lang="en-US" b="1" dirty="0" err="1"/>
              <a:t>Maaülikooli</a:t>
            </a:r>
            <a:r>
              <a:rPr lang="en-US" b="1" dirty="0"/>
              <a:t>, </a:t>
            </a:r>
            <a:r>
              <a:rPr lang="en-US" b="1" dirty="0" err="1"/>
              <a:t>Haridus</a:t>
            </a:r>
            <a:r>
              <a:rPr lang="en-US" b="1" dirty="0"/>
              <a:t>- ja </a:t>
            </a:r>
            <a:r>
              <a:rPr lang="en-US" b="1" dirty="0" err="1"/>
              <a:t>Teadusministeeriumi</a:t>
            </a:r>
            <a:r>
              <a:rPr lang="en-US" b="1" dirty="0"/>
              <a:t>, </a:t>
            </a:r>
            <a:r>
              <a:rPr lang="en-US" b="1" dirty="0" err="1"/>
              <a:t>Rektorite</a:t>
            </a:r>
            <a:r>
              <a:rPr lang="en-US" b="1" dirty="0"/>
              <a:t> </a:t>
            </a:r>
            <a:r>
              <a:rPr lang="en-US" b="1" dirty="0" err="1"/>
              <a:t>Nõukogu</a:t>
            </a:r>
            <a:r>
              <a:rPr lang="en-US" b="1" dirty="0"/>
              <a:t>, </a:t>
            </a:r>
            <a:r>
              <a:rPr lang="en-US" b="1" dirty="0" err="1"/>
              <a:t>Kutseõppastuste</a:t>
            </a:r>
            <a:r>
              <a:rPr lang="en-US" b="1" dirty="0"/>
              <a:t> </a:t>
            </a:r>
            <a:r>
              <a:rPr lang="en-US" b="1" dirty="0" err="1"/>
              <a:t>Ühing</a:t>
            </a:r>
            <a:r>
              <a:rPr lang="en-US" b="1" dirty="0"/>
              <a:t>, </a:t>
            </a:r>
            <a:r>
              <a:rPr lang="en-US" b="1" dirty="0" err="1"/>
              <a:t>Eesti</a:t>
            </a:r>
            <a:r>
              <a:rPr lang="en-US" b="1" dirty="0"/>
              <a:t> </a:t>
            </a:r>
            <a:r>
              <a:rPr lang="en-US" b="1" dirty="0" err="1"/>
              <a:t>Noorteühenduste</a:t>
            </a:r>
            <a:r>
              <a:rPr lang="en-US" b="1" dirty="0"/>
              <a:t> </a:t>
            </a:r>
            <a:r>
              <a:rPr lang="en-US" b="1" dirty="0" err="1"/>
              <a:t>Liit</a:t>
            </a:r>
            <a:r>
              <a:rPr lang="en-US" b="1" dirty="0"/>
              <a:t> , </a:t>
            </a:r>
            <a:r>
              <a:rPr lang="en-US" b="1" dirty="0" err="1"/>
              <a:t>Kaubandus</a:t>
            </a:r>
            <a:r>
              <a:rPr lang="en-US" b="1" dirty="0"/>
              <a:t> </a:t>
            </a:r>
            <a:r>
              <a:rPr lang="en-US" b="1" dirty="0" err="1"/>
              <a:t>Tööstuskoja</a:t>
            </a:r>
            <a:r>
              <a:rPr lang="en-US" b="1" dirty="0"/>
              <a:t>, EVEA ja </a:t>
            </a:r>
            <a:r>
              <a:rPr lang="en-US" b="1" dirty="0" err="1"/>
              <a:t>mitmete</a:t>
            </a:r>
            <a:r>
              <a:rPr lang="en-US" b="1" dirty="0"/>
              <a:t> </a:t>
            </a:r>
            <a:r>
              <a:rPr lang="en-US" b="1" dirty="0" err="1"/>
              <a:t>teiste</a:t>
            </a:r>
            <a:r>
              <a:rPr lang="en-US" b="1" dirty="0"/>
              <a:t> </a:t>
            </a:r>
            <a:r>
              <a:rPr lang="en-US" b="1" dirty="0" err="1"/>
              <a:t>valdkonna</a:t>
            </a:r>
            <a:r>
              <a:rPr lang="en-US" b="1" dirty="0"/>
              <a:t> </a:t>
            </a:r>
            <a:r>
              <a:rPr lang="en-US" b="1" dirty="0" err="1"/>
              <a:t>instututsioonide</a:t>
            </a:r>
            <a:r>
              <a:rPr lang="en-US" b="1" dirty="0"/>
              <a:t> </a:t>
            </a:r>
            <a:r>
              <a:rPr lang="en-US" b="1" dirty="0" err="1"/>
              <a:t>esindajad</a:t>
            </a:r>
            <a:endParaRPr lang="en-US" b="1" dirty="0"/>
          </a:p>
          <a:p>
            <a:pPr algn="just"/>
            <a:r>
              <a:rPr lang="et-EE" b="1" dirty="0"/>
              <a:t>Jätkuvalt oli oluline roll TLÜ ühiskonnateaduste instituudi üliõpilastel ning lisandus </a:t>
            </a:r>
            <a:r>
              <a:rPr lang="en-US" b="1" dirty="0" err="1"/>
              <a:t>õppejõude</a:t>
            </a:r>
            <a:r>
              <a:rPr lang="et-EE" b="1" dirty="0"/>
              <a:t> nii ülikooli ühiskonnateaduste kui ka haridusteaduste instituudist</a:t>
            </a:r>
            <a:r>
              <a:rPr lang="en-US" b="1" dirty="0"/>
              <a:t> </a:t>
            </a:r>
            <a:r>
              <a:rPr lang="en-US" b="1" dirty="0" err="1"/>
              <a:t>jne</a:t>
            </a:r>
            <a:endParaRPr lang="et-EE" b="1" dirty="0"/>
          </a:p>
          <a:p>
            <a:endParaRPr lang="et-EE" dirty="0"/>
          </a:p>
        </p:txBody>
      </p:sp>
    </p:spTree>
    <p:extLst>
      <p:ext uri="{BB962C8B-B14F-4D97-AF65-F5344CB8AC3E}">
        <p14:creationId xmlns:p14="http://schemas.microsoft.com/office/powerpoint/2010/main" val="904838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9A20-36AE-43B1-A65C-B5893D631D84}"/>
              </a:ext>
            </a:extLst>
          </p:cNvPr>
          <p:cNvSpPr>
            <a:spLocks noGrp="1"/>
          </p:cNvSpPr>
          <p:nvPr>
            <p:ph type="title"/>
          </p:nvPr>
        </p:nvSpPr>
        <p:spPr/>
        <p:txBody>
          <a:bodyPr>
            <a:normAutofit fontScale="90000"/>
          </a:bodyPr>
          <a:lstStyle/>
          <a:p>
            <a:pPr algn="ctr"/>
            <a:r>
              <a:rPr lang="et-EE" b="1" dirty="0"/>
              <a:t>Uudseks OVP korraldamise teguriks oli ka selle ajaline mõõde . Seni olid OVP-d olnud ühepäevased</a:t>
            </a:r>
          </a:p>
        </p:txBody>
      </p:sp>
      <p:sp>
        <p:nvSpPr>
          <p:cNvPr id="3" name="Content Placeholder 2">
            <a:extLst>
              <a:ext uri="{FF2B5EF4-FFF2-40B4-BE49-F238E27FC236}">
                <a16:creationId xmlns:a16="http://schemas.microsoft.com/office/drawing/2014/main" id="{D4D0F6F8-8508-42EA-8367-99B4EF954685}"/>
              </a:ext>
            </a:extLst>
          </p:cNvPr>
          <p:cNvSpPr>
            <a:spLocks noGrp="1"/>
          </p:cNvSpPr>
          <p:nvPr>
            <p:ph idx="1"/>
          </p:nvPr>
        </p:nvSpPr>
        <p:spPr/>
        <p:txBody>
          <a:bodyPr/>
          <a:lstStyle/>
          <a:p>
            <a:pPr algn="just"/>
            <a:r>
              <a:rPr lang="et-EE" b="1" dirty="0"/>
              <a:t>Narvas küll lisandus teisel päeval võimalus külastada erinevaid institutsioone . </a:t>
            </a:r>
            <a:endParaRPr lang="en-US" b="1" dirty="0"/>
          </a:p>
          <a:p>
            <a:pPr algn="just"/>
            <a:r>
              <a:rPr lang="et-EE" b="1" dirty="0"/>
              <a:t>Nüüd seadsime eesmärgiks viia OVP läbi kahel päeval ja see tõi uued väljakutsed nii korralduse kui ka sisu osas, avades tunduvalt enam võimalusi OVP sisu mitmekesisemaks muutmiseks</a:t>
            </a:r>
            <a:endParaRPr lang="en-US" b="1" dirty="0"/>
          </a:p>
          <a:p>
            <a:pPr algn="just"/>
            <a:r>
              <a:rPr lang="en-US" b="1" dirty="0" err="1"/>
              <a:t>Uueks</a:t>
            </a:r>
            <a:r>
              <a:rPr lang="en-US" b="1" dirty="0"/>
              <a:t> </a:t>
            </a:r>
            <a:r>
              <a:rPr lang="en-US" b="1" dirty="0" err="1"/>
              <a:t>kogemuseks</a:t>
            </a:r>
            <a:r>
              <a:rPr lang="en-US" b="1" dirty="0"/>
              <a:t> </a:t>
            </a:r>
            <a:r>
              <a:rPr lang="en-US" b="1" dirty="0" err="1"/>
              <a:t>oli</a:t>
            </a:r>
            <a:r>
              <a:rPr lang="en-US" b="1" dirty="0"/>
              <a:t> ka </a:t>
            </a:r>
            <a:r>
              <a:rPr lang="en-US" b="1" dirty="0" err="1"/>
              <a:t>valdkonna</a:t>
            </a:r>
            <a:r>
              <a:rPr lang="en-US" b="1" dirty="0"/>
              <a:t> </a:t>
            </a:r>
            <a:r>
              <a:rPr lang="en-US" b="1" dirty="0" err="1"/>
              <a:t>insitutsioonide</a:t>
            </a:r>
            <a:r>
              <a:rPr lang="en-US" b="1" dirty="0"/>
              <a:t> </a:t>
            </a:r>
            <a:r>
              <a:rPr lang="en-US" b="1" dirty="0" err="1"/>
              <a:t>näitused</a:t>
            </a:r>
            <a:r>
              <a:rPr lang="en-US" b="1" dirty="0"/>
              <a:t> OVP </a:t>
            </a:r>
            <a:r>
              <a:rPr lang="en-US" b="1" dirty="0" err="1"/>
              <a:t>korraldamise</a:t>
            </a:r>
            <a:r>
              <a:rPr lang="en-US" b="1" dirty="0"/>
              <a:t> </a:t>
            </a:r>
            <a:r>
              <a:rPr lang="en-US" b="1" dirty="0" err="1"/>
              <a:t>kohas</a:t>
            </a:r>
            <a:endParaRPr lang="en-US" b="1" dirty="0"/>
          </a:p>
          <a:p>
            <a:pPr algn="just"/>
            <a:r>
              <a:rPr lang="en-US" b="1" dirty="0" err="1"/>
              <a:t>Suuremas</a:t>
            </a:r>
            <a:r>
              <a:rPr lang="en-US" b="1" dirty="0"/>
              <a:t> </a:t>
            </a:r>
            <a:r>
              <a:rPr lang="en-US" b="1" dirty="0" err="1"/>
              <a:t>mahus</a:t>
            </a:r>
            <a:r>
              <a:rPr lang="en-US" b="1" dirty="0"/>
              <a:t> </a:t>
            </a:r>
            <a:r>
              <a:rPr lang="en-US" b="1" dirty="0" err="1"/>
              <a:t>asuti</a:t>
            </a:r>
            <a:r>
              <a:rPr lang="en-US" b="1" dirty="0"/>
              <a:t> </a:t>
            </a:r>
            <a:r>
              <a:rPr lang="en-US" b="1" dirty="0" err="1"/>
              <a:t>läbi</a:t>
            </a:r>
            <a:r>
              <a:rPr lang="en-US" b="1" dirty="0"/>
              <a:t> </a:t>
            </a:r>
            <a:r>
              <a:rPr lang="en-US" b="1" dirty="0" err="1"/>
              <a:t>viima</a:t>
            </a:r>
            <a:r>
              <a:rPr lang="en-US" b="1" dirty="0"/>
              <a:t> ka </a:t>
            </a:r>
            <a:r>
              <a:rPr lang="en-US" b="1" dirty="0" err="1"/>
              <a:t>linna</a:t>
            </a:r>
            <a:r>
              <a:rPr lang="en-US" b="1" dirty="0"/>
              <a:t> </a:t>
            </a:r>
            <a:r>
              <a:rPr lang="en-US" b="1" dirty="0" err="1"/>
              <a:t>olulisemate</a:t>
            </a:r>
            <a:r>
              <a:rPr lang="en-US" b="1" dirty="0"/>
              <a:t> </a:t>
            </a:r>
            <a:r>
              <a:rPr lang="en-US" b="1" dirty="0" err="1"/>
              <a:t>valdkonnaga</a:t>
            </a:r>
            <a:r>
              <a:rPr lang="en-US" b="1" dirty="0"/>
              <a:t> </a:t>
            </a:r>
            <a:r>
              <a:rPr lang="en-US" b="1" dirty="0" err="1"/>
              <a:t>seotud</a:t>
            </a:r>
            <a:r>
              <a:rPr lang="en-US" b="1" dirty="0"/>
              <a:t> </a:t>
            </a:r>
            <a:r>
              <a:rPr lang="en-US" b="1" dirty="0" err="1"/>
              <a:t>intitutsioonide</a:t>
            </a:r>
            <a:r>
              <a:rPr lang="en-US" b="1" dirty="0"/>
              <a:t> </a:t>
            </a:r>
            <a:r>
              <a:rPr lang="en-US" b="1" dirty="0" err="1"/>
              <a:t>tutvustamist</a:t>
            </a:r>
            <a:r>
              <a:rPr lang="en-US" b="1" dirty="0"/>
              <a:t> …</a:t>
            </a:r>
          </a:p>
          <a:p>
            <a:endParaRPr lang="et-EE" dirty="0"/>
          </a:p>
        </p:txBody>
      </p:sp>
    </p:spTree>
    <p:extLst>
      <p:ext uri="{BB962C8B-B14F-4D97-AF65-F5344CB8AC3E}">
        <p14:creationId xmlns:p14="http://schemas.microsoft.com/office/powerpoint/2010/main" val="3654287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B810-F1E9-48E5-9392-DADA62C4F2CB}"/>
              </a:ext>
            </a:extLst>
          </p:cNvPr>
          <p:cNvSpPr>
            <a:spLocks noGrp="1"/>
          </p:cNvSpPr>
          <p:nvPr>
            <p:ph type="title"/>
          </p:nvPr>
        </p:nvSpPr>
        <p:spPr/>
        <p:txBody>
          <a:bodyPr/>
          <a:lstStyle/>
          <a:p>
            <a:pPr algn="ctr"/>
            <a:r>
              <a:rPr lang="en-US" b="1" dirty="0"/>
              <a:t>OVP DEKLARATSIOON – UUS SISULINE JA KORRALDUSLIK TASE</a:t>
            </a:r>
            <a:endParaRPr lang="et-EE" b="1" dirty="0"/>
          </a:p>
        </p:txBody>
      </p:sp>
      <p:sp>
        <p:nvSpPr>
          <p:cNvPr id="3" name="Content Placeholder 2">
            <a:extLst>
              <a:ext uri="{FF2B5EF4-FFF2-40B4-BE49-F238E27FC236}">
                <a16:creationId xmlns:a16="http://schemas.microsoft.com/office/drawing/2014/main" id="{C2361494-12C0-4301-8526-416C58D6FBB7}"/>
              </a:ext>
            </a:extLst>
          </p:cNvPr>
          <p:cNvSpPr>
            <a:spLocks noGrp="1"/>
          </p:cNvSpPr>
          <p:nvPr>
            <p:ph idx="1"/>
          </p:nvPr>
        </p:nvSpPr>
        <p:spPr/>
        <p:txBody>
          <a:bodyPr>
            <a:normAutofit fontScale="92500" lnSpcReduction="10000"/>
          </a:bodyPr>
          <a:lstStyle/>
          <a:p>
            <a:pPr algn="just"/>
            <a:endParaRPr lang="en-US" b="1" dirty="0"/>
          </a:p>
          <a:p>
            <a:pPr algn="just"/>
            <a:r>
              <a:rPr lang="en-US" b="1" dirty="0" err="1"/>
              <a:t>Deklarasioone</a:t>
            </a:r>
            <a:r>
              <a:rPr lang="en-US" b="1" dirty="0"/>
              <a:t> </a:t>
            </a:r>
            <a:r>
              <a:rPr lang="en-US" b="1" dirty="0" err="1"/>
              <a:t>asuti</a:t>
            </a:r>
            <a:r>
              <a:rPr lang="en-US" b="1" dirty="0"/>
              <a:t> </a:t>
            </a:r>
            <a:r>
              <a:rPr lang="en-US" b="1" dirty="0" err="1"/>
              <a:t>tulenenavalt</a:t>
            </a:r>
            <a:r>
              <a:rPr lang="en-US" b="1" dirty="0"/>
              <a:t> </a:t>
            </a:r>
            <a:r>
              <a:rPr lang="en-US" b="1" dirty="0" err="1"/>
              <a:t>kahes</a:t>
            </a:r>
            <a:r>
              <a:rPr lang="en-US" b="1" dirty="0"/>
              <a:t> </a:t>
            </a:r>
            <a:r>
              <a:rPr lang="en-US" b="1" dirty="0" err="1"/>
              <a:t>teemaast</a:t>
            </a:r>
            <a:r>
              <a:rPr lang="en-US" b="1" dirty="0"/>
              <a:t> </a:t>
            </a:r>
            <a:r>
              <a:rPr lang="en-US" b="1" dirty="0" err="1"/>
              <a:t>ette</a:t>
            </a:r>
            <a:r>
              <a:rPr lang="en-US" b="1" dirty="0"/>
              <a:t> </a:t>
            </a:r>
            <a:r>
              <a:rPr lang="en-US" b="1" dirty="0" err="1"/>
              <a:t>valmistama</a:t>
            </a:r>
            <a:r>
              <a:rPr lang="en-US" b="1" dirty="0"/>
              <a:t> </a:t>
            </a:r>
            <a:r>
              <a:rPr lang="et-EE" b="1" dirty="0"/>
              <a:t> </a:t>
            </a:r>
            <a:r>
              <a:rPr lang="en-US" b="1" dirty="0" err="1"/>
              <a:t>eraldi</a:t>
            </a:r>
            <a:r>
              <a:rPr lang="en-US" b="1" dirty="0"/>
              <a:t> </a:t>
            </a:r>
            <a:r>
              <a:rPr lang="et-EE" b="1" dirty="0"/>
              <a:t>töögrupi poolt</a:t>
            </a:r>
            <a:endParaRPr lang="en-US" b="1" dirty="0"/>
          </a:p>
          <a:p>
            <a:pPr algn="just"/>
            <a:r>
              <a:rPr lang="et-EE" b="1" dirty="0"/>
              <a:t>Töögruppidesse kuulusid riigi ja kohaliku omavalitsuse, ülikoolide, kutseõppeasutuste ning üldhariduskoolide, ettevõtete ja kolmanda sektori asutuste juhid ning asjatundjad . Väga oluliseks peeti näiteks haridusvõrgu paindlikumaks ja paremini integreeritumaks muutmist, samuti peeti eriti tähtsaks tööjõuturu ning haridusvõrgu senisest tundavalt efektiivsemat sidustamist . </a:t>
            </a:r>
            <a:endParaRPr lang="en-US" b="1" dirty="0"/>
          </a:p>
          <a:p>
            <a:pPr algn="just"/>
            <a:r>
              <a:rPr lang="et-EE" b="1" dirty="0"/>
              <a:t>Oldi seisukohal, et kohalike omavalitsuste võimalused ning roll ettevõtluse ja hariduse valdkonnas peaksid olema palju suuremad ning mitmekesisemad</a:t>
            </a:r>
          </a:p>
          <a:p>
            <a:endParaRPr lang="et-EE" dirty="0"/>
          </a:p>
        </p:txBody>
      </p:sp>
    </p:spTree>
    <p:extLst>
      <p:ext uri="{BB962C8B-B14F-4D97-AF65-F5344CB8AC3E}">
        <p14:creationId xmlns:p14="http://schemas.microsoft.com/office/powerpoint/2010/main" val="2095670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5726D-3136-461A-8332-AB5CA60E2DC0}"/>
              </a:ext>
            </a:extLst>
          </p:cNvPr>
          <p:cNvSpPr>
            <a:spLocks noGrp="1"/>
          </p:cNvSpPr>
          <p:nvPr>
            <p:ph type="title"/>
          </p:nvPr>
        </p:nvSpPr>
        <p:spPr/>
        <p:txBody>
          <a:bodyPr>
            <a:normAutofit/>
          </a:bodyPr>
          <a:lstStyle/>
          <a:p>
            <a:pPr algn="ctr"/>
            <a:r>
              <a:rPr lang="en-US" b="1" dirty="0"/>
              <a:t>PÄRNU TOOB KOKKU RIIGI JA KOV NING ÜLIKOOLID KOOS VÄLISPARTNERITEGA</a:t>
            </a:r>
            <a:endParaRPr lang="et-EE" b="1" dirty="0"/>
          </a:p>
        </p:txBody>
      </p:sp>
      <p:pic>
        <p:nvPicPr>
          <p:cNvPr id="5122" name="Picture 2" descr="Omavalitsuspäevade korraldusmeeskond koos Arnold Rüütliga">
            <a:extLst>
              <a:ext uri="{FF2B5EF4-FFF2-40B4-BE49-F238E27FC236}">
                <a16:creationId xmlns:a16="http://schemas.microsoft.com/office/drawing/2014/main" id="{C04F7544-C8EA-493C-859D-FAC5C58302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9365" y="1825624"/>
            <a:ext cx="11415859"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991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D4180-0EF9-4F0E-B4FC-F4BC7E335F1E}"/>
              </a:ext>
            </a:extLst>
          </p:cNvPr>
          <p:cNvSpPr>
            <a:spLocks noGrp="1"/>
          </p:cNvSpPr>
          <p:nvPr>
            <p:ph type="title"/>
          </p:nvPr>
        </p:nvSpPr>
        <p:spPr/>
        <p:txBody>
          <a:bodyPr/>
          <a:lstStyle/>
          <a:p>
            <a:pPr algn="ctr"/>
            <a:r>
              <a:rPr lang="en-US" b="1" dirty="0"/>
              <a:t>PÄRNU OMAVALITSUSPUU SAAB KASVAMA …</a:t>
            </a:r>
            <a:endParaRPr lang="et-EE" b="1" dirty="0"/>
          </a:p>
        </p:txBody>
      </p:sp>
      <p:pic>
        <p:nvPicPr>
          <p:cNvPr id="6146" name="Picture 2" descr="Korraldajad puud istutamas">
            <a:extLst>
              <a:ext uri="{FF2B5EF4-FFF2-40B4-BE49-F238E27FC236}">
                <a16:creationId xmlns:a16="http://schemas.microsoft.com/office/drawing/2014/main" id="{184517C9-6B6E-4294-A212-6E7D253DE8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2163" y="1825625"/>
            <a:ext cx="652767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865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252A8-C2EC-4968-B9C9-B727FE34E883}"/>
              </a:ext>
            </a:extLst>
          </p:cNvPr>
          <p:cNvSpPr>
            <a:spLocks noGrp="1"/>
          </p:cNvSpPr>
          <p:nvPr>
            <p:ph type="title"/>
          </p:nvPr>
        </p:nvSpPr>
        <p:spPr/>
        <p:txBody>
          <a:bodyPr/>
          <a:lstStyle/>
          <a:p>
            <a:r>
              <a:rPr lang="en-US" b="1" dirty="0"/>
              <a:t>EESTI V OMAVALITSUSPÄEV – KURESSAARE/SAAREMAA &amp; MUHU</a:t>
            </a:r>
            <a:endParaRPr lang="et-EE" b="1" dirty="0"/>
          </a:p>
        </p:txBody>
      </p:sp>
      <p:sp>
        <p:nvSpPr>
          <p:cNvPr id="3" name="Content Placeholder 2">
            <a:extLst>
              <a:ext uri="{FF2B5EF4-FFF2-40B4-BE49-F238E27FC236}">
                <a16:creationId xmlns:a16="http://schemas.microsoft.com/office/drawing/2014/main" id="{A0F54B6D-C402-483B-8761-CC04FF475F9C}"/>
              </a:ext>
            </a:extLst>
          </p:cNvPr>
          <p:cNvSpPr>
            <a:spLocks noGrp="1"/>
          </p:cNvSpPr>
          <p:nvPr>
            <p:ph idx="1"/>
          </p:nvPr>
        </p:nvSpPr>
        <p:spPr/>
        <p:txBody>
          <a:bodyPr>
            <a:normAutofit fontScale="92500" lnSpcReduction="20000"/>
          </a:bodyPr>
          <a:lstStyle/>
          <a:p>
            <a:endParaRPr lang="en-US" dirty="0"/>
          </a:p>
          <a:p>
            <a:pPr algn="just"/>
            <a:r>
              <a:rPr lang="en-US" b="1" dirty="0"/>
              <a:t>TEEMA: MAAELU JA REGIONAALARENG KOOSTÖÖS</a:t>
            </a:r>
          </a:p>
          <a:p>
            <a:pPr algn="just"/>
            <a:r>
              <a:rPr lang="en-US" b="1" dirty="0"/>
              <a:t>OVP ETTEVALMISTUSTÖÖD TOIMUSID VÄGA INTENSIIVSELT NING VÄGA HEAS KOOSTÖÖS NII SAAREMAA JA MUHU VALDADE ESINDAJATEGA KUI KA VALDKONNA RIIGI JA KOHALIKU OMAVALITSUSE, SAMUTI ÜLIKOOLIDE </a:t>
            </a:r>
            <a:r>
              <a:rPr lang="en-US" b="1" dirty="0" err="1"/>
              <a:t>jt</a:t>
            </a:r>
            <a:r>
              <a:rPr lang="en-US" b="1" dirty="0"/>
              <a:t> VALDKONNA ESINDAJATEGA</a:t>
            </a:r>
          </a:p>
          <a:p>
            <a:pPr algn="just"/>
            <a:r>
              <a:rPr lang="en-US" b="1" dirty="0"/>
              <a:t>ERITI HEA OLI ÜHISTEGEVUS TIIU AROGA, SAAREMAA VALLAVOLIKOGU ESIMEHEGA</a:t>
            </a:r>
          </a:p>
          <a:p>
            <a:pPr algn="just"/>
            <a:r>
              <a:rPr lang="en-US" b="1" dirty="0"/>
              <a:t>UUDSE IDEENA TEGI TIIU ARO ETTEPANEKU VÄLJA TÖÖTADA OVP KOGUMIK – MIS VALMIS TÄIELIKUS VORMIS TARTU OVP-</a:t>
            </a:r>
            <a:r>
              <a:rPr lang="en-US" b="1" dirty="0" err="1"/>
              <a:t>ks</a:t>
            </a:r>
            <a:endParaRPr lang="en-US" b="1" dirty="0"/>
          </a:p>
          <a:p>
            <a:pPr algn="just"/>
            <a:r>
              <a:rPr lang="en-US" b="1" dirty="0"/>
              <a:t>PARAKU JÄI SUUR TÖÖ VIIRUSE OHU TÕTTU KAVANDATUD MAHUS LÕPULE VIIMATA </a:t>
            </a:r>
          </a:p>
        </p:txBody>
      </p:sp>
    </p:spTree>
    <p:extLst>
      <p:ext uri="{BB962C8B-B14F-4D97-AF65-F5344CB8AC3E}">
        <p14:creationId xmlns:p14="http://schemas.microsoft.com/office/powerpoint/2010/main" val="3196162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812DD-2FCA-4403-B485-BF59ABDD24E6}"/>
              </a:ext>
            </a:extLst>
          </p:cNvPr>
          <p:cNvSpPr>
            <a:spLocks noGrp="1"/>
          </p:cNvSpPr>
          <p:nvPr>
            <p:ph type="title"/>
          </p:nvPr>
        </p:nvSpPr>
        <p:spPr/>
        <p:txBody>
          <a:bodyPr/>
          <a:lstStyle/>
          <a:p>
            <a:pPr algn="ctr"/>
            <a:r>
              <a:rPr lang="en-US" b="1" dirty="0"/>
              <a:t>OVP KOHTUMINE KURESSAARES</a:t>
            </a:r>
            <a:endParaRPr lang="et-EE" b="1" dirty="0"/>
          </a:p>
        </p:txBody>
      </p:sp>
      <p:pic>
        <p:nvPicPr>
          <p:cNvPr id="3074" name="Picture 2" descr="20201022 112605">
            <a:extLst>
              <a:ext uri="{FF2B5EF4-FFF2-40B4-BE49-F238E27FC236}">
                <a16:creationId xmlns:a16="http://schemas.microsoft.com/office/drawing/2014/main" id="{5DF9F3DC-8A99-4AE2-AABD-6CBA857B6C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4973" y="1825625"/>
            <a:ext cx="10350631" cy="5131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677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BA096-7C4B-43DB-B5D5-887D917B3759}"/>
              </a:ext>
            </a:extLst>
          </p:cNvPr>
          <p:cNvSpPr>
            <a:spLocks noGrp="1"/>
          </p:cNvSpPr>
          <p:nvPr>
            <p:ph type="title"/>
          </p:nvPr>
        </p:nvSpPr>
        <p:spPr/>
        <p:txBody>
          <a:bodyPr>
            <a:normAutofit/>
          </a:bodyPr>
          <a:lstStyle/>
          <a:p>
            <a:pPr algn="ctr"/>
            <a:r>
              <a:rPr lang="en-US" sz="2800" b="1" i="1" dirty="0"/>
              <a:t>MTÜ POLIS JA PARTNERITE SUVEKONVERENTS: </a:t>
            </a:r>
            <a:r>
              <a:rPr lang="et-EE" sz="2800" b="1" i="1" dirty="0"/>
              <a:t>Kohalik omavalitsus kui Eesti riigi taastamise vundament – kas ka muudatuste motor</a:t>
            </a:r>
            <a:r>
              <a:rPr lang="en-US" sz="2800" b="1" i="1" dirty="0"/>
              <a:t>, </a:t>
            </a:r>
            <a:br>
              <a:rPr lang="en-US" sz="2800" b="1" i="1" dirty="0"/>
            </a:br>
            <a:r>
              <a:rPr lang="et-EE" sz="2800" b="1" dirty="0"/>
              <a:t>25.08.2016</a:t>
            </a:r>
            <a:r>
              <a:rPr lang="en-US" sz="2800" b="1" dirty="0"/>
              <a:t>, </a:t>
            </a:r>
            <a:r>
              <a:rPr lang="et-EE" sz="2800" b="1" dirty="0"/>
              <a:t>ARUKÜLA RAHVAMAJ</a:t>
            </a:r>
            <a:r>
              <a:rPr lang="en-US" sz="2800" b="1" dirty="0"/>
              <a:t>A</a:t>
            </a:r>
            <a:endParaRPr lang="et-EE" sz="2800" dirty="0"/>
          </a:p>
        </p:txBody>
      </p:sp>
      <p:sp>
        <p:nvSpPr>
          <p:cNvPr id="3" name="Content Placeholder 2">
            <a:extLst>
              <a:ext uri="{FF2B5EF4-FFF2-40B4-BE49-F238E27FC236}">
                <a16:creationId xmlns:a16="http://schemas.microsoft.com/office/drawing/2014/main" id="{31671977-3B25-4B0B-8EA6-EDE96A5C37B4}"/>
              </a:ext>
            </a:extLst>
          </p:cNvPr>
          <p:cNvSpPr>
            <a:spLocks noGrp="1"/>
          </p:cNvSpPr>
          <p:nvPr>
            <p:ph idx="1"/>
          </p:nvPr>
        </p:nvSpPr>
        <p:spPr>
          <a:xfrm>
            <a:off x="838200" y="1825624"/>
            <a:ext cx="10515600" cy="4952247"/>
          </a:xfrm>
        </p:spPr>
        <p:txBody>
          <a:bodyPr>
            <a:normAutofit fontScale="70000" lnSpcReduction="20000"/>
          </a:bodyPr>
          <a:lstStyle/>
          <a:p>
            <a:pPr algn="just" fontAlgn="base"/>
            <a:r>
              <a:rPr lang="en-US" b="1" dirty="0"/>
              <a:t>P</a:t>
            </a:r>
            <a:r>
              <a:rPr lang="et-EE" b="1" dirty="0"/>
              <a:t>ühendatud Eesti Vabariigi taastamise 25. aastapäevale ning sellega märgit</a:t>
            </a:r>
            <a:r>
              <a:rPr lang="en-US" b="1" dirty="0" err="1"/>
              <a:t>i</a:t>
            </a:r>
            <a:r>
              <a:rPr lang="et-EE" b="1" dirty="0"/>
              <a:t> ära meie avaliku halduse loomise 150. aastapäev. </a:t>
            </a:r>
            <a:endParaRPr lang="en-US" b="1" dirty="0"/>
          </a:p>
          <a:p>
            <a:pPr algn="just" fontAlgn="base"/>
            <a:r>
              <a:rPr lang="en-US" b="1" dirty="0"/>
              <a:t>KONVERENTSIL</a:t>
            </a:r>
            <a:r>
              <a:rPr lang="et-EE" b="1" dirty="0"/>
              <a:t> </a:t>
            </a:r>
            <a:r>
              <a:rPr lang="en-US" b="1" dirty="0"/>
              <a:t>OLI KAKS OSA:</a:t>
            </a:r>
          </a:p>
          <a:p>
            <a:pPr algn="just" fontAlgn="base"/>
            <a:r>
              <a:rPr lang="et-EE" b="1" dirty="0"/>
              <a:t> </a:t>
            </a:r>
            <a:r>
              <a:rPr lang="et-EE" b="1" i="1" dirty="0"/>
              <a:t>AJALUGU KUI TULEVIKU TEERAJAJA</a:t>
            </a:r>
            <a:r>
              <a:rPr lang="et-EE" b="1" dirty="0"/>
              <a:t> ning </a:t>
            </a:r>
            <a:endParaRPr lang="en-US" b="1" dirty="0"/>
          </a:p>
          <a:p>
            <a:pPr algn="just" fontAlgn="base"/>
            <a:r>
              <a:rPr lang="et-EE" b="1" i="1" dirty="0"/>
              <a:t>KOHALIK OMAVALITSUS JA REFORMID – KAS VALLAD JA LINNAD SAAVAD MUUDATUSTE MOOTORIKS. </a:t>
            </a:r>
            <a:endParaRPr lang="en-US" b="1" i="1" dirty="0"/>
          </a:p>
          <a:p>
            <a:pPr algn="just" fontAlgn="base"/>
            <a:r>
              <a:rPr lang="en-US" b="1" dirty="0"/>
              <a:t>E</a:t>
            </a:r>
            <a:r>
              <a:rPr lang="et-EE" b="1" dirty="0"/>
              <a:t>sine</a:t>
            </a:r>
            <a:r>
              <a:rPr lang="en-US" b="1" dirty="0" err="1"/>
              <a:t>sid</a:t>
            </a:r>
            <a:r>
              <a:rPr lang="et-EE" b="1" dirty="0"/>
              <a:t> Riigikogu esimees Eiki Nestor, President Arnold Rüütel, Riigikogu I aseesimees Helir-Valdor Seeder, põhiseaduskomisjoni esimees Kalle Laanet</a:t>
            </a:r>
            <a:r>
              <a:rPr lang="en-US" b="1" dirty="0"/>
              <a:t>, </a:t>
            </a:r>
            <a:r>
              <a:rPr lang="en-US" b="1" dirty="0" err="1"/>
              <a:t>Aadu</a:t>
            </a:r>
            <a:r>
              <a:rPr lang="en-US" b="1" dirty="0"/>
              <a:t> Must, </a:t>
            </a:r>
            <a:r>
              <a:rPr lang="en-US" b="1" dirty="0" err="1"/>
              <a:t>vandeadvokaat</a:t>
            </a:r>
            <a:r>
              <a:rPr lang="en-US" b="1" dirty="0"/>
              <a:t> Paul </a:t>
            </a:r>
            <a:r>
              <a:rPr lang="en-US" b="1" dirty="0" err="1"/>
              <a:t>Varul</a:t>
            </a:r>
            <a:r>
              <a:rPr lang="et-EE" b="1" dirty="0"/>
              <a:t> ja samuti </a:t>
            </a:r>
            <a:r>
              <a:rPr lang="en-US" b="1" dirty="0" err="1"/>
              <a:t>teised</a:t>
            </a:r>
            <a:r>
              <a:rPr lang="en-US" b="1" dirty="0"/>
              <a:t> </a:t>
            </a:r>
            <a:r>
              <a:rPr lang="et-EE" b="1" dirty="0"/>
              <a:t>valdkonna poliitikud, teadlased ja praktikud. Teadaolevalt võttis Riigikogu 7. juunil 2016 vastu haldusreformi seaduse ning vastavasisuline foorum toimus Riigikogus 20. aprillil samade partnerite poolt korraldatuna. Nüüd </a:t>
            </a:r>
            <a:r>
              <a:rPr lang="en-US" b="1" dirty="0" err="1"/>
              <a:t>oli</a:t>
            </a:r>
            <a:r>
              <a:rPr lang="en-US" b="1" dirty="0"/>
              <a:t> </a:t>
            </a:r>
            <a:r>
              <a:rPr lang="et-EE" b="1" dirty="0"/>
              <a:t>aeg analüüsida, kas ajalooline kogemus on abiks kavandatavate muudatuste teostamiseks ning kas riik ning kohalikud omavalitsused on koos valmis järgnevateks sammudeks ning millised need võiksid olla. </a:t>
            </a:r>
            <a:endParaRPr lang="en-US" b="1" dirty="0"/>
          </a:p>
          <a:p>
            <a:pPr algn="just" fontAlgn="base"/>
            <a:r>
              <a:rPr lang="et-EE" b="1" dirty="0"/>
              <a:t>Eesti ajaloo ja edasisele arengule oluliste sündmuste analüüsiks o</a:t>
            </a:r>
            <a:r>
              <a:rPr lang="en-US" b="1" dirty="0"/>
              <a:t>li</a:t>
            </a:r>
            <a:r>
              <a:rPr lang="et-EE" b="1" dirty="0"/>
              <a:t> MTÜ Polis ning Riigikogu kohalike omavalitsuste ja regionaalpoliitika toetusrühma ning põhiseaduskomisjoni, Eesti Maaomavalitsuste Liidu, Eesti Linnade Liidu, Harjumaa Omavalitsuste Liidu koostöös  partneritega Tallinna Ülikoolist, Tallinna linnast, Tallinna Tehnikaülikoolist, Tartu Ülikoolist, üleriigiliste kohaliku omavalitsuse liitude vanematekogust, Haldusjuristide Ühendusest, Valla ja Linnasekretäride Seltsist ja Eesti Omavalitsusliitude Ühendusest</a:t>
            </a:r>
          </a:p>
          <a:p>
            <a:endParaRPr lang="et-EE" dirty="0"/>
          </a:p>
        </p:txBody>
      </p:sp>
    </p:spTree>
    <p:extLst>
      <p:ext uri="{BB962C8B-B14F-4D97-AF65-F5344CB8AC3E}">
        <p14:creationId xmlns:p14="http://schemas.microsoft.com/office/powerpoint/2010/main" val="3986500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21856-3525-4036-B1AD-5A9EB0FA81A2}"/>
              </a:ext>
            </a:extLst>
          </p:cNvPr>
          <p:cNvSpPr>
            <a:spLocks noGrp="1"/>
          </p:cNvSpPr>
          <p:nvPr>
            <p:ph type="title"/>
          </p:nvPr>
        </p:nvSpPr>
        <p:spPr/>
        <p:txBody>
          <a:bodyPr/>
          <a:lstStyle/>
          <a:p>
            <a:r>
              <a:rPr lang="en-US" b="1" dirty="0"/>
              <a:t>KOHTUMISED KURESSAARES</a:t>
            </a:r>
            <a:endParaRPr lang="et-EE" b="1" dirty="0"/>
          </a:p>
        </p:txBody>
      </p:sp>
      <p:sp>
        <p:nvSpPr>
          <p:cNvPr id="3" name="Content Placeholder 2">
            <a:extLst>
              <a:ext uri="{FF2B5EF4-FFF2-40B4-BE49-F238E27FC236}">
                <a16:creationId xmlns:a16="http://schemas.microsoft.com/office/drawing/2014/main" id="{8DA78E60-BE33-4580-95DD-54F1DBA04CC9}"/>
              </a:ext>
            </a:extLst>
          </p:cNvPr>
          <p:cNvSpPr>
            <a:spLocks noGrp="1"/>
          </p:cNvSpPr>
          <p:nvPr>
            <p:ph idx="1"/>
          </p:nvPr>
        </p:nvSpPr>
        <p:spPr/>
        <p:txBody>
          <a:bodyPr/>
          <a:lstStyle/>
          <a:p>
            <a:pPr algn="just"/>
            <a:r>
              <a:rPr lang="en-US" b="1" dirty="0" err="1"/>
              <a:t>Kokkuvõttes</a:t>
            </a:r>
            <a:r>
              <a:rPr lang="en-US" b="1" dirty="0"/>
              <a:t> </a:t>
            </a:r>
            <a:r>
              <a:rPr lang="en-US" b="1" dirty="0" err="1"/>
              <a:t>toimusid</a:t>
            </a:r>
            <a:r>
              <a:rPr lang="en-US" b="1" dirty="0"/>
              <a:t> </a:t>
            </a:r>
            <a:r>
              <a:rPr lang="en-US" b="1" dirty="0" err="1"/>
              <a:t>siiski</a:t>
            </a:r>
            <a:r>
              <a:rPr lang="en-US" b="1" dirty="0"/>
              <a:t> </a:t>
            </a:r>
            <a:r>
              <a:rPr lang="en-US" b="1" dirty="0" err="1"/>
              <a:t>Kuressaares</a:t>
            </a:r>
            <a:r>
              <a:rPr lang="en-US" b="1" dirty="0"/>
              <a:t> </a:t>
            </a:r>
            <a:r>
              <a:rPr lang="en-US" b="1" dirty="0" err="1"/>
              <a:t>kohtumine</a:t>
            </a:r>
            <a:r>
              <a:rPr lang="en-US" b="1" dirty="0"/>
              <a:t> </a:t>
            </a:r>
            <a:r>
              <a:rPr lang="en-US" b="1" dirty="0" err="1"/>
              <a:t>väiksemas</a:t>
            </a:r>
            <a:r>
              <a:rPr lang="en-US" b="1" dirty="0"/>
              <a:t> </a:t>
            </a:r>
            <a:r>
              <a:rPr lang="en-US" b="1" dirty="0" err="1"/>
              <a:t>mahus</a:t>
            </a:r>
            <a:r>
              <a:rPr lang="en-US" b="1" dirty="0"/>
              <a:t>, </a:t>
            </a:r>
            <a:r>
              <a:rPr lang="en-US" b="1" dirty="0" err="1"/>
              <a:t>kus</a:t>
            </a:r>
            <a:r>
              <a:rPr lang="en-US" b="1" dirty="0"/>
              <a:t> </a:t>
            </a:r>
            <a:r>
              <a:rPr lang="en-US" b="1" dirty="0" err="1"/>
              <a:t>siiski</a:t>
            </a:r>
            <a:r>
              <a:rPr lang="en-US" b="1" dirty="0"/>
              <a:t> </a:t>
            </a:r>
            <a:r>
              <a:rPr lang="en-US" b="1" dirty="0" err="1"/>
              <a:t>vaadati</a:t>
            </a:r>
            <a:r>
              <a:rPr lang="en-US" b="1" dirty="0"/>
              <a:t> </a:t>
            </a:r>
            <a:r>
              <a:rPr lang="en-US" b="1" dirty="0" err="1"/>
              <a:t>läbi</a:t>
            </a:r>
            <a:r>
              <a:rPr lang="en-US" b="1" dirty="0"/>
              <a:t> OVP </a:t>
            </a:r>
            <a:r>
              <a:rPr lang="en-US" b="1" dirty="0" err="1"/>
              <a:t>deklaratsiooni</a:t>
            </a:r>
            <a:r>
              <a:rPr lang="en-US" b="1" dirty="0"/>
              <a:t> project</a:t>
            </a:r>
          </a:p>
          <a:p>
            <a:pPr algn="just"/>
            <a:r>
              <a:rPr lang="en-US" b="1" dirty="0" err="1"/>
              <a:t>Toimus</a:t>
            </a:r>
            <a:r>
              <a:rPr lang="en-US" b="1" dirty="0"/>
              <a:t> </a:t>
            </a:r>
            <a:r>
              <a:rPr lang="en-US" b="1" dirty="0" err="1"/>
              <a:t>väga</a:t>
            </a:r>
            <a:r>
              <a:rPr lang="en-US" b="1" dirty="0"/>
              <a:t> </a:t>
            </a:r>
            <a:r>
              <a:rPr lang="en-US" b="1" dirty="0" err="1"/>
              <a:t>emotsionaalne</a:t>
            </a:r>
            <a:r>
              <a:rPr lang="en-US" b="1" dirty="0"/>
              <a:t> </a:t>
            </a:r>
            <a:r>
              <a:rPr lang="en-US" b="1" dirty="0" err="1"/>
              <a:t>kohtumine</a:t>
            </a:r>
            <a:r>
              <a:rPr lang="en-US" b="1" dirty="0"/>
              <a:t> </a:t>
            </a:r>
            <a:r>
              <a:rPr lang="en-US" b="1" dirty="0" err="1"/>
              <a:t>Taivo</a:t>
            </a:r>
            <a:r>
              <a:rPr lang="en-US" b="1" dirty="0"/>
              <a:t> </a:t>
            </a:r>
            <a:r>
              <a:rPr lang="en-US" b="1" dirty="0" err="1"/>
              <a:t>Lõuguga</a:t>
            </a:r>
            <a:r>
              <a:rPr lang="en-US" b="1" dirty="0"/>
              <a:t>, </a:t>
            </a:r>
            <a:r>
              <a:rPr lang="en-US" b="1" dirty="0" err="1"/>
              <a:t>Kuressaare</a:t>
            </a:r>
            <a:r>
              <a:rPr lang="en-US" b="1" dirty="0"/>
              <a:t> </a:t>
            </a:r>
            <a:r>
              <a:rPr lang="en-US" b="1" dirty="0" err="1"/>
              <a:t>esimese</a:t>
            </a:r>
            <a:r>
              <a:rPr lang="en-US" b="1" dirty="0"/>
              <a:t> </a:t>
            </a:r>
            <a:r>
              <a:rPr lang="en-US" b="1" dirty="0" err="1"/>
              <a:t>linnapeaga</a:t>
            </a:r>
            <a:r>
              <a:rPr lang="en-US" b="1" dirty="0"/>
              <a:t> </a:t>
            </a:r>
            <a:r>
              <a:rPr lang="en-US" b="1" dirty="0" err="1"/>
              <a:t>aastast</a:t>
            </a:r>
            <a:r>
              <a:rPr lang="en-US" b="1" dirty="0"/>
              <a:t> 1990. </a:t>
            </a:r>
            <a:r>
              <a:rPr lang="en-US" b="1" dirty="0" err="1"/>
              <a:t>Tunnustamine</a:t>
            </a:r>
            <a:r>
              <a:rPr lang="en-US" b="1" dirty="0"/>
              <a:t> </a:t>
            </a:r>
            <a:r>
              <a:rPr lang="en-US" b="1" dirty="0" err="1"/>
              <a:t>leidis</a:t>
            </a:r>
            <a:r>
              <a:rPr lang="en-US" b="1" dirty="0"/>
              <a:t> ka </a:t>
            </a:r>
            <a:r>
              <a:rPr lang="en-US" b="1" dirty="0" err="1"/>
              <a:t>laiemat</a:t>
            </a:r>
            <a:r>
              <a:rPr lang="en-US" b="1" dirty="0"/>
              <a:t> </a:t>
            </a:r>
            <a:r>
              <a:rPr lang="en-US" b="1" dirty="0" err="1"/>
              <a:t>kajastamist</a:t>
            </a:r>
            <a:r>
              <a:rPr lang="en-US" b="1" dirty="0"/>
              <a:t>;</a:t>
            </a:r>
          </a:p>
          <a:p>
            <a:pPr algn="just"/>
            <a:r>
              <a:rPr lang="en-US" b="1" dirty="0"/>
              <a:t>OVP </a:t>
            </a:r>
            <a:r>
              <a:rPr lang="en-US" b="1" dirty="0" err="1"/>
              <a:t>deklaratsioon</a:t>
            </a:r>
            <a:r>
              <a:rPr lang="en-US" b="1" dirty="0"/>
              <a:t> anti </a:t>
            </a:r>
            <a:r>
              <a:rPr lang="en-US" b="1" dirty="0" err="1"/>
              <a:t>vaatamate</a:t>
            </a:r>
            <a:r>
              <a:rPr lang="en-US" b="1" dirty="0"/>
              <a:t> </a:t>
            </a:r>
            <a:r>
              <a:rPr lang="en-US" b="1" dirty="0" err="1"/>
              <a:t>viiruse</a:t>
            </a:r>
            <a:r>
              <a:rPr lang="en-US" b="1" dirty="0"/>
              <a:t> </a:t>
            </a:r>
            <a:r>
              <a:rPr lang="en-US" b="1" dirty="0" err="1"/>
              <a:t>levikule</a:t>
            </a:r>
            <a:r>
              <a:rPr lang="en-US" b="1" dirty="0"/>
              <a:t> </a:t>
            </a:r>
            <a:r>
              <a:rPr lang="en-US" b="1" dirty="0" err="1"/>
              <a:t>üle</a:t>
            </a:r>
            <a:r>
              <a:rPr lang="en-US" b="1" dirty="0"/>
              <a:t> </a:t>
            </a:r>
            <a:r>
              <a:rPr lang="en-US" b="1" dirty="0" err="1"/>
              <a:t>kohtumisel</a:t>
            </a:r>
            <a:r>
              <a:rPr lang="en-US" b="1" dirty="0"/>
              <a:t> </a:t>
            </a:r>
            <a:r>
              <a:rPr lang="en-US" b="1" dirty="0" err="1"/>
              <a:t>Riigikogu</a:t>
            </a:r>
            <a:r>
              <a:rPr lang="en-US" b="1" dirty="0"/>
              <a:t> </a:t>
            </a:r>
            <a:r>
              <a:rPr lang="en-US" b="1" dirty="0" err="1"/>
              <a:t>juhatusega</a:t>
            </a:r>
            <a:r>
              <a:rPr lang="en-US" b="1" dirty="0"/>
              <a:t> </a:t>
            </a:r>
            <a:r>
              <a:rPr lang="en-US" b="1" dirty="0" err="1"/>
              <a:t>ning</a:t>
            </a:r>
            <a:r>
              <a:rPr lang="en-US" b="1" dirty="0"/>
              <a:t> ELVL </a:t>
            </a:r>
            <a:r>
              <a:rPr lang="en-US" b="1" dirty="0" err="1"/>
              <a:t>juhatusega</a:t>
            </a:r>
            <a:endParaRPr lang="en-US" b="1" dirty="0"/>
          </a:p>
          <a:p>
            <a:pPr algn="just"/>
            <a:r>
              <a:rPr lang="en-US" b="1" dirty="0" err="1"/>
              <a:t>Tavapärased</a:t>
            </a:r>
            <a:r>
              <a:rPr lang="en-US" b="1" dirty="0"/>
              <a:t> </a:t>
            </a:r>
            <a:r>
              <a:rPr lang="en-US" b="1" dirty="0" err="1"/>
              <a:t>nn</a:t>
            </a:r>
            <a:r>
              <a:rPr lang="en-US" b="1" dirty="0"/>
              <a:t> </a:t>
            </a:r>
            <a:r>
              <a:rPr lang="en-US" b="1" dirty="0" err="1"/>
              <a:t>tseremoniaalsed</a:t>
            </a:r>
            <a:r>
              <a:rPr lang="en-US" b="1" dirty="0"/>
              <a:t> </a:t>
            </a:r>
            <a:r>
              <a:rPr lang="en-US" b="1" dirty="0" err="1"/>
              <a:t>kohtumised</a:t>
            </a:r>
            <a:r>
              <a:rPr lang="en-US" b="1" dirty="0"/>
              <a:t> </a:t>
            </a:r>
            <a:r>
              <a:rPr lang="en-US" b="1" dirty="0" err="1"/>
              <a:t>toimusid</a:t>
            </a:r>
            <a:r>
              <a:rPr lang="en-US" b="1" dirty="0"/>
              <a:t> </a:t>
            </a:r>
            <a:r>
              <a:rPr lang="en-US" b="1" dirty="0" err="1"/>
              <a:t>aga</a:t>
            </a:r>
            <a:r>
              <a:rPr lang="en-US" b="1" dirty="0"/>
              <a:t> </a:t>
            </a:r>
            <a:r>
              <a:rPr lang="en-US" b="1" dirty="0" err="1"/>
              <a:t>koos</a:t>
            </a:r>
            <a:r>
              <a:rPr lang="en-US" b="1" dirty="0"/>
              <a:t> </a:t>
            </a:r>
            <a:r>
              <a:rPr lang="en-US" b="1" dirty="0" err="1"/>
              <a:t>Eesti</a:t>
            </a:r>
            <a:r>
              <a:rPr lang="en-US" b="1" dirty="0"/>
              <a:t> VI OVP Tartu </a:t>
            </a:r>
            <a:r>
              <a:rPr lang="en-US" b="1" dirty="0" err="1"/>
              <a:t>Raekojas</a:t>
            </a:r>
            <a:endParaRPr lang="et-EE" b="1" dirty="0"/>
          </a:p>
        </p:txBody>
      </p:sp>
    </p:spTree>
    <p:extLst>
      <p:ext uri="{BB962C8B-B14F-4D97-AF65-F5344CB8AC3E}">
        <p14:creationId xmlns:p14="http://schemas.microsoft.com/office/powerpoint/2010/main" val="4231105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7BE0-2A32-4064-857F-84CADDA37210}"/>
              </a:ext>
            </a:extLst>
          </p:cNvPr>
          <p:cNvSpPr>
            <a:spLocks noGrp="1"/>
          </p:cNvSpPr>
          <p:nvPr>
            <p:ph type="title"/>
          </p:nvPr>
        </p:nvSpPr>
        <p:spPr/>
        <p:txBody>
          <a:bodyPr>
            <a:normAutofit fontScale="90000"/>
          </a:bodyPr>
          <a:lstStyle/>
          <a:p>
            <a:pPr algn="ctr"/>
            <a:r>
              <a:rPr lang="en-US" b="1" dirty="0"/>
              <a:t>OMAVALITSUSPÄEV &amp; AUSTAME TAASVABA KURESSAARE ESIMEST LINNAPEAD TAIVO LÕUKU</a:t>
            </a:r>
            <a:endParaRPr lang="et-EE" b="1" dirty="0"/>
          </a:p>
        </p:txBody>
      </p:sp>
      <p:pic>
        <p:nvPicPr>
          <p:cNvPr id="9218" name="Picture 2" descr="OVP">
            <a:extLst>
              <a:ext uri="{FF2B5EF4-FFF2-40B4-BE49-F238E27FC236}">
                <a16:creationId xmlns:a16="http://schemas.microsoft.com/office/drawing/2014/main" id="{4F89AE40-DD88-4B29-881E-C51C887D37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9"/>
            <a:ext cx="10515600" cy="509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24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2A00A-2DE5-453F-BA21-9B4AE717F17F}"/>
              </a:ext>
            </a:extLst>
          </p:cNvPr>
          <p:cNvSpPr>
            <a:spLocks noGrp="1"/>
          </p:cNvSpPr>
          <p:nvPr>
            <p:ph type="title"/>
          </p:nvPr>
        </p:nvSpPr>
        <p:spPr/>
        <p:txBody>
          <a:bodyPr/>
          <a:lstStyle/>
          <a:p>
            <a:pPr algn="ctr"/>
            <a:r>
              <a:rPr lang="en-US" b="1" dirty="0"/>
              <a:t>EESTI VI OMAVALITSUSPÄEV  - TARTU</a:t>
            </a:r>
            <a:endParaRPr lang="et-EE" b="1" dirty="0"/>
          </a:p>
        </p:txBody>
      </p:sp>
      <p:sp>
        <p:nvSpPr>
          <p:cNvPr id="3" name="Content Placeholder 2">
            <a:extLst>
              <a:ext uri="{FF2B5EF4-FFF2-40B4-BE49-F238E27FC236}">
                <a16:creationId xmlns:a16="http://schemas.microsoft.com/office/drawing/2014/main" id="{0C441406-99BB-4D3E-B031-D8370B541D60}"/>
              </a:ext>
            </a:extLst>
          </p:cNvPr>
          <p:cNvSpPr>
            <a:spLocks noGrp="1"/>
          </p:cNvSpPr>
          <p:nvPr>
            <p:ph idx="1"/>
          </p:nvPr>
        </p:nvSpPr>
        <p:spPr/>
        <p:txBody>
          <a:bodyPr/>
          <a:lstStyle/>
          <a:p>
            <a:pPr marL="0" indent="0">
              <a:buNone/>
            </a:pPr>
            <a:r>
              <a:rPr lang="en-US" b="1" dirty="0"/>
              <a:t>TEEMAD:</a:t>
            </a:r>
          </a:p>
          <a:p>
            <a:pPr marL="0" indent="0">
              <a:buNone/>
            </a:pPr>
            <a:r>
              <a:rPr lang="et-EE" b="1" dirty="0"/>
              <a:t>Riigi ja kohaliku omavalitsuse partnerlus</a:t>
            </a:r>
            <a:r>
              <a:rPr lang="en-US" dirty="0"/>
              <a:t> &amp; </a:t>
            </a:r>
            <a:r>
              <a:rPr lang="en-US" b="1" dirty="0" err="1"/>
              <a:t>rohepööre</a:t>
            </a:r>
            <a:endParaRPr lang="en-US" b="1" dirty="0"/>
          </a:p>
          <a:p>
            <a:pPr marL="0" indent="0">
              <a:buNone/>
            </a:pPr>
            <a:r>
              <a:rPr lang="en-US" b="1" dirty="0" err="1"/>
              <a:t>Uueks</a:t>
            </a:r>
            <a:r>
              <a:rPr lang="en-US" b="1" dirty="0"/>
              <a:t> </a:t>
            </a:r>
            <a:r>
              <a:rPr lang="en-US" b="1" dirty="0" err="1"/>
              <a:t>töövormiks</a:t>
            </a:r>
            <a:r>
              <a:rPr lang="en-US" b="1" dirty="0"/>
              <a:t> </a:t>
            </a:r>
            <a:r>
              <a:rPr lang="en-US" b="1" dirty="0" err="1"/>
              <a:t>kujunesid</a:t>
            </a:r>
            <a:r>
              <a:rPr lang="en-US" b="1" dirty="0"/>
              <a:t> </a:t>
            </a:r>
            <a:r>
              <a:rPr lang="en-US" b="1" dirty="0" err="1"/>
              <a:t>töötoad</a:t>
            </a:r>
            <a:r>
              <a:rPr lang="en-US" b="1" dirty="0"/>
              <a:t>,  mis </a:t>
            </a:r>
            <a:r>
              <a:rPr lang="en-US" b="1" dirty="0" err="1"/>
              <a:t>võimaldasid</a:t>
            </a:r>
            <a:r>
              <a:rPr lang="en-US" b="1" dirty="0"/>
              <a:t> </a:t>
            </a:r>
            <a:r>
              <a:rPr lang="en-US" b="1" dirty="0" err="1"/>
              <a:t>palju</a:t>
            </a:r>
            <a:r>
              <a:rPr lang="en-US" b="1" dirty="0"/>
              <a:t> </a:t>
            </a:r>
            <a:r>
              <a:rPr lang="en-US" b="1" dirty="0" err="1"/>
              <a:t>suuremas</a:t>
            </a:r>
            <a:r>
              <a:rPr lang="en-US" b="1" dirty="0"/>
              <a:t> </a:t>
            </a:r>
            <a:r>
              <a:rPr lang="en-US" b="1" dirty="0" err="1"/>
              <a:t>ulatuses</a:t>
            </a:r>
            <a:r>
              <a:rPr lang="en-US" b="1" dirty="0"/>
              <a:t> </a:t>
            </a:r>
            <a:r>
              <a:rPr lang="en-US" b="1" dirty="0" err="1"/>
              <a:t>inimesi</a:t>
            </a:r>
            <a:r>
              <a:rPr lang="en-US" b="1" dirty="0"/>
              <a:t> </a:t>
            </a:r>
            <a:r>
              <a:rPr lang="en-US" b="1" dirty="0" err="1"/>
              <a:t>aktiivselt</a:t>
            </a:r>
            <a:r>
              <a:rPr lang="en-US" b="1" dirty="0"/>
              <a:t> OVP </a:t>
            </a:r>
            <a:r>
              <a:rPr lang="en-US" b="1" dirty="0" err="1"/>
              <a:t>päeva</a:t>
            </a:r>
            <a:r>
              <a:rPr lang="en-US" b="1" dirty="0"/>
              <a:t> </a:t>
            </a:r>
            <a:r>
              <a:rPr lang="en-US" b="1" dirty="0" err="1"/>
              <a:t>ettevalmistamisse</a:t>
            </a:r>
            <a:r>
              <a:rPr lang="en-US" b="1" dirty="0"/>
              <a:t> </a:t>
            </a:r>
            <a:r>
              <a:rPr lang="en-US" b="1" dirty="0" err="1"/>
              <a:t>kaasata</a:t>
            </a:r>
            <a:r>
              <a:rPr lang="en-US" b="1" dirty="0"/>
              <a:t>;</a:t>
            </a:r>
          </a:p>
          <a:p>
            <a:pPr marL="0" indent="0">
              <a:buNone/>
            </a:pPr>
            <a:r>
              <a:rPr lang="en-US" b="1" dirty="0" err="1"/>
              <a:t>Tartule</a:t>
            </a:r>
            <a:r>
              <a:rPr lang="en-US" b="1" dirty="0"/>
              <a:t> </a:t>
            </a:r>
            <a:r>
              <a:rPr lang="en-US" b="1" dirty="0" err="1"/>
              <a:t>kohaselt</a:t>
            </a:r>
            <a:r>
              <a:rPr lang="en-US" b="1" dirty="0"/>
              <a:t> </a:t>
            </a:r>
            <a:r>
              <a:rPr lang="en-US" b="1" dirty="0" err="1"/>
              <a:t>oli</a:t>
            </a:r>
            <a:r>
              <a:rPr lang="en-US" b="1" dirty="0"/>
              <a:t> OVP </a:t>
            </a:r>
            <a:r>
              <a:rPr lang="en-US" b="1" dirty="0" err="1"/>
              <a:t>põimitud</a:t>
            </a:r>
            <a:r>
              <a:rPr lang="en-US" b="1" dirty="0"/>
              <a:t> </a:t>
            </a:r>
            <a:r>
              <a:rPr lang="en-US" b="1" dirty="0" err="1"/>
              <a:t>luulega</a:t>
            </a:r>
            <a:r>
              <a:rPr lang="en-US" b="1" dirty="0"/>
              <a:t> …</a:t>
            </a:r>
          </a:p>
          <a:p>
            <a:pPr marL="0" indent="0">
              <a:buNone/>
            </a:pPr>
            <a:endParaRPr lang="et-EE" b="1" dirty="0"/>
          </a:p>
        </p:txBody>
      </p:sp>
    </p:spTree>
    <p:extLst>
      <p:ext uri="{BB962C8B-B14F-4D97-AF65-F5344CB8AC3E}">
        <p14:creationId xmlns:p14="http://schemas.microsoft.com/office/powerpoint/2010/main" val="2148853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3DE9-D8B8-4B63-BE9D-45E3E0E89989}"/>
              </a:ext>
            </a:extLst>
          </p:cNvPr>
          <p:cNvSpPr>
            <a:spLocks noGrp="1"/>
          </p:cNvSpPr>
          <p:nvPr>
            <p:ph type="title"/>
          </p:nvPr>
        </p:nvSpPr>
        <p:spPr/>
        <p:txBody>
          <a:bodyPr/>
          <a:lstStyle/>
          <a:p>
            <a:pPr algn="ctr"/>
            <a:r>
              <a:rPr lang="et-EE" b="1" dirty="0"/>
              <a:t>VI OVP praktiline ettevalmistus algas viirusele vaatamata uue kogemusega</a:t>
            </a:r>
          </a:p>
        </p:txBody>
      </p:sp>
      <p:sp>
        <p:nvSpPr>
          <p:cNvPr id="3" name="Content Placeholder 2">
            <a:extLst>
              <a:ext uri="{FF2B5EF4-FFF2-40B4-BE49-F238E27FC236}">
                <a16:creationId xmlns:a16="http://schemas.microsoft.com/office/drawing/2014/main" id="{69ADED88-E282-4005-9254-436298B02F0D}"/>
              </a:ext>
            </a:extLst>
          </p:cNvPr>
          <p:cNvSpPr>
            <a:spLocks noGrp="1"/>
          </p:cNvSpPr>
          <p:nvPr>
            <p:ph idx="1"/>
          </p:nvPr>
        </p:nvSpPr>
        <p:spPr>
          <a:xfrm>
            <a:off x="838200" y="1825624"/>
            <a:ext cx="10515600" cy="5032375"/>
          </a:xfrm>
        </p:spPr>
        <p:txBody>
          <a:bodyPr>
            <a:normAutofit fontScale="77500" lnSpcReduction="20000"/>
          </a:bodyPr>
          <a:lstStyle/>
          <a:p>
            <a:pPr marL="0" indent="0" algn="just">
              <a:buNone/>
            </a:pPr>
            <a:r>
              <a:rPr lang="et-EE" b="1" dirty="0"/>
              <a:t>2021 . aasta jaanuaris, seejuures vaatamata asjaolule, et V OVP kavandatud kujul ei toimunud, just eelmine korralduskomitee esimees Tiiu Aro protsessi pöördumisega Tartu linna juhtide poole</a:t>
            </a:r>
            <a:endParaRPr lang="en-US" b="1" dirty="0"/>
          </a:p>
          <a:p>
            <a:pPr marL="0" indent="0" algn="just">
              <a:buNone/>
            </a:pPr>
            <a:r>
              <a:rPr lang="en-US" b="1" dirty="0" err="1"/>
              <a:t>Nüüd</a:t>
            </a:r>
            <a:r>
              <a:rPr lang="en-US" b="1" dirty="0"/>
              <a:t> </a:t>
            </a:r>
            <a:r>
              <a:rPr lang="en-US" b="1" dirty="0" err="1"/>
              <a:t>ongi</a:t>
            </a:r>
            <a:r>
              <a:rPr lang="en-US" b="1" dirty="0"/>
              <a:t> </a:t>
            </a:r>
            <a:r>
              <a:rPr lang="en-US" b="1" dirty="0" err="1"/>
              <a:t>uus</a:t>
            </a:r>
            <a:r>
              <a:rPr lang="en-US" b="1" dirty="0"/>
              <a:t> </a:t>
            </a:r>
            <a:r>
              <a:rPr lang="en-US" b="1" dirty="0" err="1"/>
              <a:t>tava</a:t>
            </a:r>
            <a:r>
              <a:rPr lang="en-US" b="1" dirty="0"/>
              <a:t>, et </a:t>
            </a:r>
            <a:r>
              <a:rPr lang="en-US" b="1" dirty="0" err="1"/>
              <a:t>eelmise</a:t>
            </a:r>
            <a:r>
              <a:rPr lang="en-US" b="1" dirty="0"/>
              <a:t> OVP </a:t>
            </a:r>
            <a:r>
              <a:rPr lang="en-US" b="1" dirty="0" err="1"/>
              <a:t>korraldaja</a:t>
            </a:r>
            <a:r>
              <a:rPr lang="en-US" b="1" dirty="0"/>
              <a:t> </a:t>
            </a:r>
            <a:r>
              <a:rPr lang="en-US" b="1" dirty="0" err="1"/>
              <a:t>osaleb</a:t>
            </a:r>
            <a:r>
              <a:rPr lang="en-US" b="1" dirty="0"/>
              <a:t> ka </a:t>
            </a:r>
            <a:r>
              <a:rPr lang="en-US" b="1" dirty="0" err="1"/>
              <a:t>uues</a:t>
            </a:r>
            <a:r>
              <a:rPr lang="en-US" b="1" dirty="0"/>
              <a:t> </a:t>
            </a:r>
            <a:r>
              <a:rPr lang="en-US" b="1" dirty="0" err="1"/>
              <a:t>protsessis</a:t>
            </a:r>
            <a:r>
              <a:rPr lang="et-EE" b="1" dirty="0"/>
              <a:t> </a:t>
            </a:r>
            <a:endParaRPr lang="en-US" b="1" dirty="0"/>
          </a:p>
          <a:p>
            <a:pPr marL="0" indent="0" algn="just">
              <a:buNone/>
            </a:pPr>
            <a:r>
              <a:rPr lang="en-US" b="1" dirty="0" err="1"/>
              <a:t>Kogu</a:t>
            </a:r>
            <a:r>
              <a:rPr lang="en-US" b="1" dirty="0"/>
              <a:t> </a:t>
            </a:r>
            <a:r>
              <a:rPr lang="en-US" b="1" dirty="0" err="1"/>
              <a:t>ettevalmistustöö</a:t>
            </a:r>
            <a:r>
              <a:rPr lang="en-US" b="1" dirty="0"/>
              <a:t> </a:t>
            </a:r>
            <a:r>
              <a:rPr lang="en-US" b="1" dirty="0" err="1"/>
              <a:t>toimuski</a:t>
            </a:r>
            <a:r>
              <a:rPr lang="en-US" b="1" dirty="0"/>
              <a:t> </a:t>
            </a:r>
            <a:r>
              <a:rPr lang="en-US" b="1" dirty="0" err="1"/>
              <a:t>sisuliselt</a:t>
            </a:r>
            <a:r>
              <a:rPr lang="en-US" b="1" dirty="0"/>
              <a:t> </a:t>
            </a:r>
            <a:r>
              <a:rPr lang="en-US" b="1" dirty="0" err="1"/>
              <a:t>Zoomi</a:t>
            </a:r>
            <a:r>
              <a:rPr lang="en-US" b="1" dirty="0"/>
              <a:t> </a:t>
            </a:r>
            <a:r>
              <a:rPr lang="en-US" b="1" dirty="0" err="1"/>
              <a:t>vahendusel</a:t>
            </a:r>
            <a:r>
              <a:rPr lang="en-US" b="1" dirty="0"/>
              <a:t> </a:t>
            </a:r>
            <a:r>
              <a:rPr lang="en-US" b="1" dirty="0" err="1"/>
              <a:t>ning</a:t>
            </a:r>
            <a:r>
              <a:rPr lang="en-US" b="1" dirty="0"/>
              <a:t> </a:t>
            </a:r>
            <a:r>
              <a:rPr lang="en-US" b="1" dirty="0" err="1"/>
              <a:t>korralduskomistee</a:t>
            </a:r>
            <a:r>
              <a:rPr lang="en-US" b="1" dirty="0"/>
              <a:t> </a:t>
            </a:r>
            <a:r>
              <a:rPr lang="en-US" b="1" dirty="0" err="1"/>
              <a:t>liikmed</a:t>
            </a:r>
            <a:r>
              <a:rPr lang="en-US" b="1" dirty="0"/>
              <a:t> </a:t>
            </a:r>
            <a:r>
              <a:rPr lang="en-US" b="1" dirty="0" err="1"/>
              <a:t>kohtusid</a:t>
            </a:r>
            <a:r>
              <a:rPr lang="en-US" b="1" dirty="0"/>
              <a:t> Tartu </a:t>
            </a:r>
            <a:r>
              <a:rPr lang="en-US" b="1" dirty="0" err="1"/>
              <a:t>linna</a:t>
            </a:r>
            <a:r>
              <a:rPr lang="en-US" b="1" dirty="0"/>
              <a:t> ka </a:t>
            </a:r>
            <a:r>
              <a:rPr lang="en-US" b="1" dirty="0" err="1"/>
              <a:t>maakonna</a:t>
            </a:r>
            <a:r>
              <a:rPr lang="en-US" b="1" dirty="0"/>
              <a:t> </a:t>
            </a:r>
            <a:r>
              <a:rPr lang="en-US" b="1" dirty="0" err="1"/>
              <a:t>juhtidega</a:t>
            </a:r>
            <a:r>
              <a:rPr lang="en-US" b="1" dirty="0"/>
              <a:t> </a:t>
            </a:r>
            <a:r>
              <a:rPr lang="en-US" b="1" dirty="0" err="1"/>
              <a:t>esimest</a:t>
            </a:r>
            <a:r>
              <a:rPr lang="en-US" b="1" dirty="0"/>
              <a:t> </a:t>
            </a:r>
            <a:r>
              <a:rPr lang="en-US" b="1" dirty="0" err="1"/>
              <a:t>korda</a:t>
            </a:r>
            <a:r>
              <a:rPr lang="en-US" b="1" dirty="0"/>
              <a:t> Tartu </a:t>
            </a:r>
            <a:r>
              <a:rPr lang="en-US" b="1" dirty="0" err="1"/>
              <a:t>Raekojas</a:t>
            </a:r>
            <a:r>
              <a:rPr lang="en-US" b="1" dirty="0"/>
              <a:t> </a:t>
            </a:r>
            <a:r>
              <a:rPr lang="en-US" b="1" dirty="0" err="1"/>
              <a:t>kus</a:t>
            </a:r>
            <a:r>
              <a:rPr lang="en-US" b="1" dirty="0"/>
              <a:t> </a:t>
            </a:r>
            <a:r>
              <a:rPr lang="en-US" b="1" dirty="0" err="1"/>
              <a:t>märgiti</a:t>
            </a:r>
            <a:r>
              <a:rPr lang="en-US" b="1" dirty="0"/>
              <a:t> </a:t>
            </a:r>
            <a:r>
              <a:rPr lang="en-US" b="1" dirty="0" err="1"/>
              <a:t>ära</a:t>
            </a:r>
            <a:r>
              <a:rPr lang="en-US" b="1" dirty="0"/>
              <a:t> ka </a:t>
            </a:r>
            <a:r>
              <a:rPr lang="en-US" b="1" dirty="0" err="1"/>
              <a:t>nn</a:t>
            </a:r>
            <a:r>
              <a:rPr lang="en-US" b="1" dirty="0"/>
              <a:t> </a:t>
            </a:r>
            <a:r>
              <a:rPr lang="en-US" b="1" dirty="0" err="1"/>
              <a:t>Pärnu</a:t>
            </a:r>
            <a:r>
              <a:rPr lang="en-US" b="1" dirty="0"/>
              <a:t> ja Saaremaa </a:t>
            </a:r>
            <a:r>
              <a:rPr lang="en-US" b="1" dirty="0" err="1"/>
              <a:t>korraldamise</a:t>
            </a:r>
            <a:r>
              <a:rPr lang="en-US" b="1" dirty="0"/>
              <a:t> </a:t>
            </a:r>
            <a:r>
              <a:rPr lang="en-US" b="1" dirty="0" err="1"/>
              <a:t>õiguse</a:t>
            </a:r>
            <a:r>
              <a:rPr lang="en-US" b="1" dirty="0"/>
              <a:t> </a:t>
            </a:r>
            <a:r>
              <a:rPr lang="en-US" b="1" dirty="0" err="1"/>
              <a:t>ülemineku</a:t>
            </a:r>
            <a:r>
              <a:rPr lang="en-US" b="1" dirty="0"/>
              <a:t> </a:t>
            </a:r>
            <a:r>
              <a:rPr lang="en-US" b="1" dirty="0" err="1"/>
              <a:t>tseremooniad</a:t>
            </a:r>
            <a:endParaRPr lang="en-US" b="1" dirty="0"/>
          </a:p>
          <a:p>
            <a:pPr marL="0" indent="0" algn="just">
              <a:buNone/>
            </a:pPr>
            <a:endParaRPr lang="et-EE" b="1" dirty="0"/>
          </a:p>
          <a:p>
            <a:pPr algn="just"/>
            <a:r>
              <a:rPr lang="et-EE" b="1" dirty="0"/>
              <a:t>Eesti VI OVP teemaks </a:t>
            </a:r>
            <a:r>
              <a:rPr lang="en-US" b="1" dirty="0" err="1"/>
              <a:t>valiti</a:t>
            </a:r>
            <a:r>
              <a:rPr lang="en-US" b="1" dirty="0"/>
              <a:t> </a:t>
            </a:r>
            <a:r>
              <a:rPr lang="en-US" b="1" dirty="0" err="1"/>
              <a:t>üha</a:t>
            </a:r>
            <a:r>
              <a:rPr lang="en-US" b="1" dirty="0"/>
              <a:t> </a:t>
            </a:r>
            <a:r>
              <a:rPr lang="en-US" b="1" dirty="0" err="1"/>
              <a:t>keerumamaks</a:t>
            </a:r>
            <a:r>
              <a:rPr lang="en-US" b="1" dirty="0"/>
              <a:t> </a:t>
            </a:r>
            <a:r>
              <a:rPr lang="en-US" b="1" dirty="0" err="1"/>
              <a:t>muutuvas</a:t>
            </a:r>
            <a:r>
              <a:rPr lang="en-US" b="1" dirty="0"/>
              <a:t> </a:t>
            </a:r>
            <a:r>
              <a:rPr lang="en-US" b="1" dirty="0" err="1"/>
              <a:t>maailmas</a:t>
            </a:r>
            <a:r>
              <a:rPr lang="en-US" b="1" dirty="0"/>
              <a:t> </a:t>
            </a:r>
            <a:r>
              <a:rPr lang="et-EE" b="1" dirty="0"/>
              <a:t>riigi ja kohaliku omavalitsuse partnerlussuhted ning rohepööre kui ühine väljakutse . </a:t>
            </a:r>
            <a:endParaRPr lang="en-US" b="1" dirty="0"/>
          </a:p>
          <a:p>
            <a:pPr algn="just"/>
            <a:r>
              <a:rPr lang="et-EE" b="1" dirty="0"/>
              <a:t>Demokraatlik riik üksi ei saa üha keerukamaks muutuvate probleemidega hakkama ning detsentraliseerimine koos subsidiaarsuse ja autonoomia põhimõtete praktilise rakendamisega loob eeldused, et ühiselt suudetakse olukorda reaalselt muutma asuda .</a:t>
            </a:r>
            <a:endParaRPr lang="en-US" b="1" dirty="0"/>
          </a:p>
          <a:p>
            <a:pPr algn="just"/>
            <a:r>
              <a:rPr lang="et-EE" b="1" dirty="0"/>
              <a:t> Teisalt tuleb aga üha enam tähelepanu pöörata ning uues olukorras igaühel eraldi ning samuti institutsionaalselt sisustada juba aastaid tuntud loosungit: mõtle globaalselt – tegutse lokaalselt!</a:t>
            </a:r>
          </a:p>
        </p:txBody>
      </p:sp>
    </p:spTree>
    <p:extLst>
      <p:ext uri="{BB962C8B-B14F-4D97-AF65-F5344CB8AC3E}">
        <p14:creationId xmlns:p14="http://schemas.microsoft.com/office/powerpoint/2010/main" val="2633419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70743-003F-4885-AB25-47515D04D3CF}"/>
              </a:ext>
            </a:extLst>
          </p:cNvPr>
          <p:cNvSpPr>
            <a:spLocks noGrp="1"/>
          </p:cNvSpPr>
          <p:nvPr>
            <p:ph type="title"/>
          </p:nvPr>
        </p:nvSpPr>
        <p:spPr/>
        <p:txBody>
          <a:bodyPr>
            <a:normAutofit/>
          </a:bodyPr>
          <a:lstStyle/>
          <a:p>
            <a:pPr algn="ctr"/>
            <a:r>
              <a:rPr lang="en-US" b="1" dirty="0"/>
              <a:t>EESTI VI OVP TARTUS &amp; KORRALDUSKOMITEE HÜBRIIDKOHTUMINE TALLINNAS </a:t>
            </a:r>
            <a:endParaRPr lang="et-EE" b="1" dirty="0"/>
          </a:p>
        </p:txBody>
      </p:sp>
      <p:pic>
        <p:nvPicPr>
          <p:cNvPr id="10242" name="Picture 2" descr="etüüd">
            <a:extLst>
              <a:ext uri="{FF2B5EF4-FFF2-40B4-BE49-F238E27FC236}">
                <a16:creationId xmlns:a16="http://schemas.microsoft.com/office/drawing/2014/main" id="{C8F95DAB-FA50-4451-AA33-066672C314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9"/>
            <a:ext cx="10515600"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921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B922-CA88-49C6-B9DD-89354109BB8C}"/>
              </a:ext>
            </a:extLst>
          </p:cNvPr>
          <p:cNvSpPr>
            <a:spLocks noGrp="1"/>
          </p:cNvSpPr>
          <p:nvPr>
            <p:ph type="title"/>
          </p:nvPr>
        </p:nvSpPr>
        <p:spPr/>
        <p:txBody>
          <a:bodyPr/>
          <a:lstStyle/>
          <a:p>
            <a:r>
              <a:rPr lang="en-US" dirty="0"/>
              <a:t>KÕIK ETTEVALMISTUS ZOOMIS – SAMAS UUED VÕIMALUSED</a:t>
            </a:r>
            <a:endParaRPr lang="et-EE" dirty="0"/>
          </a:p>
        </p:txBody>
      </p:sp>
      <p:sp>
        <p:nvSpPr>
          <p:cNvPr id="3" name="Content Placeholder 2">
            <a:extLst>
              <a:ext uri="{FF2B5EF4-FFF2-40B4-BE49-F238E27FC236}">
                <a16:creationId xmlns:a16="http://schemas.microsoft.com/office/drawing/2014/main" id="{1D739E47-865A-467F-AB44-839AE263E0EA}"/>
              </a:ext>
            </a:extLst>
          </p:cNvPr>
          <p:cNvSpPr>
            <a:spLocks noGrp="1"/>
          </p:cNvSpPr>
          <p:nvPr>
            <p:ph idx="1"/>
          </p:nvPr>
        </p:nvSpPr>
        <p:spPr/>
        <p:txBody>
          <a:bodyPr>
            <a:normAutofit fontScale="77500" lnSpcReduction="20000"/>
          </a:bodyPr>
          <a:lstStyle/>
          <a:p>
            <a:pPr algn="just"/>
            <a:r>
              <a:rPr lang="et-EE" b="1" dirty="0"/>
              <a:t>Näiteks toimus 8 .03 .2021 Zoomis foorum </a:t>
            </a:r>
            <a:r>
              <a:rPr lang="et-EE" b="1" i="1" dirty="0"/>
              <a:t>Kohalik omavalitsus Eesti riikluse taastamise ja arengu teel – 30 aastat </a:t>
            </a:r>
            <a:r>
              <a:rPr lang="et-EE" b="1" dirty="0"/>
              <a:t>ning see oli pühendatud Eesti Vabariigi 103 . aastapäevale ning ühtlasi märgiti ära Eerik-Juhan Truuväli 83 . sünnipäev .</a:t>
            </a:r>
          </a:p>
          <a:p>
            <a:pPr algn="just"/>
            <a:r>
              <a:rPr lang="et-EE" b="1" dirty="0"/>
              <a:t>Foorumil esinesid Priit Reiska, Tallinna Ülikooli rektori kohusetäitja, Ülle Madise, õiguskantsler, Rait Maruste, Lääneranna Vallavolikogu esimees, varasem Riigikohtu esimees, Jaak Aab, riigihalduse minister, Kalle Laanet, kaitseminister, varasem Riigikogu põhiseaduskomisjoni esimees, Tiit Terik, Tallinna Linnavolikogu esimees, Eesti Linnade ja Valdade Liidu juhatuse esimees, president Arnold Rüütel, Sulev Mäeltsemees, Sulev Lääne, Raivo Vare, Vallo Olle, Sirje Ludvig ja teised valdkonna poliitikud ja eksperdid . Riigikogust esinesid veel Helir-Valdor Seeder ning Mart Võrklaev . </a:t>
            </a:r>
            <a:endParaRPr lang="en-US" b="1" dirty="0"/>
          </a:p>
          <a:p>
            <a:pPr algn="just"/>
            <a:r>
              <a:rPr lang="et-EE" b="1" dirty="0"/>
              <a:t>Samuti tegi ettekande Lemmit Kaplinski, Tartu Linnavolikogu esimees teemal </a:t>
            </a:r>
            <a:r>
              <a:rPr lang="et-EE" b="1" i="1" dirty="0"/>
              <a:t>Tartu linna ja teiste kohalike omavalistuste koostööst, kultuuripealinnast ning Eesti VI Omavalitsuspäeva ettevalmistamisest. </a:t>
            </a:r>
            <a:r>
              <a:rPr lang="et-EE" b="1" dirty="0"/>
              <a:t>Kuna foorumil osales Zoomi vahendusel üle 100 inimese, sh riigi ja kohaliku omavalitsuse, ülikoolide ja teiste institutsioonide esindajaid, samuti üliõpilasi, siis teave Tartu kui kultuuripealinnast ja ettevalmistatavast OVPst jõudis paljude inimesteni .</a:t>
            </a:r>
          </a:p>
          <a:p>
            <a:endParaRPr lang="et-EE" dirty="0"/>
          </a:p>
        </p:txBody>
      </p:sp>
    </p:spTree>
    <p:extLst>
      <p:ext uri="{BB962C8B-B14F-4D97-AF65-F5344CB8AC3E}">
        <p14:creationId xmlns:p14="http://schemas.microsoft.com/office/powerpoint/2010/main" val="3933412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667C-254A-4396-A9F8-B7F7AAEB9FA2}"/>
              </a:ext>
            </a:extLst>
          </p:cNvPr>
          <p:cNvSpPr>
            <a:spLocks noGrp="1"/>
          </p:cNvSpPr>
          <p:nvPr>
            <p:ph type="title"/>
          </p:nvPr>
        </p:nvSpPr>
        <p:spPr/>
        <p:txBody>
          <a:bodyPr/>
          <a:lstStyle/>
          <a:p>
            <a:pPr algn="ctr"/>
            <a:r>
              <a:rPr lang="en-US" b="1" dirty="0"/>
              <a:t>VALMIS OVP KOGUMIK – AASTA TEGU JA ESITLUS TARTU OVP-l</a:t>
            </a:r>
            <a:endParaRPr lang="et-EE" b="1" dirty="0"/>
          </a:p>
        </p:txBody>
      </p:sp>
      <p:pic>
        <p:nvPicPr>
          <p:cNvPr id="7170" name="Picture 2" descr="pilt">
            <a:extLst>
              <a:ext uri="{FF2B5EF4-FFF2-40B4-BE49-F238E27FC236}">
                <a16:creationId xmlns:a16="http://schemas.microsoft.com/office/drawing/2014/main" id="{B8E2E08E-CF18-400A-8442-AFE53639D6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5035" y="1762812"/>
            <a:ext cx="10897386" cy="5015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304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B0CE-61C1-4D60-A30E-1F325FC39EEC}"/>
              </a:ext>
            </a:extLst>
          </p:cNvPr>
          <p:cNvSpPr>
            <a:spLocks noGrp="1"/>
          </p:cNvSpPr>
          <p:nvPr>
            <p:ph type="title"/>
          </p:nvPr>
        </p:nvSpPr>
        <p:spPr/>
        <p:txBody>
          <a:bodyPr>
            <a:normAutofit/>
          </a:bodyPr>
          <a:lstStyle/>
          <a:p>
            <a:r>
              <a:rPr lang="en-US" b="1" dirty="0"/>
              <a:t>TEEMAD: R</a:t>
            </a:r>
            <a:r>
              <a:rPr lang="et-EE" b="1" dirty="0"/>
              <a:t>iigi ja kohaliku omavalitsuse partnerlus</a:t>
            </a:r>
            <a:r>
              <a:rPr lang="en-US" b="1" dirty="0"/>
              <a:t> &amp; </a:t>
            </a:r>
            <a:r>
              <a:rPr lang="en-US" b="1" dirty="0" err="1"/>
              <a:t>rohepööre</a:t>
            </a:r>
            <a:endParaRPr lang="et-EE" dirty="0"/>
          </a:p>
        </p:txBody>
      </p:sp>
      <p:sp>
        <p:nvSpPr>
          <p:cNvPr id="3" name="Content Placeholder 2">
            <a:extLst>
              <a:ext uri="{FF2B5EF4-FFF2-40B4-BE49-F238E27FC236}">
                <a16:creationId xmlns:a16="http://schemas.microsoft.com/office/drawing/2014/main" id="{C70043AF-8463-4BED-9C4F-69FEDEC727C6}"/>
              </a:ext>
            </a:extLst>
          </p:cNvPr>
          <p:cNvSpPr>
            <a:spLocks noGrp="1"/>
          </p:cNvSpPr>
          <p:nvPr>
            <p:ph idx="1"/>
          </p:nvPr>
        </p:nvSpPr>
        <p:spPr/>
        <p:txBody>
          <a:bodyPr>
            <a:normAutofit fontScale="77500" lnSpcReduction="20000"/>
          </a:bodyPr>
          <a:lstStyle/>
          <a:p>
            <a:r>
              <a:rPr lang="et-EE" b="1" dirty="0"/>
              <a:t>Omavalitsuspäeva deklaratsioon</a:t>
            </a:r>
            <a:r>
              <a:rPr lang="en-US" b="1" dirty="0"/>
              <a:t>:</a:t>
            </a:r>
            <a:endParaRPr lang="et-EE" dirty="0"/>
          </a:p>
          <a:p>
            <a:pPr algn="just"/>
            <a:r>
              <a:rPr lang="et-EE" b="1" dirty="0"/>
              <a:t>Eesti VI Omavalitsuspäeva osalejad esitavad Omavalitsuspäeva deklaratsiooni Riigikogule, Vabariigi Valitsusele, Eesti Linnade ja Valdade Liidule, teistele asjaomastele avaliku võimu institutsioonidele, ülikoolidele, erasektori ning kodanikuühiskonna esindajatele eesmärgiga algatada arutelu ja teha ettepanekuid nüüdisaegse valitsemiskorralduse muutmiseks, kus kesksele kohale tõuseb demokraatiast lähtuv partnerlus ja koosloome. Selle õnnestumiseks on oluline riigi ja kohaliku omavalitsuse vaheline sisuline koostöö, usaldus ja vastastikune kohustuste täitmine ning mõtteviisi muutus ministeeriumides ja valitsusasutustes. Sama oluline on ka üleriigiline kohalike omavalitsuste liidu edasi arendamine tugeva analüüsivõimekusega strateegiliseks partneriks riigile ja kohalikele omavalitsustele. Aeg on luua riigi ja kohalike omavalitsuste vahel konkreetseid partnerluskanaleid ning neid ka piloteerida läbi innovaatiliste lahenduste. Pööret vajab piirkondliku arengu planeerimine, et tasakaalustada riigisiseseid regionaalseid erisusi, selleks on vaja anda suurem vastutus ja konkreetsem roll kohalikele omavalitsusele ning nende piirkondlikule koostööle. Eeltoodust tulenevalt teeme ettepanekud</a:t>
            </a:r>
            <a:r>
              <a:rPr lang="en-US" b="1" dirty="0"/>
              <a:t> ...</a:t>
            </a:r>
            <a:endParaRPr lang="et-EE" b="1" dirty="0"/>
          </a:p>
          <a:p>
            <a:pPr marL="0" indent="0">
              <a:buNone/>
            </a:pPr>
            <a:endParaRPr lang="en-US" dirty="0"/>
          </a:p>
        </p:txBody>
      </p:sp>
    </p:spTree>
    <p:extLst>
      <p:ext uri="{BB962C8B-B14F-4D97-AF65-F5344CB8AC3E}">
        <p14:creationId xmlns:p14="http://schemas.microsoft.com/office/powerpoint/2010/main" val="4074519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76929-4CB7-4CE6-86B5-8A087AF2F140}"/>
              </a:ext>
            </a:extLst>
          </p:cNvPr>
          <p:cNvSpPr>
            <a:spLocks noGrp="1"/>
          </p:cNvSpPr>
          <p:nvPr>
            <p:ph type="title"/>
          </p:nvPr>
        </p:nvSpPr>
        <p:spPr/>
        <p:txBody>
          <a:bodyPr>
            <a:normAutofit fontScale="90000"/>
          </a:bodyPr>
          <a:lstStyle/>
          <a:p>
            <a:r>
              <a:rPr lang="en-US" b="1" dirty="0"/>
              <a:t>DISKUSSIOON ON ELAV - OVP DEKLARATSIOONIDE ÜLEANDMINE RIIGIKOGUS 16.11.2021</a:t>
            </a:r>
            <a:endParaRPr lang="et-EE" dirty="0"/>
          </a:p>
        </p:txBody>
      </p:sp>
      <p:pic>
        <p:nvPicPr>
          <p:cNvPr id="5" name="Content Placeholder 4">
            <a:extLst>
              <a:ext uri="{FF2B5EF4-FFF2-40B4-BE49-F238E27FC236}">
                <a16:creationId xmlns:a16="http://schemas.microsoft.com/office/drawing/2014/main" id="{9996268A-B0F3-4774-BF93-7BA7757E90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90687"/>
            <a:ext cx="12358540" cy="5077757"/>
          </a:xfrm>
        </p:spPr>
      </p:pic>
    </p:spTree>
    <p:extLst>
      <p:ext uri="{BB962C8B-B14F-4D97-AF65-F5344CB8AC3E}">
        <p14:creationId xmlns:p14="http://schemas.microsoft.com/office/powerpoint/2010/main" val="2331787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6694E-4EB7-4483-98E5-36E660E6A401}"/>
              </a:ext>
            </a:extLst>
          </p:cNvPr>
          <p:cNvSpPr>
            <a:spLocks noGrp="1"/>
          </p:cNvSpPr>
          <p:nvPr>
            <p:ph type="title"/>
          </p:nvPr>
        </p:nvSpPr>
        <p:spPr>
          <a:xfrm>
            <a:off x="838200" y="150829"/>
            <a:ext cx="10515600" cy="1539859"/>
          </a:xfrm>
        </p:spPr>
        <p:txBody>
          <a:bodyPr>
            <a:normAutofit fontScale="90000"/>
          </a:bodyPr>
          <a:lstStyle/>
          <a:p>
            <a:pPr algn="ctr"/>
            <a:r>
              <a:rPr lang="en-US" b="1" dirty="0"/>
              <a:t>UUS SUUND: OVP VALDADES JA LINNADES; MAAKONDLIKUD OMAVALITSUSPÄEVAD, </a:t>
            </a:r>
            <a:br>
              <a:rPr lang="en-US" b="1" dirty="0"/>
            </a:br>
            <a:endParaRPr lang="et-EE" b="1" dirty="0"/>
          </a:p>
        </p:txBody>
      </p:sp>
      <p:sp>
        <p:nvSpPr>
          <p:cNvPr id="3" name="Content Placeholder 2">
            <a:extLst>
              <a:ext uri="{FF2B5EF4-FFF2-40B4-BE49-F238E27FC236}">
                <a16:creationId xmlns:a16="http://schemas.microsoft.com/office/drawing/2014/main" id="{CE54A002-4747-4663-8128-800495C42D75}"/>
              </a:ext>
            </a:extLst>
          </p:cNvPr>
          <p:cNvSpPr>
            <a:spLocks noGrp="1"/>
          </p:cNvSpPr>
          <p:nvPr>
            <p:ph idx="1"/>
          </p:nvPr>
        </p:nvSpPr>
        <p:spPr>
          <a:xfrm>
            <a:off x="838200" y="1602558"/>
            <a:ext cx="10515600" cy="5844618"/>
          </a:xfrm>
        </p:spPr>
        <p:txBody>
          <a:bodyPr>
            <a:noAutofit/>
          </a:bodyPr>
          <a:lstStyle/>
          <a:p>
            <a:pPr algn="just"/>
            <a:r>
              <a:rPr lang="en-US" sz="2400" b="1" dirty="0" err="1"/>
              <a:t>Esimene</a:t>
            </a:r>
            <a:r>
              <a:rPr lang="en-US" sz="2400" b="1" dirty="0"/>
              <a:t> </a:t>
            </a:r>
            <a:r>
              <a:rPr lang="en-US" sz="2400" b="1" dirty="0" err="1"/>
              <a:t>suurem</a:t>
            </a:r>
            <a:r>
              <a:rPr lang="en-US" sz="2400" b="1" dirty="0"/>
              <a:t> OVP </a:t>
            </a:r>
            <a:r>
              <a:rPr lang="en-US" sz="2400" b="1" dirty="0" err="1"/>
              <a:t>toimus</a:t>
            </a:r>
            <a:r>
              <a:rPr lang="en-US" sz="2400" b="1" dirty="0"/>
              <a:t> </a:t>
            </a:r>
            <a:r>
              <a:rPr lang="en-US" sz="2400" b="1" dirty="0" err="1"/>
              <a:t>Harku</a:t>
            </a:r>
            <a:r>
              <a:rPr lang="en-US" sz="2400" b="1" dirty="0"/>
              <a:t> </a:t>
            </a:r>
            <a:r>
              <a:rPr lang="en-US" sz="2400" b="1" dirty="0" err="1"/>
              <a:t>vallas</a:t>
            </a:r>
            <a:r>
              <a:rPr lang="en-US" sz="2400" b="1" dirty="0"/>
              <a:t> 2018, </a:t>
            </a:r>
            <a:r>
              <a:rPr lang="en-US" sz="2400" b="1" dirty="0" err="1"/>
              <a:t>edasi</a:t>
            </a:r>
            <a:r>
              <a:rPr lang="en-US" sz="2400" b="1" dirty="0"/>
              <a:t> </a:t>
            </a:r>
            <a:r>
              <a:rPr lang="en-US" sz="2400" b="1" dirty="0" err="1"/>
              <a:t>Raasikul</a:t>
            </a:r>
            <a:r>
              <a:rPr lang="en-US" sz="2400" b="1" dirty="0"/>
              <a:t>; </a:t>
            </a:r>
            <a:r>
              <a:rPr lang="en-US" sz="2400" b="1" dirty="0" err="1"/>
              <a:t>Tallinna</a:t>
            </a:r>
            <a:r>
              <a:rPr lang="en-US" sz="2400" b="1" dirty="0"/>
              <a:t> </a:t>
            </a:r>
            <a:r>
              <a:rPr lang="en-US" sz="2400" b="1" dirty="0" err="1"/>
              <a:t>asus</a:t>
            </a:r>
            <a:r>
              <a:rPr lang="en-US" sz="2400" b="1" dirty="0"/>
              <a:t> </a:t>
            </a:r>
            <a:r>
              <a:rPr lang="en-US" sz="2400" b="1" dirty="0" err="1"/>
              <a:t>korraldama</a:t>
            </a:r>
            <a:r>
              <a:rPr lang="en-US" sz="2400" b="1" dirty="0"/>
              <a:t> </a:t>
            </a:r>
            <a:r>
              <a:rPr lang="en-US" sz="2400" b="1" dirty="0" err="1"/>
              <a:t>volikogus</a:t>
            </a:r>
            <a:r>
              <a:rPr lang="en-US" sz="2400" b="1" dirty="0"/>
              <a:t> </a:t>
            </a:r>
            <a:r>
              <a:rPr lang="en-US" sz="2400" b="1" dirty="0" err="1"/>
              <a:t>lahtiste</a:t>
            </a:r>
            <a:r>
              <a:rPr lang="en-US" sz="2400" b="1" dirty="0"/>
              <a:t> </a:t>
            </a:r>
            <a:r>
              <a:rPr lang="en-US" sz="2400" b="1" dirty="0" err="1"/>
              <a:t>uste</a:t>
            </a:r>
            <a:r>
              <a:rPr lang="en-US" sz="2400" b="1" dirty="0"/>
              <a:t> </a:t>
            </a:r>
            <a:r>
              <a:rPr lang="en-US" sz="2400" b="1" dirty="0" err="1"/>
              <a:t>päevi</a:t>
            </a:r>
            <a:r>
              <a:rPr lang="en-US" sz="2400" b="1" dirty="0"/>
              <a:t> …</a:t>
            </a:r>
          </a:p>
          <a:p>
            <a:pPr algn="just"/>
            <a:r>
              <a:rPr lang="en-US" sz="2400" b="1" dirty="0" err="1"/>
              <a:t>Maakondllik</a:t>
            </a:r>
            <a:r>
              <a:rPr lang="en-US" sz="2400" b="1" dirty="0"/>
              <a:t> OVP </a:t>
            </a:r>
            <a:r>
              <a:rPr lang="en-US" sz="2400" b="1" dirty="0" err="1"/>
              <a:t>sai</a:t>
            </a:r>
            <a:r>
              <a:rPr lang="en-US" sz="2400" b="1" dirty="0"/>
              <a:t> </a:t>
            </a:r>
            <a:r>
              <a:rPr lang="en-US" sz="2400" b="1" dirty="0" err="1"/>
              <a:t>alguse</a:t>
            </a:r>
            <a:r>
              <a:rPr lang="en-US" sz="2400" b="1" dirty="0"/>
              <a:t> </a:t>
            </a:r>
            <a:r>
              <a:rPr lang="en-US" sz="2400" b="1" dirty="0" err="1"/>
              <a:t>Raplas</a:t>
            </a:r>
            <a:r>
              <a:rPr lang="en-US" sz="2400" b="1" dirty="0"/>
              <a:t>. </a:t>
            </a:r>
            <a:r>
              <a:rPr lang="en-US" sz="2400" b="1" dirty="0" err="1"/>
              <a:t>Järgnes</a:t>
            </a:r>
            <a:r>
              <a:rPr lang="en-US" sz="2400" b="1" dirty="0"/>
              <a:t> </a:t>
            </a:r>
            <a:r>
              <a:rPr lang="en-US" sz="2400" b="1" dirty="0" err="1"/>
              <a:t>suuremahuline</a:t>
            </a:r>
            <a:r>
              <a:rPr lang="en-US" sz="2400" b="1" dirty="0"/>
              <a:t> </a:t>
            </a:r>
            <a:r>
              <a:rPr lang="en-US" sz="2400" b="1" dirty="0" err="1"/>
              <a:t>ettevalmistustöö</a:t>
            </a:r>
            <a:r>
              <a:rPr lang="en-US" sz="2400" b="1" dirty="0"/>
              <a:t> Rae </a:t>
            </a:r>
            <a:r>
              <a:rPr lang="en-US" sz="2400" b="1" dirty="0" err="1"/>
              <a:t>vallas</a:t>
            </a:r>
            <a:r>
              <a:rPr lang="en-US" sz="2400" b="1" dirty="0"/>
              <a:t> </a:t>
            </a:r>
            <a:r>
              <a:rPr lang="en-US" sz="2400" b="1" dirty="0" err="1"/>
              <a:t>ning</a:t>
            </a:r>
            <a:r>
              <a:rPr lang="en-US" sz="2400" b="1" dirty="0"/>
              <a:t> see </a:t>
            </a:r>
            <a:r>
              <a:rPr lang="en-US" sz="2400" b="1" dirty="0" err="1"/>
              <a:t>kasvas</a:t>
            </a:r>
            <a:r>
              <a:rPr lang="en-US" sz="2400" b="1" dirty="0"/>
              <a:t> </a:t>
            </a:r>
            <a:r>
              <a:rPr lang="en-US" sz="2400" b="1" dirty="0" err="1"/>
              <a:t>üle</a:t>
            </a:r>
            <a:r>
              <a:rPr lang="en-US" sz="2400" b="1" dirty="0"/>
              <a:t> Harju </a:t>
            </a:r>
            <a:r>
              <a:rPr lang="en-US" sz="2400" b="1" dirty="0" err="1"/>
              <a:t>maakonna</a:t>
            </a:r>
            <a:r>
              <a:rPr lang="en-US" sz="2400" b="1" dirty="0"/>
              <a:t> </a:t>
            </a:r>
            <a:r>
              <a:rPr lang="en-US" sz="2400" b="1" dirty="0" err="1"/>
              <a:t>omavalitsuspäevaks</a:t>
            </a:r>
            <a:r>
              <a:rPr lang="en-US" sz="2400" b="1" dirty="0"/>
              <a:t>, </a:t>
            </a:r>
            <a:r>
              <a:rPr lang="en-US" sz="2400" b="1" dirty="0" err="1"/>
              <a:t>nimega</a:t>
            </a:r>
            <a:r>
              <a:rPr lang="en-US" sz="2400" b="1" dirty="0"/>
              <a:t> HOP</a:t>
            </a:r>
          </a:p>
          <a:p>
            <a:pPr algn="just"/>
            <a:r>
              <a:rPr lang="et-EE" sz="2400" b="1" dirty="0"/>
              <a:t>1 . oktoober 2020 oli päev, mil tähistasime Omavalitsuspäeva juba viiendat korda, riikliku tähtpäevana kolmandat korda </a:t>
            </a:r>
            <a:r>
              <a:rPr lang="en-US" sz="2400" b="1" dirty="0" err="1"/>
              <a:t>toimus</a:t>
            </a:r>
            <a:r>
              <a:rPr lang="en-US" sz="2400" b="1" dirty="0"/>
              <a:t> OVP </a:t>
            </a:r>
            <a:r>
              <a:rPr lang="en-US" sz="2400" b="1" dirty="0" err="1"/>
              <a:t>taas</a:t>
            </a:r>
            <a:r>
              <a:rPr lang="et-EE" sz="2400" b="1" dirty="0"/>
              <a:t> Raasiku valla</a:t>
            </a:r>
            <a:r>
              <a:rPr lang="en-US" sz="2400" b="1" dirty="0"/>
              <a:t>s </a:t>
            </a:r>
            <a:r>
              <a:rPr lang="et-EE" sz="2400" b="1" dirty="0"/>
              <a:t> Arukülas</a:t>
            </a:r>
            <a:r>
              <a:rPr lang="en-US" sz="2400" b="1" dirty="0"/>
              <a:t> </a:t>
            </a:r>
            <a:r>
              <a:rPr lang="en-US" sz="2400" b="1" dirty="0" err="1"/>
              <a:t>jne</a:t>
            </a:r>
            <a:r>
              <a:rPr lang="en-US" sz="2400" b="1" dirty="0"/>
              <a:t>.</a:t>
            </a:r>
            <a:endParaRPr lang="et-EE" sz="2400" b="1" dirty="0"/>
          </a:p>
        </p:txBody>
      </p:sp>
    </p:spTree>
    <p:extLst>
      <p:ext uri="{BB962C8B-B14F-4D97-AF65-F5344CB8AC3E}">
        <p14:creationId xmlns:p14="http://schemas.microsoft.com/office/powerpoint/2010/main" val="130770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CFFAB-CC17-4973-9AB4-CA0275149B6E}"/>
              </a:ext>
            </a:extLst>
          </p:cNvPr>
          <p:cNvSpPr>
            <a:spLocks noGrp="1"/>
          </p:cNvSpPr>
          <p:nvPr>
            <p:ph type="title"/>
          </p:nvPr>
        </p:nvSpPr>
        <p:spPr>
          <a:xfrm>
            <a:off x="838200" y="365125"/>
            <a:ext cx="10515600" cy="1793613"/>
          </a:xfrm>
        </p:spPr>
        <p:txBody>
          <a:bodyPr>
            <a:normAutofit fontScale="90000"/>
          </a:bodyPr>
          <a:lstStyle/>
          <a:p>
            <a:pPr algn="ctr"/>
            <a:r>
              <a:rPr lang="en-US" b="1" dirty="0" err="1"/>
              <a:t>Konverents</a:t>
            </a:r>
            <a:r>
              <a:rPr lang="en-US" b="1" dirty="0"/>
              <a:t> </a:t>
            </a:r>
            <a:r>
              <a:rPr lang="en-US" b="1" dirty="0" err="1"/>
              <a:t>oli</a:t>
            </a:r>
            <a:r>
              <a:rPr lang="en-US" b="1" dirty="0"/>
              <a:t> p</a:t>
            </a:r>
            <a:r>
              <a:rPr lang="et-EE" b="1" dirty="0"/>
              <a:t>ühendatud Eesti Vabariigi taastamise 25. aastapäevale ning sellega märgit</a:t>
            </a:r>
            <a:r>
              <a:rPr lang="en-US" b="1" dirty="0" err="1"/>
              <a:t>i</a:t>
            </a:r>
            <a:r>
              <a:rPr lang="et-EE" b="1" dirty="0"/>
              <a:t> ära meie avaliku halduse loomise 150. aastapäev. </a:t>
            </a:r>
            <a:endParaRPr lang="et-EE" dirty="0"/>
          </a:p>
        </p:txBody>
      </p:sp>
      <p:sp>
        <p:nvSpPr>
          <p:cNvPr id="3" name="Content Placeholder 2">
            <a:extLst>
              <a:ext uri="{FF2B5EF4-FFF2-40B4-BE49-F238E27FC236}">
                <a16:creationId xmlns:a16="http://schemas.microsoft.com/office/drawing/2014/main" id="{112507C5-63B8-4189-A30E-B5632CBEC4FF}"/>
              </a:ext>
            </a:extLst>
          </p:cNvPr>
          <p:cNvSpPr>
            <a:spLocks noGrp="1"/>
          </p:cNvSpPr>
          <p:nvPr>
            <p:ph idx="1"/>
          </p:nvPr>
        </p:nvSpPr>
        <p:spPr>
          <a:xfrm>
            <a:off x="838200" y="2158737"/>
            <a:ext cx="10515600" cy="4185501"/>
          </a:xfrm>
        </p:spPr>
        <p:txBody>
          <a:bodyPr>
            <a:normAutofit fontScale="77500" lnSpcReduction="20000"/>
          </a:bodyPr>
          <a:lstStyle/>
          <a:p>
            <a:pPr marL="0" indent="0" algn="just">
              <a:buNone/>
            </a:pPr>
            <a:r>
              <a:rPr lang="et-EE" sz="3600" b="1" dirty="0"/>
              <a:t>Suvekonverentsi lõpus tegi Sulev Lääne ettepaneku, et tulenevalt foorumil räägitust ning arvestades kohaliku omavalitsuse rolli Eesti avaliku võimu arengus ja riikluse loomisel ja taastamisel </a:t>
            </a:r>
            <a:r>
              <a:rPr lang="en-US" sz="3600" b="1" dirty="0" err="1"/>
              <a:t>võiks</a:t>
            </a:r>
            <a:r>
              <a:rPr lang="en-US" sz="3600" b="1" dirty="0"/>
              <a:t> </a:t>
            </a:r>
            <a:r>
              <a:rPr lang="en-US" sz="3600" b="1" dirty="0" err="1"/>
              <a:t>hakata</a:t>
            </a:r>
            <a:r>
              <a:rPr lang="en-US" sz="3600" b="1" dirty="0"/>
              <a:t>  1. </a:t>
            </a:r>
            <a:r>
              <a:rPr lang="en-US" sz="3600" b="1" dirty="0" err="1"/>
              <a:t>oktoobirit</a:t>
            </a:r>
            <a:r>
              <a:rPr lang="en-US" sz="3600" b="1" dirty="0"/>
              <a:t> </a:t>
            </a:r>
            <a:r>
              <a:rPr lang="en-US" sz="3600" b="1" dirty="0" err="1"/>
              <a:t>tähistama</a:t>
            </a:r>
            <a:r>
              <a:rPr lang="en-US" sz="3600" b="1" dirty="0"/>
              <a:t> </a:t>
            </a:r>
            <a:r>
              <a:rPr lang="en-US" sz="3600" b="1" dirty="0" err="1"/>
              <a:t>Omavalitsuspäeva</a:t>
            </a:r>
            <a:r>
              <a:rPr lang="en-US" sz="3600" b="1" dirty="0"/>
              <a:t>, </a:t>
            </a:r>
            <a:r>
              <a:rPr lang="en-US" sz="3600" b="1" dirty="0" err="1"/>
              <a:t>kuna</a:t>
            </a:r>
            <a:r>
              <a:rPr lang="en-US" sz="3600" b="1" dirty="0"/>
              <a:t>:</a:t>
            </a:r>
            <a:endParaRPr lang="en-US" altLang="et-EE" sz="3600" b="1" dirty="0"/>
          </a:p>
          <a:p>
            <a:pPr algn="just"/>
            <a:r>
              <a:rPr lang="et-EE" altLang="et-EE" sz="3600" b="1" dirty="0"/>
              <a:t>1866. aasta 1. oktoobril jõustus </a:t>
            </a:r>
            <a:r>
              <a:rPr lang="et-EE" altLang="et-EE" sz="3600" b="1" i="1" dirty="0"/>
              <a:t>Makoggukonna Seadus Baltia-merre kubbermangudele. Ria-, Tallinna- ja Kura-male</a:t>
            </a:r>
            <a:r>
              <a:rPr lang="et-EE" altLang="et-EE" sz="3600" b="1" dirty="0"/>
              <a:t>, millega koos tekkis eestlastel ja lätlastel üle sajandite võimalus ise hakata oma elu korraldama ja koos sellega looma avalikku haldust.</a:t>
            </a:r>
            <a:endParaRPr lang="en-US" altLang="et-EE" sz="3600" b="1" dirty="0"/>
          </a:p>
          <a:p>
            <a:pPr algn="just"/>
            <a:r>
              <a:rPr lang="en-US" altLang="et-EE" sz="3600" b="1" dirty="0"/>
              <a:t>P</a:t>
            </a:r>
            <a:r>
              <a:rPr lang="et-EE" altLang="et-EE" sz="3600" b="1" dirty="0"/>
              <a:t>eale poolesajandilist sundpausi hakkasime taastama kohalikku omavalitsust ning esimestena said 1. oktoobril 1990. aastal omavalitsusliku staatuse Kuressaare linn ja Muhu vald.</a:t>
            </a:r>
            <a:endParaRPr lang="en-US" altLang="et-EE" sz="3600" b="1" dirty="0"/>
          </a:p>
          <a:p>
            <a:endParaRPr lang="en-US" dirty="0"/>
          </a:p>
          <a:p>
            <a:endParaRPr lang="et-EE" dirty="0"/>
          </a:p>
        </p:txBody>
      </p:sp>
    </p:spTree>
    <p:extLst>
      <p:ext uri="{BB962C8B-B14F-4D97-AF65-F5344CB8AC3E}">
        <p14:creationId xmlns:p14="http://schemas.microsoft.com/office/powerpoint/2010/main" val="911653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6E383-7105-4629-9371-888C246362AB}"/>
              </a:ext>
            </a:extLst>
          </p:cNvPr>
          <p:cNvSpPr>
            <a:spLocks noGrp="1"/>
          </p:cNvSpPr>
          <p:nvPr>
            <p:ph type="title"/>
          </p:nvPr>
        </p:nvSpPr>
        <p:spPr/>
        <p:txBody>
          <a:bodyPr/>
          <a:lstStyle/>
          <a:p>
            <a:pPr algn="ctr"/>
            <a:r>
              <a:rPr lang="en-US" b="1" dirty="0"/>
              <a:t>HARJUMAA OMAVALITSUSPÄEV </a:t>
            </a:r>
            <a:br>
              <a:rPr lang="en-US" b="1" dirty="0"/>
            </a:br>
            <a:r>
              <a:rPr lang="en-US" b="1" dirty="0"/>
              <a:t>HOP I RAE VALLAS</a:t>
            </a:r>
            <a:endParaRPr lang="et-EE" dirty="0"/>
          </a:p>
        </p:txBody>
      </p:sp>
      <p:sp>
        <p:nvSpPr>
          <p:cNvPr id="3" name="Content Placeholder 2">
            <a:extLst>
              <a:ext uri="{FF2B5EF4-FFF2-40B4-BE49-F238E27FC236}">
                <a16:creationId xmlns:a16="http://schemas.microsoft.com/office/drawing/2014/main" id="{800EE9D3-AB4C-4F39-A645-AE0CF8812F19}"/>
              </a:ext>
            </a:extLst>
          </p:cNvPr>
          <p:cNvSpPr>
            <a:spLocks noGrp="1"/>
          </p:cNvSpPr>
          <p:nvPr>
            <p:ph idx="1"/>
          </p:nvPr>
        </p:nvSpPr>
        <p:spPr>
          <a:xfrm>
            <a:off x="838200" y="1825624"/>
            <a:ext cx="10515600" cy="4923967"/>
          </a:xfrm>
        </p:spPr>
        <p:txBody>
          <a:bodyPr>
            <a:normAutofit fontScale="92500"/>
          </a:bodyPr>
          <a:lstStyle/>
          <a:p>
            <a:pPr algn="just"/>
            <a:r>
              <a:rPr lang="en-US" b="1" dirty="0" err="1"/>
              <a:t>HOPi</a:t>
            </a:r>
            <a:r>
              <a:rPr lang="en-US" b="1" dirty="0"/>
              <a:t> </a:t>
            </a:r>
            <a:r>
              <a:rPr lang="en-US" b="1" dirty="0" err="1"/>
              <a:t>korraldus</a:t>
            </a:r>
            <a:r>
              <a:rPr lang="en-US" b="1" dirty="0"/>
              <a:t> </a:t>
            </a:r>
            <a:r>
              <a:rPr lang="en-US" b="1" dirty="0" err="1"/>
              <a:t>Raes</a:t>
            </a:r>
            <a:r>
              <a:rPr lang="en-US" b="1" dirty="0"/>
              <a:t> </a:t>
            </a:r>
            <a:r>
              <a:rPr lang="en-US" b="1" dirty="0" err="1"/>
              <a:t>võimaldas</a:t>
            </a:r>
            <a:r>
              <a:rPr lang="en-US" b="1" dirty="0"/>
              <a:t> </a:t>
            </a:r>
            <a:r>
              <a:rPr lang="en-US" b="1" dirty="0" err="1"/>
              <a:t>vaatamata</a:t>
            </a:r>
            <a:r>
              <a:rPr lang="en-US" b="1" dirty="0"/>
              <a:t> </a:t>
            </a:r>
            <a:r>
              <a:rPr lang="en-US" b="1" dirty="0" err="1"/>
              <a:t>viiruse</a:t>
            </a:r>
            <a:r>
              <a:rPr lang="en-US" b="1" dirty="0"/>
              <a:t> </a:t>
            </a:r>
            <a:r>
              <a:rPr lang="en-US" b="1" dirty="0" err="1"/>
              <a:t>levikule</a:t>
            </a:r>
            <a:r>
              <a:rPr lang="en-US" b="1" dirty="0"/>
              <a:t> </a:t>
            </a:r>
            <a:r>
              <a:rPr lang="en-US" b="1" dirty="0" err="1"/>
              <a:t>kaasata</a:t>
            </a:r>
            <a:r>
              <a:rPr lang="en-US" b="1" dirty="0"/>
              <a:t> </a:t>
            </a:r>
            <a:r>
              <a:rPr lang="en-US" b="1" dirty="0" err="1"/>
              <a:t>kogu</a:t>
            </a:r>
            <a:r>
              <a:rPr lang="en-US" b="1" dirty="0"/>
              <a:t> </a:t>
            </a:r>
            <a:r>
              <a:rPr lang="en-US" b="1" dirty="0" err="1"/>
              <a:t>Eesti</a:t>
            </a:r>
            <a:r>
              <a:rPr lang="en-US" b="1" dirty="0"/>
              <a:t>, </a:t>
            </a:r>
            <a:r>
              <a:rPr lang="en-US" b="1" dirty="0" err="1"/>
              <a:t>kuna</a:t>
            </a:r>
            <a:r>
              <a:rPr lang="en-US" b="1" dirty="0"/>
              <a:t> </a:t>
            </a:r>
            <a:r>
              <a:rPr lang="en-US" b="1" dirty="0" err="1"/>
              <a:t>ettevalmistustöö</a:t>
            </a:r>
            <a:r>
              <a:rPr lang="en-US" b="1" dirty="0"/>
              <a:t> </a:t>
            </a:r>
            <a:r>
              <a:rPr lang="en-US" b="1" dirty="0" err="1"/>
              <a:t>tulemusena</a:t>
            </a:r>
            <a:r>
              <a:rPr lang="en-US" b="1" dirty="0"/>
              <a:t> </a:t>
            </a:r>
            <a:r>
              <a:rPr lang="en-US" b="1" dirty="0" err="1"/>
              <a:t>valmis</a:t>
            </a:r>
            <a:r>
              <a:rPr lang="en-US" b="1" dirty="0"/>
              <a:t> </a:t>
            </a:r>
            <a:r>
              <a:rPr lang="en-US" b="1" dirty="0" err="1"/>
              <a:t>tehnilises</a:t>
            </a:r>
            <a:r>
              <a:rPr lang="en-US" b="1" dirty="0"/>
              <a:t> ja </a:t>
            </a:r>
            <a:r>
              <a:rPr lang="en-US" b="1" dirty="0" err="1"/>
              <a:t>sisulises</a:t>
            </a:r>
            <a:r>
              <a:rPr lang="en-US" b="1" dirty="0"/>
              <a:t> </a:t>
            </a:r>
            <a:r>
              <a:rPr lang="en-US" b="1" dirty="0" err="1"/>
              <a:t>mõttes</a:t>
            </a:r>
            <a:r>
              <a:rPr lang="en-US" b="1" dirty="0"/>
              <a:t> </a:t>
            </a:r>
            <a:r>
              <a:rPr lang="en-US" b="1" dirty="0" err="1"/>
              <a:t>telesaade</a:t>
            </a:r>
            <a:r>
              <a:rPr lang="en-US" b="1" dirty="0"/>
              <a:t>: </a:t>
            </a:r>
            <a:r>
              <a:rPr lang="et-EE" dirty="0">
                <a:hlinkClick r:id="rId2"/>
              </a:rPr>
              <a:t>Harjumaa Omavalitsuspäev (rae.ee)</a:t>
            </a:r>
            <a:r>
              <a:rPr lang="en-US" b="1" dirty="0"/>
              <a:t> </a:t>
            </a:r>
          </a:p>
          <a:p>
            <a:pPr algn="just"/>
            <a:r>
              <a:rPr lang="en-US" b="1" dirty="0" err="1"/>
              <a:t>Suurepärane</a:t>
            </a:r>
            <a:r>
              <a:rPr lang="en-US" b="1" dirty="0"/>
              <a:t> </a:t>
            </a:r>
            <a:r>
              <a:rPr lang="en-US" b="1" dirty="0" err="1"/>
              <a:t>töö</a:t>
            </a:r>
            <a:r>
              <a:rPr lang="en-US" b="1" dirty="0"/>
              <a:t> </a:t>
            </a:r>
            <a:r>
              <a:rPr lang="en-US" b="1" dirty="0" err="1"/>
              <a:t>valla</a:t>
            </a:r>
            <a:r>
              <a:rPr lang="en-US" b="1" dirty="0"/>
              <a:t> </a:t>
            </a:r>
            <a:r>
              <a:rPr lang="en-US" b="1" dirty="0" err="1"/>
              <a:t>juhtidelt</a:t>
            </a:r>
            <a:r>
              <a:rPr lang="en-US" b="1" dirty="0"/>
              <a:t> Madis </a:t>
            </a:r>
            <a:r>
              <a:rPr lang="en-US" b="1" dirty="0" err="1"/>
              <a:t>Sarikult</a:t>
            </a:r>
            <a:r>
              <a:rPr lang="en-US" b="1" dirty="0"/>
              <a:t>, </a:t>
            </a:r>
            <a:r>
              <a:rPr lang="en-US" b="1" dirty="0" err="1"/>
              <a:t>Tanel</a:t>
            </a:r>
            <a:r>
              <a:rPr lang="en-US" b="1" dirty="0"/>
              <a:t> </a:t>
            </a:r>
            <a:r>
              <a:rPr lang="en-US" b="1" dirty="0" err="1"/>
              <a:t>Tammelalt</a:t>
            </a:r>
            <a:r>
              <a:rPr lang="en-US" b="1" dirty="0"/>
              <a:t>, </a:t>
            </a:r>
            <a:r>
              <a:rPr lang="en-US" b="1" dirty="0" err="1"/>
              <a:t>Tõnis</a:t>
            </a:r>
            <a:r>
              <a:rPr lang="en-US" b="1" dirty="0"/>
              <a:t> </a:t>
            </a:r>
            <a:r>
              <a:rPr lang="en-US" b="1" dirty="0" err="1"/>
              <a:t>Kõivult</a:t>
            </a:r>
            <a:r>
              <a:rPr lang="en-US" b="1" dirty="0"/>
              <a:t> </a:t>
            </a:r>
            <a:r>
              <a:rPr lang="en-US" b="1" dirty="0" err="1"/>
              <a:t>jt</a:t>
            </a:r>
            <a:endParaRPr lang="en-US" b="1" dirty="0"/>
          </a:p>
          <a:p>
            <a:pPr algn="just"/>
            <a:r>
              <a:rPr lang="en-US" b="1" dirty="0"/>
              <a:t>TEEMA KOV INIMVARA JA NUTIKAS KOHALIK OMAVALITSUS</a:t>
            </a:r>
          </a:p>
          <a:p>
            <a:pPr algn="just"/>
            <a:r>
              <a:rPr lang="en-US" b="1" dirty="0"/>
              <a:t>DEKLARATSIOON ON LEIDNUD KOOS ÜLIKOOLI, </a:t>
            </a:r>
            <a:r>
              <a:rPr lang="en-US" b="1" dirty="0" err="1"/>
              <a:t>HOLi</a:t>
            </a:r>
            <a:r>
              <a:rPr lang="en-US" b="1" dirty="0"/>
              <a:t> ja </a:t>
            </a:r>
            <a:r>
              <a:rPr lang="en-US" b="1" dirty="0" err="1"/>
              <a:t>teiste</a:t>
            </a:r>
            <a:r>
              <a:rPr lang="en-US" b="1" dirty="0"/>
              <a:t> </a:t>
            </a:r>
            <a:r>
              <a:rPr lang="en-US" b="1" dirty="0" err="1"/>
              <a:t>partneritega</a:t>
            </a:r>
            <a:r>
              <a:rPr lang="en-US" b="1" dirty="0"/>
              <a:t> TÕSIST EDASIARENDAMIST</a:t>
            </a:r>
          </a:p>
          <a:p>
            <a:pPr algn="just"/>
            <a:r>
              <a:rPr lang="et-EE" b="1" dirty="0"/>
              <a:t>Koostöö, uued lahendusteed ja selle kajastamine loob võimaluse uutele väljakutsetele vastamiseks Omavalitsusprobeemid saavad kiiresti muutuvas keskkonnas uue tähenduse. Varasemad traditsioonilised lahendusteed ei pruugi enam uute tehnoloogiate ja IT ajastul sobida</a:t>
            </a:r>
          </a:p>
          <a:p>
            <a:endParaRPr lang="et-EE" dirty="0"/>
          </a:p>
        </p:txBody>
      </p:sp>
    </p:spTree>
    <p:extLst>
      <p:ext uri="{BB962C8B-B14F-4D97-AF65-F5344CB8AC3E}">
        <p14:creationId xmlns:p14="http://schemas.microsoft.com/office/powerpoint/2010/main" val="4202971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DCCE8-7C53-4221-8C1E-DF54C6B69EA5}"/>
              </a:ext>
            </a:extLst>
          </p:cNvPr>
          <p:cNvSpPr>
            <a:spLocks noGrp="1"/>
          </p:cNvSpPr>
          <p:nvPr>
            <p:ph type="title"/>
          </p:nvPr>
        </p:nvSpPr>
        <p:spPr>
          <a:xfrm>
            <a:off x="838200" y="365126"/>
            <a:ext cx="10515600" cy="1218578"/>
          </a:xfrm>
        </p:spPr>
        <p:txBody>
          <a:bodyPr/>
          <a:lstStyle/>
          <a:p>
            <a:endParaRPr lang="et-EE" dirty="0"/>
          </a:p>
        </p:txBody>
      </p:sp>
      <p:pic>
        <p:nvPicPr>
          <p:cNvPr id="10" name="Content Placeholder 9">
            <a:extLst>
              <a:ext uri="{FF2B5EF4-FFF2-40B4-BE49-F238E27FC236}">
                <a16:creationId xmlns:a16="http://schemas.microsoft.com/office/drawing/2014/main" id="{38BA8AAB-3D3F-4151-AEBC-B3FB26683033}"/>
              </a:ext>
            </a:extLst>
          </p:cNvPr>
          <p:cNvPicPr>
            <a:picLocks noGrp="1" noChangeAspect="1"/>
          </p:cNvPicPr>
          <p:nvPr>
            <p:ph idx="1"/>
          </p:nvPr>
        </p:nvPicPr>
        <p:blipFill>
          <a:blip r:embed="rId2"/>
          <a:stretch>
            <a:fillRect/>
          </a:stretch>
        </p:blipFill>
        <p:spPr>
          <a:xfrm>
            <a:off x="503548" y="1316576"/>
            <a:ext cx="10850252" cy="5541424"/>
          </a:xfrm>
          <a:prstGeom prst="rect">
            <a:avLst/>
          </a:prstGeom>
        </p:spPr>
      </p:pic>
    </p:spTree>
    <p:extLst>
      <p:ext uri="{BB962C8B-B14F-4D97-AF65-F5344CB8AC3E}">
        <p14:creationId xmlns:p14="http://schemas.microsoft.com/office/powerpoint/2010/main" val="1678042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3FD81-580F-429D-B598-39572CA70746}"/>
              </a:ext>
            </a:extLst>
          </p:cNvPr>
          <p:cNvSpPr>
            <a:spLocks noGrp="1"/>
          </p:cNvSpPr>
          <p:nvPr>
            <p:ph type="title"/>
          </p:nvPr>
        </p:nvSpPr>
        <p:spPr/>
        <p:txBody>
          <a:bodyPr/>
          <a:lstStyle/>
          <a:p>
            <a:pPr algn="ctr"/>
            <a:r>
              <a:rPr lang="en-US" b="1" dirty="0"/>
              <a:t>HARJUMAA I OVP RAE VALLAS 1.10.2021</a:t>
            </a:r>
            <a:endParaRPr lang="et-EE" b="1" dirty="0"/>
          </a:p>
        </p:txBody>
      </p:sp>
      <p:pic>
        <p:nvPicPr>
          <p:cNvPr id="11266" name="Picture 2" descr="https://www.rae.ee/documents/823250/912305/HOP_osavo%CC%83tjad_21.jpeg/44eba066-f301-4740-94b4-a5f90355849a?t=1633425946416">
            <a:extLst>
              <a:ext uri="{FF2B5EF4-FFF2-40B4-BE49-F238E27FC236}">
                <a16:creationId xmlns:a16="http://schemas.microsoft.com/office/drawing/2014/main" id="{C3A58B42-8337-454F-B9DE-AD00A8152D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25624"/>
            <a:ext cx="10747342"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9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B54B9-10F9-454A-96DA-C8D2E1F411B3}"/>
              </a:ext>
            </a:extLst>
          </p:cNvPr>
          <p:cNvSpPr>
            <a:spLocks noGrp="1"/>
          </p:cNvSpPr>
          <p:nvPr>
            <p:ph type="title"/>
          </p:nvPr>
        </p:nvSpPr>
        <p:spPr/>
        <p:txBody>
          <a:bodyPr/>
          <a:lstStyle/>
          <a:p>
            <a:pPr algn="ctr"/>
            <a:r>
              <a:rPr lang="en-US" b="1" dirty="0"/>
              <a:t>OVP KUI OSA ÕPPETÖÖST – UUED IDEE JA KOGEMUSED</a:t>
            </a:r>
            <a:endParaRPr lang="et-EE" b="1" dirty="0"/>
          </a:p>
        </p:txBody>
      </p:sp>
      <p:sp>
        <p:nvSpPr>
          <p:cNvPr id="3" name="Content Placeholder 2">
            <a:extLst>
              <a:ext uri="{FF2B5EF4-FFF2-40B4-BE49-F238E27FC236}">
                <a16:creationId xmlns:a16="http://schemas.microsoft.com/office/drawing/2014/main" id="{B80197E3-C790-4A75-AE0D-3E0EDDE46671}"/>
              </a:ext>
            </a:extLst>
          </p:cNvPr>
          <p:cNvSpPr>
            <a:spLocks noGrp="1"/>
          </p:cNvSpPr>
          <p:nvPr>
            <p:ph idx="1"/>
          </p:nvPr>
        </p:nvSpPr>
        <p:spPr/>
        <p:txBody>
          <a:bodyPr>
            <a:normAutofit fontScale="85000" lnSpcReduction="20000"/>
          </a:bodyPr>
          <a:lstStyle/>
          <a:p>
            <a:pPr algn="just"/>
            <a:r>
              <a:rPr lang="et-EE" b="1" dirty="0"/>
              <a:t>  </a:t>
            </a:r>
            <a:r>
              <a:rPr lang="en-US" b="1" dirty="0"/>
              <a:t>O</a:t>
            </a:r>
            <a:r>
              <a:rPr lang="et-EE" b="1" dirty="0"/>
              <a:t>mavalitsuspäeva</a:t>
            </a:r>
            <a:r>
              <a:rPr lang="en-US" b="1" dirty="0"/>
              <a:t> </a:t>
            </a:r>
            <a:r>
              <a:rPr lang="en-US" b="1" dirty="0" err="1"/>
              <a:t>ideed</a:t>
            </a:r>
            <a:r>
              <a:rPr lang="en-US" b="1" dirty="0"/>
              <a:t> </a:t>
            </a:r>
            <a:r>
              <a:rPr lang="en-US" b="1" dirty="0" err="1"/>
              <a:t>arenesid</a:t>
            </a:r>
            <a:r>
              <a:rPr lang="en-US" b="1" dirty="0"/>
              <a:t> </a:t>
            </a:r>
            <a:r>
              <a:rPr lang="en-US" b="1" dirty="0" err="1"/>
              <a:t>uuele</a:t>
            </a:r>
            <a:r>
              <a:rPr lang="en-US" b="1" dirty="0"/>
              <a:t> </a:t>
            </a:r>
            <a:r>
              <a:rPr lang="en-US" b="1" dirty="0" err="1"/>
              <a:t>tasemele</a:t>
            </a:r>
            <a:r>
              <a:rPr lang="et-EE" b="1" dirty="0"/>
              <a:t>, kui </a:t>
            </a:r>
            <a:r>
              <a:rPr lang="en-US" b="1" dirty="0" err="1"/>
              <a:t>üliõpilased</a:t>
            </a:r>
            <a:r>
              <a:rPr lang="en-US" b="1" dirty="0"/>
              <a:t> </a:t>
            </a:r>
            <a:r>
              <a:rPr lang="en-US" b="1" dirty="0" err="1"/>
              <a:t>koostasid</a:t>
            </a:r>
            <a:r>
              <a:rPr lang="en-US" b="1" dirty="0"/>
              <a:t> </a:t>
            </a:r>
            <a:r>
              <a:rPr lang="et-EE" b="1" dirty="0"/>
              <a:t>riikliku tähtpäeva tähistamiseks Tallinna Ülikooli haldus- ja ärikorralduse õppekava kohaliku valitsemise aine seminaritööd</a:t>
            </a:r>
            <a:r>
              <a:rPr lang="en-US" b="1" dirty="0"/>
              <a:t>e </a:t>
            </a:r>
            <a:r>
              <a:rPr lang="en-US" b="1" dirty="0" err="1"/>
              <a:t>raames</a:t>
            </a:r>
            <a:r>
              <a:rPr lang="en-US" b="1" dirty="0"/>
              <a:t> </a:t>
            </a:r>
            <a:r>
              <a:rPr lang="en-US" b="1" dirty="0" err="1"/>
              <a:t>oma</a:t>
            </a:r>
            <a:r>
              <a:rPr lang="en-US" b="1" dirty="0"/>
              <a:t> </a:t>
            </a:r>
            <a:r>
              <a:rPr lang="en-US" b="1" dirty="0" err="1"/>
              <a:t>esseed</a:t>
            </a:r>
            <a:r>
              <a:rPr lang="en-US" b="1" dirty="0"/>
              <a:t>.</a:t>
            </a:r>
            <a:r>
              <a:rPr lang="et-EE" b="1" dirty="0"/>
              <a:t> </a:t>
            </a:r>
            <a:endParaRPr lang="en-US" b="1" dirty="0"/>
          </a:p>
          <a:p>
            <a:pPr algn="just"/>
            <a:r>
              <a:rPr lang="et-EE" b="1" dirty="0"/>
              <a:t>Õppetöö oli korraldatud nii, et rühmatööde ettekanded tehti ühisel Zoomi keskkonnas läbi viidud seminaridel, millest võtsid osa ka valdkonna poliitikud ja eksperdid, sh Riigikogu esindajad ja mitmed kohaliku tasandi juhid . Kahel seminaripäeval osalesid ekspertidena Jan Trei (ELVL), Urve Tiidus (Riigikogu) ja Helir-Valdor Seeder (Riigikogu), Aivar Kokk (Riigikogu), Raivo Vare (ettevõtja), Ott Kasuri (ELVL) ja Sirje Ludvig (ELVL), Tarmo Tammiste (MKM), Katrin Niglas (TLÜ), Indrek Grauberg (TLÜ), Kersten Kattai (TLÜ), Erle Neeme (TLÜ), Ants Liimets (varasem Narva linnasekretär ja üleriigilise seltsi peasekretär), Eveliis Padar (Tartu Linnavolikogu esimehe nõunik), Priit Põldmäe (Rae vald), Sulev Mäeltsemees (TTÜ), Tiiu Aro (Riigikogu), Andre Sepp (Raasiku vald, HOL)</a:t>
            </a:r>
            <a:endParaRPr lang="en-US" b="1" dirty="0"/>
          </a:p>
          <a:p>
            <a:pPr algn="just"/>
            <a:r>
              <a:rPr lang="en-US" b="1" dirty="0" err="1"/>
              <a:t>Järgnesid</a:t>
            </a:r>
            <a:r>
              <a:rPr lang="en-US" b="1" dirty="0"/>
              <a:t> </a:t>
            </a:r>
            <a:r>
              <a:rPr lang="en-US" b="1" dirty="0" err="1"/>
              <a:t>üliõpilaste</a:t>
            </a:r>
            <a:r>
              <a:rPr lang="en-US" b="1" dirty="0"/>
              <a:t> </a:t>
            </a:r>
            <a:r>
              <a:rPr lang="en-US" b="1" dirty="0" err="1"/>
              <a:t>poolsed</a:t>
            </a:r>
            <a:r>
              <a:rPr lang="en-US" b="1" dirty="0"/>
              <a:t> </a:t>
            </a:r>
            <a:r>
              <a:rPr lang="en-US" b="1" dirty="0" err="1"/>
              <a:t>ettekanded</a:t>
            </a:r>
            <a:r>
              <a:rPr lang="en-US" b="1" dirty="0"/>
              <a:t> </a:t>
            </a:r>
            <a:r>
              <a:rPr lang="en-US" b="1" dirty="0" err="1"/>
              <a:t>foorumil</a:t>
            </a:r>
            <a:r>
              <a:rPr lang="en-US" b="1" dirty="0"/>
              <a:t>, </a:t>
            </a:r>
            <a:r>
              <a:rPr lang="en-US" b="1" dirty="0" err="1"/>
              <a:t>artikkel</a:t>
            </a:r>
            <a:r>
              <a:rPr lang="en-US" b="1" dirty="0"/>
              <a:t> OVP </a:t>
            </a:r>
            <a:r>
              <a:rPr lang="en-US" b="1" dirty="0" err="1"/>
              <a:t>kogumikus</a:t>
            </a:r>
            <a:endParaRPr lang="en-US" b="1" dirty="0"/>
          </a:p>
          <a:p>
            <a:pPr algn="just"/>
            <a:r>
              <a:rPr lang="en-US" b="1" dirty="0" err="1"/>
              <a:t>Uus</a:t>
            </a:r>
            <a:r>
              <a:rPr lang="en-US" b="1" dirty="0"/>
              <a:t> </a:t>
            </a:r>
            <a:r>
              <a:rPr lang="en-US" b="1" dirty="0" err="1"/>
              <a:t>tase</a:t>
            </a:r>
            <a:r>
              <a:rPr lang="en-US" b="1" dirty="0"/>
              <a:t> on </a:t>
            </a:r>
            <a:r>
              <a:rPr lang="en-US" b="1" dirty="0" err="1"/>
              <a:t>noorte</a:t>
            </a:r>
            <a:r>
              <a:rPr lang="en-US" b="1" dirty="0"/>
              <a:t> </a:t>
            </a:r>
            <a:r>
              <a:rPr lang="en-US" b="1" dirty="0" err="1"/>
              <a:t>ühine</a:t>
            </a:r>
            <a:r>
              <a:rPr lang="en-US" b="1" dirty="0"/>
              <a:t> </a:t>
            </a:r>
            <a:r>
              <a:rPr lang="en-US" b="1" dirty="0" err="1"/>
              <a:t>esinemine</a:t>
            </a:r>
            <a:r>
              <a:rPr lang="en-US" b="1" dirty="0"/>
              <a:t> </a:t>
            </a:r>
            <a:r>
              <a:rPr lang="en-US" b="1" dirty="0" err="1"/>
              <a:t>tänasel</a:t>
            </a:r>
            <a:r>
              <a:rPr lang="en-US" b="1" dirty="0"/>
              <a:t> </a:t>
            </a:r>
            <a:r>
              <a:rPr lang="en-US" b="1" dirty="0" err="1"/>
              <a:t>kollokviumil</a:t>
            </a:r>
            <a:r>
              <a:rPr lang="en-US" b="1" dirty="0"/>
              <a:t> …  </a:t>
            </a:r>
            <a:endParaRPr lang="et-EE" b="1" dirty="0"/>
          </a:p>
        </p:txBody>
      </p:sp>
    </p:spTree>
    <p:extLst>
      <p:ext uri="{BB962C8B-B14F-4D97-AF65-F5344CB8AC3E}">
        <p14:creationId xmlns:p14="http://schemas.microsoft.com/office/powerpoint/2010/main" val="2394715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29D35-61B4-4CD2-A00E-A02CE4DF898E}"/>
              </a:ext>
            </a:extLst>
          </p:cNvPr>
          <p:cNvSpPr>
            <a:spLocks noGrp="1"/>
          </p:cNvSpPr>
          <p:nvPr>
            <p:ph type="title"/>
          </p:nvPr>
        </p:nvSpPr>
        <p:spPr/>
        <p:txBody>
          <a:bodyPr/>
          <a:lstStyle/>
          <a:p>
            <a:r>
              <a:rPr lang="en-US" b="1" dirty="0"/>
              <a:t>TULEVIK KUULUB NOORTELE &amp; </a:t>
            </a:r>
            <a:r>
              <a:rPr lang="en-US" b="1" dirty="0" err="1"/>
              <a:t>töö</a:t>
            </a:r>
            <a:r>
              <a:rPr lang="en-US" b="1" dirty="0"/>
              <a:t>  </a:t>
            </a:r>
            <a:r>
              <a:rPr lang="en-US" b="1" dirty="0" err="1"/>
              <a:t>deklaratsioonidega</a:t>
            </a:r>
            <a:r>
              <a:rPr lang="en-US" b="1" dirty="0"/>
              <a:t> </a:t>
            </a:r>
            <a:r>
              <a:rPr lang="en-US" b="1" dirty="0" err="1"/>
              <a:t>vajab</a:t>
            </a:r>
            <a:r>
              <a:rPr lang="en-US" b="1" dirty="0"/>
              <a:t> </a:t>
            </a:r>
            <a:r>
              <a:rPr lang="en-US" b="1" dirty="0" err="1"/>
              <a:t>uusi</a:t>
            </a:r>
            <a:r>
              <a:rPr lang="en-US" b="1" dirty="0"/>
              <a:t> </a:t>
            </a:r>
            <a:r>
              <a:rPr lang="en-US" b="1" dirty="0" err="1"/>
              <a:t>mõtteid</a:t>
            </a:r>
            <a:r>
              <a:rPr lang="en-US" b="1" dirty="0"/>
              <a:t> …</a:t>
            </a:r>
            <a:endParaRPr lang="et-EE" b="1" dirty="0"/>
          </a:p>
        </p:txBody>
      </p:sp>
      <p:sp>
        <p:nvSpPr>
          <p:cNvPr id="3" name="Content Placeholder 2">
            <a:extLst>
              <a:ext uri="{FF2B5EF4-FFF2-40B4-BE49-F238E27FC236}">
                <a16:creationId xmlns:a16="http://schemas.microsoft.com/office/drawing/2014/main" id="{9806CBFE-02C6-44FF-A4A2-1F72FD47FFAC}"/>
              </a:ext>
            </a:extLst>
          </p:cNvPr>
          <p:cNvSpPr>
            <a:spLocks noGrp="1"/>
          </p:cNvSpPr>
          <p:nvPr>
            <p:ph idx="1"/>
          </p:nvPr>
        </p:nvSpPr>
        <p:spPr/>
        <p:txBody>
          <a:bodyPr>
            <a:normAutofit fontScale="92500" lnSpcReduction="10000"/>
          </a:bodyPr>
          <a:lstStyle/>
          <a:p>
            <a:pPr algn="just"/>
            <a:r>
              <a:rPr lang="en-US" dirty="0" err="1"/>
              <a:t>Üliõpilased</a:t>
            </a:r>
            <a:r>
              <a:rPr lang="et-EE" dirty="0"/>
              <a:t> ütlevad: „Mõte oleks selles, et ükskõik millises Eesti piirkonnas inimesed saaksid ise valida, mida tol päeval ühiselt koos teha ning juhtida ühtlasi seeläbi tähelepanu, et saaksid tavakodanikud oma kohalikku elu kõik ise korraldada . Lisaks juba korraldatavale omavalitsuspäevale, koos paljude ettekannete ja pidulike vastuvõttudega, pakuvad autorid välja </a:t>
            </a:r>
            <a:r>
              <a:rPr lang="en-US" dirty="0" err="1"/>
              <a:t>omapoolsed</a:t>
            </a:r>
            <a:r>
              <a:rPr lang="et-EE" dirty="0"/>
              <a:t> lahendused . .  .</a:t>
            </a:r>
          </a:p>
          <a:p>
            <a:pPr algn="just"/>
            <a:r>
              <a:rPr lang="et-EE" dirty="0"/>
              <a:t>Millised konkreetsed ettepanekud üliõpilased tegid – saab lugeda juba </a:t>
            </a:r>
            <a:r>
              <a:rPr lang="en-US" dirty="0" err="1"/>
              <a:t>nende</a:t>
            </a:r>
            <a:r>
              <a:rPr lang="en-US" dirty="0"/>
              <a:t> </a:t>
            </a:r>
            <a:r>
              <a:rPr lang="en-US" dirty="0" err="1"/>
              <a:t>omavalitsuspäeva</a:t>
            </a:r>
            <a:r>
              <a:rPr lang="en-US" dirty="0"/>
              <a:t> </a:t>
            </a:r>
            <a:r>
              <a:rPr lang="et-EE" dirty="0"/>
              <a:t>artiklist</a:t>
            </a:r>
            <a:r>
              <a:rPr lang="en-US" dirty="0"/>
              <a:t>. Vast ka </a:t>
            </a:r>
            <a:r>
              <a:rPr lang="en-US" dirty="0" err="1"/>
              <a:t>tänasest</a:t>
            </a:r>
            <a:r>
              <a:rPr lang="en-US" dirty="0"/>
              <a:t> </a:t>
            </a:r>
            <a:r>
              <a:rPr lang="en-US" dirty="0" err="1"/>
              <a:t>ettekandest</a:t>
            </a:r>
            <a:r>
              <a:rPr lang="en-US" dirty="0"/>
              <a:t> …</a:t>
            </a:r>
          </a:p>
          <a:p>
            <a:pPr algn="just"/>
            <a:r>
              <a:rPr lang="en-US" dirty="0"/>
              <a:t>OVP-de </a:t>
            </a:r>
            <a:r>
              <a:rPr lang="en-US" dirty="0" err="1"/>
              <a:t>deklaratsioonid</a:t>
            </a:r>
            <a:r>
              <a:rPr lang="en-US" dirty="0"/>
              <a:t> anti </a:t>
            </a:r>
            <a:r>
              <a:rPr lang="en-US" dirty="0" err="1"/>
              <a:t>edasi</a:t>
            </a:r>
            <a:r>
              <a:rPr lang="en-US" dirty="0"/>
              <a:t> </a:t>
            </a:r>
            <a:r>
              <a:rPr lang="en-US" dirty="0" err="1"/>
              <a:t>nii</a:t>
            </a:r>
            <a:r>
              <a:rPr lang="en-US" dirty="0"/>
              <a:t> </a:t>
            </a:r>
            <a:r>
              <a:rPr lang="en-US" dirty="0" err="1"/>
              <a:t>Riigikogu</a:t>
            </a:r>
            <a:r>
              <a:rPr lang="en-US" dirty="0"/>
              <a:t> </a:t>
            </a:r>
            <a:r>
              <a:rPr lang="en-US" dirty="0" err="1"/>
              <a:t>juhatusele</a:t>
            </a:r>
            <a:r>
              <a:rPr lang="en-US" dirty="0"/>
              <a:t> </a:t>
            </a:r>
            <a:r>
              <a:rPr lang="en-US" dirty="0" err="1"/>
              <a:t>kui</a:t>
            </a:r>
            <a:r>
              <a:rPr lang="en-US" dirty="0"/>
              <a:t> ka </a:t>
            </a:r>
            <a:r>
              <a:rPr lang="en-US" dirty="0" err="1"/>
              <a:t>Vabariigi</a:t>
            </a:r>
            <a:r>
              <a:rPr lang="en-US" dirty="0"/>
              <a:t> </a:t>
            </a:r>
            <a:r>
              <a:rPr lang="en-US" dirty="0" err="1"/>
              <a:t>Valitsuse</a:t>
            </a:r>
            <a:r>
              <a:rPr lang="en-US" dirty="0"/>
              <a:t> ja </a:t>
            </a:r>
            <a:r>
              <a:rPr lang="en-US" dirty="0" err="1"/>
              <a:t>Eesti</a:t>
            </a:r>
            <a:r>
              <a:rPr lang="en-US" dirty="0"/>
              <a:t> </a:t>
            </a:r>
            <a:r>
              <a:rPr lang="en-US" dirty="0" err="1"/>
              <a:t>Linnade</a:t>
            </a:r>
            <a:r>
              <a:rPr lang="en-US" dirty="0"/>
              <a:t> ja </a:t>
            </a:r>
            <a:r>
              <a:rPr lang="en-US" dirty="0" err="1"/>
              <a:t>Valdade</a:t>
            </a:r>
            <a:r>
              <a:rPr lang="en-US" dirty="0"/>
              <a:t> </a:t>
            </a:r>
            <a:r>
              <a:rPr lang="en-US" dirty="0" err="1"/>
              <a:t>Liidu</a:t>
            </a:r>
            <a:r>
              <a:rPr lang="en-US" dirty="0"/>
              <a:t> </a:t>
            </a:r>
            <a:r>
              <a:rPr lang="en-US" dirty="0" err="1"/>
              <a:t>juhatusele</a:t>
            </a:r>
            <a:r>
              <a:rPr lang="en-US" dirty="0"/>
              <a:t>. </a:t>
            </a:r>
            <a:r>
              <a:rPr lang="en-US" dirty="0" err="1"/>
              <a:t>Arutelud</a:t>
            </a:r>
            <a:r>
              <a:rPr lang="en-US" dirty="0"/>
              <a:t> </a:t>
            </a:r>
            <a:r>
              <a:rPr lang="en-US" dirty="0" err="1"/>
              <a:t>toimusid</a:t>
            </a:r>
            <a:r>
              <a:rPr lang="en-US" dirty="0"/>
              <a:t> ka </a:t>
            </a:r>
            <a:r>
              <a:rPr lang="en-US" dirty="0" err="1"/>
              <a:t>Riigikogu</a:t>
            </a:r>
            <a:r>
              <a:rPr lang="en-US" dirty="0"/>
              <a:t> </a:t>
            </a:r>
            <a:r>
              <a:rPr lang="en-US" dirty="0" err="1"/>
              <a:t>komisjonides</a:t>
            </a:r>
            <a:r>
              <a:rPr lang="en-US" dirty="0"/>
              <a:t>, </a:t>
            </a:r>
            <a:r>
              <a:rPr lang="en-US" dirty="0" err="1"/>
              <a:t>kajastamist</a:t>
            </a:r>
            <a:r>
              <a:rPr lang="en-US" dirty="0"/>
              <a:t> </a:t>
            </a:r>
            <a:r>
              <a:rPr lang="en-US" dirty="0" err="1"/>
              <a:t>leiavad</a:t>
            </a:r>
            <a:r>
              <a:rPr lang="en-US" dirty="0"/>
              <a:t> need ka  ELVL </a:t>
            </a:r>
            <a:r>
              <a:rPr lang="en-US" dirty="0" err="1"/>
              <a:t>dokumentides</a:t>
            </a:r>
            <a:r>
              <a:rPr lang="en-US" dirty="0"/>
              <a:t>. </a:t>
            </a:r>
            <a:r>
              <a:rPr lang="en-US" dirty="0" err="1"/>
              <a:t>Arenguruumi</a:t>
            </a:r>
            <a:r>
              <a:rPr lang="en-US" dirty="0"/>
              <a:t> on </a:t>
            </a:r>
            <a:r>
              <a:rPr lang="en-US" dirty="0" err="1"/>
              <a:t>siin</a:t>
            </a:r>
            <a:r>
              <a:rPr lang="en-US" dirty="0"/>
              <a:t> </a:t>
            </a:r>
            <a:r>
              <a:rPr lang="en-US" dirty="0" err="1"/>
              <a:t>aga</a:t>
            </a:r>
            <a:r>
              <a:rPr lang="en-US" dirty="0"/>
              <a:t> </a:t>
            </a:r>
            <a:r>
              <a:rPr lang="en-US" dirty="0" err="1"/>
              <a:t>veel</a:t>
            </a:r>
            <a:r>
              <a:rPr lang="en-US" dirty="0"/>
              <a:t> </a:t>
            </a:r>
            <a:r>
              <a:rPr lang="en-US" dirty="0" err="1"/>
              <a:t>kindlasti</a:t>
            </a:r>
            <a:r>
              <a:rPr lang="en-US" dirty="0"/>
              <a:t> …</a:t>
            </a:r>
            <a:endParaRPr lang="et-EE" dirty="0"/>
          </a:p>
          <a:p>
            <a:endParaRPr lang="et-EE" dirty="0"/>
          </a:p>
        </p:txBody>
      </p:sp>
    </p:spTree>
    <p:extLst>
      <p:ext uri="{BB962C8B-B14F-4D97-AF65-F5344CB8AC3E}">
        <p14:creationId xmlns:p14="http://schemas.microsoft.com/office/powerpoint/2010/main" val="1619938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A10CD-0198-4155-8700-6035451773C8}"/>
              </a:ext>
            </a:extLst>
          </p:cNvPr>
          <p:cNvSpPr>
            <a:spLocks noGrp="1"/>
          </p:cNvSpPr>
          <p:nvPr>
            <p:ph type="title"/>
          </p:nvPr>
        </p:nvSpPr>
        <p:spPr/>
        <p:txBody>
          <a:bodyPr>
            <a:normAutofit/>
          </a:bodyPr>
          <a:lstStyle/>
          <a:p>
            <a:pPr algn="ctr"/>
            <a:r>
              <a:rPr lang="en-US" b="1" dirty="0"/>
              <a:t>KOOSTÖÖ JÄTKUB – OVP DEKLARATSIOONID ON ÜLE ANTUD, RIIGIKOGU 16.11.2021</a:t>
            </a:r>
            <a:endParaRPr lang="et-EE" b="1" dirty="0"/>
          </a:p>
        </p:txBody>
      </p:sp>
      <p:pic>
        <p:nvPicPr>
          <p:cNvPr id="5" name="Content Placeholder 4">
            <a:extLst>
              <a:ext uri="{FF2B5EF4-FFF2-40B4-BE49-F238E27FC236}">
                <a16:creationId xmlns:a16="http://schemas.microsoft.com/office/drawing/2014/main" id="{32A8D893-11D4-4893-B703-3A2962A6A0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122" y="1690688"/>
            <a:ext cx="12078878" cy="5167312"/>
          </a:xfrm>
        </p:spPr>
      </p:pic>
    </p:spTree>
    <p:extLst>
      <p:ext uri="{BB962C8B-B14F-4D97-AF65-F5344CB8AC3E}">
        <p14:creationId xmlns:p14="http://schemas.microsoft.com/office/powerpoint/2010/main" val="3756695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BDE11-0C2F-415C-BDEB-DBDC3F9A4468}"/>
              </a:ext>
            </a:extLst>
          </p:cNvPr>
          <p:cNvSpPr>
            <a:spLocks noGrp="1"/>
          </p:cNvSpPr>
          <p:nvPr>
            <p:ph type="title"/>
          </p:nvPr>
        </p:nvSpPr>
        <p:spPr/>
        <p:txBody>
          <a:bodyPr/>
          <a:lstStyle/>
          <a:p>
            <a:pPr algn="ctr"/>
            <a:r>
              <a:rPr lang="en-US" b="1" dirty="0"/>
              <a:t>OVP &amp; KOGUMIK OOTAB ANALÜÜSI …</a:t>
            </a:r>
            <a:endParaRPr lang="et-EE" b="1" dirty="0"/>
          </a:p>
        </p:txBody>
      </p:sp>
      <p:pic>
        <p:nvPicPr>
          <p:cNvPr id="1026" name="Picture 2">
            <a:extLst>
              <a:ext uri="{FF2B5EF4-FFF2-40B4-BE49-F238E27FC236}">
                <a16:creationId xmlns:a16="http://schemas.microsoft.com/office/drawing/2014/main" id="{542FD927-A913-4DEF-ACD7-0BFD5CFAD4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8157" y="1825625"/>
            <a:ext cx="10001839" cy="4961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943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7C52B-C27E-429A-9C3C-63FB79CA8B56}"/>
              </a:ext>
            </a:extLst>
          </p:cNvPr>
          <p:cNvSpPr>
            <a:spLocks noGrp="1"/>
          </p:cNvSpPr>
          <p:nvPr>
            <p:ph type="title"/>
          </p:nvPr>
        </p:nvSpPr>
        <p:spPr/>
        <p:txBody>
          <a:bodyPr/>
          <a:lstStyle/>
          <a:p>
            <a:pPr algn="ctr"/>
            <a:r>
              <a:rPr lang="en-US" b="1" dirty="0"/>
              <a:t>OMAVALITSUSPÄEVAD JÄTKUVAD</a:t>
            </a:r>
            <a:endParaRPr lang="et-EE" b="1" dirty="0"/>
          </a:p>
        </p:txBody>
      </p:sp>
      <p:sp>
        <p:nvSpPr>
          <p:cNvPr id="3" name="Content Placeholder 2">
            <a:extLst>
              <a:ext uri="{FF2B5EF4-FFF2-40B4-BE49-F238E27FC236}">
                <a16:creationId xmlns:a16="http://schemas.microsoft.com/office/drawing/2014/main" id="{3B0C8F24-2379-4974-B9A4-D0ECA60A1802}"/>
              </a:ext>
            </a:extLst>
          </p:cNvPr>
          <p:cNvSpPr>
            <a:spLocks noGrp="1"/>
          </p:cNvSpPr>
          <p:nvPr>
            <p:ph idx="1"/>
          </p:nvPr>
        </p:nvSpPr>
        <p:spPr/>
        <p:txBody>
          <a:bodyPr>
            <a:normAutofit fontScale="77500" lnSpcReduction="20000"/>
          </a:bodyPr>
          <a:lstStyle/>
          <a:p>
            <a:pPr algn="ctr"/>
            <a:r>
              <a:rPr lang="en-US" b="1" dirty="0"/>
              <a:t>ETTEVALMISTUSED ON ALANUD:</a:t>
            </a:r>
          </a:p>
          <a:p>
            <a:pPr algn="ctr"/>
            <a:endParaRPr lang="en-US" b="1" dirty="0"/>
          </a:p>
          <a:p>
            <a:pPr algn="ctr"/>
            <a:r>
              <a:rPr lang="en-US" b="1" dirty="0"/>
              <a:t> EESTI VII OVP VILJANDIS TEEMAL</a:t>
            </a:r>
          </a:p>
          <a:p>
            <a:pPr algn="ctr"/>
            <a:r>
              <a:rPr lang="et-EE" b="1" dirty="0"/>
              <a:t>Viljandi, </a:t>
            </a:r>
            <a:r>
              <a:rPr lang="en-US" b="1" dirty="0"/>
              <a:t>22.-23. </a:t>
            </a:r>
            <a:r>
              <a:rPr lang="et-EE" b="1" dirty="0"/>
              <a:t>september 2022</a:t>
            </a:r>
          </a:p>
          <a:p>
            <a:pPr algn="ctr"/>
            <a:r>
              <a:rPr lang="et-EE" b="1" dirty="0"/>
              <a:t>Teema </a:t>
            </a:r>
            <a:r>
              <a:rPr lang="et-EE" b="1" i="1" dirty="0"/>
              <a:t>„Elule aastaid ja aastatele elu!“</a:t>
            </a:r>
            <a:endParaRPr lang="et-EE" b="1" dirty="0"/>
          </a:p>
          <a:p>
            <a:pPr algn="ctr"/>
            <a:endParaRPr lang="en-US" b="1" dirty="0"/>
          </a:p>
          <a:p>
            <a:pPr algn="ctr"/>
            <a:r>
              <a:rPr lang="en-US" b="1" dirty="0"/>
              <a:t>HOP 2022 VIIMSI VALLAS</a:t>
            </a:r>
          </a:p>
          <a:p>
            <a:pPr algn="ctr"/>
            <a:r>
              <a:rPr lang="et-EE" b="1" dirty="0"/>
              <a:t>Teema </a:t>
            </a:r>
            <a:r>
              <a:rPr lang="et-EE" b="1" i="1" dirty="0"/>
              <a:t>„Elukestev huviharidus – tegusana teel“</a:t>
            </a:r>
            <a:endParaRPr lang="et-EE" b="1" dirty="0"/>
          </a:p>
          <a:p>
            <a:pPr algn="ctr"/>
            <a:r>
              <a:rPr lang="en-US" b="1"/>
              <a:t>JÄRGE OOTAV</a:t>
            </a:r>
            <a:endParaRPr lang="en-US" b="1" dirty="0"/>
          </a:p>
          <a:p>
            <a:pPr algn="ctr"/>
            <a:r>
              <a:rPr lang="en-US" b="1" dirty="0"/>
              <a:t>EESTI VIII OVP RAE VALLAS</a:t>
            </a:r>
          </a:p>
          <a:p>
            <a:pPr algn="ctr"/>
            <a:r>
              <a:rPr lang="en-US" b="1" dirty="0"/>
              <a:t>EESTI IX OVP VÕRUS </a:t>
            </a:r>
          </a:p>
          <a:p>
            <a:pPr algn="ctr"/>
            <a:r>
              <a:rPr lang="en-US" b="1" dirty="0"/>
              <a:t>...</a:t>
            </a:r>
          </a:p>
        </p:txBody>
      </p:sp>
    </p:spTree>
    <p:extLst>
      <p:ext uri="{BB962C8B-B14F-4D97-AF65-F5344CB8AC3E}">
        <p14:creationId xmlns:p14="http://schemas.microsoft.com/office/powerpoint/2010/main" val="2833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8380-035E-4E02-B59E-F20817CDA84C}"/>
              </a:ext>
            </a:extLst>
          </p:cNvPr>
          <p:cNvSpPr>
            <a:spLocks noGrp="1"/>
          </p:cNvSpPr>
          <p:nvPr>
            <p:ph type="title"/>
          </p:nvPr>
        </p:nvSpPr>
        <p:spPr/>
        <p:txBody>
          <a:bodyPr/>
          <a:lstStyle/>
          <a:p>
            <a:pPr algn="ctr"/>
            <a:r>
              <a:rPr lang="en-US" b="1" dirty="0"/>
              <a:t>MÕTTELENDU TÄNASELE KOLLOKVIUMILE!</a:t>
            </a:r>
            <a:endParaRPr lang="et-EE" b="1" dirty="0"/>
          </a:p>
        </p:txBody>
      </p:sp>
      <p:sp>
        <p:nvSpPr>
          <p:cNvPr id="3" name="Content Placeholder 2">
            <a:extLst>
              <a:ext uri="{FF2B5EF4-FFF2-40B4-BE49-F238E27FC236}">
                <a16:creationId xmlns:a16="http://schemas.microsoft.com/office/drawing/2014/main" id="{B78FB469-54E1-4AD4-9016-2E7A541BE1F6}"/>
              </a:ext>
            </a:extLst>
          </p:cNvPr>
          <p:cNvSpPr>
            <a:spLocks noGrp="1"/>
          </p:cNvSpPr>
          <p:nvPr>
            <p:ph idx="1"/>
          </p:nvPr>
        </p:nvSpPr>
        <p:spPr/>
        <p:txBody>
          <a:bodyPr/>
          <a:lstStyle/>
          <a:p>
            <a:endParaRPr lang="en-US" dirty="0"/>
          </a:p>
          <a:p>
            <a:r>
              <a:rPr lang="en-US" sz="5400" b="1" dirty="0"/>
              <a:t>JÄTKU TRADITSIOONILE &amp; UUSI IDEID JÄRGNEVATELE TEGIJATELE …</a:t>
            </a:r>
            <a:endParaRPr lang="et-EE" sz="5400" b="1" dirty="0"/>
          </a:p>
          <a:p>
            <a:endParaRPr lang="et-EE" dirty="0"/>
          </a:p>
        </p:txBody>
      </p:sp>
    </p:spTree>
    <p:extLst>
      <p:ext uri="{BB962C8B-B14F-4D97-AF65-F5344CB8AC3E}">
        <p14:creationId xmlns:p14="http://schemas.microsoft.com/office/powerpoint/2010/main" val="1016735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4B72-A3D8-4973-8EB1-B119478EBE92}"/>
              </a:ext>
            </a:extLst>
          </p:cNvPr>
          <p:cNvSpPr>
            <a:spLocks noGrp="1"/>
          </p:cNvSpPr>
          <p:nvPr>
            <p:ph type="title"/>
          </p:nvPr>
        </p:nvSpPr>
        <p:spPr>
          <a:xfrm>
            <a:off x="838200" y="207391"/>
            <a:ext cx="10515600" cy="1483298"/>
          </a:xfrm>
        </p:spPr>
        <p:txBody>
          <a:bodyPr>
            <a:normAutofit fontScale="90000"/>
          </a:bodyPr>
          <a:lstStyle/>
          <a:p>
            <a:pPr algn="ctr"/>
            <a:r>
              <a:rPr lang="et-EE" b="1" dirty="0"/>
              <a:t>Vestlustes Soome kolleegidega oli selgunud, et Soomes tähistati laialdaselt nende esimese omavalitsusseaduse vastuvõtmist 1865. aastal</a:t>
            </a:r>
            <a:endParaRPr lang="et-EE" dirty="0"/>
          </a:p>
        </p:txBody>
      </p:sp>
      <p:sp>
        <p:nvSpPr>
          <p:cNvPr id="3" name="Content Placeholder 2">
            <a:extLst>
              <a:ext uri="{FF2B5EF4-FFF2-40B4-BE49-F238E27FC236}">
                <a16:creationId xmlns:a16="http://schemas.microsoft.com/office/drawing/2014/main" id="{DDC213BD-6912-479C-B797-F3654162B704}"/>
              </a:ext>
            </a:extLst>
          </p:cNvPr>
          <p:cNvSpPr>
            <a:spLocks noGrp="1"/>
          </p:cNvSpPr>
          <p:nvPr>
            <p:ph idx="1"/>
          </p:nvPr>
        </p:nvSpPr>
        <p:spPr/>
        <p:txBody>
          <a:bodyPr>
            <a:normAutofit fontScale="92500" lnSpcReduction="10000"/>
          </a:bodyPr>
          <a:lstStyle/>
          <a:p>
            <a:pPr algn="just"/>
            <a:r>
              <a:rPr lang="et-EE" b="1" dirty="0"/>
              <a:t>Eelnevast ajendatuna asusid Sulev Lääne koos Sulev Mäeltsemehe ja Sirje Ludvigi ning Tallinna Ülikooli üliõpilastega uurima täpsemalt ka meie selle perioodi omavalitsust käsitlevad õigusruumi ja praktikat. Üliõpilaste gruppi juhtis riigiteaduste magistrant Eda Lippur. Tulemusena selgus, et pärast pikki ja keerukaid diskussioone kiideti eeltoodud seadus 19. veebruaril (küünlakuul) 1866. aastal Peterburis heaks ning selle rakendamiseks anti mitmeid õigusakte. Seadus jõustati 1. oktoobril 1886 ning sellega olid eestlased koos lätlastega esimest korda peale pikki sajandeid saanud võimaluse ise oma avalikku elu korraldama hakata. </a:t>
            </a:r>
            <a:endParaRPr lang="en-US" b="1" dirty="0"/>
          </a:p>
          <a:p>
            <a:pPr algn="just"/>
            <a:r>
              <a:rPr lang="et-EE" b="1" dirty="0"/>
              <a:t> Poliitilisele vabanemisele eelnes aga pikk võitluste periood, et saavutada isiku- ja majanduslik vabanemine (tegemist oli ikkagi protsesside algusega). </a:t>
            </a:r>
          </a:p>
        </p:txBody>
      </p:sp>
    </p:spTree>
    <p:extLst>
      <p:ext uri="{BB962C8B-B14F-4D97-AF65-F5344CB8AC3E}">
        <p14:creationId xmlns:p14="http://schemas.microsoft.com/office/powerpoint/2010/main" val="396133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A372-F02E-4831-977D-9618A270396C}"/>
              </a:ext>
            </a:extLst>
          </p:cNvPr>
          <p:cNvSpPr>
            <a:spLocks noGrp="1"/>
          </p:cNvSpPr>
          <p:nvPr>
            <p:ph type="title"/>
          </p:nvPr>
        </p:nvSpPr>
        <p:spPr/>
        <p:txBody>
          <a:bodyPr>
            <a:normAutofit/>
          </a:bodyPr>
          <a:lstStyle/>
          <a:p>
            <a:r>
              <a:rPr lang="et-EE" b="1" dirty="0"/>
              <a:t>Viljandi Eesti Põllumeeste Seltsi aadressis, mis kannab tema esimehe C. R. Jakobsoni jt. allkirja</a:t>
            </a:r>
          </a:p>
        </p:txBody>
      </p:sp>
      <p:sp>
        <p:nvSpPr>
          <p:cNvPr id="3" name="Content Placeholder 2">
            <a:extLst>
              <a:ext uri="{FF2B5EF4-FFF2-40B4-BE49-F238E27FC236}">
                <a16:creationId xmlns:a16="http://schemas.microsoft.com/office/drawing/2014/main" id="{7A03BCB1-1A88-4593-BC02-C2885A7B1439}"/>
              </a:ext>
            </a:extLst>
          </p:cNvPr>
          <p:cNvSpPr>
            <a:spLocks noGrp="1"/>
          </p:cNvSpPr>
          <p:nvPr>
            <p:ph idx="1"/>
          </p:nvPr>
        </p:nvSpPr>
        <p:spPr/>
        <p:txBody>
          <a:bodyPr>
            <a:normAutofit fontScale="85000" lnSpcReduction="20000"/>
          </a:bodyPr>
          <a:lstStyle/>
          <a:p>
            <a:r>
              <a:rPr lang="et-EE" dirty="0"/>
              <a:t> «Meie talupoegade elu on ennast wiimaste aastate sees ütlemata suurelt muutnud, ning nimelt sellest ajast saani, kus meie wallad oma walitsuse ise enese kätte saiwad ...» </a:t>
            </a:r>
            <a:endParaRPr lang="en-US" dirty="0"/>
          </a:p>
          <a:p>
            <a:r>
              <a:rPr lang="et-EE" dirty="0"/>
              <a:t>Ainult tänu uuele vallaseadusele said tegelikus elus võimalikuks mõnedki seni ennekuulmatud tõsiasjad. Orajõe kogukonnakohus näiteks kihutas 1884. aastal reformieelse õiguse alusel kohtulaua taha kippunud paruni sealt minema ja sarjas ta õige rängasti, kuid ometi osavasti läbi. </a:t>
            </a:r>
            <a:endParaRPr lang="en-US" dirty="0"/>
          </a:p>
          <a:p>
            <a:r>
              <a:rPr lang="et-EE" dirty="0"/>
              <a:t>Alus eestlaste elu uuele enesekorralduse etapile oli loodud. Edasi sõltus suures osas kas sellega ka sisuliselt toime tuldi – ajalugu näitab et kokkuvõttes suurepäraselt. </a:t>
            </a:r>
            <a:endParaRPr lang="en-US" dirty="0"/>
          </a:p>
          <a:p>
            <a:r>
              <a:rPr lang="et-EE" dirty="0"/>
              <a:t>Tänu meie eelnevate põlvkondade vaimujõule ning visadusele loodi Eesti Vabariik ning 25 aastat tagasi ma selle ka taastasime – mõlemal juhul vundamendis kohalik omavalitsus, mille loomisel ja arendamisel oli 1866. aasta nn vallaseadusel ülimalt suur osatähtsus. </a:t>
            </a:r>
          </a:p>
        </p:txBody>
      </p:sp>
    </p:spTree>
    <p:extLst>
      <p:ext uri="{BB962C8B-B14F-4D97-AF65-F5344CB8AC3E}">
        <p14:creationId xmlns:p14="http://schemas.microsoft.com/office/powerpoint/2010/main" val="1899200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5FFA-420C-410D-A89E-08DA0DB639CA}"/>
              </a:ext>
            </a:extLst>
          </p:cNvPr>
          <p:cNvSpPr>
            <a:spLocks noGrp="1"/>
          </p:cNvSpPr>
          <p:nvPr>
            <p:ph type="title"/>
          </p:nvPr>
        </p:nvSpPr>
        <p:spPr/>
        <p:txBody>
          <a:bodyPr/>
          <a:lstStyle/>
          <a:p>
            <a:pPr algn="ctr"/>
            <a:r>
              <a:rPr lang="en-US" b="1" dirty="0"/>
              <a:t>ETTEPANEK: KUTSUDA RIIGIKOGUS KOKKU EESTI I OMAVALITSUSPÄEV</a:t>
            </a:r>
            <a:endParaRPr lang="et-EE" b="1" dirty="0"/>
          </a:p>
        </p:txBody>
      </p:sp>
      <p:sp>
        <p:nvSpPr>
          <p:cNvPr id="3" name="Content Placeholder 2">
            <a:extLst>
              <a:ext uri="{FF2B5EF4-FFF2-40B4-BE49-F238E27FC236}">
                <a16:creationId xmlns:a16="http://schemas.microsoft.com/office/drawing/2014/main" id="{662ABFE9-1770-41C5-B51C-AA911D513D39}"/>
              </a:ext>
            </a:extLst>
          </p:cNvPr>
          <p:cNvSpPr>
            <a:spLocks noGrp="1"/>
          </p:cNvSpPr>
          <p:nvPr>
            <p:ph idx="1"/>
          </p:nvPr>
        </p:nvSpPr>
        <p:spPr/>
        <p:txBody>
          <a:bodyPr>
            <a:normAutofit/>
          </a:bodyPr>
          <a:lstStyle/>
          <a:p>
            <a:endParaRPr lang="fi-FI" dirty="0"/>
          </a:p>
          <a:p>
            <a:pPr algn="just"/>
            <a:r>
              <a:rPr lang="et-EE" sz="3000" dirty="0"/>
              <a:t>Vallakogukonna seaduse tõlkis tallinna murdesse Fr. R. Kreutzwald, mille eest talle anti teenetemärk</a:t>
            </a:r>
            <a:endParaRPr lang="fi-FI" sz="3000" dirty="0"/>
          </a:p>
          <a:p>
            <a:pPr algn="just"/>
            <a:r>
              <a:rPr lang="fi-FI" sz="3000" dirty="0"/>
              <a:t>Paljud Eesti riigimehed, omavalitsustegelased ja teadlased on pidanud 1866. aasta seadust  väga oluliseks. </a:t>
            </a:r>
          </a:p>
          <a:p>
            <a:pPr algn="just"/>
            <a:r>
              <a:rPr lang="fi-FI" sz="3000" dirty="0"/>
              <a:t>Kaasaegse Eesti kohaliku omavalitsuse taastamise üheks väga oluliseks sündmuseks oli omakorda 1. oktoober  1990. aastal, kui omistati omavalitsuslik staatus esimestena Muhu vallale ning Kuressaare linnale. </a:t>
            </a:r>
          </a:p>
          <a:p>
            <a:pPr marL="0" indent="0">
              <a:buNone/>
            </a:pPr>
            <a:endParaRPr lang="et-EE" dirty="0"/>
          </a:p>
        </p:txBody>
      </p:sp>
    </p:spTree>
    <p:extLst>
      <p:ext uri="{BB962C8B-B14F-4D97-AF65-F5344CB8AC3E}">
        <p14:creationId xmlns:p14="http://schemas.microsoft.com/office/powerpoint/2010/main" val="1714144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F0DF-3823-4AE0-B6B1-18473AE21FC7}"/>
              </a:ext>
            </a:extLst>
          </p:cNvPr>
          <p:cNvSpPr>
            <a:spLocks noGrp="1"/>
          </p:cNvSpPr>
          <p:nvPr>
            <p:ph type="title"/>
          </p:nvPr>
        </p:nvSpPr>
        <p:spPr/>
        <p:txBody>
          <a:bodyPr>
            <a:normAutofit/>
          </a:bodyPr>
          <a:lstStyle/>
          <a:p>
            <a:pPr algn="ctr"/>
            <a:r>
              <a:rPr lang="fi-FI" b="1" dirty="0"/>
              <a:t>Arvestades eelnevat toimuski </a:t>
            </a:r>
            <a:r>
              <a:rPr lang="en-US" b="1" dirty="0"/>
              <a:t>4.10.2016</a:t>
            </a:r>
            <a:r>
              <a:rPr lang="fi-FI" b="1" dirty="0"/>
              <a:t> Riigikogus Eesti I Omavalitsuspäev</a:t>
            </a:r>
            <a:endParaRPr lang="et-EE" b="1" dirty="0"/>
          </a:p>
        </p:txBody>
      </p:sp>
      <p:pic>
        <p:nvPicPr>
          <p:cNvPr id="4098" name="Picture 2" descr="https://polismtu.ee/wp-content/uploads/2021/04/2016.010.03-I-omavalitsuspaev-Osalejad-1-1024x683.jpg">
            <a:extLst>
              <a:ext uri="{FF2B5EF4-FFF2-40B4-BE49-F238E27FC236}">
                <a16:creationId xmlns:a16="http://schemas.microsoft.com/office/drawing/2014/main" id="{049A44F2-A77D-4C7E-AF02-CACE57FDD9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25624"/>
            <a:ext cx="10276001"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77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B96C-8C6F-4CDE-8620-E1AC2A3EAD1C}"/>
              </a:ext>
            </a:extLst>
          </p:cNvPr>
          <p:cNvSpPr>
            <a:spLocks noGrp="1"/>
          </p:cNvSpPr>
          <p:nvPr>
            <p:ph type="title"/>
          </p:nvPr>
        </p:nvSpPr>
        <p:spPr/>
        <p:txBody>
          <a:bodyPr/>
          <a:lstStyle/>
          <a:p>
            <a:r>
              <a:rPr lang="en-US" dirty="0"/>
              <a:t>EESTI I OVP PÖÖRDUMINE RIIGIKOGU POOLE</a:t>
            </a:r>
            <a:endParaRPr lang="et-EE" dirty="0"/>
          </a:p>
        </p:txBody>
      </p:sp>
      <p:pic>
        <p:nvPicPr>
          <p:cNvPr id="4" name="Content Placeholder 3">
            <a:extLst>
              <a:ext uri="{FF2B5EF4-FFF2-40B4-BE49-F238E27FC236}">
                <a16:creationId xmlns:a16="http://schemas.microsoft.com/office/drawing/2014/main" id="{6E314C3D-0F69-40EB-89D7-3C504DA04083}"/>
              </a:ext>
            </a:extLst>
          </p:cNvPr>
          <p:cNvPicPr>
            <a:picLocks noGrp="1" noChangeAspect="1"/>
          </p:cNvPicPr>
          <p:nvPr>
            <p:ph idx="1"/>
          </p:nvPr>
        </p:nvPicPr>
        <p:blipFill>
          <a:blip r:embed="rId2"/>
          <a:stretch>
            <a:fillRect/>
          </a:stretch>
        </p:blipFill>
        <p:spPr>
          <a:xfrm>
            <a:off x="838200" y="1888652"/>
            <a:ext cx="10755983" cy="5049476"/>
          </a:xfrm>
          <a:prstGeom prst="rect">
            <a:avLst/>
          </a:prstGeom>
        </p:spPr>
      </p:pic>
    </p:spTree>
    <p:extLst>
      <p:ext uri="{BB962C8B-B14F-4D97-AF65-F5344CB8AC3E}">
        <p14:creationId xmlns:p14="http://schemas.microsoft.com/office/powerpoint/2010/main" val="39187094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10680</TotalTime>
  <Words>3508</Words>
  <Application>Microsoft Office PowerPoint</Application>
  <PresentationFormat>Widescreen</PresentationFormat>
  <Paragraphs>173</Paragraphs>
  <Slides>48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Calibri Light</vt:lpstr>
      <vt:lpstr>Office Theme</vt:lpstr>
      <vt:lpstr> Omavalitsuspäeva idee sünnist ning ühistegevusest  uue traditsiooni loomiseni  Kollokvium “Koostöö kui arengu võti – Omavalitsuspäeva ideest riikliku tähtpäevani” </vt:lpstr>
      <vt:lpstr>OMAVALITSUPÄEVA IDEEST JA SELLE ARENGUST</vt:lpstr>
      <vt:lpstr>MTÜ POLIS JA PARTNERITE SUVEKONVERENTS: Kohalik omavalitsus kui Eesti riigi taastamise vundament – kas ka muudatuste motor,  25.08.2016, ARUKÜLA RAHVAMAJA</vt:lpstr>
      <vt:lpstr>Konverents oli pühendatud Eesti Vabariigi taastamise 25. aastapäevale ning sellega märgiti ära meie avaliku halduse loomise 150. aastapäev. </vt:lpstr>
      <vt:lpstr>Vestlustes Soome kolleegidega oli selgunud, et Soomes tähistati laialdaselt nende esimese omavalitsusseaduse vastuvõtmist 1865. aastal</vt:lpstr>
      <vt:lpstr>Viljandi Eesti Põllumeeste Seltsi aadressis, mis kannab tema esimehe C. R. Jakobsoni jt. allkirja</vt:lpstr>
      <vt:lpstr>ETTEPANEK: KUTSUDA RIIGIKOGUS KOKKU EESTI I OMAVALITSUSPÄEV</vt:lpstr>
      <vt:lpstr>Arvestades eelnevat toimuski 4.10.2016 Riigikogus Eesti I Omavalitsuspäev</vt:lpstr>
      <vt:lpstr>EESTI I OVP PÖÖRDUMINE RIIGIKOGU POOLE</vt:lpstr>
      <vt:lpstr>26. SEPTEMBRIL 2017 TOIMUS KALEVI SPORDIHALLSI EESTI II OMAVALITSUSPÄEV</vt:lpstr>
      <vt:lpstr>Koos lauldi Eesti hümni, laulu ning tantsu jätkus hiljem kauemaks</vt:lpstr>
      <vt:lpstr>OVPga võeti kokku 28 aastat toiminud taastatud Eesti Vabariigi kohaliku omavalitsuse kogemus!</vt:lpstr>
      <vt:lpstr>II Omavalitsuspäev on pühendatud Eesti Vabariigi 100. aastapäevale</vt:lpstr>
      <vt:lpstr>Riigikogu menetlusse esitati kõigi fraktsioonide esindajate poolt ühiselt pühade ja tähtpäevade seaduse muutmise seaduse eelnõu</vt:lpstr>
      <vt:lpstr>RIIGIKOGUS KA TEISI ARVAMUSI</vt:lpstr>
      <vt:lpstr>Janika Sillamaa: Lauluga omavalitsuspäevale</vt:lpstr>
      <vt:lpstr>Seaduse eesmärk oli luua õiguslik alus omavalitsuse kui põhiseadusliku institutsiooni väärikaks märkimiseks Eesti riigi loomisel ning taastamisel ja arendamisel</vt:lpstr>
      <vt:lpstr>Eesti III Omavalitsuspäev: NARVA</vt:lpstr>
      <vt:lpstr>EESTI III OMAVALITSUSPÄEV NARVAS</vt:lpstr>
      <vt:lpstr>UUE KOHA JA TEEMAGA KAASNES KA KOOSTÖÖVÕRUSTIKU LAIENEMINE</vt:lpstr>
      <vt:lpstr>EUROOPA LIIT &amp; EESTI  NARVA NING IDA-VIRUMAA ARENG</vt:lpstr>
      <vt:lpstr>Uuel tasemel oli  Tallinna Ülikooli roll &amp; lisandusid uued ideed …</vt:lpstr>
      <vt:lpstr>EESTI IV OMAVALITSUSPÄEV PÄRNUS</vt:lpstr>
      <vt:lpstr>Uudseks OVP korraldamise teguriks oli ka selle ajaline mõõde . Seni olid OVP-d olnud ühepäevased</vt:lpstr>
      <vt:lpstr>OVP DEKLARATSIOON – UUS SISULINE JA KORRALDUSLIK TASE</vt:lpstr>
      <vt:lpstr>PÄRNU TOOB KOKKU RIIGI JA KOV NING ÜLIKOOLID KOOS VÄLISPARTNERITEGA</vt:lpstr>
      <vt:lpstr>PÄRNU OMAVALITSUSPUU SAAB KASVAMA …</vt:lpstr>
      <vt:lpstr>EESTI V OMAVALITSUSPÄEV – KURESSAARE/SAAREMAA &amp; MUHU</vt:lpstr>
      <vt:lpstr>OVP KOHTUMINE KURESSAARES</vt:lpstr>
      <vt:lpstr>KOHTUMISED KURESSAARES</vt:lpstr>
      <vt:lpstr>OMAVALITSUSPÄEV &amp; AUSTAME TAASVABA KURESSAARE ESIMEST LINNAPEAD TAIVO LÕUKU</vt:lpstr>
      <vt:lpstr>EESTI VI OMAVALITSUSPÄEV  - TARTU</vt:lpstr>
      <vt:lpstr>VI OVP praktiline ettevalmistus algas viirusele vaatamata uue kogemusega</vt:lpstr>
      <vt:lpstr>EESTI VI OVP TARTUS &amp; KORRALDUSKOMITEE HÜBRIIDKOHTUMINE TALLINNAS </vt:lpstr>
      <vt:lpstr>KÕIK ETTEVALMISTUS ZOOMIS – SAMAS UUED VÕIMALUSED</vt:lpstr>
      <vt:lpstr>VALMIS OVP KOGUMIK – AASTA TEGU JA ESITLUS TARTU OVP-l</vt:lpstr>
      <vt:lpstr>TEEMAD: Riigi ja kohaliku omavalitsuse partnerlus &amp; rohepööre</vt:lpstr>
      <vt:lpstr>DISKUSSIOON ON ELAV - OVP DEKLARATSIOONIDE ÜLEANDMINE RIIGIKOGUS 16.11.2021</vt:lpstr>
      <vt:lpstr>UUS SUUND: OVP VALDADES JA LINNADES; MAAKONDLIKUD OMAVALITSUSPÄEVAD,  </vt:lpstr>
      <vt:lpstr>HARJUMAA OMAVALITSUSPÄEV  HOP I RAE VALLAS</vt:lpstr>
      <vt:lpstr>PowerPoint Presentation</vt:lpstr>
      <vt:lpstr>HARJUMAA I OVP RAE VALLAS 1.10.2021</vt:lpstr>
      <vt:lpstr>OVP KUI OSA ÕPPETÖÖST – UUED IDEE JA KOGEMUSED</vt:lpstr>
      <vt:lpstr>TULEVIK KUULUB NOORTELE &amp; töö  deklaratsioonidega vajab uusi mõtteid …</vt:lpstr>
      <vt:lpstr>KOOSTÖÖ JÄTKUB – OVP DEKLARATSIOONID ON ÜLE ANTUD, RIIGIKOGU 16.11.2021</vt:lpstr>
      <vt:lpstr>OVP &amp; KOGUMIK OOTAB ANALÜÜSI …</vt:lpstr>
      <vt:lpstr>OMAVALITSUSPÄEVAD JÄTKUVAD</vt:lpstr>
      <vt:lpstr>MÕTTELENDU TÄNASELE KOLLOKVIUMILE!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Omavalitsuspäeva idee sünnist ning ühistegevusest  uue traditsiooni loomiseni  Kollokvium “Koostöö kui arengu võti – Omavalitsuspäeva ideest riikliku tähtpäevani”</dc:title>
  <dc:creator>Sulev Lääne</dc:creator>
  <cp:lastModifiedBy>Sulev Lääne</cp:lastModifiedBy>
  <cp:revision>95</cp:revision>
  <dcterms:created xsi:type="dcterms:W3CDTF">2022-02-13T17:24:40Z</dcterms:created>
  <dcterms:modified xsi:type="dcterms:W3CDTF">2022-02-21T03:31:55Z</dcterms:modified>
</cp:coreProperties>
</file>