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33"/>
  </p:notesMasterIdLst>
  <p:sldIdLst>
    <p:sldId id="313" r:id="rId2"/>
    <p:sldId id="256" r:id="rId3"/>
    <p:sldId id="294" r:id="rId4"/>
    <p:sldId id="266" r:id="rId5"/>
    <p:sldId id="292" r:id="rId6"/>
    <p:sldId id="295" r:id="rId7"/>
    <p:sldId id="262" r:id="rId8"/>
    <p:sldId id="264" r:id="rId9"/>
    <p:sldId id="296" r:id="rId10"/>
    <p:sldId id="267" r:id="rId11"/>
    <p:sldId id="287" r:id="rId12"/>
    <p:sldId id="275" r:id="rId13"/>
    <p:sldId id="276" r:id="rId14"/>
    <p:sldId id="279" r:id="rId15"/>
    <p:sldId id="297" r:id="rId16"/>
    <p:sldId id="298" r:id="rId17"/>
    <p:sldId id="299" r:id="rId18"/>
    <p:sldId id="300" r:id="rId19"/>
    <p:sldId id="301" r:id="rId20"/>
    <p:sldId id="302" r:id="rId21"/>
    <p:sldId id="303" r:id="rId22"/>
    <p:sldId id="310" r:id="rId23"/>
    <p:sldId id="311" r:id="rId24"/>
    <p:sldId id="312" r:id="rId25"/>
    <p:sldId id="265" r:id="rId26"/>
    <p:sldId id="304" r:id="rId27"/>
    <p:sldId id="305" r:id="rId28"/>
    <p:sldId id="306" r:id="rId29"/>
    <p:sldId id="307" r:id="rId30"/>
    <p:sldId id="308"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18" autoAdjust="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49465-C5A3-4D28-814C-56277D0181FA}" type="datetimeFigureOut">
              <a:rPr lang="et-EE" smtClean="0"/>
              <a:t>25.08.2020</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4D082-C28D-4D48-B37D-E9CA9DF11DDF}" type="slidenum">
              <a:rPr lang="et-EE" smtClean="0"/>
              <a:t>‹#›</a:t>
            </a:fld>
            <a:endParaRPr lang="et-EE"/>
          </a:p>
        </p:txBody>
      </p:sp>
    </p:spTree>
    <p:extLst>
      <p:ext uri="{BB962C8B-B14F-4D97-AF65-F5344CB8AC3E}">
        <p14:creationId xmlns:p14="http://schemas.microsoft.com/office/powerpoint/2010/main" val="261962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BD84D082-C28D-4D48-B37D-E9CA9DF11DDF}" type="slidenum">
              <a:rPr lang="et-EE" smtClean="0"/>
              <a:t>4</a:t>
            </a:fld>
            <a:endParaRPr lang="et-EE"/>
          </a:p>
        </p:txBody>
      </p:sp>
    </p:spTree>
    <p:extLst>
      <p:ext uri="{BB962C8B-B14F-4D97-AF65-F5344CB8AC3E}">
        <p14:creationId xmlns:p14="http://schemas.microsoft.com/office/powerpoint/2010/main" val="191291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50CADE7B-9790-494F-8AF2-74DA3850B8FE}" type="slidenum">
              <a:rPr lang="et-EE" smtClean="0"/>
              <a:t>7</a:t>
            </a:fld>
            <a:endParaRPr lang="et-EE"/>
          </a:p>
        </p:txBody>
      </p:sp>
    </p:spTree>
    <p:extLst>
      <p:ext uri="{BB962C8B-B14F-4D97-AF65-F5344CB8AC3E}">
        <p14:creationId xmlns:p14="http://schemas.microsoft.com/office/powerpoint/2010/main" val="159098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80C2795-66A2-49CF-9A79-88321B54946D}" type="datetimeFigureOut">
              <a:rPr lang="et-EE" smtClean="0"/>
              <a:t>25.08.2020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F8F1CA6-D29C-4983-9128-0664144FD7F2}" type="slidenum">
              <a:rPr lang="et-EE" smtClean="0"/>
              <a:t>‹#›</a:t>
            </a:fld>
            <a:endParaRPr lang="et-E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7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2795-66A2-49CF-9A79-88321B54946D}" type="datetimeFigureOut">
              <a:rPr lang="et-EE" smtClean="0"/>
              <a:t>25.08.2020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190658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2795-66A2-49CF-9A79-88321B54946D}" type="datetimeFigureOut">
              <a:rPr lang="et-EE" smtClean="0"/>
              <a:t>25.08.2020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F8F1CA6-D29C-4983-9128-0664144FD7F2}" type="slidenum">
              <a:rPr lang="et-EE" smtClean="0"/>
              <a:t>‹#›</a:t>
            </a:fld>
            <a:endParaRPr lang="et-E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02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2795-66A2-49CF-9A79-88321B54946D}" type="datetimeFigureOut">
              <a:rPr lang="et-EE" smtClean="0"/>
              <a:t>25.08.2020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133080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0C2795-66A2-49CF-9A79-88321B54946D}" type="datetimeFigureOut">
              <a:rPr lang="et-EE" smtClean="0"/>
              <a:t>25.08.2020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F8F1CA6-D29C-4983-9128-0664144FD7F2}" type="slidenum">
              <a:rPr lang="et-EE" smtClean="0"/>
              <a:t>‹#›</a:t>
            </a:fld>
            <a:endParaRPr lang="et-E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2795-66A2-49CF-9A79-88321B54946D}" type="datetimeFigureOut">
              <a:rPr lang="et-EE" smtClean="0"/>
              <a:t>25.08.2020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30921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2795-66A2-49CF-9A79-88321B54946D}" type="datetimeFigureOut">
              <a:rPr lang="et-EE" smtClean="0"/>
              <a:t>25.08.2020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2722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2795-66A2-49CF-9A79-88321B54946D}" type="datetimeFigureOut">
              <a:rPr lang="et-EE" smtClean="0"/>
              <a:t>25.08.2020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131848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2795-66A2-49CF-9A79-88321B54946D}" type="datetimeFigureOut">
              <a:rPr lang="et-EE" smtClean="0"/>
              <a:t>25.08.2020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324695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0C2795-66A2-49CF-9A79-88321B54946D}" type="datetimeFigureOut">
              <a:rPr lang="et-EE" smtClean="0"/>
              <a:t>25.08.2020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F8F1CA6-D29C-4983-9128-0664144FD7F2}" type="slidenum">
              <a:rPr lang="et-EE" smtClean="0"/>
              <a:t>‹#›</a:t>
            </a:fld>
            <a:endParaRPr lang="et-EE"/>
          </a:p>
        </p:txBody>
      </p:sp>
    </p:spTree>
    <p:extLst>
      <p:ext uri="{BB962C8B-B14F-4D97-AF65-F5344CB8AC3E}">
        <p14:creationId xmlns:p14="http://schemas.microsoft.com/office/powerpoint/2010/main" val="260827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C2795-66A2-49CF-9A79-88321B54946D}" type="datetimeFigureOut">
              <a:rPr lang="et-EE" smtClean="0"/>
              <a:t>25.08.2020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F8F1CA6-D29C-4983-9128-0664144FD7F2}" type="slidenum">
              <a:rPr lang="et-EE" smtClean="0"/>
              <a:t>‹#›</a:t>
            </a:fld>
            <a:endParaRPr lang="et-E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0C2795-66A2-49CF-9A79-88321B54946D}" type="datetimeFigureOut">
              <a:rPr lang="et-EE" smtClean="0"/>
              <a:t>25.08.2020</a:t>
            </a:fld>
            <a:endParaRPr lang="et-E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t-E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8F1CA6-D29C-4983-9128-0664144FD7F2}" type="slidenum">
              <a:rPr lang="et-EE" smtClean="0"/>
              <a:t>‹#›</a:t>
            </a:fld>
            <a:endParaRPr lang="et-E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08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9C2E-01B5-4669-AFE8-31C0EC21BB86}"/>
              </a:ext>
            </a:extLst>
          </p:cNvPr>
          <p:cNvSpPr>
            <a:spLocks noGrp="1"/>
          </p:cNvSpPr>
          <p:nvPr>
            <p:ph type="title"/>
          </p:nvPr>
        </p:nvSpPr>
        <p:spPr>
          <a:xfrm>
            <a:off x="838200" y="126125"/>
            <a:ext cx="10515600" cy="1699500"/>
          </a:xfrm>
        </p:spPr>
        <p:txBody>
          <a:bodyPr>
            <a:normAutofit fontScale="90000"/>
          </a:bodyPr>
          <a:lstStyle/>
          <a:p>
            <a:pPr algn="ctr"/>
            <a:r>
              <a:rPr lang="en-US" b="1" dirty="0"/>
              <a:t>MTÜ POLIS</a:t>
            </a:r>
            <a:br>
              <a:rPr lang="en-US" b="1" dirty="0"/>
            </a:br>
            <a:r>
              <a:rPr lang="et-EE" b="1" dirty="0"/>
              <a:t> </a:t>
            </a:r>
            <a:r>
              <a:rPr lang="en-US" b="1" dirty="0"/>
              <a:t>ja pa</a:t>
            </a:r>
            <a:r>
              <a:rPr lang="et-EE" b="1" dirty="0"/>
              <a:t>rtnerite suveseminar </a:t>
            </a:r>
            <a:br>
              <a:rPr lang="en-US" b="1" dirty="0"/>
            </a:br>
            <a:r>
              <a:rPr lang="et-EE" b="1" i="1" dirty="0"/>
              <a:t>kohalik omavalitsus ning regionaalareng</a:t>
            </a:r>
            <a:r>
              <a:rPr lang="et-EE" b="1" dirty="0"/>
              <a:t> </a:t>
            </a:r>
          </a:p>
        </p:txBody>
      </p:sp>
      <p:sp>
        <p:nvSpPr>
          <p:cNvPr id="3" name="Content Placeholder 2">
            <a:extLst>
              <a:ext uri="{FF2B5EF4-FFF2-40B4-BE49-F238E27FC236}">
                <a16:creationId xmlns:a16="http://schemas.microsoft.com/office/drawing/2014/main" id="{13A9D61F-939C-40A5-A359-D8EE5117FCF5}"/>
              </a:ext>
            </a:extLst>
          </p:cNvPr>
          <p:cNvSpPr>
            <a:spLocks noGrp="1"/>
          </p:cNvSpPr>
          <p:nvPr>
            <p:ph idx="1"/>
          </p:nvPr>
        </p:nvSpPr>
        <p:spPr/>
        <p:txBody>
          <a:bodyPr>
            <a:normAutofit fontScale="92500" lnSpcReduction="10000"/>
          </a:bodyPr>
          <a:lstStyle/>
          <a:p>
            <a:pPr marL="0" indent="0" algn="ctr">
              <a:buNone/>
            </a:pPr>
            <a:r>
              <a:rPr lang="et-EE" sz="3200" b="1" dirty="0"/>
              <a:t>Kersten Kattai (TLÜ), Sulev Lääne (TLÜ), Veiko Sepp (TÜ), </a:t>
            </a:r>
            <a:endParaRPr lang="en-US" sz="3200" b="1" dirty="0"/>
          </a:p>
          <a:p>
            <a:pPr marL="0" indent="0" algn="ctr">
              <a:buNone/>
            </a:pPr>
            <a:r>
              <a:rPr lang="et-EE" sz="3200" b="1" dirty="0"/>
              <a:t>Rivo Noorkõiv (Geomedia, veebis), Sulev Mäeltsemees (TTÜ), Vallo Olle (Õiguskantsleri Kantselei), Indrek Saar (SKA/TLÜ), Veikko Luhalaid (ELVL), Eve East (IVOL), Raivo Vare (ettevõtja), Georg Sootla (TLÜ</a:t>
            </a:r>
            <a:r>
              <a:rPr lang="en-US" sz="3200" b="1" dirty="0"/>
              <a:t>)</a:t>
            </a:r>
          </a:p>
          <a:p>
            <a:pPr marL="0" indent="0" algn="ctr">
              <a:buNone/>
            </a:pPr>
            <a:endParaRPr lang="en-US" sz="3200" b="1" dirty="0"/>
          </a:p>
          <a:p>
            <a:pPr marL="0" indent="0" algn="ctr">
              <a:buNone/>
            </a:pPr>
            <a:r>
              <a:rPr lang="en-US" sz="3200" b="1" dirty="0"/>
              <a:t>VIIMSI VALD</a:t>
            </a:r>
          </a:p>
          <a:p>
            <a:pPr marL="0" indent="0" algn="ctr">
              <a:buNone/>
            </a:pPr>
            <a:r>
              <a:rPr lang="en-US" sz="3200" b="1" dirty="0"/>
              <a:t>26.08.2020</a:t>
            </a:r>
          </a:p>
          <a:p>
            <a:pPr marL="0" indent="0">
              <a:buNone/>
            </a:pPr>
            <a:endParaRPr lang="et-EE" dirty="0"/>
          </a:p>
        </p:txBody>
      </p:sp>
    </p:spTree>
    <p:extLst>
      <p:ext uri="{BB962C8B-B14F-4D97-AF65-F5344CB8AC3E}">
        <p14:creationId xmlns:p14="http://schemas.microsoft.com/office/powerpoint/2010/main" val="134914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5137" y="234496"/>
            <a:ext cx="10515600" cy="1325563"/>
          </a:xfrm>
        </p:spPr>
        <p:txBody>
          <a:bodyPr>
            <a:normAutofit fontScale="90000"/>
          </a:bodyPr>
          <a:lstStyle/>
          <a:p>
            <a:r>
              <a:rPr lang="et-EE" b="1" dirty="0"/>
              <a:t>Eksperthindamise objekt – regionaalhalduse mudeli komponendid </a:t>
            </a:r>
          </a:p>
        </p:txBody>
      </p:sp>
      <p:sp>
        <p:nvSpPr>
          <p:cNvPr id="4" name="Sisu kohatäide 2"/>
          <p:cNvSpPr>
            <a:spLocks noGrp="1"/>
          </p:cNvSpPr>
          <p:nvPr>
            <p:ph idx="1"/>
          </p:nvPr>
        </p:nvSpPr>
        <p:spPr>
          <a:xfrm>
            <a:off x="694508" y="1709330"/>
            <a:ext cx="10515600" cy="4795837"/>
          </a:xfrm>
        </p:spPr>
        <p:txBody>
          <a:bodyPr>
            <a:normAutofit/>
          </a:bodyPr>
          <a:lstStyle/>
          <a:p>
            <a:pPr marL="444500" indent="-444500">
              <a:buNone/>
            </a:pPr>
            <a:r>
              <a:rPr lang="et-EE" dirty="0"/>
              <a:t>1.	</a:t>
            </a:r>
            <a:r>
              <a:rPr lang="et-EE" b="1" dirty="0"/>
              <a:t>Territoriaalne</a:t>
            </a:r>
            <a:r>
              <a:rPr lang="et-EE" dirty="0"/>
              <a:t> ulatus ja </a:t>
            </a:r>
            <a:r>
              <a:rPr lang="et-EE" b="1" dirty="0"/>
              <a:t>mastaap</a:t>
            </a:r>
            <a:r>
              <a:rPr lang="et-EE" dirty="0"/>
              <a:t> regionaalseks valitsemiseks ja/või avalike ülesannete täitmiseks</a:t>
            </a:r>
          </a:p>
          <a:p>
            <a:pPr marL="444500" indent="-444500">
              <a:buNone/>
            </a:pPr>
            <a:r>
              <a:rPr lang="et-EE" dirty="0"/>
              <a:t>2.	Regionaalse tasandi valitsemise või koostöö </a:t>
            </a:r>
            <a:r>
              <a:rPr lang="et-EE" b="1" dirty="0"/>
              <a:t>organisatoorne ühtsus </a:t>
            </a:r>
            <a:r>
              <a:rPr lang="et-EE" dirty="0"/>
              <a:t>– st kas valdkondlikult spetsialiseerunud organisatsioonid või valdkonnaülene organisatsioon</a:t>
            </a:r>
          </a:p>
          <a:p>
            <a:pPr marL="444500" indent="-444500">
              <a:buNone/>
            </a:pPr>
            <a:r>
              <a:rPr lang="et-EE" dirty="0"/>
              <a:t>3.	Regionaalse </a:t>
            </a:r>
            <a:r>
              <a:rPr lang="et-EE" b="1" dirty="0"/>
              <a:t>otsustuskogu mandaadi </a:t>
            </a:r>
            <a:r>
              <a:rPr lang="et-EE" dirty="0"/>
              <a:t>päritolu</a:t>
            </a:r>
          </a:p>
          <a:p>
            <a:pPr marL="444500" indent="-444500">
              <a:buNone/>
            </a:pPr>
            <a:r>
              <a:rPr lang="et-EE" dirty="0"/>
              <a:t>4.	Regionaalse valitsemis- või koostööstruktuuri </a:t>
            </a:r>
            <a:r>
              <a:rPr lang="et-EE" b="1" dirty="0"/>
              <a:t>õiguslik vorm</a:t>
            </a:r>
          </a:p>
          <a:p>
            <a:pPr marL="444500" indent="-444500">
              <a:buNone/>
            </a:pPr>
            <a:r>
              <a:rPr lang="et-EE" dirty="0"/>
              <a:t>5.	</a:t>
            </a:r>
            <a:r>
              <a:rPr lang="et-EE" b="1" dirty="0"/>
              <a:t>Koostöö osalised </a:t>
            </a:r>
            <a:r>
              <a:rPr lang="et-EE" dirty="0"/>
              <a:t>- koostöökogu koosseis sektorite mõttes (KOV, riik, erasektor)</a:t>
            </a:r>
          </a:p>
          <a:p>
            <a:pPr marL="444500" indent="-444500">
              <a:buNone/>
            </a:pPr>
            <a:r>
              <a:rPr lang="et-EE" dirty="0"/>
              <a:t>6.	</a:t>
            </a:r>
            <a:r>
              <a:rPr lang="et-EE" b="1" dirty="0"/>
              <a:t>Koostöö kohustuslikkus</a:t>
            </a:r>
          </a:p>
          <a:p>
            <a:pPr marL="444500" indent="-444500">
              <a:buNone/>
            </a:pPr>
            <a:r>
              <a:rPr lang="et-EE" dirty="0"/>
              <a:t>7.	</a:t>
            </a:r>
            <a:r>
              <a:rPr lang="et-EE" b="1" dirty="0"/>
              <a:t>Otsuste vastuvõtmise mehhanism </a:t>
            </a:r>
            <a:r>
              <a:rPr lang="et-EE" dirty="0"/>
              <a:t>otsustuskogus (mandaatide jaotus ja häälteenamus otsustamisel)</a:t>
            </a:r>
          </a:p>
          <a:p>
            <a:pPr marL="444500" indent="-444500">
              <a:buNone/>
            </a:pPr>
            <a:r>
              <a:rPr lang="et-EE" dirty="0"/>
              <a:t>8.	Regionaalse tasandi </a:t>
            </a:r>
            <a:r>
              <a:rPr lang="et-EE" b="1" dirty="0"/>
              <a:t>ülesannete täitmise tulubaas</a:t>
            </a:r>
          </a:p>
        </p:txBody>
      </p:sp>
    </p:spTree>
    <p:extLst>
      <p:ext uri="{BB962C8B-B14F-4D97-AF65-F5344CB8AC3E}">
        <p14:creationId xmlns:p14="http://schemas.microsoft.com/office/powerpoint/2010/main" val="187179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5137" y="234497"/>
            <a:ext cx="10515600" cy="1045664"/>
          </a:xfrm>
        </p:spPr>
        <p:txBody>
          <a:bodyPr>
            <a:normAutofit fontScale="90000"/>
          </a:bodyPr>
          <a:lstStyle/>
          <a:p>
            <a:r>
              <a:rPr lang="et-EE" b="1" dirty="0"/>
              <a:t>Regionaalse tasandi võimalikud ülesanded regionaalse ulatuse hindamisel</a:t>
            </a:r>
          </a:p>
        </p:txBody>
      </p:sp>
      <p:sp>
        <p:nvSpPr>
          <p:cNvPr id="4" name="Sisu kohatäide 2"/>
          <p:cNvSpPr>
            <a:spLocks noGrp="1"/>
          </p:cNvSpPr>
          <p:nvPr>
            <p:ph idx="1"/>
          </p:nvPr>
        </p:nvSpPr>
        <p:spPr>
          <a:xfrm>
            <a:off x="694508" y="1581150"/>
            <a:ext cx="10515600" cy="4924017"/>
          </a:xfrm>
        </p:spPr>
        <p:txBody>
          <a:bodyPr>
            <a:normAutofit/>
          </a:bodyPr>
          <a:lstStyle/>
          <a:p>
            <a:pPr marL="444500" indent="-444500">
              <a:buNone/>
            </a:pPr>
            <a:r>
              <a:rPr lang="et-EE" dirty="0"/>
              <a:t>Ruumiplaneerimine - regionaalplaneeringu koostamine ja jõustamine;</a:t>
            </a:r>
          </a:p>
          <a:p>
            <a:pPr marL="444500" indent="-444500">
              <a:buNone/>
            </a:pPr>
            <a:r>
              <a:rPr lang="et-EE" dirty="0"/>
              <a:t>Ühistransport - regionaalse ühistranspordivõrgu kavandamine, teenuse kvaliteedi ja kättesaadavuse tagamine;</a:t>
            </a:r>
          </a:p>
          <a:p>
            <a:pPr marL="444500" indent="-444500">
              <a:buNone/>
            </a:pPr>
            <a:r>
              <a:rPr lang="et-EE" dirty="0"/>
              <a:t>Haridus - gümnaasiumite ja kutseharidusasutuste võrgustike kavandamine, teenuse kvaliteedi ja kättesaadavuse tagamine;</a:t>
            </a:r>
          </a:p>
          <a:p>
            <a:pPr marL="444500" indent="-444500">
              <a:buNone/>
            </a:pPr>
            <a:r>
              <a:rPr lang="et-EE" dirty="0"/>
              <a:t>Sotsiaalhoolekanne - erihoolekande, sotsiaal- ja terviseteenuste integreerimine (koordinatsioon), lastekaitse keerumate juhtumite, asendus- ja </a:t>
            </a:r>
            <a:r>
              <a:rPr lang="et-EE" dirty="0" err="1"/>
              <a:t>järelhoolduse</a:t>
            </a:r>
            <a:r>
              <a:rPr lang="et-EE" dirty="0"/>
              <a:t> ning turvakoduteenuse teenuste korraldamine, teenuse kvaliteedi ja kättesaadavuse tagamine.</a:t>
            </a:r>
          </a:p>
          <a:p>
            <a:pPr marL="444500" indent="-444500">
              <a:buNone/>
            </a:pPr>
            <a:r>
              <a:rPr lang="et-EE" dirty="0"/>
              <a:t>Ettevõtluse arendamine – tugiteenuste osutamine (nõustamine, koolituste korraldamine, investorteenused, ettevõtlustaristu arendamine)</a:t>
            </a:r>
          </a:p>
          <a:p>
            <a:pPr marL="444500" indent="-444500">
              <a:buNone/>
            </a:pPr>
            <a:endParaRPr lang="et-EE" dirty="0"/>
          </a:p>
          <a:p>
            <a:pPr marL="444500" indent="-444500">
              <a:buNone/>
            </a:pPr>
            <a:endParaRPr lang="et-EE" dirty="0"/>
          </a:p>
        </p:txBody>
      </p:sp>
    </p:spTree>
    <p:extLst>
      <p:ext uri="{BB962C8B-B14F-4D97-AF65-F5344CB8AC3E}">
        <p14:creationId xmlns:p14="http://schemas.microsoft.com/office/powerpoint/2010/main" val="214641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941161"/>
          </a:xfrm>
        </p:spPr>
        <p:txBody>
          <a:bodyPr>
            <a:normAutofit/>
          </a:bodyPr>
          <a:lstStyle/>
          <a:p>
            <a:r>
              <a:rPr lang="et-EE" b="1" dirty="0"/>
              <a:t>Hindamisküsimused – teostatavus (3)</a:t>
            </a:r>
          </a:p>
        </p:txBody>
      </p:sp>
      <p:sp>
        <p:nvSpPr>
          <p:cNvPr id="4" name="Sisu kohatäide 2"/>
          <p:cNvSpPr>
            <a:spLocks noGrp="1"/>
          </p:cNvSpPr>
          <p:nvPr>
            <p:ph idx="1"/>
          </p:nvPr>
        </p:nvSpPr>
        <p:spPr>
          <a:xfrm>
            <a:off x="694508" y="1709330"/>
            <a:ext cx="10515600" cy="4795837"/>
          </a:xfrm>
        </p:spPr>
        <p:txBody>
          <a:bodyPr>
            <a:normAutofit/>
          </a:bodyPr>
          <a:lstStyle/>
          <a:p>
            <a:pPr marL="514350" indent="-514350">
              <a:buFont typeface="+mj-lt"/>
              <a:buAutoNum type="arabicPeriod"/>
            </a:pPr>
            <a:r>
              <a:rPr lang="et-EE" dirty="0"/>
              <a:t>Eesti </a:t>
            </a:r>
            <a:r>
              <a:rPr lang="et-EE" b="1" dirty="0"/>
              <a:t>õigusruumi raamistik </a:t>
            </a:r>
            <a:r>
              <a:rPr lang="et-EE" dirty="0"/>
              <a:t>(põhiseadus, KOKS, KOLS, jt. asjakohased seadused) ja selle </a:t>
            </a:r>
            <a:r>
              <a:rPr lang="et-EE" b="1" dirty="0"/>
              <a:t>realistlikud muutmisvõimalused </a:t>
            </a:r>
            <a:r>
              <a:rPr lang="et-EE" dirty="0"/>
              <a:t>võttes seejuures arvesse oluliste poliitiliste erakondade seisukohti</a:t>
            </a:r>
          </a:p>
          <a:p>
            <a:pPr marL="514350" indent="-514350">
              <a:buFont typeface="+mj-lt"/>
              <a:buAutoNum type="arabicPeriod"/>
            </a:pPr>
            <a:r>
              <a:rPr lang="et-EE" dirty="0"/>
              <a:t>Riigi keskvõimu </a:t>
            </a:r>
            <a:r>
              <a:rPr lang="et-EE" b="1" dirty="0"/>
              <a:t>valitsemispraktikat</a:t>
            </a:r>
            <a:r>
              <a:rPr lang="et-EE" dirty="0"/>
              <a:t> ja –kultuuri ja </a:t>
            </a:r>
            <a:r>
              <a:rPr lang="et-EE" b="1" dirty="0"/>
              <a:t>valmisolekut muutusteks</a:t>
            </a:r>
            <a:r>
              <a:rPr lang="et-EE" dirty="0"/>
              <a:t>, lähtudes ministeeriumite arusaamadest ja seisukohtadest haldusala heast regionaalsest ja kohalikust valitsemisest</a:t>
            </a:r>
          </a:p>
          <a:p>
            <a:pPr marL="514350" indent="-514350">
              <a:buFont typeface="+mj-lt"/>
              <a:buAutoNum type="arabicPeriod"/>
            </a:pPr>
            <a:r>
              <a:rPr lang="et-EE" b="1" dirty="0"/>
              <a:t>Kohalike ja regionaalsete huvirühmade </a:t>
            </a:r>
            <a:r>
              <a:rPr lang="et-EE" dirty="0"/>
              <a:t>(KOV ja regionaalne avalik sektor, kogukonnaliidrid ja kodanikuühendused, ettevõtjad) huvid, soovid ja </a:t>
            </a:r>
            <a:r>
              <a:rPr lang="et-EE" b="1" dirty="0"/>
              <a:t>valmisolek muutusteks</a:t>
            </a:r>
          </a:p>
        </p:txBody>
      </p:sp>
    </p:spTree>
    <p:extLst>
      <p:ext uri="{BB962C8B-B14F-4D97-AF65-F5344CB8AC3E}">
        <p14:creationId xmlns:p14="http://schemas.microsoft.com/office/powerpoint/2010/main" val="334316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941161"/>
          </a:xfrm>
        </p:spPr>
        <p:txBody>
          <a:bodyPr>
            <a:normAutofit fontScale="90000"/>
          </a:bodyPr>
          <a:lstStyle/>
          <a:p>
            <a:r>
              <a:rPr lang="et-EE" b="1" dirty="0"/>
              <a:t>Hindamisküsimused – eeldatavad mõjud (6)</a:t>
            </a:r>
          </a:p>
        </p:txBody>
      </p:sp>
      <p:sp>
        <p:nvSpPr>
          <p:cNvPr id="4" name="Sisu kohatäide 2"/>
          <p:cNvSpPr>
            <a:spLocks noGrp="1"/>
          </p:cNvSpPr>
          <p:nvPr>
            <p:ph idx="1"/>
          </p:nvPr>
        </p:nvSpPr>
        <p:spPr>
          <a:xfrm>
            <a:off x="694507" y="1306286"/>
            <a:ext cx="10774681" cy="5381897"/>
          </a:xfrm>
        </p:spPr>
        <p:txBody>
          <a:bodyPr>
            <a:normAutofit/>
          </a:bodyPr>
          <a:lstStyle/>
          <a:p>
            <a:pPr marL="514350" indent="-514350">
              <a:buFont typeface="+mj-lt"/>
              <a:buAutoNum type="arabicPeriod"/>
            </a:pPr>
            <a:r>
              <a:rPr lang="et-EE" dirty="0"/>
              <a:t>valitsemise </a:t>
            </a:r>
            <a:r>
              <a:rPr lang="et-EE" b="1" dirty="0"/>
              <a:t>demokraatlikkusele</a:t>
            </a:r>
            <a:r>
              <a:rPr lang="et-EE" dirty="0"/>
              <a:t> (eelkõige esindusdemokraatiale, kuid ka laiemalt elanikkonna </a:t>
            </a:r>
            <a:r>
              <a:rPr lang="et-EE" dirty="0" err="1"/>
              <a:t>kaasatusele</a:t>
            </a:r>
            <a:r>
              <a:rPr lang="et-EE" dirty="0"/>
              <a:t> valitsemisesse) ja subsidiaarsusprintsiibi järgmisele</a:t>
            </a:r>
          </a:p>
          <a:p>
            <a:pPr marL="514350" indent="-514350">
              <a:buFont typeface="+mj-lt"/>
              <a:buAutoNum type="arabicPeriod"/>
            </a:pPr>
            <a:r>
              <a:rPr lang="et-EE" dirty="0"/>
              <a:t>regionaalsete valitsemis- ja/või juhtimisorganite </a:t>
            </a:r>
            <a:r>
              <a:rPr lang="et-EE" b="1" dirty="0"/>
              <a:t>otsustusvõimele</a:t>
            </a:r>
            <a:r>
              <a:rPr lang="et-EE" dirty="0"/>
              <a:t> ja </a:t>
            </a:r>
            <a:r>
              <a:rPr lang="et-EE" b="1" dirty="0"/>
              <a:t>otsustusprotsesside selgusele</a:t>
            </a:r>
          </a:p>
          <a:p>
            <a:pPr marL="514350" indent="-514350">
              <a:buFont typeface="+mj-lt"/>
              <a:buAutoNum type="arabicPeriod"/>
            </a:pPr>
            <a:r>
              <a:rPr lang="et-EE" b="1" dirty="0"/>
              <a:t>haldussuutlikkusele</a:t>
            </a:r>
            <a:r>
              <a:rPr lang="et-EE" dirty="0"/>
              <a:t>  - võimele </a:t>
            </a:r>
            <a:r>
              <a:rPr lang="et-EE" b="1" dirty="0"/>
              <a:t>täita avalikke ülesandeid </a:t>
            </a:r>
            <a:r>
              <a:rPr lang="et-EE" dirty="0"/>
              <a:t>ja seejuures järgida kvaliteedikriteeriume, tagada halduslik professionaalsus ja spetsialiseeritus, meeskonnatöö toimimine</a:t>
            </a:r>
          </a:p>
          <a:p>
            <a:pPr marL="514350" indent="-514350">
              <a:buFont typeface="+mj-lt"/>
              <a:buAutoNum type="arabicPeriod"/>
            </a:pPr>
            <a:r>
              <a:rPr lang="et-EE" dirty="0"/>
              <a:t>Eesti avaliku sektori toimimise </a:t>
            </a:r>
            <a:r>
              <a:rPr lang="et-EE" b="1" dirty="0"/>
              <a:t>ökonoomsusele ja kuluefektiivsusele</a:t>
            </a:r>
            <a:r>
              <a:rPr lang="et-EE" dirty="0"/>
              <a:t>? </a:t>
            </a:r>
          </a:p>
          <a:p>
            <a:pPr marL="514350" indent="-514350">
              <a:buFont typeface="+mj-lt"/>
              <a:buAutoNum type="arabicPeriod"/>
            </a:pPr>
            <a:r>
              <a:rPr lang="et-EE" dirty="0"/>
              <a:t>Eesti </a:t>
            </a:r>
            <a:r>
              <a:rPr lang="et-EE" b="1" dirty="0"/>
              <a:t>regionaalsele arengule</a:t>
            </a:r>
            <a:r>
              <a:rPr lang="et-EE" dirty="0"/>
              <a:t>, regioonide võimele kavandada, rahastada ja ellu viia sotsiaal-majanduslikke arendustegevusi</a:t>
            </a:r>
          </a:p>
          <a:p>
            <a:pPr marL="514350" indent="-514350">
              <a:buFont typeface="+mj-lt"/>
              <a:buAutoNum type="arabicPeriod"/>
            </a:pPr>
            <a:r>
              <a:rPr lang="et-EE" dirty="0"/>
              <a:t>elanikkonna piirkondlikule (kohalikule ja regionaalsele) </a:t>
            </a:r>
            <a:r>
              <a:rPr lang="et-EE" b="1" dirty="0"/>
              <a:t>identiteedile</a:t>
            </a:r>
            <a:r>
              <a:rPr lang="et-EE" dirty="0"/>
              <a:t> ja Eesti ühiskonna territoriaal-kogukondlikule </a:t>
            </a:r>
            <a:r>
              <a:rPr lang="et-EE" b="1" dirty="0"/>
              <a:t>sidususele</a:t>
            </a:r>
          </a:p>
        </p:txBody>
      </p:sp>
    </p:spTree>
    <p:extLst>
      <p:ext uri="{BB962C8B-B14F-4D97-AF65-F5344CB8AC3E}">
        <p14:creationId xmlns:p14="http://schemas.microsoft.com/office/powerpoint/2010/main" val="75383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32747"/>
            <a:ext cx="10515600" cy="1073150"/>
          </a:xfrm>
        </p:spPr>
        <p:txBody>
          <a:bodyPr>
            <a:noAutofit/>
          </a:bodyPr>
          <a:lstStyle/>
          <a:p>
            <a:r>
              <a:rPr lang="et-EE" sz="3200" b="1" dirty="0"/>
              <a:t>1. Sobivaim territoriaalne tase regionaalsete ülesannete täitmiseks </a:t>
            </a:r>
          </a:p>
        </p:txBody>
      </p:sp>
      <p:sp>
        <p:nvSpPr>
          <p:cNvPr id="3" name="Sisu kohatäide 2"/>
          <p:cNvSpPr>
            <a:spLocks noGrp="1"/>
          </p:cNvSpPr>
          <p:nvPr>
            <p:ph sz="half" idx="1"/>
          </p:nvPr>
        </p:nvSpPr>
        <p:spPr>
          <a:xfrm>
            <a:off x="542925" y="1131013"/>
            <a:ext cx="6038850" cy="5603161"/>
          </a:xfrm>
        </p:spPr>
        <p:txBody>
          <a:bodyPr>
            <a:normAutofit fontScale="62500" lnSpcReduction="20000"/>
          </a:bodyPr>
          <a:lstStyle/>
          <a:p>
            <a:pPr lvl="0"/>
            <a:r>
              <a:rPr lang="et-EE" sz="3000" dirty="0"/>
              <a:t>Regionaalne tasand on Eesti halduskorraldusele positiivsete mõjudega ning selle puudumine negatiivsete mõjudega;</a:t>
            </a:r>
          </a:p>
          <a:p>
            <a:pPr lvl="0"/>
            <a:r>
              <a:rPr lang="et-EE" sz="3000" dirty="0"/>
              <a:t>Esmatasandi KOVide ühinemine/liitumine maakondliku suurusega </a:t>
            </a:r>
            <a:r>
              <a:rPr lang="et-EE" sz="3000" dirty="0" err="1"/>
              <a:t>KOVideks</a:t>
            </a:r>
            <a:r>
              <a:rPr lang="et-EE" sz="3000" dirty="0"/>
              <a:t> ei kompenseeri regionaalse tasandi puudumist;</a:t>
            </a:r>
          </a:p>
          <a:p>
            <a:pPr lvl="0"/>
            <a:r>
              <a:rPr lang="et-EE" sz="3000" dirty="0"/>
              <a:t>Maakondade arvu vähendamine selliselt, et igas ühes oleks vähemalt 50 tuhat elanikku ning ühendamine toimuks funktsionaalsete seoste (eelkõige igapäevase rände) alusel, ei pakuks samuti piisavat mastaapi ja regionaalset konsolideeritust riigi ja KOV koostöötasandina;</a:t>
            </a:r>
          </a:p>
          <a:p>
            <a:pPr lvl="0"/>
            <a:r>
              <a:rPr lang="et-EE" sz="3000" dirty="0"/>
              <a:t>Vajalik on nö suurregioonide tase (valik C), kus toimub riigi ja KOV koostöö olemuslikult ühiste ülesannete täitmisel – sh. regionaalne ruumiplaneerimine, ühistransport, kutse- ja gümnaasiumiharidus (ökonoomseim ja kuluefektiivseim regionaalne tasand, positiivne mõju regioonide arenguvõimele); </a:t>
            </a:r>
          </a:p>
          <a:p>
            <a:pPr lvl="0"/>
            <a:r>
              <a:rPr lang="et-EE" sz="3000" dirty="0"/>
              <a:t>Maakondlik tasand omab olulist positiivset mõju Eesti regionaalse halduskorralduse subsidiaarsusele ning piirkondlikule identiteedile ning on sobiv esmatasandi üksustest suuremat mastaapi nõudvate, kuid olemuslikult KOV ülesannete täitmiseks (nt. sotsiaal- ja tervishoiu ennetus, põhihariduse tugiteenused). </a:t>
            </a:r>
          </a:p>
          <a:p>
            <a:endParaRPr lang="et-EE" dirty="0"/>
          </a:p>
        </p:txBody>
      </p:sp>
      <p:graphicFrame>
        <p:nvGraphicFramePr>
          <p:cNvPr id="10" name="Sisu kohatäide 9"/>
          <p:cNvGraphicFramePr>
            <a:graphicFrameLocks noGrp="1"/>
          </p:cNvGraphicFramePr>
          <p:nvPr>
            <p:ph sz="half" idx="2"/>
            <p:extLst>
              <p:ext uri="{D42A27DB-BD31-4B8C-83A1-F6EECF244321}">
                <p14:modId xmlns:p14="http://schemas.microsoft.com/office/powerpoint/2010/main" val="2961425456"/>
              </p:ext>
            </p:extLst>
          </p:nvPr>
        </p:nvGraphicFramePr>
        <p:xfrm>
          <a:off x="6724650" y="1205897"/>
          <a:ext cx="5181601" cy="2523651"/>
        </p:xfrm>
        <a:graphic>
          <a:graphicData uri="http://schemas.openxmlformats.org/drawingml/2006/table">
            <a:tbl>
              <a:tblPr firstRow="1" firstCol="1" bandRow="1"/>
              <a:tblGrid>
                <a:gridCol w="2913400">
                  <a:extLst>
                    <a:ext uri="{9D8B030D-6E8A-4147-A177-3AD203B41FA5}">
                      <a16:colId xmlns:a16="http://schemas.microsoft.com/office/drawing/2014/main" val="20000"/>
                    </a:ext>
                  </a:extLst>
                </a:gridCol>
                <a:gridCol w="756067">
                  <a:extLst>
                    <a:ext uri="{9D8B030D-6E8A-4147-A177-3AD203B41FA5}">
                      <a16:colId xmlns:a16="http://schemas.microsoft.com/office/drawing/2014/main" val="20001"/>
                    </a:ext>
                  </a:extLst>
                </a:gridCol>
                <a:gridCol w="702348">
                  <a:extLst>
                    <a:ext uri="{9D8B030D-6E8A-4147-A177-3AD203B41FA5}">
                      <a16:colId xmlns:a16="http://schemas.microsoft.com/office/drawing/2014/main" val="20002"/>
                    </a:ext>
                  </a:extLst>
                </a:gridCol>
                <a:gridCol w="809786">
                  <a:extLst>
                    <a:ext uri="{9D8B030D-6E8A-4147-A177-3AD203B41FA5}">
                      <a16:colId xmlns:a16="http://schemas.microsoft.com/office/drawing/2014/main" val="20003"/>
                    </a:ext>
                  </a:extLst>
                </a:gridCol>
              </a:tblGrid>
              <a:tr h="473185">
                <a:tc>
                  <a:txBody>
                    <a:bodyPr/>
                    <a:lstStyle/>
                    <a:p>
                      <a:pPr algn="ctr">
                        <a:lnSpc>
                          <a:spcPct val="115000"/>
                        </a:lnSpc>
                        <a:spcAft>
                          <a:spcPts val="0"/>
                        </a:spcAft>
                      </a:pPr>
                      <a:r>
                        <a:rPr lang="et-EE"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(n=75)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(n=75)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(n=46)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57728">
                <a:tc>
                  <a:txBody>
                    <a:bodyPr/>
                    <a:lstStyle/>
                    <a:p>
                      <a:pPr algn="l">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Regionaalne valitsemine toimub maakondlikes piirides</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185">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Regionaalne valitsemine toimub funktsionaalsetes linnaregioonides regionaalsete keskuste ja tugevamate maakonnalinnade (nt. Rakvere, Viljandi, Võru, …) ümber</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2"/>
                  </a:ext>
                </a:extLst>
              </a:tr>
              <a:tr h="315456">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Regionaalne valitsemine toimub neljas regioonis keskustega Tallinnas, Tartus, Pärnus ja Jõhvis/Narvas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b="1">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3185">
                <a:tc>
                  <a:txBody>
                    <a:bodyPr/>
                    <a:lstStyle/>
                    <a:p>
                      <a:pPr algn="l">
                        <a:lnSpc>
                          <a:spcPct val="115000"/>
                        </a:lnSpc>
                        <a:spcAft>
                          <a:spcPts val="0"/>
                        </a:spcAft>
                      </a:pPr>
                      <a:r>
                        <a:rPr lang="et-EE" sz="9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Regionaalne valitsemine toimub kahetasandilisena – osad ülesanded maakondades ja osad suuremates regioonides</a:t>
                      </a:r>
                      <a:endParaRPr lang="et-EE"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4"/>
                  </a:ext>
                </a:extLst>
              </a:tr>
              <a:tr h="315456">
                <a:tc>
                  <a:txBody>
                    <a:bodyPr/>
                    <a:lstStyle/>
                    <a:p>
                      <a:pPr algn="l">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Regionaalne tasand riigi ja esmatasandi KOV vahel puudub</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b="1">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5"/>
                  </a:ext>
                </a:extLst>
              </a:tr>
              <a:tr h="315456">
                <a:tc>
                  <a:txBody>
                    <a:bodyPr/>
                    <a:lstStyle/>
                    <a:p>
                      <a:pPr algn="l">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Regionaalne tasand riigi ja maakondliku KOV vahel puudub</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b="1"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845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200" b="1" dirty="0"/>
              <a:t>2. Regionaalse tasandi valitsemise või koostöö organisatoorne ühtsus</a:t>
            </a:r>
            <a:endParaRPr lang="et-EE" sz="3200" dirty="0"/>
          </a:p>
        </p:txBody>
      </p:sp>
      <p:sp>
        <p:nvSpPr>
          <p:cNvPr id="5" name="Sisu kohatäide 4"/>
          <p:cNvSpPr>
            <a:spLocks noGrp="1"/>
          </p:cNvSpPr>
          <p:nvPr>
            <p:ph sz="half" idx="1"/>
          </p:nvPr>
        </p:nvSpPr>
        <p:spPr/>
        <p:txBody>
          <a:bodyPr>
            <a:normAutofit/>
          </a:bodyPr>
          <a:lstStyle/>
          <a:p>
            <a:r>
              <a:rPr lang="et-EE" dirty="0"/>
              <a:t>Kokkuvõtvalt on eksperthindamise tulemuste alusel </a:t>
            </a:r>
            <a:r>
              <a:rPr lang="et-EE" b="1" dirty="0"/>
              <a:t>sobivaim lahendus valik - ühine valitsemis- või koostööorganisatsioon kõigi või enamuse valdkondade ülesannete täitmiseks</a:t>
            </a:r>
          </a:p>
          <a:p>
            <a:r>
              <a:rPr lang="et-EE" dirty="0"/>
              <a:t>Riigikogu foorumi töörühma arutelus leiti, et pigem peaks püüdlema organisatsiooni poole, mis koondab enamiku olulisi valdkondi eriti regionaaltasandil. </a:t>
            </a:r>
          </a:p>
          <a:p>
            <a:pPr marL="0" indent="0">
              <a:buNone/>
            </a:pPr>
            <a:endParaRPr lang="et-EE" dirty="0"/>
          </a:p>
        </p:txBody>
      </p:sp>
      <p:graphicFrame>
        <p:nvGraphicFramePr>
          <p:cNvPr id="9" name="Tabel 8"/>
          <p:cNvGraphicFramePr>
            <a:graphicFrameLocks noGrp="1"/>
          </p:cNvGraphicFramePr>
          <p:nvPr>
            <p:extLst>
              <p:ext uri="{D42A27DB-BD31-4B8C-83A1-F6EECF244321}">
                <p14:modId xmlns:p14="http://schemas.microsoft.com/office/powerpoint/2010/main" val="3201626927"/>
              </p:ext>
            </p:extLst>
          </p:nvPr>
        </p:nvGraphicFramePr>
        <p:xfrm>
          <a:off x="6172200" y="1825625"/>
          <a:ext cx="5702300" cy="1711452"/>
        </p:xfrm>
        <a:graphic>
          <a:graphicData uri="http://schemas.openxmlformats.org/drawingml/2006/table">
            <a:tbl>
              <a:tblPr firstRow="1" firstCol="1" bandRow="1"/>
              <a:tblGrid>
                <a:gridCol w="30607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tblGrid>
              <a:tr h="501650">
                <a:tc>
                  <a:txBody>
                    <a:bodyPr/>
                    <a:lstStyle/>
                    <a:p>
                      <a:pPr algn="l">
                        <a:lnSpc>
                          <a:spcPct val="115000"/>
                        </a:lnSpc>
                        <a:spcAft>
                          <a:spcPts val="0"/>
                        </a:spcAft>
                      </a:pPr>
                      <a:r>
                        <a:rPr lang="et-EE"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(n=47)</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(n=47)</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(n=20)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259715">
                <a:tc>
                  <a:txBody>
                    <a:bodyPr/>
                    <a:lstStyle/>
                    <a:p>
                      <a:pPr algn="l">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Ühine valitsemis- või koostööorganisatsioon kõigi või enamuse valdkondade ülesannete täitmiseks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1"/>
                  </a:ext>
                </a:extLst>
              </a:tr>
              <a:tr h="330200">
                <a:tc>
                  <a:txBody>
                    <a:bodyPr/>
                    <a:lstStyle/>
                    <a:p>
                      <a:pPr algn="l">
                        <a:lnSpc>
                          <a:spcPct val="115000"/>
                        </a:lnSpc>
                        <a:spcAft>
                          <a:spcPts val="0"/>
                        </a:spcAft>
                      </a:pPr>
                      <a:r>
                        <a:rPr lang="et-E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Erinevad valdkondlikud valitsemis- või koostööorganisatsioonid</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9647">
                <a:tc>
                  <a:txBody>
                    <a:bodyPr/>
                    <a:lstStyle/>
                    <a:p>
                      <a:pPr algn="l">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Koordineeriva organisatsiooni ja valdkondlike organisatsioonide (või võrgustikulise koostöö) hierarhiline süsteem</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960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200" b="1" dirty="0"/>
              <a:t>3. Regionaalse otsustuskogu mandaadi päritolu</a:t>
            </a:r>
            <a:br>
              <a:rPr lang="et-EE" sz="3200" b="1" dirty="0"/>
            </a:br>
            <a:endParaRPr lang="et-EE" sz="3200" dirty="0"/>
          </a:p>
        </p:txBody>
      </p:sp>
      <p:sp>
        <p:nvSpPr>
          <p:cNvPr id="3" name="Sisu kohatäide 2"/>
          <p:cNvSpPr>
            <a:spLocks noGrp="1"/>
          </p:cNvSpPr>
          <p:nvPr>
            <p:ph sz="half" idx="1"/>
          </p:nvPr>
        </p:nvSpPr>
        <p:spPr/>
        <p:txBody>
          <a:bodyPr>
            <a:normAutofit/>
          </a:bodyPr>
          <a:lstStyle/>
          <a:p>
            <a:r>
              <a:rPr lang="et-EE" dirty="0"/>
              <a:t>Enim eelistatud oli valik, kus otsustuskogu liikmete </a:t>
            </a:r>
            <a:r>
              <a:rPr lang="et-EE" b="1" dirty="0"/>
              <a:t>mandaat saadakse koostöös osalevatest organitest</a:t>
            </a:r>
            <a:r>
              <a:rPr lang="et-EE" dirty="0"/>
              <a:t>. </a:t>
            </a:r>
          </a:p>
          <a:p>
            <a:r>
              <a:rPr lang="et-EE" dirty="0"/>
              <a:t>KOV tasandi esindajad regionaalsetes otsustuskogudes nimetavad maakondlikud omavalitsusliidud </a:t>
            </a:r>
          </a:p>
          <a:p>
            <a:r>
              <a:rPr lang="et-EE" dirty="0"/>
              <a:t>Riigikogu foorumi töörühm eelistas varianti C. Kogusse kuuluksid riiki esindavad regionaalse haldusega seotud </a:t>
            </a:r>
            <a:r>
              <a:rPr lang="et-EE" b="1" dirty="0"/>
              <a:t>ministeeriumite tippjuhid</a:t>
            </a:r>
            <a:r>
              <a:rPr lang="et-EE" dirty="0"/>
              <a:t>, OVL esindajad (kaudselt nimetatud).</a:t>
            </a:r>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3271648820"/>
              </p:ext>
            </p:extLst>
          </p:nvPr>
        </p:nvGraphicFramePr>
        <p:xfrm>
          <a:off x="6470015" y="1825625"/>
          <a:ext cx="5100320" cy="1549527"/>
        </p:xfrm>
        <a:graphic>
          <a:graphicData uri="http://schemas.openxmlformats.org/drawingml/2006/table">
            <a:tbl>
              <a:tblPr firstRow="1" firstCol="1" bandRow="1"/>
              <a:tblGrid>
                <a:gridCol w="2517140">
                  <a:extLst>
                    <a:ext uri="{9D8B030D-6E8A-4147-A177-3AD203B41FA5}">
                      <a16:colId xmlns:a16="http://schemas.microsoft.com/office/drawing/2014/main" val="20000"/>
                    </a:ext>
                  </a:extLst>
                </a:gridCol>
                <a:gridCol w="861060">
                  <a:extLst>
                    <a:ext uri="{9D8B030D-6E8A-4147-A177-3AD203B41FA5}">
                      <a16:colId xmlns:a16="http://schemas.microsoft.com/office/drawing/2014/main" val="20001"/>
                    </a:ext>
                  </a:extLst>
                </a:gridCol>
                <a:gridCol w="861060">
                  <a:extLst>
                    <a:ext uri="{9D8B030D-6E8A-4147-A177-3AD203B41FA5}">
                      <a16:colId xmlns:a16="http://schemas.microsoft.com/office/drawing/2014/main" val="20002"/>
                    </a:ext>
                  </a:extLst>
                </a:gridCol>
                <a:gridCol w="861060">
                  <a:extLst>
                    <a:ext uri="{9D8B030D-6E8A-4147-A177-3AD203B41FA5}">
                      <a16:colId xmlns:a16="http://schemas.microsoft.com/office/drawing/2014/main" val="20003"/>
                    </a:ext>
                  </a:extLst>
                </a:gridCol>
              </a:tblGrid>
              <a:tr h="386080">
                <a:tc>
                  <a:txBody>
                    <a:bodyPr/>
                    <a:lstStyle/>
                    <a:p>
                      <a:pPr algn="l">
                        <a:lnSpc>
                          <a:spcPct val="115000"/>
                        </a:lnSpc>
                        <a:spcAft>
                          <a:spcPts val="0"/>
                        </a:spcAft>
                      </a:pPr>
                      <a:r>
                        <a:rPr lang="et-EE"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(n=8)</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(n=8)</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(n=12)</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42875">
                <a:tc>
                  <a:txBody>
                    <a:bodyPr/>
                    <a:lstStyle/>
                    <a:p>
                      <a:pPr algn="l">
                        <a:lnSpc>
                          <a:spcPct val="115000"/>
                        </a:lnSpc>
                        <a:spcAft>
                          <a:spcPts val="0"/>
                        </a:spcAft>
                      </a:pPr>
                      <a:r>
                        <a:rPr lang="et-E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Otsese rahva mandaadiga otsustuskogu</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10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10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1"/>
                  </a:ext>
                </a:extLst>
              </a:tr>
              <a:tr h="162560">
                <a:tc>
                  <a:txBody>
                    <a:bodyPr/>
                    <a:lstStyle/>
                    <a:p>
                      <a:pPr algn="l">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Kaudse rahva mandaadiga otsustuskogu</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550">
                <a:tc>
                  <a:txBody>
                    <a:bodyPr/>
                    <a:lstStyle/>
                    <a:p>
                      <a:pPr algn="l">
                        <a:lnSpc>
                          <a:spcPct val="115000"/>
                        </a:lnSpc>
                        <a:spcAft>
                          <a:spcPts val="0"/>
                        </a:spcAft>
                      </a:pPr>
                      <a:r>
                        <a:rPr lang="et-EE"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Koostöös osalevatest organitest saadud mandaadiga otsustuskogu</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595">
                <a:tc>
                  <a:txBody>
                    <a:bodyPr/>
                    <a:lstStyle/>
                    <a:p>
                      <a:pPr algn="l">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Regionaalne otsustuskogu puudub</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10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973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200" b="1" dirty="0"/>
              <a:t>4. Regionaalse valitsemis- või koostööstruktuuri õiguslik vorm</a:t>
            </a:r>
            <a:endParaRPr lang="et-EE" sz="3200" dirty="0"/>
          </a:p>
        </p:txBody>
      </p:sp>
      <p:sp>
        <p:nvSpPr>
          <p:cNvPr id="3" name="Sisu kohatäide 2"/>
          <p:cNvSpPr>
            <a:spLocks noGrp="1"/>
          </p:cNvSpPr>
          <p:nvPr>
            <p:ph sz="half" idx="1"/>
          </p:nvPr>
        </p:nvSpPr>
        <p:spPr>
          <a:xfrm>
            <a:off x="638175" y="1524000"/>
            <a:ext cx="5381625" cy="5000625"/>
          </a:xfrm>
        </p:spPr>
        <p:txBody>
          <a:bodyPr>
            <a:normAutofit/>
          </a:bodyPr>
          <a:lstStyle/>
          <a:p>
            <a:pPr lvl="0"/>
            <a:r>
              <a:rPr lang="et-EE" dirty="0"/>
              <a:t>Riigi ja KOV ühiste ülesannete (nt regionaalne ruumiplaneerimine, ühistransport, kutse- ja gümnaasiumiharidus) täitmiseks regionaalsel tasandil on </a:t>
            </a:r>
            <a:r>
              <a:rPr lang="et-EE" b="1" dirty="0"/>
              <a:t>sobivaimaks</a:t>
            </a:r>
            <a:r>
              <a:rPr lang="et-EE" dirty="0"/>
              <a:t> (suurimate positiivsete mõjudega) </a:t>
            </a:r>
            <a:r>
              <a:rPr lang="et-EE" b="1" dirty="0"/>
              <a:t>õiguslikuks vormiks regionaalne avalik-õiguslik juriidiline isik</a:t>
            </a:r>
            <a:r>
              <a:rPr lang="et-EE" dirty="0"/>
              <a:t>, mille otsustuskogusse kuuluvad nii riigi (sh erinevate valitsemisvaldkondade ministeeriumite) kui ka KOV esindajad; </a:t>
            </a:r>
          </a:p>
          <a:p>
            <a:pPr lvl="0"/>
            <a:r>
              <a:rPr lang="et-EE" dirty="0"/>
              <a:t>omavalitsusliidu edasi arendatud mudel (sh osaluse kohustuslikkus) on sobilik KOV omavaheliseks koostööks maakondlikul tasandil</a:t>
            </a:r>
          </a:p>
          <a:p>
            <a:pPr marL="0" indent="0">
              <a:buNone/>
            </a:pPr>
            <a:endParaRPr lang="et-EE" dirty="0"/>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701968235"/>
              </p:ext>
            </p:extLst>
          </p:nvPr>
        </p:nvGraphicFramePr>
        <p:xfrm>
          <a:off x="6276975" y="1825625"/>
          <a:ext cx="5181600" cy="2365921"/>
        </p:xfrm>
        <a:graphic>
          <a:graphicData uri="http://schemas.openxmlformats.org/drawingml/2006/table">
            <a:tbl>
              <a:tblPr firstRow="1" firstCol="1" bandRow="1"/>
              <a:tblGrid>
                <a:gridCol w="2670521">
                  <a:extLst>
                    <a:ext uri="{9D8B030D-6E8A-4147-A177-3AD203B41FA5}">
                      <a16:colId xmlns:a16="http://schemas.microsoft.com/office/drawing/2014/main" val="20000"/>
                    </a:ext>
                  </a:extLst>
                </a:gridCol>
                <a:gridCol w="890936">
                  <a:extLst>
                    <a:ext uri="{9D8B030D-6E8A-4147-A177-3AD203B41FA5}">
                      <a16:colId xmlns:a16="http://schemas.microsoft.com/office/drawing/2014/main" val="20001"/>
                    </a:ext>
                  </a:extLst>
                </a:gridCol>
                <a:gridCol w="810357">
                  <a:extLst>
                    <a:ext uri="{9D8B030D-6E8A-4147-A177-3AD203B41FA5}">
                      <a16:colId xmlns:a16="http://schemas.microsoft.com/office/drawing/2014/main" val="20002"/>
                    </a:ext>
                  </a:extLst>
                </a:gridCol>
                <a:gridCol w="809786">
                  <a:extLst>
                    <a:ext uri="{9D8B030D-6E8A-4147-A177-3AD203B41FA5}">
                      <a16:colId xmlns:a16="http://schemas.microsoft.com/office/drawing/2014/main" val="20003"/>
                    </a:ext>
                  </a:extLst>
                </a:gridCol>
              </a:tblGrid>
              <a:tr h="473185">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(n=23)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(n=23)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(n=20)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57728">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Riigiasutuse regionaalne struktuuriüksus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28">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Regionaalne omavalitsus avalik-õigusliku isikuna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2"/>
                  </a:ext>
                </a:extLst>
              </a:tr>
              <a:tr h="15772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KOV (valdkondlik) ühisvalitsus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3"/>
                  </a:ext>
                </a:extLst>
              </a:tr>
              <a:tr h="15772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KOV ühisamet ametiasutusena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72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KOV ühisasutus hallatava asutusena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456">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Ülesannete delegeerimine teisele KOV-üksusele ilma ühise otsustuskoguta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6"/>
                  </a:ext>
                </a:extLst>
              </a:tr>
              <a:tr h="315456">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     Foorum-tüüpi koostöö, kus foorumi otsused tuleb kinnitada koostöös osalevate KOV volikogude poolt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456">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Maakondlik või piirkondlik omavalitsusliit KOLS mõttes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772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Eraõiguslik juriidiline isik (MTÜ, SA, OÜ jms)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966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55575"/>
            <a:ext cx="10515600" cy="1325563"/>
          </a:xfrm>
        </p:spPr>
        <p:txBody>
          <a:bodyPr>
            <a:normAutofit/>
          </a:bodyPr>
          <a:lstStyle/>
          <a:p>
            <a:r>
              <a:rPr lang="et-EE" sz="3200" b="1" dirty="0"/>
              <a:t>5. Koostöö osalised - koostöökogu koosseis</a:t>
            </a:r>
            <a:endParaRPr lang="et-EE" sz="3200" dirty="0"/>
          </a:p>
        </p:txBody>
      </p:sp>
      <p:sp>
        <p:nvSpPr>
          <p:cNvPr id="3" name="Sisu kohatäide 2"/>
          <p:cNvSpPr>
            <a:spLocks noGrp="1"/>
          </p:cNvSpPr>
          <p:nvPr>
            <p:ph sz="half" idx="1"/>
          </p:nvPr>
        </p:nvSpPr>
        <p:spPr>
          <a:xfrm>
            <a:off x="838200" y="1481138"/>
            <a:ext cx="5676900" cy="5205412"/>
          </a:xfrm>
        </p:spPr>
        <p:txBody>
          <a:bodyPr>
            <a:normAutofit fontScale="92500"/>
          </a:bodyPr>
          <a:lstStyle/>
          <a:p>
            <a:r>
              <a:rPr lang="et-EE" dirty="0"/>
              <a:t>Kirjaliku hindamise eelistatuim valik - regionaalne </a:t>
            </a:r>
            <a:r>
              <a:rPr lang="et-EE" b="1" dirty="0"/>
              <a:t>koostöö- ja otsustuskogu koosneb KOV-üksuste ja riigi keskvalitsuse esindajatest</a:t>
            </a:r>
          </a:p>
          <a:p>
            <a:r>
              <a:rPr lang="et-EE" dirty="0"/>
              <a:t>juhtimisorganite teo- ja otsustusvõime huvides oleks, et </a:t>
            </a:r>
            <a:r>
              <a:rPr lang="et-EE" b="1" dirty="0"/>
              <a:t>ministeeriumid oleksid neis esindatud juhtkonna – kantslerite ja/või asekantslerite – tasandil</a:t>
            </a:r>
          </a:p>
          <a:p>
            <a:r>
              <a:rPr lang="et-EE" dirty="0"/>
              <a:t>erasektori partnerite kaasamine regionaalse tasandi juhtimisse  on hinnatud kui lahendus, mis omab positiivseid mõjusid regioonide arenguvõimele</a:t>
            </a:r>
            <a:endParaRPr lang="et-EE" b="1" dirty="0"/>
          </a:p>
          <a:p>
            <a:r>
              <a:rPr lang="et-EE" dirty="0"/>
              <a:t>Riigikogu foorumi töörühm oli arvamusel, et riigi keskvalitsusel ei ole piisavalt sisendteavet, et teha regionaalseid otsuseid. Lahendustena pakuti välja nõukogu, mis koosneks kõrgematest ametnikest ja regionaalsete huvipoolte esindajatest (</a:t>
            </a:r>
            <a:r>
              <a:rPr lang="et-EE" dirty="0" err="1"/>
              <a:t>KOVd</a:t>
            </a:r>
            <a:r>
              <a:rPr lang="et-EE" dirty="0"/>
              <a:t>, ettevõtjad jt) ning mis nõustaks ja annaks valitsusele sisendit</a:t>
            </a:r>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1536975942"/>
              </p:ext>
            </p:extLst>
          </p:nvPr>
        </p:nvGraphicFramePr>
        <p:xfrm>
          <a:off x="6791325" y="1581432"/>
          <a:ext cx="5181601" cy="1791724"/>
        </p:xfrm>
        <a:graphic>
          <a:graphicData uri="http://schemas.openxmlformats.org/drawingml/2006/table">
            <a:tbl>
              <a:tblPr firstRow="1" firstCol="1" bandRow="1"/>
              <a:tblGrid>
                <a:gridCol w="2219000">
                  <a:extLst>
                    <a:ext uri="{9D8B030D-6E8A-4147-A177-3AD203B41FA5}">
                      <a16:colId xmlns:a16="http://schemas.microsoft.com/office/drawing/2014/main" val="20000"/>
                    </a:ext>
                  </a:extLst>
                </a:gridCol>
                <a:gridCol w="991468">
                  <a:extLst>
                    <a:ext uri="{9D8B030D-6E8A-4147-A177-3AD203B41FA5}">
                      <a16:colId xmlns:a16="http://schemas.microsoft.com/office/drawing/2014/main" val="20001"/>
                    </a:ext>
                  </a:extLst>
                </a:gridCol>
                <a:gridCol w="991468">
                  <a:extLst>
                    <a:ext uri="{9D8B030D-6E8A-4147-A177-3AD203B41FA5}">
                      <a16:colId xmlns:a16="http://schemas.microsoft.com/office/drawing/2014/main" val="20002"/>
                    </a:ext>
                  </a:extLst>
                </a:gridCol>
                <a:gridCol w="979665">
                  <a:extLst>
                    <a:ext uri="{9D8B030D-6E8A-4147-A177-3AD203B41FA5}">
                      <a16:colId xmlns:a16="http://schemas.microsoft.com/office/drawing/2014/main" val="20003"/>
                    </a:ext>
                  </a:extLst>
                </a:gridCol>
              </a:tblGrid>
              <a:tr h="325768">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(n=32)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(n=32)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(n=20)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32576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Koostöökogu koosneb KOV-üksuste esindajatest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5768">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Koostöökogu koosneb KOV-üksuste ja riigi keskvalitsuse esindajatest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2"/>
                  </a:ext>
                </a:extLst>
              </a:tr>
              <a:tr h="325768">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Koostöökogu koosneb KOV-üksuste ja regionaalsete partnerite esindajatest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3"/>
                  </a:ext>
                </a:extLst>
              </a:tr>
              <a:tr h="488652">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Koostöökogu koosneb KOV-üksuste, riigi keskvalitsuse ja regionaalsete partnerite esindajatest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11" marR="41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922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269875"/>
            <a:ext cx="10515600" cy="1325563"/>
          </a:xfrm>
        </p:spPr>
        <p:txBody>
          <a:bodyPr>
            <a:normAutofit/>
          </a:bodyPr>
          <a:lstStyle/>
          <a:p>
            <a:r>
              <a:rPr lang="et-EE" sz="3200" b="1" dirty="0"/>
              <a:t>6. Koostöö kohustuslikkus</a:t>
            </a:r>
          </a:p>
        </p:txBody>
      </p:sp>
      <p:sp>
        <p:nvSpPr>
          <p:cNvPr id="3" name="Sisu kohatäide 2"/>
          <p:cNvSpPr>
            <a:spLocks noGrp="1"/>
          </p:cNvSpPr>
          <p:nvPr>
            <p:ph sz="half" idx="1"/>
          </p:nvPr>
        </p:nvSpPr>
        <p:spPr>
          <a:xfrm>
            <a:off x="838200" y="1592263"/>
            <a:ext cx="5181600" cy="4779962"/>
          </a:xfrm>
        </p:spPr>
        <p:txBody>
          <a:bodyPr>
            <a:normAutofit/>
          </a:bodyPr>
          <a:lstStyle/>
          <a:p>
            <a:r>
              <a:rPr lang="et-EE" dirty="0"/>
              <a:t>eelistatud valikuks on kohustuslik koostöö</a:t>
            </a:r>
          </a:p>
          <a:p>
            <a:r>
              <a:rPr lang="et-EE" dirty="0"/>
              <a:t>Riigikogu foorumi töörühm oli konsensusel, et kohustuslik koostöö on vajalik. Leiti, et kohustuslikku koostööd peaks toetama kohustuslik koostöös täidetavate ülesannete rahastamine ning regionaalsele koostöötasandile tuleks määrata reaalsed ülesanded - ruumiline planeerimine, haridus, ühistransport, ühisprojektid, keskkond/veemajandus, tervishoiukorraldus, riskide maandamine, regionaalselt suured sündmused.</a:t>
            </a:r>
          </a:p>
          <a:p>
            <a:endParaRPr lang="et-EE" dirty="0"/>
          </a:p>
        </p:txBody>
      </p:sp>
      <p:graphicFrame>
        <p:nvGraphicFramePr>
          <p:cNvPr id="7" name="Sisu kohatäide 6"/>
          <p:cNvGraphicFramePr>
            <a:graphicFrameLocks noGrp="1"/>
          </p:cNvGraphicFramePr>
          <p:nvPr>
            <p:ph sz="half" idx="2"/>
            <p:extLst>
              <p:ext uri="{D42A27DB-BD31-4B8C-83A1-F6EECF244321}">
                <p14:modId xmlns:p14="http://schemas.microsoft.com/office/powerpoint/2010/main" val="837473225"/>
              </p:ext>
            </p:extLst>
          </p:nvPr>
        </p:nvGraphicFramePr>
        <p:xfrm>
          <a:off x="6372224" y="1592263"/>
          <a:ext cx="5267326" cy="1103311"/>
        </p:xfrm>
        <a:graphic>
          <a:graphicData uri="http://schemas.openxmlformats.org/drawingml/2006/table">
            <a:tbl>
              <a:tblPr firstRow="1" firstCol="1" bandRow="1"/>
              <a:tblGrid>
                <a:gridCol w="2370209">
                  <a:extLst>
                    <a:ext uri="{9D8B030D-6E8A-4147-A177-3AD203B41FA5}">
                      <a16:colId xmlns:a16="http://schemas.microsoft.com/office/drawing/2014/main" val="20000"/>
                    </a:ext>
                  </a:extLst>
                </a:gridCol>
                <a:gridCol w="965512">
                  <a:extLst>
                    <a:ext uri="{9D8B030D-6E8A-4147-A177-3AD203B41FA5}">
                      <a16:colId xmlns:a16="http://schemas.microsoft.com/office/drawing/2014/main" val="20001"/>
                    </a:ext>
                  </a:extLst>
                </a:gridCol>
                <a:gridCol w="965512">
                  <a:extLst>
                    <a:ext uri="{9D8B030D-6E8A-4147-A177-3AD203B41FA5}">
                      <a16:colId xmlns:a16="http://schemas.microsoft.com/office/drawing/2014/main" val="20002"/>
                    </a:ext>
                  </a:extLst>
                </a:gridCol>
                <a:gridCol w="966093">
                  <a:extLst>
                    <a:ext uri="{9D8B030D-6E8A-4147-A177-3AD203B41FA5}">
                      <a16:colId xmlns:a16="http://schemas.microsoft.com/office/drawing/2014/main" val="20003"/>
                    </a:ext>
                  </a:extLst>
                </a:gridCol>
              </a:tblGrid>
              <a:tr h="551656">
                <a:tc>
                  <a:txBody>
                    <a:bodyPr/>
                    <a:lstStyle/>
                    <a:p>
                      <a:pPr algn="l">
                        <a:lnSpc>
                          <a:spcPct val="115000"/>
                        </a:lnSpc>
                        <a:spcAft>
                          <a:spcPts val="0"/>
                        </a:spcAft>
                      </a:pPr>
                      <a:r>
                        <a:rPr lang="et-EE"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 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 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 16)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83885">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Vabatahtlik koostöö</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1"/>
                  </a:ext>
                </a:extLst>
              </a:tr>
              <a:tr h="183885">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a:t>
                      </a: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Kohustuslik koostöö ehk sundkoostöö</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3885">
                <a:tc>
                  <a:txBody>
                    <a:bodyPr/>
                    <a:lstStyle/>
                    <a:p>
                      <a:pPr algn="l">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Tingimuslikult kohustuslik koostöö</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t-E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004" marR="40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23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911406"/>
            <a:ext cx="9144000" cy="2387600"/>
          </a:xfrm>
        </p:spPr>
        <p:txBody>
          <a:bodyPr>
            <a:normAutofit/>
          </a:bodyPr>
          <a:lstStyle/>
          <a:p>
            <a:r>
              <a:rPr lang="et-EE" sz="4400" b="1" dirty="0"/>
              <a:t>Eesti regionaaltasandi arengu analüüs</a:t>
            </a:r>
            <a:br>
              <a:rPr lang="et-EE" sz="4400" b="1" dirty="0"/>
            </a:br>
            <a:r>
              <a:rPr lang="et-EE" sz="2400" b="1" dirty="0"/>
              <a:t>Regionaalse valitsemise </a:t>
            </a:r>
            <a:r>
              <a:rPr lang="et-EE" sz="2400" b="1"/>
              <a:t>mudelite kujundamise </a:t>
            </a:r>
            <a:r>
              <a:rPr lang="et-EE" sz="2400" b="1" dirty="0"/>
              <a:t>ettepanekud </a:t>
            </a:r>
            <a:endParaRPr lang="et-EE" sz="4400" dirty="0"/>
          </a:p>
        </p:txBody>
      </p:sp>
      <p:sp>
        <p:nvSpPr>
          <p:cNvPr id="3" name="Alapealkiri 2"/>
          <p:cNvSpPr>
            <a:spLocks noGrp="1"/>
          </p:cNvSpPr>
          <p:nvPr>
            <p:ph type="subTitle" idx="1"/>
          </p:nvPr>
        </p:nvSpPr>
        <p:spPr>
          <a:xfrm>
            <a:off x="1704975" y="3765606"/>
            <a:ext cx="9239249" cy="3017837"/>
          </a:xfrm>
        </p:spPr>
        <p:txBody>
          <a:bodyPr>
            <a:normAutofit/>
          </a:bodyPr>
          <a:lstStyle/>
          <a:p>
            <a:r>
              <a:rPr lang="et-EE" dirty="0"/>
              <a:t> </a:t>
            </a:r>
          </a:p>
          <a:p>
            <a:endParaRPr lang="et-EE" dirty="0"/>
          </a:p>
        </p:txBody>
      </p:sp>
      <p:pic>
        <p:nvPicPr>
          <p:cNvPr id="5" name="image1.jpg"/>
          <p:cNvPicPr/>
          <p:nvPr/>
        </p:nvPicPr>
        <p:blipFill>
          <a:blip r:embed="rId2"/>
          <a:srcRect/>
          <a:stretch>
            <a:fillRect/>
          </a:stretch>
        </p:blipFill>
        <p:spPr>
          <a:xfrm>
            <a:off x="491489" y="274320"/>
            <a:ext cx="2280285" cy="1249680"/>
          </a:xfrm>
          <a:prstGeom prst="rect">
            <a:avLst/>
          </a:prstGeom>
          <a:ln/>
        </p:spPr>
      </p:pic>
    </p:spTree>
    <p:extLst>
      <p:ext uri="{BB962C8B-B14F-4D97-AF65-F5344CB8AC3E}">
        <p14:creationId xmlns:p14="http://schemas.microsoft.com/office/powerpoint/2010/main" val="3186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1073150"/>
          </a:xfrm>
        </p:spPr>
        <p:txBody>
          <a:bodyPr>
            <a:normAutofit/>
          </a:bodyPr>
          <a:lstStyle/>
          <a:p>
            <a:r>
              <a:rPr lang="et-EE" sz="3200" b="1" dirty="0"/>
              <a:t>7. Otsuste vastuvõtmise mehhanism otsustuskogus</a:t>
            </a:r>
          </a:p>
        </p:txBody>
      </p:sp>
      <p:sp>
        <p:nvSpPr>
          <p:cNvPr id="3" name="Sisu kohatäide 2"/>
          <p:cNvSpPr>
            <a:spLocks noGrp="1"/>
          </p:cNvSpPr>
          <p:nvPr>
            <p:ph sz="half" idx="1"/>
          </p:nvPr>
        </p:nvSpPr>
        <p:spPr>
          <a:xfrm>
            <a:off x="838200" y="1825624"/>
            <a:ext cx="5181600" cy="4537075"/>
          </a:xfrm>
        </p:spPr>
        <p:txBody>
          <a:bodyPr>
            <a:normAutofit/>
          </a:bodyPr>
          <a:lstStyle/>
          <a:p>
            <a:r>
              <a:rPr lang="et-EE" dirty="0"/>
              <a:t>Eksperthindamise alusel oli eelistatud lahendus, kus üks hääl on kõigil osalistel, ning lisaks annab elanike arvu suurus KOV üksustele täiendavalt hääli juurde, otsused võetakse vastu </a:t>
            </a:r>
            <a:r>
              <a:rPr lang="et-EE" b="1" dirty="0"/>
              <a:t>häälteenamusega</a:t>
            </a:r>
            <a:r>
              <a:rPr lang="et-EE" dirty="0"/>
              <a:t>. </a:t>
            </a:r>
          </a:p>
          <a:p>
            <a:r>
              <a:rPr lang="et-EE" dirty="0"/>
              <a:t>Täiendavad analüüsi vajab riigi (ministeeriumite) ja KOV esindajate häältejaotuse vahekord. See peaks olema seotud ülesannete finantseerimisega. </a:t>
            </a:r>
          </a:p>
          <a:p>
            <a:endParaRPr lang="et-EE" dirty="0"/>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4186458562"/>
              </p:ext>
            </p:extLst>
          </p:nvPr>
        </p:nvGraphicFramePr>
        <p:xfrm>
          <a:off x="6296025" y="1825625"/>
          <a:ext cx="5181601" cy="2452766"/>
        </p:xfrm>
        <a:graphic>
          <a:graphicData uri="http://schemas.openxmlformats.org/drawingml/2006/table">
            <a:tbl>
              <a:tblPr firstRow="1" firstCol="1" bandRow="1"/>
              <a:tblGrid>
                <a:gridCol w="2672795">
                  <a:extLst>
                    <a:ext uri="{9D8B030D-6E8A-4147-A177-3AD203B41FA5}">
                      <a16:colId xmlns:a16="http://schemas.microsoft.com/office/drawing/2014/main" val="20000"/>
                    </a:ext>
                  </a:extLst>
                </a:gridCol>
                <a:gridCol w="901943">
                  <a:extLst>
                    <a:ext uri="{9D8B030D-6E8A-4147-A177-3AD203B41FA5}">
                      <a16:colId xmlns:a16="http://schemas.microsoft.com/office/drawing/2014/main" val="20001"/>
                    </a:ext>
                  </a:extLst>
                </a:gridCol>
                <a:gridCol w="790454">
                  <a:extLst>
                    <a:ext uri="{9D8B030D-6E8A-4147-A177-3AD203B41FA5}">
                      <a16:colId xmlns:a16="http://schemas.microsoft.com/office/drawing/2014/main" val="20002"/>
                    </a:ext>
                  </a:extLst>
                </a:gridCol>
                <a:gridCol w="816409">
                  <a:extLst>
                    <a:ext uri="{9D8B030D-6E8A-4147-A177-3AD203B41FA5}">
                      <a16:colId xmlns:a16="http://schemas.microsoft.com/office/drawing/2014/main" val="20003"/>
                    </a:ext>
                  </a:extLst>
                </a:gridCol>
              </a:tblGrid>
              <a:tr h="499048">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32562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Igal koostööpartneril on 1 hääl ning otsused võetakse vastu lihthäälteenamusega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562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Igal koostööpartneril on 1 hääl ning otsused võetakse vastu kvalifitseeritud häälteenamusega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429">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Häälte arv on proportsionaalne territoriaalse üksuse, mida organisatsioon esindab, elanike arvuga ning otsused võetakse vastu lihthäälteenamusega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1239">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Igal koostööpartneril on vähemalt 1 hääl ning territoriaalsete üksuste osas määratakse lisanduvate häälte jaotus osaliselt elanike arvu proportsiooni alusel, otsused võetakse vastu lihthäälteenamusega</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81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Otsused võetakse vastu konsensuslikult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9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292" marR="41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913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200" b="1" dirty="0"/>
              <a:t>8. Regionaalse tasandi ülesannete täitmise tulubaas</a:t>
            </a:r>
          </a:p>
        </p:txBody>
      </p:sp>
      <p:sp>
        <p:nvSpPr>
          <p:cNvPr id="3" name="Sisu kohatäide 2"/>
          <p:cNvSpPr>
            <a:spLocks noGrp="1"/>
          </p:cNvSpPr>
          <p:nvPr>
            <p:ph sz="half" idx="1"/>
          </p:nvPr>
        </p:nvSpPr>
        <p:spPr>
          <a:xfrm>
            <a:off x="838200" y="1690688"/>
            <a:ext cx="5505450" cy="4872037"/>
          </a:xfrm>
        </p:spPr>
        <p:txBody>
          <a:bodyPr>
            <a:normAutofit lnSpcReduction="10000"/>
          </a:bodyPr>
          <a:lstStyle/>
          <a:p>
            <a:r>
              <a:rPr lang="et-EE" dirty="0"/>
              <a:t>Arvestades mudeli komponentide valikute esialgseid eelistusi – regionaalse tasandi juhtimine ja korraldamine toimub riigi ja KOV koostöös ning et see toimub regionaalse avalik-õigusliku juriidilise isiku vormis, siis on regionaalse tasandi tulubaasi eelistatud lahendus:  </a:t>
            </a:r>
          </a:p>
          <a:p>
            <a:r>
              <a:rPr lang="et-EE" dirty="0"/>
              <a:t>vajadustest lähtuvalt </a:t>
            </a:r>
            <a:r>
              <a:rPr lang="et-EE" b="1" dirty="0"/>
              <a:t>valdkondade kaupa </a:t>
            </a:r>
            <a:r>
              <a:rPr lang="et-EE" dirty="0"/>
              <a:t>(sh regionaalse ruumiplaneerimise, ühistranspordi, kutse- ja gümnaasiumihariduse võrgustike haldamise ja arendamise) </a:t>
            </a:r>
            <a:r>
              <a:rPr lang="et-EE" b="1" dirty="0"/>
              <a:t>modelleeritud tulubaas </a:t>
            </a:r>
            <a:r>
              <a:rPr lang="et-EE" dirty="0"/>
              <a:t>- eelarvestrateegiates kavandatud (ja selle läbi garanteeritud) </a:t>
            </a:r>
            <a:r>
              <a:rPr lang="et-EE" b="1" dirty="0"/>
              <a:t>sihtfinantseerimine riigieelarvest</a:t>
            </a:r>
            <a:r>
              <a:rPr lang="et-EE" dirty="0"/>
              <a:t> ja vähemalt minimaalsel tasemel </a:t>
            </a:r>
            <a:r>
              <a:rPr lang="et-EE" b="1" dirty="0"/>
              <a:t>baasrahastus KOV eelarvetest</a:t>
            </a:r>
            <a:r>
              <a:rPr lang="et-EE" dirty="0"/>
              <a:t>.</a:t>
            </a:r>
          </a:p>
          <a:p>
            <a:endParaRPr lang="et-EE" dirty="0"/>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1544760631"/>
              </p:ext>
            </p:extLst>
          </p:nvPr>
        </p:nvGraphicFramePr>
        <p:xfrm>
          <a:off x="6753225" y="1758216"/>
          <a:ext cx="5181599" cy="2243078"/>
        </p:xfrm>
        <a:graphic>
          <a:graphicData uri="http://schemas.openxmlformats.org/drawingml/2006/table">
            <a:tbl>
              <a:tblPr firstRow="1" firstCol="1" bandRow="1"/>
              <a:tblGrid>
                <a:gridCol w="2507787">
                  <a:extLst>
                    <a:ext uri="{9D8B030D-6E8A-4147-A177-3AD203B41FA5}">
                      <a16:colId xmlns:a16="http://schemas.microsoft.com/office/drawing/2014/main" val="20000"/>
                    </a:ext>
                  </a:extLst>
                </a:gridCol>
                <a:gridCol w="891077">
                  <a:extLst>
                    <a:ext uri="{9D8B030D-6E8A-4147-A177-3AD203B41FA5}">
                      <a16:colId xmlns:a16="http://schemas.microsoft.com/office/drawing/2014/main" val="20001"/>
                    </a:ext>
                  </a:extLst>
                </a:gridCol>
                <a:gridCol w="891077">
                  <a:extLst>
                    <a:ext uri="{9D8B030D-6E8A-4147-A177-3AD203B41FA5}">
                      <a16:colId xmlns:a16="http://schemas.microsoft.com/office/drawing/2014/main" val="20002"/>
                    </a:ext>
                  </a:extLst>
                </a:gridCol>
                <a:gridCol w="891658">
                  <a:extLst>
                    <a:ext uri="{9D8B030D-6E8A-4147-A177-3AD203B41FA5}">
                      <a16:colId xmlns:a16="http://schemas.microsoft.com/office/drawing/2014/main" val="20003"/>
                    </a:ext>
                  </a:extLst>
                </a:gridCol>
              </a:tblGrid>
              <a:tr h="480659">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Valikud</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positiivne mõju (n=22)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Oluline negatiivne mõju (n=22)</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Kindlasti mitte teostatav  (n=7)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32044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KOV täielik autonoomia regionaalse taseme rahastamisel</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440">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KOV seadustega suunatud osaline autonoomia regionaalse tasandi rahastamisel</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44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Riigieelarve sihtotstarbelised toetused KOV-üksustele regionaalsete ülesannete täitmiseks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3"/>
                  </a:ext>
                </a:extLst>
              </a:tr>
              <a:tr h="480659">
                <a:tc>
                  <a:txBody>
                    <a:bodyPr/>
                    <a:lstStyle/>
                    <a:p>
                      <a:pPr algn="l">
                        <a:lnSpc>
                          <a:spcPct val="115000"/>
                        </a:lnSpc>
                        <a:spcAft>
                          <a:spcPts val="0"/>
                        </a:spcAft>
                      </a:pPr>
                      <a:r>
                        <a:rPr lang="et-EE"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Riigieelarve sihtotstarbelised toetused regionaalsele juhtimistasemele regionaalsete ülesannete täitmiseks</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440">
                <a:tc>
                  <a:txBody>
                    <a:bodyPr/>
                    <a:lstStyle/>
                    <a:p>
                      <a:pPr algn="l">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Regionaalseid ülesandeid täidetakse iseseisva regionaalse maksubaasi arvelt</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t-EE" sz="9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t-EE" sz="100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a:lnSpc>
                          <a:spcPct val="115000"/>
                        </a:lnSpc>
                        <a:spcAft>
                          <a:spcPts val="0"/>
                        </a:spcAft>
                      </a:pPr>
                      <a:r>
                        <a:rPr lang="et-EE" sz="9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t-E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635" marR="40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6551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t>Ekspertide ankeetküsitluse tulemused ülesannete jaotusest tasandite vahel (maakond)</a:t>
            </a:r>
          </a:p>
        </p:txBody>
      </p:sp>
      <p:sp>
        <p:nvSpPr>
          <p:cNvPr id="6" name="Sisu kohatäide 5"/>
          <p:cNvSpPr>
            <a:spLocks noGrp="1"/>
          </p:cNvSpPr>
          <p:nvPr>
            <p:ph idx="1"/>
          </p:nvPr>
        </p:nvSpPr>
        <p:spPr/>
        <p:txBody>
          <a:bodyPr/>
          <a:lstStyle/>
          <a:p>
            <a:r>
              <a:rPr lang="et-EE" dirty="0"/>
              <a:t>Suurima eelistuse saanud maakonna tasandi ülesanded</a:t>
            </a:r>
          </a:p>
          <a:p>
            <a:pPr marL="0" indent="0">
              <a:buNone/>
            </a:pPr>
            <a:endParaRPr lang="et-EE" dirty="0"/>
          </a:p>
        </p:txBody>
      </p:sp>
      <p:pic>
        <p:nvPicPr>
          <p:cNvPr id="10" name="Pilt 9"/>
          <p:cNvPicPr/>
          <p:nvPr/>
        </p:nvPicPr>
        <p:blipFill>
          <a:blip r:embed="rId2">
            <a:extLst>
              <a:ext uri="{28A0092B-C50C-407E-A947-70E740481C1C}">
                <a14:useLocalDpi xmlns:a14="http://schemas.microsoft.com/office/drawing/2010/main" val="0"/>
              </a:ext>
            </a:extLst>
          </a:blip>
          <a:srcRect/>
          <a:stretch>
            <a:fillRect/>
          </a:stretch>
        </p:blipFill>
        <p:spPr bwMode="auto">
          <a:xfrm>
            <a:off x="1894522" y="2347594"/>
            <a:ext cx="6706553" cy="4224655"/>
          </a:xfrm>
          <a:prstGeom prst="rect">
            <a:avLst/>
          </a:prstGeom>
          <a:noFill/>
        </p:spPr>
      </p:pic>
    </p:spTree>
    <p:extLst>
      <p:ext uri="{BB962C8B-B14F-4D97-AF65-F5344CB8AC3E}">
        <p14:creationId xmlns:p14="http://schemas.microsoft.com/office/powerpoint/2010/main" val="71551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t>Ekspertide ankeetküsitluse tulemused ülesannete jaotusest tasandite vahel (regioon)</a:t>
            </a:r>
          </a:p>
        </p:txBody>
      </p:sp>
      <p:sp>
        <p:nvSpPr>
          <p:cNvPr id="3" name="Sisu kohatäide 2"/>
          <p:cNvSpPr>
            <a:spLocks noGrp="1"/>
          </p:cNvSpPr>
          <p:nvPr>
            <p:ph idx="1"/>
          </p:nvPr>
        </p:nvSpPr>
        <p:spPr>
          <a:xfrm>
            <a:off x="352425" y="1825625"/>
            <a:ext cx="11001375" cy="4351338"/>
          </a:xfrm>
        </p:spPr>
        <p:txBody>
          <a:bodyPr/>
          <a:lstStyle/>
          <a:p>
            <a:r>
              <a:rPr lang="et-EE" dirty="0"/>
              <a:t>Suurima eelistuse saanud</a:t>
            </a:r>
          </a:p>
          <a:p>
            <a:pPr marL="0" indent="0">
              <a:buNone/>
            </a:pPr>
            <a:r>
              <a:rPr lang="et-EE" dirty="0"/>
              <a:t>regionaalse tasandi ülesanded</a:t>
            </a:r>
          </a:p>
          <a:p>
            <a:pPr marL="0" indent="0">
              <a:buNone/>
            </a:pPr>
            <a:endParaRPr lang="et-EE" dirty="0"/>
          </a:p>
        </p:txBody>
      </p:sp>
      <p:pic>
        <p:nvPicPr>
          <p:cNvPr id="5" name="Pilt 4"/>
          <p:cNvPicPr/>
          <p:nvPr/>
        </p:nvPicPr>
        <p:blipFill>
          <a:blip r:embed="rId2">
            <a:extLst>
              <a:ext uri="{28A0092B-C50C-407E-A947-70E740481C1C}">
                <a14:useLocalDpi xmlns:a14="http://schemas.microsoft.com/office/drawing/2010/main" val="0"/>
              </a:ext>
            </a:extLst>
          </a:blip>
          <a:srcRect/>
          <a:stretch>
            <a:fillRect/>
          </a:stretch>
        </p:blipFill>
        <p:spPr bwMode="auto">
          <a:xfrm>
            <a:off x="5210176" y="1549399"/>
            <a:ext cx="6813550" cy="4784725"/>
          </a:xfrm>
          <a:prstGeom prst="rect">
            <a:avLst/>
          </a:prstGeom>
          <a:noFill/>
        </p:spPr>
      </p:pic>
    </p:spTree>
    <p:extLst>
      <p:ext uri="{BB962C8B-B14F-4D97-AF65-F5344CB8AC3E}">
        <p14:creationId xmlns:p14="http://schemas.microsoft.com/office/powerpoint/2010/main" val="405679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t>Ekspertide ankeetküsitluse tulemused ülesannete jaotusest tasandite vahel (riigi kesktasand)</a:t>
            </a:r>
          </a:p>
        </p:txBody>
      </p:sp>
      <p:sp>
        <p:nvSpPr>
          <p:cNvPr id="3" name="Sisu kohatäide 2"/>
          <p:cNvSpPr>
            <a:spLocks noGrp="1"/>
          </p:cNvSpPr>
          <p:nvPr>
            <p:ph idx="1"/>
          </p:nvPr>
        </p:nvSpPr>
        <p:spPr/>
        <p:txBody>
          <a:bodyPr/>
          <a:lstStyle/>
          <a:p>
            <a:r>
              <a:rPr lang="et-EE" dirty="0"/>
              <a:t>Suurima eelistuse saanud riigi kesktasandi ülesanded</a:t>
            </a:r>
          </a:p>
          <a:p>
            <a:pPr marL="0" indent="0">
              <a:buNone/>
            </a:pPr>
            <a:endParaRPr lang="et-EE" dirty="0"/>
          </a:p>
          <a:p>
            <a:endParaRPr lang="et-EE" dirty="0"/>
          </a:p>
        </p:txBody>
      </p:sp>
      <p:pic>
        <p:nvPicPr>
          <p:cNvPr id="4" name="Pilt 3"/>
          <p:cNvPicPr/>
          <p:nvPr/>
        </p:nvPicPr>
        <p:blipFill>
          <a:blip r:embed="rId2">
            <a:extLst>
              <a:ext uri="{28A0092B-C50C-407E-A947-70E740481C1C}">
                <a14:useLocalDpi xmlns:a14="http://schemas.microsoft.com/office/drawing/2010/main" val="0"/>
              </a:ext>
            </a:extLst>
          </a:blip>
          <a:srcRect/>
          <a:stretch>
            <a:fillRect/>
          </a:stretch>
        </p:blipFill>
        <p:spPr bwMode="auto">
          <a:xfrm>
            <a:off x="2145029" y="2555875"/>
            <a:ext cx="6741795" cy="4006850"/>
          </a:xfrm>
          <a:prstGeom prst="rect">
            <a:avLst/>
          </a:prstGeom>
          <a:noFill/>
        </p:spPr>
      </p:pic>
    </p:spTree>
    <p:extLst>
      <p:ext uri="{BB962C8B-B14F-4D97-AF65-F5344CB8AC3E}">
        <p14:creationId xmlns:p14="http://schemas.microsoft.com/office/powerpoint/2010/main" val="254913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Ettepanekud regionaalse valitsemise korraldamiseks</a:t>
            </a:r>
          </a:p>
        </p:txBody>
      </p:sp>
      <p:sp>
        <p:nvSpPr>
          <p:cNvPr id="3" name="Sisu kohatäide 2"/>
          <p:cNvSpPr>
            <a:spLocks noGrp="1"/>
          </p:cNvSpPr>
          <p:nvPr>
            <p:ph sz="half" idx="1"/>
          </p:nvPr>
        </p:nvSpPr>
        <p:spPr>
          <a:xfrm>
            <a:off x="838199" y="1825625"/>
            <a:ext cx="5514975" cy="4851400"/>
          </a:xfrm>
        </p:spPr>
        <p:txBody>
          <a:bodyPr>
            <a:normAutofit lnSpcReduction="10000"/>
          </a:bodyPr>
          <a:lstStyle/>
          <a:p>
            <a:pPr marL="0" indent="0">
              <a:buNone/>
            </a:pPr>
            <a:r>
              <a:rPr lang="et-EE" dirty="0"/>
              <a:t>Poliitikaettepanekud regionaalse valitsemise korraldamiseks jagunevad kaheks: </a:t>
            </a:r>
          </a:p>
          <a:p>
            <a:pPr marL="514350" lvl="0" indent="-514350">
              <a:buFont typeface="+mj-lt"/>
              <a:buAutoNum type="arabicPeriod"/>
            </a:pPr>
            <a:r>
              <a:rPr lang="et-EE" b="1" dirty="0"/>
              <a:t>kohalike omavalitsuste maakondliku tasandi koostöö tugevdamine </a:t>
            </a:r>
            <a:r>
              <a:rPr lang="et-EE" dirty="0"/>
              <a:t>piirkondliku ulatusega ülesannete täitmiseks läbi võimekuse konsolideerimise ning </a:t>
            </a:r>
          </a:p>
          <a:p>
            <a:pPr marL="514350" lvl="0" indent="-514350">
              <a:buAutoNum type="arabicPeriod"/>
            </a:pPr>
            <a:r>
              <a:rPr lang="et-EE" b="1" dirty="0"/>
              <a:t>regionaalse valitsemise struktuuride loomine</a:t>
            </a:r>
            <a:r>
              <a:rPr lang="et-EE" dirty="0"/>
              <a:t>, kus eitatakse kaks alternatiivset lahendust</a:t>
            </a:r>
            <a:r>
              <a:rPr lang="en-US" dirty="0"/>
              <a:t>: </a:t>
            </a:r>
            <a:endParaRPr lang="et-EE" dirty="0"/>
          </a:p>
          <a:p>
            <a:pPr marL="514350" lvl="0" indent="-514350">
              <a:buAutoNum type="alphaLcParenR"/>
            </a:pPr>
            <a:r>
              <a:rPr lang="et-EE" dirty="0"/>
              <a:t>väiksema muutuse ulatusega, kuid lihtsamini teostatav </a:t>
            </a:r>
            <a:r>
              <a:rPr lang="et-EE" b="1" dirty="0"/>
              <a:t>regionaalarengu nõukogude moodustamine</a:t>
            </a:r>
            <a:r>
              <a:rPr lang="et-EE" dirty="0"/>
              <a:t>; </a:t>
            </a:r>
          </a:p>
          <a:p>
            <a:pPr marL="514350" lvl="0" indent="-514350">
              <a:buAutoNum type="alphaLcParenR"/>
            </a:pPr>
            <a:r>
              <a:rPr lang="et-EE" dirty="0"/>
              <a:t>suuremat valitsemiskorralduslikku muutust esile kutsuv ja seega raskemini teostatav </a:t>
            </a:r>
            <a:r>
              <a:rPr lang="et-EE" b="1" dirty="0"/>
              <a:t>regionaalse valitsemise asutuste loomine</a:t>
            </a:r>
            <a:r>
              <a:rPr lang="et-EE" dirty="0"/>
              <a:t>. </a:t>
            </a:r>
          </a:p>
          <a:p>
            <a:endParaRPr lang="et-EE" dirty="0"/>
          </a:p>
        </p:txBody>
      </p:sp>
      <p:pic>
        <p:nvPicPr>
          <p:cNvPr id="6" name="Sisu kohatäide 5"/>
          <p:cNvPicPr>
            <a:picLocks noGrp="1" noChangeAspect="1"/>
          </p:cNvPicPr>
          <p:nvPr>
            <p:ph sz="half" idx="2"/>
          </p:nvPr>
        </p:nvPicPr>
        <p:blipFill rotWithShape="1">
          <a:blip r:embed="rId2"/>
          <a:srcRect r="6905"/>
          <a:stretch/>
        </p:blipFill>
        <p:spPr>
          <a:xfrm>
            <a:off x="6229350" y="1970285"/>
            <a:ext cx="5774695" cy="1601590"/>
          </a:xfrm>
          <a:prstGeom prst="rect">
            <a:avLst/>
          </a:prstGeom>
        </p:spPr>
      </p:pic>
    </p:spTree>
    <p:extLst>
      <p:ext uri="{BB962C8B-B14F-4D97-AF65-F5344CB8AC3E}">
        <p14:creationId xmlns:p14="http://schemas.microsoft.com/office/powerpoint/2010/main" val="131952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t>Ettepanek 1: kohalike omavalitsuste maakonna tasandi koostöö tugevdamine </a:t>
            </a:r>
            <a:br>
              <a:rPr lang="et-EE" b="1" dirty="0"/>
            </a:br>
            <a:endParaRPr lang="et-EE" dirty="0"/>
          </a:p>
        </p:txBody>
      </p:sp>
      <p:sp>
        <p:nvSpPr>
          <p:cNvPr id="3" name="Sisu kohatäide 2"/>
          <p:cNvSpPr>
            <a:spLocks noGrp="1"/>
          </p:cNvSpPr>
          <p:nvPr>
            <p:ph sz="half" idx="1"/>
          </p:nvPr>
        </p:nvSpPr>
        <p:spPr>
          <a:xfrm>
            <a:off x="838200" y="1523999"/>
            <a:ext cx="5181600" cy="4800600"/>
          </a:xfrm>
        </p:spPr>
        <p:txBody>
          <a:bodyPr>
            <a:normAutofit/>
          </a:bodyPr>
          <a:lstStyle/>
          <a:p>
            <a:r>
              <a:rPr lang="et-EE" b="1" dirty="0"/>
              <a:t>Kohalike omavalitsuste maakonna tasandi koostöö tugevdamine </a:t>
            </a:r>
            <a:r>
              <a:rPr lang="et-EE" dirty="0"/>
              <a:t>läbi maakondlike </a:t>
            </a:r>
            <a:r>
              <a:rPr lang="et-EE" b="1" dirty="0"/>
              <a:t>kohalike omavalitsuste liitude </a:t>
            </a:r>
            <a:r>
              <a:rPr lang="et-EE" dirty="0"/>
              <a:t>muutes omavalitsusliitu kuulumise ja </a:t>
            </a:r>
            <a:r>
              <a:rPr lang="et-EE" b="1" dirty="0"/>
              <a:t>koostöös osalemise </a:t>
            </a:r>
            <a:r>
              <a:rPr lang="et-EE" dirty="0"/>
              <a:t>kohalikele omavalitsustele </a:t>
            </a:r>
            <a:r>
              <a:rPr lang="et-EE" b="1" dirty="0"/>
              <a:t>kohustuslikuks</a:t>
            </a:r>
            <a:r>
              <a:rPr lang="et-EE" dirty="0"/>
              <a:t>, kuid samal ajal andes </a:t>
            </a:r>
            <a:r>
              <a:rPr lang="et-EE" b="1" dirty="0"/>
              <a:t>koostöötasandile täiendavaid ülesandeid</a:t>
            </a:r>
            <a:r>
              <a:rPr lang="et-EE" dirty="0"/>
              <a:t>. </a:t>
            </a:r>
            <a:r>
              <a:rPr lang="et-EE" b="1" dirty="0"/>
              <a:t>Konsolideerida</a:t>
            </a:r>
            <a:r>
              <a:rPr lang="et-EE" dirty="0"/>
              <a:t> maakonna tasandi </a:t>
            </a:r>
            <a:r>
              <a:rPr lang="et-EE" b="1" dirty="0"/>
              <a:t>arendus- ja teenusasutused maakondlike omavalitsusliitude juhtimisele</a:t>
            </a:r>
            <a:r>
              <a:rPr lang="et-EE" dirty="0"/>
              <a:t>.</a:t>
            </a:r>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479966209"/>
              </p:ext>
            </p:extLst>
          </p:nvPr>
        </p:nvGraphicFramePr>
        <p:xfrm>
          <a:off x="6172199" y="1523999"/>
          <a:ext cx="5476875" cy="4768597"/>
        </p:xfrm>
        <a:graphic>
          <a:graphicData uri="http://schemas.openxmlformats.org/drawingml/2006/table">
            <a:tbl>
              <a:tblPr firstRow="1" firstCol="1" bandRow="1"/>
              <a:tblGrid>
                <a:gridCol w="1550938">
                  <a:extLst>
                    <a:ext uri="{9D8B030D-6E8A-4147-A177-3AD203B41FA5}">
                      <a16:colId xmlns:a16="http://schemas.microsoft.com/office/drawing/2014/main" val="20000"/>
                    </a:ext>
                  </a:extLst>
                </a:gridCol>
                <a:gridCol w="3925937">
                  <a:extLst>
                    <a:ext uri="{9D8B030D-6E8A-4147-A177-3AD203B41FA5}">
                      <a16:colId xmlns:a16="http://schemas.microsoft.com/office/drawing/2014/main" val="20001"/>
                    </a:ext>
                  </a:extLst>
                </a:gridCol>
              </a:tblGrid>
              <a:tr h="384047">
                <a:tc>
                  <a:txBody>
                    <a:bodyPr/>
                    <a:lstStyle/>
                    <a:p>
                      <a:pPr algn="ctr">
                        <a:spcAft>
                          <a:spcPts val="0"/>
                        </a:spcAft>
                      </a:pPr>
                      <a:r>
                        <a:rPr lang="et-EE" sz="1050" b="1" dirty="0">
                          <a:effectLst/>
                          <a:latin typeface="Calibri" panose="020F0502020204030204" pitchFamily="34" charset="0"/>
                          <a:ea typeface="Calibri" panose="020F0502020204030204" pitchFamily="34" charset="0"/>
                          <a:cs typeface="Times New Roman" panose="02020603050405020304" pitchFamily="18" charset="0"/>
                        </a:rPr>
                        <a:t>Regionaalse valitsemise komponent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t-EE" sz="1050" b="1">
                          <a:effectLst/>
                          <a:latin typeface="Calibri" panose="020F0502020204030204" pitchFamily="34" charset="0"/>
                          <a:ea typeface="Calibri" panose="020F0502020204030204" pitchFamily="34" charset="0"/>
                          <a:cs typeface="Times New Roman" panose="02020603050405020304" pitchFamily="18" charset="0"/>
                        </a:rPr>
                        <a:t>Ettepanek ja selle lühiselgitus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576073">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1. Territoriaalne ulatus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Maakond ajaloolise ja harjumuspärase toime- ja identiteediruumina. Alt-üles-põhimõttel võib olla suurem mitut maakonda või osa nendest hõlmav territoriaalselt ja sotsiaalselt (identiteet) sidus piirkond.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8156">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2. Valdkondlik ühtsus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Konsolideerida maakondlikud arendusorganisatsioonid (MAK, teenuskeskused ja –organisatsioonid jt) ühtsele maakondliku KOV liidu koordineerimisele. Samas võivad need asutused rakendusasutusena jätkata senises tegutsemisvormis.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024">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3. Otsustuskogu mandaat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Kaudne mandaat koostöö osapoolte organitest (tänane praktika).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047">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4. Õiguslik vorm</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Kohaliku omavalitsuse liitude seaduse alusel toimiv eraõiguslik erivorm, kus seadus sätestab täpsemalt toime-, ülesannete, pädevuste jt põhimõtted.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6073">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5. Koostöö osapooled</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Kohalikud omavalitsused liidu liikmetena, teised maakondlikus ruumis olulised toimijad (ettevõtjad, riigiasutused, kodanikeühendused jne) funktsionaalselt nendega seotud tegevuste raames (senine praktika)</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047">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6. Osalemise kohustuslikkus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Muuta kõikidele omavalitsustele maakondlikku kohaliku omavalitsuste liitu kuulumine ja selle raames ülesannete täitmine kohustuslikus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3109">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7. Otsustamise viis otsustuskogus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Igal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KOVil</a:t>
                      </a:r>
                      <a:r>
                        <a:rPr lang="et-EE" sz="1050" dirty="0">
                          <a:effectLst/>
                          <a:latin typeface="Calibri" panose="020F0502020204030204" pitchFamily="34" charset="0"/>
                          <a:ea typeface="Calibri" panose="020F0502020204030204" pitchFamily="34" charset="0"/>
                          <a:cs typeface="Times New Roman" panose="02020603050405020304" pitchFamily="18" charset="0"/>
                        </a:rPr>
                        <a:t> (kui ametlikul) liikmel üks hääl, lisaks täidavad hääled elanike arvust tuleneva suuruse järgi. Otsustakse poolthääleenamusega. Muid partnerid kaasavate organite otsustusmehhanism on liidu otsustada.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33425">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8. Koostööorganisatsiooni tulude kujunemine</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Valdavalt ei teki iseseisvat tulubaasi, st rahastatakse läbi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KOVi</a:t>
                      </a:r>
                      <a:r>
                        <a:rPr lang="et-EE" sz="1050" dirty="0">
                          <a:effectLst/>
                          <a:latin typeface="Calibri" panose="020F0502020204030204" pitchFamily="34" charset="0"/>
                          <a:ea typeface="Calibri" panose="020F0502020204030204" pitchFamily="34" charset="0"/>
                          <a:cs typeface="Times New Roman" panose="02020603050405020304" pitchFamily="18" charset="0"/>
                        </a:rPr>
                        <a:t>, kas liikmemaksude</a:t>
                      </a:r>
                      <a:r>
                        <a:rPr lang="et-EE" sz="1050" baseline="0" dirty="0">
                          <a:effectLst/>
                          <a:latin typeface="Calibri" panose="020F0502020204030204" pitchFamily="34" charset="0"/>
                          <a:ea typeface="Calibri" panose="020F0502020204030204" pitchFamily="34" charset="0"/>
                          <a:cs typeface="Times New Roman" panose="02020603050405020304" pitchFamily="18" charset="0"/>
                        </a:rPr>
                        <a:t> või </a:t>
                      </a:r>
                      <a:r>
                        <a:rPr lang="et-EE" sz="1050" dirty="0">
                          <a:effectLst/>
                          <a:latin typeface="Calibri" panose="020F0502020204030204" pitchFamily="34" charset="0"/>
                          <a:ea typeface="Calibri" panose="020F0502020204030204" pitchFamily="34" charset="0"/>
                          <a:cs typeface="Times New Roman" panose="02020603050405020304" pitchFamily="18" charset="0"/>
                        </a:rPr>
                        <a:t>konkreetse ülesande kulude KOV-poolsete sihtotstarbeliste eraldiste alusel. Piiratud ulatuses võib kaaluda riigieelarvest otse laekuvaid sihtotstarbelisi toetused ja/ või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KOVdele</a:t>
                      </a:r>
                      <a:r>
                        <a:rPr lang="et-EE" sz="1050" dirty="0">
                          <a:effectLst/>
                          <a:latin typeface="Calibri" panose="020F0502020204030204" pitchFamily="34" charset="0"/>
                          <a:ea typeface="Calibri" panose="020F0502020204030204" pitchFamily="34" charset="0"/>
                          <a:cs typeface="Times New Roman" panose="02020603050405020304" pitchFamily="18" charset="0"/>
                        </a:rPr>
                        <a:t>  sihtotstarbeliselt ühisülesannete täitmiseks laekuvad vahendid.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7834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b="1" dirty="0"/>
              <a:t>Ettepanek 2: Regionaalarengu nõukogude moodustamine </a:t>
            </a:r>
            <a:endParaRPr lang="et-EE" dirty="0"/>
          </a:p>
        </p:txBody>
      </p:sp>
      <p:sp>
        <p:nvSpPr>
          <p:cNvPr id="3" name="Sisu kohatäide 2"/>
          <p:cNvSpPr>
            <a:spLocks noGrp="1"/>
          </p:cNvSpPr>
          <p:nvPr>
            <p:ph sz="half" idx="1"/>
          </p:nvPr>
        </p:nvSpPr>
        <p:spPr>
          <a:xfrm>
            <a:off x="838200" y="1690688"/>
            <a:ext cx="5181600" cy="4786309"/>
          </a:xfrm>
        </p:spPr>
        <p:txBody>
          <a:bodyPr>
            <a:normAutofit/>
          </a:bodyPr>
          <a:lstStyle/>
          <a:p>
            <a:r>
              <a:rPr lang="et-EE" b="1" dirty="0"/>
              <a:t>Regionaalarengu nõukogude moodustamine</a:t>
            </a:r>
            <a:r>
              <a:rPr lang="et-EE" dirty="0"/>
              <a:t>, mis on </a:t>
            </a:r>
            <a:r>
              <a:rPr lang="et-EE" b="1" dirty="0"/>
              <a:t>koordineerivate pädevustega </a:t>
            </a:r>
            <a:r>
              <a:rPr lang="et-EE" dirty="0"/>
              <a:t>regionaalse valitsemise küsimustes ministeeriumite, riigiasustuste ja kohalike omavalitsuste suhtes ning mis teeb </a:t>
            </a:r>
            <a:r>
              <a:rPr lang="et-EE" b="1" dirty="0"/>
              <a:t>ettepanekuid regionaalpoliitika ja valitsemisalade regionaalsete sidusküsimuste poliitikate</a:t>
            </a:r>
            <a:r>
              <a:rPr lang="et-EE" dirty="0"/>
              <a:t> kohta ning annab sisendeid nende poliitikate kujundamiseks riiklikul ja regionaalsel tasandil. Selle stsenaariumi puhul luuakse </a:t>
            </a:r>
            <a:r>
              <a:rPr lang="et-EE" b="1" dirty="0"/>
              <a:t>regionaalsete ülesannete tugevam koorinatsioonivõimekus</a:t>
            </a:r>
            <a:r>
              <a:rPr lang="et-EE" dirty="0"/>
              <a:t>, kuid ei tehta struktuurseid muudatusi regionaalsete ülesannetega asutuste struktuuris</a:t>
            </a:r>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1084189652"/>
              </p:ext>
            </p:extLst>
          </p:nvPr>
        </p:nvGraphicFramePr>
        <p:xfrm>
          <a:off x="6019801" y="1616552"/>
          <a:ext cx="5334000" cy="4925057"/>
        </p:xfrm>
        <a:graphic>
          <a:graphicData uri="http://schemas.openxmlformats.org/drawingml/2006/table">
            <a:tbl>
              <a:tblPr firstRow="1" firstCol="1" bandRow="1"/>
              <a:tblGrid>
                <a:gridCol w="1638299">
                  <a:extLst>
                    <a:ext uri="{9D8B030D-6E8A-4147-A177-3AD203B41FA5}">
                      <a16:colId xmlns:a16="http://schemas.microsoft.com/office/drawing/2014/main" val="20000"/>
                    </a:ext>
                  </a:extLst>
                </a:gridCol>
                <a:gridCol w="3695701">
                  <a:extLst>
                    <a:ext uri="{9D8B030D-6E8A-4147-A177-3AD203B41FA5}">
                      <a16:colId xmlns:a16="http://schemas.microsoft.com/office/drawing/2014/main" val="20001"/>
                    </a:ext>
                  </a:extLst>
                </a:gridCol>
              </a:tblGrid>
              <a:tr h="531812">
                <a:tc>
                  <a:txBody>
                    <a:bodyPr/>
                    <a:lstStyle/>
                    <a:p>
                      <a:pPr algn="ctr">
                        <a:spcAft>
                          <a:spcPts val="0"/>
                        </a:spcAft>
                      </a:pPr>
                      <a:r>
                        <a:rPr lang="et-EE" sz="1100" b="1" dirty="0">
                          <a:effectLst/>
                          <a:latin typeface="Calibri" panose="020F0502020204030204" pitchFamily="34" charset="0"/>
                          <a:ea typeface="Calibri" panose="020F0502020204030204" pitchFamily="34" charset="0"/>
                          <a:cs typeface="Times New Roman" panose="02020603050405020304" pitchFamily="18" charset="0"/>
                        </a:rPr>
                        <a:t>Regionaalse valitsemise komponent</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t-EE" sz="1100" b="1" dirty="0">
                          <a:effectLst/>
                          <a:latin typeface="Calibri" panose="020F0502020204030204" pitchFamily="34" charset="0"/>
                          <a:ea typeface="Calibri" panose="020F0502020204030204" pitchFamily="34" charset="0"/>
                          <a:cs typeface="Times New Roman" panose="02020603050405020304" pitchFamily="18" charset="0"/>
                        </a:rPr>
                        <a:t>Ettepanek ja selle lühiselgitus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531812">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1. Territoriaalne ulatus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Neli regionaalse tegevusulatusega nõukogu</a:t>
                      </a:r>
                      <a:r>
                        <a:rPr lang="et-EE" sz="1100" baseline="0" dirty="0">
                          <a:effectLst/>
                          <a:latin typeface="Calibri" panose="020F0502020204030204" pitchFamily="34" charset="0"/>
                          <a:ea typeface="Calibri" panose="020F0502020204030204" pitchFamily="34" charset="0"/>
                          <a:cs typeface="Times New Roman" panose="02020603050405020304" pitchFamily="18" charset="0"/>
                        </a:rPr>
                        <a:t> asukohtadega</a:t>
                      </a:r>
                      <a:r>
                        <a:rPr lang="et-EE" sz="1100" dirty="0">
                          <a:effectLst/>
                          <a:latin typeface="Calibri" panose="020F0502020204030204" pitchFamily="34" charset="0"/>
                          <a:ea typeface="Calibri" panose="020F0502020204030204" pitchFamily="34" charset="0"/>
                          <a:cs typeface="Times New Roman" panose="02020603050405020304" pitchFamily="18" charset="0"/>
                        </a:rPr>
                        <a:t> Tallinn, Pärnu, Tartu, Jõhvi/ Narva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1812">
                <a:tc>
                  <a:txBody>
                    <a:bodyPr/>
                    <a:lstStyle/>
                    <a:p>
                      <a:pPr>
                        <a:spcAft>
                          <a:spcPts val="0"/>
                        </a:spcAft>
                      </a:pPr>
                      <a:r>
                        <a:rPr lang="et-EE" sz="1100">
                          <a:effectLst/>
                          <a:latin typeface="Calibri" panose="020F0502020204030204" pitchFamily="34" charset="0"/>
                          <a:ea typeface="Calibri" panose="020F0502020204030204" pitchFamily="34" charset="0"/>
                          <a:cs typeface="Times New Roman" panose="02020603050405020304" pitchFamily="18" charset="0"/>
                        </a:rPr>
                        <a:t>2. Valdkondlik ühtsus</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Regionaalsed arengut koordineerivad ülesanded</a:t>
                      </a:r>
                      <a:r>
                        <a:rPr lang="et-EE"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t-EE" sz="1100" dirty="0">
                          <a:effectLst/>
                          <a:latin typeface="Calibri" panose="020F0502020204030204" pitchFamily="34" charset="0"/>
                          <a:ea typeface="Calibri" panose="020F0502020204030204" pitchFamily="34" charset="0"/>
                          <a:cs typeface="Times New Roman" panose="02020603050405020304" pitchFamily="18" charset="0"/>
                        </a:rPr>
                        <a:t>oluliste valitsemisalade suhtes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3625">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3. Otsustuskogu mandaat</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Kaudne mandaat koostöö osapoolte organitest. Ministeeriumeid (nt </a:t>
                      </a:r>
                      <a:r>
                        <a:rPr lang="et-EE" sz="1100" dirty="0" err="1">
                          <a:effectLst/>
                          <a:latin typeface="Calibri" panose="020F0502020204030204" pitchFamily="34" charset="0"/>
                          <a:ea typeface="Calibri" panose="020F0502020204030204" pitchFamily="34" charset="0"/>
                          <a:cs typeface="Times New Roman" panose="02020603050405020304" pitchFamily="18" charset="0"/>
                        </a:rPr>
                        <a:t>RaM</a:t>
                      </a:r>
                      <a:r>
                        <a:rPr lang="et-EE" sz="1100" dirty="0">
                          <a:effectLst/>
                          <a:latin typeface="Calibri" panose="020F0502020204030204" pitchFamily="34" charset="0"/>
                          <a:ea typeface="Calibri" panose="020F0502020204030204" pitchFamily="34" charset="0"/>
                          <a:cs typeface="Times New Roman" panose="02020603050405020304" pitchFamily="18" charset="0"/>
                        </a:rPr>
                        <a:t>, MKM, </a:t>
                      </a:r>
                      <a:r>
                        <a:rPr lang="et-EE" sz="1100" dirty="0" err="1">
                          <a:effectLst/>
                          <a:latin typeface="Calibri" panose="020F0502020204030204" pitchFamily="34" charset="0"/>
                          <a:ea typeface="Calibri" panose="020F0502020204030204" pitchFamily="34" charset="0"/>
                          <a:cs typeface="Times New Roman" panose="02020603050405020304" pitchFamily="18" charset="0"/>
                        </a:rPr>
                        <a:t>KeM</a:t>
                      </a:r>
                      <a:r>
                        <a:rPr lang="et-EE" sz="1100" dirty="0">
                          <a:effectLst/>
                          <a:latin typeface="Calibri" panose="020F0502020204030204" pitchFamily="34" charset="0"/>
                          <a:ea typeface="Calibri" panose="020F0502020204030204" pitchFamily="34" charset="0"/>
                          <a:cs typeface="Times New Roman" panose="02020603050405020304" pitchFamily="18" charset="0"/>
                        </a:rPr>
                        <a:t>, HTM, </a:t>
                      </a:r>
                      <a:r>
                        <a:rPr lang="et-EE" sz="1100" dirty="0" err="1">
                          <a:effectLst/>
                          <a:latin typeface="Calibri" panose="020F0502020204030204" pitchFamily="34" charset="0"/>
                          <a:ea typeface="Calibri" panose="020F0502020204030204" pitchFamily="34" charset="0"/>
                          <a:cs typeface="Times New Roman" panose="02020603050405020304" pitchFamily="18" charset="0"/>
                        </a:rPr>
                        <a:t>SoM</a:t>
                      </a:r>
                      <a:r>
                        <a:rPr lang="et-EE" sz="1100" dirty="0">
                          <a:effectLst/>
                          <a:latin typeface="Calibri" panose="020F0502020204030204" pitchFamily="34" charset="0"/>
                          <a:ea typeface="Calibri" panose="020F0502020204030204" pitchFamily="34" charset="0"/>
                          <a:cs typeface="Times New Roman" panose="02020603050405020304" pitchFamily="18" charset="0"/>
                        </a:rPr>
                        <a:t>) esindab nõukogus kantsler/ asekantsler, KOV</a:t>
                      </a:r>
                      <a:r>
                        <a:rPr lang="et-EE" sz="1100" baseline="0" dirty="0">
                          <a:effectLst/>
                          <a:latin typeface="Calibri" panose="020F0502020204030204" pitchFamily="34" charset="0"/>
                          <a:ea typeface="Calibri" panose="020F0502020204030204" pitchFamily="34" charset="0"/>
                          <a:cs typeface="Times New Roman" panose="02020603050405020304" pitchFamily="18" charset="0"/>
                        </a:rPr>
                        <a:t> tasandi</a:t>
                      </a:r>
                      <a:r>
                        <a:rPr lang="et-EE" sz="1100" dirty="0">
                          <a:effectLst/>
                          <a:latin typeface="Calibri" panose="020F0502020204030204" pitchFamily="34" charset="0"/>
                          <a:ea typeface="Calibri" panose="020F0502020204030204" pitchFamily="34" charset="0"/>
                          <a:cs typeface="Times New Roman" panose="02020603050405020304" pitchFamily="18" charset="0"/>
                        </a:rPr>
                        <a:t> esindajad nimetatakse maakondlike KOV liitude poolt. Ettevõtjate esindajad nimetatakse nende esindusorganisatsiooni(de) poolt.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906">
                <a:tc>
                  <a:txBody>
                    <a:bodyPr/>
                    <a:lstStyle/>
                    <a:p>
                      <a:pPr>
                        <a:spcAft>
                          <a:spcPts val="0"/>
                        </a:spcAft>
                      </a:pPr>
                      <a:r>
                        <a:rPr lang="et-EE" sz="1100">
                          <a:effectLst/>
                          <a:latin typeface="Calibri" panose="020F0502020204030204" pitchFamily="34" charset="0"/>
                          <a:ea typeface="Calibri" panose="020F0502020204030204" pitchFamily="34" charset="0"/>
                          <a:cs typeface="Times New Roman" panose="02020603050405020304" pitchFamily="18" charset="0"/>
                        </a:rPr>
                        <a:t>4. Õiguslik vorm</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a:effectLst/>
                          <a:latin typeface="Calibri" panose="020F0502020204030204" pitchFamily="34" charset="0"/>
                          <a:ea typeface="Calibri" panose="020F0502020204030204" pitchFamily="34" charset="0"/>
                          <a:cs typeface="Times New Roman" panose="02020603050405020304" pitchFamily="18" charset="0"/>
                        </a:rPr>
                        <a:t>Seaduse alusel loodud koostööformaat. (Alternatiivina valitsuskomisjon). </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1812">
                <a:tc>
                  <a:txBody>
                    <a:bodyPr/>
                    <a:lstStyle/>
                    <a:p>
                      <a:pPr>
                        <a:spcAft>
                          <a:spcPts val="0"/>
                        </a:spcAft>
                      </a:pPr>
                      <a:r>
                        <a:rPr lang="et-EE" sz="1100">
                          <a:effectLst/>
                          <a:latin typeface="Calibri" panose="020F0502020204030204" pitchFamily="34" charset="0"/>
                          <a:ea typeface="Calibri" panose="020F0502020204030204" pitchFamily="34" charset="0"/>
                          <a:cs typeface="Times New Roman" panose="02020603050405020304" pitchFamily="18" charset="0"/>
                        </a:rPr>
                        <a:t>5. Koostöö osapooled</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Riik ja omavalitsused (ning muud regionaalsed toimijad) partnerluses</a:t>
                      </a:r>
                      <a:r>
                        <a:rPr lang="et-EE" sz="1100" baseline="0" dirty="0">
                          <a:effectLst/>
                          <a:latin typeface="Calibri" panose="020F0502020204030204" pitchFamily="34" charset="0"/>
                          <a:ea typeface="Calibri" panose="020F0502020204030204" pitchFamily="34" charset="0"/>
                          <a:cs typeface="Times New Roman" panose="02020603050405020304" pitchFamily="18" charset="0"/>
                        </a:rPr>
                        <a:t> ja</a:t>
                      </a:r>
                      <a:r>
                        <a:rPr lang="et-EE" sz="1100" dirty="0">
                          <a:effectLst/>
                          <a:latin typeface="Calibri" panose="020F0502020204030204" pitchFamily="34" charset="0"/>
                          <a:ea typeface="Calibri" panose="020F0502020204030204" pitchFamily="34" charset="0"/>
                          <a:cs typeface="Times New Roman" panose="02020603050405020304" pitchFamily="18" charset="0"/>
                        </a:rPr>
                        <a:t> jagatud pädevus regionaalse arengu kavandamisel ja koordineerimisel.</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5906">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6. Osalemise kohustuslikkus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Seaduses aluse toimiv, ei saa</a:t>
                      </a:r>
                      <a:r>
                        <a:rPr lang="et-EE" sz="1100" baseline="0" dirty="0">
                          <a:effectLst/>
                          <a:latin typeface="Calibri" panose="020F0502020204030204" pitchFamily="34" charset="0"/>
                          <a:ea typeface="Calibri" panose="020F0502020204030204" pitchFamily="34" charset="0"/>
                          <a:cs typeface="Times New Roman" panose="02020603050405020304" pitchFamily="18" charset="0"/>
                        </a:rPr>
                        <a:t> organist</a:t>
                      </a:r>
                      <a:r>
                        <a:rPr lang="et-EE" sz="1100" dirty="0">
                          <a:effectLst/>
                          <a:latin typeface="Calibri" panose="020F0502020204030204" pitchFamily="34" charset="0"/>
                          <a:ea typeface="Calibri" panose="020F0502020204030204" pitchFamily="34" charset="0"/>
                          <a:cs typeface="Times New Roman" panose="02020603050405020304" pitchFamily="18" charset="0"/>
                        </a:rPr>
                        <a:t> välja astuda.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1812">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7. Otsustamise viis otsustuskogus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Otsustakse poolthääleenamusega. Igal esindajal üks hääl. Oluline esindajate (osapoolte) tasakaal.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1812">
                <a:tc>
                  <a:txBody>
                    <a:bodyPr/>
                    <a:lstStyle/>
                    <a:p>
                      <a:pPr>
                        <a:spcAft>
                          <a:spcPts val="0"/>
                        </a:spcAft>
                      </a:pPr>
                      <a:r>
                        <a:rPr lang="et-EE" sz="1100">
                          <a:effectLst/>
                          <a:latin typeface="Calibri" panose="020F0502020204030204" pitchFamily="34" charset="0"/>
                          <a:ea typeface="Calibri" panose="020F0502020204030204" pitchFamily="34" charset="0"/>
                          <a:cs typeface="Times New Roman" panose="02020603050405020304" pitchFamily="18" charset="0"/>
                        </a:rPr>
                        <a:t>8. Koostööorganisatsiooni tulude kujunemine</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Olulisi tulusid ei ole. Koordineeriv ja strateegiline roll regionaalarenguks suunatud vahendite planeerimisel.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254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b="1" dirty="0"/>
              <a:t>Ettepanek 3: Regionaalse valitsemise asutuste loomine </a:t>
            </a:r>
            <a:endParaRPr lang="et-EE" dirty="0"/>
          </a:p>
        </p:txBody>
      </p:sp>
      <p:sp>
        <p:nvSpPr>
          <p:cNvPr id="3" name="Sisu kohatäide 2"/>
          <p:cNvSpPr>
            <a:spLocks noGrp="1"/>
          </p:cNvSpPr>
          <p:nvPr>
            <p:ph sz="half" idx="1"/>
          </p:nvPr>
        </p:nvSpPr>
        <p:spPr>
          <a:xfrm>
            <a:off x="838200" y="1690687"/>
            <a:ext cx="5181600" cy="4852986"/>
          </a:xfrm>
        </p:spPr>
        <p:txBody>
          <a:bodyPr>
            <a:normAutofit/>
          </a:bodyPr>
          <a:lstStyle/>
          <a:p>
            <a:r>
              <a:rPr lang="et-EE" dirty="0"/>
              <a:t>Regionaalse valitsemise asutuste loomine, kus </a:t>
            </a:r>
            <a:r>
              <a:rPr lang="et-EE" b="1" dirty="0"/>
              <a:t>regionaalsete ülesannetega tegelevad avalik-õiguslikud asustused</a:t>
            </a:r>
            <a:r>
              <a:rPr lang="et-EE" dirty="0"/>
              <a:t>, mille ülesanded hõlmavad </a:t>
            </a:r>
            <a:r>
              <a:rPr lang="et-EE" b="1" dirty="0"/>
              <a:t>regionaalse arengu kavandamist ja selleks vajalike meetmete rakendamist ning regionaalse mõõtmega ülesannete korraldamist ja teenuste otsustamist</a:t>
            </a:r>
            <a:r>
              <a:rPr lang="et-EE" dirty="0"/>
              <a:t>. Selle stsenaariumi kohaselt tekkivate regionaalse valitsemise asutustega </a:t>
            </a:r>
            <a:r>
              <a:rPr lang="et-EE" b="1" dirty="0"/>
              <a:t>kujundatakse ümber tänaste regionaalsete ülesannetega seotud asutuste struktuur </a:t>
            </a:r>
            <a:r>
              <a:rPr lang="et-EE" dirty="0"/>
              <a:t>ja </a:t>
            </a:r>
            <a:r>
              <a:rPr lang="et-EE" b="1" dirty="0"/>
              <a:t>konsolideeritakse regionaalse valitsemise kompetentsid ja ülesanded ühtsesse organisatsiooni</a:t>
            </a:r>
          </a:p>
        </p:txBody>
      </p:sp>
      <p:graphicFrame>
        <p:nvGraphicFramePr>
          <p:cNvPr id="6" name="Sisu kohatäide 5"/>
          <p:cNvGraphicFramePr>
            <a:graphicFrameLocks noGrp="1"/>
          </p:cNvGraphicFramePr>
          <p:nvPr>
            <p:ph sz="half" idx="2"/>
            <p:extLst>
              <p:ext uri="{D42A27DB-BD31-4B8C-83A1-F6EECF244321}">
                <p14:modId xmlns:p14="http://schemas.microsoft.com/office/powerpoint/2010/main" val="2852406243"/>
              </p:ext>
            </p:extLst>
          </p:nvPr>
        </p:nvGraphicFramePr>
        <p:xfrm>
          <a:off x="6019800" y="1690687"/>
          <a:ext cx="5334000" cy="4429601"/>
        </p:xfrm>
        <a:graphic>
          <a:graphicData uri="http://schemas.openxmlformats.org/drawingml/2006/table">
            <a:tbl>
              <a:tblPr firstRow="1" firstCol="1" bandRow="1"/>
              <a:tblGrid>
                <a:gridCol w="16383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441180">
                <a:tc>
                  <a:txBody>
                    <a:bodyPr/>
                    <a:lstStyle/>
                    <a:p>
                      <a:pPr algn="ctr">
                        <a:spcAft>
                          <a:spcPts val="0"/>
                        </a:spcAft>
                      </a:pPr>
                      <a:r>
                        <a:rPr lang="et-EE" sz="1050" b="1" dirty="0">
                          <a:effectLst/>
                          <a:latin typeface="Calibri" panose="020F0502020204030204" pitchFamily="34" charset="0"/>
                          <a:ea typeface="Calibri" panose="020F0502020204030204" pitchFamily="34" charset="0"/>
                          <a:cs typeface="Times New Roman" panose="02020603050405020304" pitchFamily="18" charset="0"/>
                        </a:rPr>
                        <a:t>Regionaalse valitsemise komponent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t-EE" sz="1050" b="1">
                          <a:effectLst/>
                          <a:latin typeface="Calibri" panose="020F0502020204030204" pitchFamily="34" charset="0"/>
                          <a:ea typeface="Calibri" panose="020F0502020204030204" pitchFamily="34" charset="0"/>
                          <a:cs typeface="Times New Roman" panose="02020603050405020304" pitchFamily="18" charset="0"/>
                        </a:rPr>
                        <a:t>Ettepanek ja selle lühiselgitus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220591">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1. Territoriaalne ulatus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Neli regiooni keskustega Tallinn, Pärnu, Tartu, Jõhvi/ Narva </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392">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2. Valdkondlik ühtsus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b="1" dirty="0">
                          <a:effectLst/>
                          <a:latin typeface="Calibri" panose="020F0502020204030204" pitchFamily="34" charset="0"/>
                          <a:ea typeface="Calibri" panose="020F0502020204030204" pitchFamily="34" charset="0"/>
                          <a:cs typeface="Times New Roman" panose="02020603050405020304" pitchFamily="18" charset="0"/>
                        </a:rPr>
                        <a:t>Regionaalsed arengut kavandavad, korralduslikud, täitvad ülesanded maksimaalselt konsolideeritud ühte organisatsiooni</a:t>
                      </a:r>
                      <a:r>
                        <a:rPr lang="et-EE" sz="1050" dirty="0">
                          <a:effectLst/>
                          <a:latin typeface="Calibri" panose="020F0502020204030204" pitchFamily="34" charset="0"/>
                          <a:ea typeface="Calibri" panose="020F0502020204030204" pitchFamily="34" charset="0"/>
                          <a:cs typeface="Times New Roman" panose="02020603050405020304" pitchFamily="18" charset="0"/>
                        </a:rPr>
                        <a:t>: regionaalne ruumiplaneerimine, ühistransport (ja liikuvus laiemalt), gümnaasiumi- ja kutseharidus, regionaalsed investeeringud, regionaalarengu kavandamine, ettevõtluskeskkonna arendamise regionaalsed ülesanded, tööturuvõimekus,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KOVde</a:t>
                      </a:r>
                      <a:r>
                        <a:rPr lang="et-EE" sz="1050" dirty="0">
                          <a:effectLst/>
                          <a:latin typeface="Calibri" panose="020F0502020204030204" pitchFamily="34" charset="0"/>
                          <a:ea typeface="Calibri" panose="020F0502020204030204" pitchFamily="34" charset="0"/>
                          <a:cs typeface="Times New Roman" panose="02020603050405020304" pitchFamily="18" charset="0"/>
                        </a:rPr>
                        <a:t> nõustamine, sotsiaalvaldkonna regionaalsete ülesannete korraldus ja järelevalve.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9210">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3. Otsustuskogu mandaat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Kaudne mandaat koostöö osapoolte organitest. Ministeeriumeid (nt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RaM</a:t>
                      </a:r>
                      <a:r>
                        <a:rPr lang="et-EE" sz="1050" dirty="0">
                          <a:effectLst/>
                          <a:latin typeface="Calibri" panose="020F0502020204030204" pitchFamily="34" charset="0"/>
                          <a:ea typeface="Calibri" panose="020F0502020204030204" pitchFamily="34" charset="0"/>
                          <a:cs typeface="Times New Roman" panose="02020603050405020304" pitchFamily="18" charset="0"/>
                        </a:rPr>
                        <a:t>, MKM,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KeM</a:t>
                      </a:r>
                      <a:r>
                        <a:rPr lang="et-EE" sz="1050" dirty="0">
                          <a:effectLst/>
                          <a:latin typeface="Calibri" panose="020F0502020204030204" pitchFamily="34" charset="0"/>
                          <a:ea typeface="Calibri" panose="020F0502020204030204" pitchFamily="34" charset="0"/>
                          <a:cs typeface="Times New Roman" panose="02020603050405020304" pitchFamily="18" charset="0"/>
                        </a:rPr>
                        <a:t>, HTM, </a:t>
                      </a:r>
                      <a:r>
                        <a:rPr lang="et-EE" sz="1050" dirty="0" err="1">
                          <a:effectLst/>
                          <a:latin typeface="Calibri" panose="020F0502020204030204" pitchFamily="34" charset="0"/>
                          <a:ea typeface="Calibri" panose="020F0502020204030204" pitchFamily="34" charset="0"/>
                          <a:cs typeface="Times New Roman" panose="02020603050405020304" pitchFamily="18" charset="0"/>
                        </a:rPr>
                        <a:t>SoM</a:t>
                      </a:r>
                      <a:r>
                        <a:rPr lang="et-EE" sz="1050" dirty="0">
                          <a:effectLst/>
                          <a:latin typeface="Calibri" panose="020F0502020204030204" pitchFamily="34" charset="0"/>
                          <a:ea typeface="Calibri" panose="020F0502020204030204" pitchFamily="34" charset="0"/>
                          <a:cs typeface="Times New Roman" panose="02020603050405020304" pitchFamily="18" charset="0"/>
                        </a:rPr>
                        <a:t>) esindab nõukogus kantsler/ asekantsler, KOV</a:t>
                      </a:r>
                      <a:r>
                        <a:rPr lang="et-EE" sz="1050" baseline="0" dirty="0">
                          <a:effectLst/>
                          <a:latin typeface="Calibri" panose="020F0502020204030204" pitchFamily="34" charset="0"/>
                          <a:ea typeface="Calibri" panose="020F0502020204030204" pitchFamily="34" charset="0"/>
                          <a:cs typeface="Times New Roman" panose="02020603050405020304" pitchFamily="18" charset="0"/>
                        </a:rPr>
                        <a:t> tasandi </a:t>
                      </a:r>
                      <a:r>
                        <a:rPr lang="et-EE" sz="1050" dirty="0">
                          <a:effectLst/>
                          <a:latin typeface="Calibri" panose="020F0502020204030204" pitchFamily="34" charset="0"/>
                          <a:ea typeface="Calibri" panose="020F0502020204030204" pitchFamily="34" charset="0"/>
                          <a:cs typeface="Times New Roman" panose="02020603050405020304" pitchFamily="18" charset="0"/>
                        </a:rPr>
                        <a:t>esindajad nimetatakse maakondlike KOV liitude poolt. Ettevõtjate esindajad nimetatakse nende esindusorganisatsiooni(de) poolt.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0591">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4. Õiguslik vorm</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Avalik-õiguslikud juriidilised isikud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180">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5. Koostöö osapooled</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Riik ja omavalitsused (ning muud regionaalsed toimijad) partnerluses ja jagatud pädevuses regionaalsete ülesannete korraldamisel.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0591">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6. Osalemise kohustuslikkus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Seaduses aluse toimiv, ei saa valitsemisest välja astuda.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1180">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7. Otsustamise viis otsustuskogus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Otsustakse poolthääleenamusega. Igal esindajal üks hääl. Oluline esindajate (osapoolte) tasakaal.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5148">
                <a:tc>
                  <a:txBody>
                    <a:bodyPr/>
                    <a:lstStyle/>
                    <a:p>
                      <a:pPr>
                        <a:spcAft>
                          <a:spcPts val="0"/>
                        </a:spcAft>
                      </a:pPr>
                      <a:r>
                        <a:rPr lang="et-EE" sz="1050">
                          <a:effectLst/>
                          <a:latin typeface="Calibri" panose="020F0502020204030204" pitchFamily="34" charset="0"/>
                          <a:ea typeface="Calibri" panose="020F0502020204030204" pitchFamily="34" charset="0"/>
                          <a:cs typeface="Times New Roman" panose="02020603050405020304" pitchFamily="18" charset="0"/>
                        </a:rPr>
                        <a:t>8. Koostööorganisatsiooni tulude kujunemine</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t-EE" sz="1050" dirty="0">
                          <a:effectLst/>
                          <a:latin typeface="Calibri" panose="020F0502020204030204" pitchFamily="34" charset="0"/>
                          <a:ea typeface="Calibri" panose="020F0502020204030204" pitchFamily="34" charset="0"/>
                          <a:cs typeface="Times New Roman" panose="02020603050405020304" pitchFamily="18" charset="0"/>
                        </a:rPr>
                        <a:t>Toetused ja tegevuskulud riigieelarvest (vajadusel KOV eelarvetest).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64" marR="59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73224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normAutofit/>
          </a:bodyPr>
          <a:lstStyle/>
          <a:p>
            <a:r>
              <a:rPr lang="et-EE" b="1" dirty="0"/>
              <a:t>Indikatiivne tegevuskava (1)</a:t>
            </a:r>
            <a:endParaRPr lang="et-EE" dirty="0"/>
          </a:p>
        </p:txBody>
      </p:sp>
      <p:sp>
        <p:nvSpPr>
          <p:cNvPr id="6" name="Sisu kohatäide 5"/>
          <p:cNvSpPr>
            <a:spLocks noGrp="1"/>
          </p:cNvSpPr>
          <p:nvPr>
            <p:ph idx="1"/>
          </p:nvPr>
        </p:nvSpPr>
        <p:spPr>
          <a:xfrm>
            <a:off x="838200" y="1438274"/>
            <a:ext cx="10515600" cy="4924425"/>
          </a:xfrm>
        </p:spPr>
        <p:txBody>
          <a:bodyPr>
            <a:normAutofit/>
          </a:bodyPr>
          <a:lstStyle/>
          <a:p>
            <a:r>
              <a:rPr lang="et-EE" dirty="0"/>
              <a:t>1. Jätkata arutelusid ettepanekute täpsustamiseks ja rakendusvalmiduse tagamiseks</a:t>
            </a:r>
          </a:p>
          <a:p>
            <a:pPr lvl="1"/>
            <a:r>
              <a:rPr lang="et-EE" b="1" dirty="0"/>
              <a:t>Tutvustada</a:t>
            </a:r>
            <a:r>
              <a:rPr lang="et-EE" dirty="0"/>
              <a:t> regionaalse valitsemise struktuuride kujundamise vajadust. Tutvustada vastavaid uurimisrühma ettepanekud. Koguda tagasisidet (nii poliitilisel, administratiivsel kui akadeemilisel tasandi), mis võimaldaks ettepanekuid detailiseerida ja laiemat legitiimsust saavutada, aprill 2020 - aprill 2021</a:t>
            </a:r>
          </a:p>
          <a:p>
            <a:r>
              <a:rPr lang="et-EE" dirty="0"/>
              <a:t>2. Kujundada seotud osapoolte seisukohad regionaalse valitsemise korraldamise valikute kohta</a:t>
            </a:r>
          </a:p>
          <a:p>
            <a:pPr lvl="1"/>
            <a:r>
              <a:rPr lang="et-EE" b="1" dirty="0"/>
              <a:t>KOVide seisukoha kujundamine</a:t>
            </a:r>
            <a:r>
              <a:rPr lang="et-EE" dirty="0"/>
              <a:t>: omavalitsustasandi ootused ja ettepanekud poliitika kujundajatele </a:t>
            </a:r>
            <a:r>
              <a:rPr lang="et-EE" b="1" dirty="0"/>
              <a:t>regionaalse valitsemise ja maakondliku koostöö tugevdamiseks</a:t>
            </a:r>
            <a:r>
              <a:rPr lang="et-EE" dirty="0"/>
              <a:t>. KOVide valmisoleku demonstreerimine riigi ja KOVide partnerluse suurendamiseks nimetatud küsimuses, aprill - november 2020</a:t>
            </a:r>
          </a:p>
          <a:p>
            <a:pPr lvl="1"/>
            <a:r>
              <a:rPr lang="et-EE" dirty="0"/>
              <a:t>KOKS komisjoni arutelu: ettepanekute arutelu KOKS muutmise protsessis ekspertkomisjonis, mai 2020 - jaanuar 2021</a:t>
            </a:r>
          </a:p>
          <a:p>
            <a:pPr lvl="1"/>
            <a:r>
              <a:rPr lang="et-EE" dirty="0" err="1"/>
              <a:t>KOVde</a:t>
            </a:r>
            <a:r>
              <a:rPr lang="et-EE" dirty="0"/>
              <a:t>, VV, teadlaste jt osapoolte arutelu: Esmaste arutelude ja seisukohtade kujundamise järel KOVide, ministeeriumite, ekspertide ja teadlaste poolt leppida kokku edasine tegevuskava regionaalse valitsemise kujundamiseks, detsember 2020 - märts 2021</a:t>
            </a:r>
          </a:p>
        </p:txBody>
      </p:sp>
    </p:spTree>
    <p:extLst>
      <p:ext uri="{BB962C8B-B14F-4D97-AF65-F5344CB8AC3E}">
        <p14:creationId xmlns:p14="http://schemas.microsoft.com/office/powerpoint/2010/main" val="203200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t>Analüüsi tellijad ja teostajad </a:t>
            </a:r>
          </a:p>
        </p:txBody>
      </p:sp>
      <p:sp>
        <p:nvSpPr>
          <p:cNvPr id="3" name="Sisu kohatäide 2"/>
          <p:cNvSpPr>
            <a:spLocks noGrp="1"/>
          </p:cNvSpPr>
          <p:nvPr>
            <p:ph idx="1"/>
          </p:nvPr>
        </p:nvSpPr>
        <p:spPr/>
        <p:txBody>
          <a:bodyPr>
            <a:normAutofit/>
          </a:bodyPr>
          <a:lstStyle/>
          <a:p>
            <a:r>
              <a:rPr lang="et-EE" dirty="0"/>
              <a:t>Analüüsi tellijaks olid 8 maakonda (Harju (peapartner), Lääne-Viru, Ida-Viru, Jõgeva, Järva, Tartu, Valga ja Võru maakond).</a:t>
            </a:r>
          </a:p>
          <a:p>
            <a:r>
              <a:rPr lang="et-EE" dirty="0"/>
              <a:t>Analüüsi rahastati Euroopa Sotsiaalfondi vahenditest taotlusvoorust „Kohaliku omavalituse üksuste koostöö- ja juhtimisvõimekuse tõstmine “.</a:t>
            </a:r>
          </a:p>
          <a:p>
            <a:r>
              <a:rPr lang="et-EE" dirty="0"/>
              <a:t>Analüüsi viis läbi konsortsium koosseisus: </a:t>
            </a:r>
          </a:p>
          <a:p>
            <a:pPr lvl="1"/>
            <a:r>
              <a:rPr lang="et-EE" dirty="0"/>
              <a:t>Tallinna Ülikool: Kersten Kattai, Sulev Lääne, Georg Sootla, Katri-Liis Lepik, Ave Viks,  Indrek Saar</a:t>
            </a:r>
          </a:p>
          <a:p>
            <a:pPr lvl="1"/>
            <a:r>
              <a:rPr lang="et-EE" dirty="0"/>
              <a:t>Tartu Ülikool: Veiko Sepp</a:t>
            </a:r>
          </a:p>
          <a:p>
            <a:pPr lvl="1"/>
            <a:r>
              <a:rPr lang="et-EE" dirty="0"/>
              <a:t>OÜ Geomedia: Rivo Noorkõiv</a:t>
            </a:r>
          </a:p>
          <a:p>
            <a:pPr lvl="1"/>
            <a:r>
              <a:rPr lang="et-EE" dirty="0"/>
              <a:t>Tallinna Tehnikaülikool: Sulev Mäeltsemees </a:t>
            </a:r>
          </a:p>
          <a:p>
            <a:pPr lvl="1"/>
            <a:r>
              <a:rPr lang="et-EE" dirty="0"/>
              <a:t>Eksperdid: Vallo </a:t>
            </a:r>
            <a:r>
              <a:rPr lang="et-EE" dirty="0" err="1"/>
              <a:t>Olle</a:t>
            </a:r>
            <a:r>
              <a:rPr lang="et-EE" dirty="0"/>
              <a:t>, Mikk Lõhmus  </a:t>
            </a:r>
          </a:p>
          <a:p>
            <a:endParaRPr lang="et-EE" dirty="0"/>
          </a:p>
        </p:txBody>
      </p:sp>
    </p:spTree>
    <p:extLst>
      <p:ext uri="{BB962C8B-B14F-4D97-AF65-F5344CB8AC3E}">
        <p14:creationId xmlns:p14="http://schemas.microsoft.com/office/powerpoint/2010/main" val="185167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t>Indikatiivne tegevuskava (2)</a:t>
            </a:r>
            <a:endParaRPr lang="et-EE" dirty="0"/>
          </a:p>
        </p:txBody>
      </p:sp>
      <p:sp>
        <p:nvSpPr>
          <p:cNvPr id="3" name="Sisu kohatäide 2"/>
          <p:cNvSpPr>
            <a:spLocks noGrp="1"/>
          </p:cNvSpPr>
          <p:nvPr>
            <p:ph idx="1"/>
          </p:nvPr>
        </p:nvSpPr>
        <p:spPr/>
        <p:txBody>
          <a:bodyPr>
            <a:normAutofit/>
          </a:bodyPr>
          <a:lstStyle/>
          <a:p>
            <a:r>
              <a:rPr lang="et-EE" dirty="0"/>
              <a:t>3. Ette valmistada maakondliku koostöö ja regionaalse valitsemise lahenduste rakendamise </a:t>
            </a:r>
            <a:r>
              <a:rPr lang="et-EE" b="1" dirty="0"/>
              <a:t>katseprojekt</a:t>
            </a:r>
            <a:endParaRPr lang="et-EE" dirty="0"/>
          </a:p>
          <a:p>
            <a:pPr lvl="1"/>
            <a:r>
              <a:rPr lang="et-EE" dirty="0"/>
              <a:t>Katseprojektide ettevalmistamine: </a:t>
            </a:r>
            <a:r>
              <a:rPr lang="et-EE" b="1" dirty="0"/>
              <a:t>rakendamiseks vajalike detailsete õiguslike küsimuste, protsessi jm analüüs</a:t>
            </a:r>
            <a:r>
              <a:rPr lang="et-EE" dirty="0"/>
              <a:t>, mis võimaldab disainida pilootide rakendamise. Piloteerimiseks vajaliku finantsbaasi selektsioon (meede, toetus, partnerlus vms), jaanuar - aprill 2021</a:t>
            </a:r>
          </a:p>
          <a:p>
            <a:pPr lvl="1"/>
            <a:r>
              <a:rPr lang="et-EE" dirty="0"/>
              <a:t>Katseprojektide </a:t>
            </a:r>
            <a:r>
              <a:rPr lang="et-EE" b="1" dirty="0"/>
              <a:t>rakendamise õiguslikud muudatused</a:t>
            </a:r>
            <a:r>
              <a:rPr lang="et-EE" dirty="0"/>
              <a:t>: rakendamiseks vajalike õiguslike muudatuste tegemine ja/ või kokkulepete, lepingute vm sõlmine, aprill - oktoober 2021</a:t>
            </a:r>
          </a:p>
          <a:p>
            <a:pPr lvl="1"/>
            <a:r>
              <a:rPr lang="et-EE" dirty="0"/>
              <a:t>Kaitseprojektide </a:t>
            </a:r>
            <a:r>
              <a:rPr lang="et-EE" b="1" dirty="0"/>
              <a:t>rakendamine</a:t>
            </a:r>
            <a:r>
              <a:rPr lang="et-EE" dirty="0"/>
              <a:t>: </a:t>
            </a:r>
            <a:r>
              <a:rPr lang="et-EE" b="1" dirty="0"/>
              <a:t>maakondliku tasandi koostöö </a:t>
            </a:r>
            <a:r>
              <a:rPr lang="et-EE" dirty="0"/>
              <a:t>tugevdamise pilootprojekti(de) rakendamine. </a:t>
            </a:r>
            <a:r>
              <a:rPr lang="et-EE" b="1" dirty="0"/>
              <a:t>Regionaalarengu nõukogu </a:t>
            </a:r>
            <a:r>
              <a:rPr lang="et-EE" dirty="0"/>
              <a:t>pilootprojekti rakendamine, alates </a:t>
            </a:r>
            <a:r>
              <a:rPr lang="et-EE" b="1" dirty="0"/>
              <a:t>jaanuar 2022</a:t>
            </a:r>
          </a:p>
          <a:p>
            <a:pPr marL="0" indent="0">
              <a:buNone/>
            </a:pPr>
            <a:endParaRPr lang="et-EE" dirty="0"/>
          </a:p>
        </p:txBody>
      </p:sp>
    </p:spTree>
    <p:extLst>
      <p:ext uri="{BB962C8B-B14F-4D97-AF65-F5344CB8AC3E}">
        <p14:creationId xmlns:p14="http://schemas.microsoft.com/office/powerpoint/2010/main" val="148065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a:t>Indikatiivne tegevuskava (3)</a:t>
            </a:r>
            <a:endParaRPr lang="et-EE"/>
          </a:p>
        </p:txBody>
      </p:sp>
      <p:sp>
        <p:nvSpPr>
          <p:cNvPr id="3" name="Sisu kohatäide 2"/>
          <p:cNvSpPr>
            <a:spLocks noGrp="1"/>
          </p:cNvSpPr>
          <p:nvPr>
            <p:ph idx="1"/>
          </p:nvPr>
        </p:nvSpPr>
        <p:spPr>
          <a:xfrm>
            <a:off x="838200" y="1825624"/>
            <a:ext cx="10515600" cy="4746625"/>
          </a:xfrm>
        </p:spPr>
        <p:txBody>
          <a:bodyPr>
            <a:normAutofit/>
          </a:bodyPr>
          <a:lstStyle/>
          <a:p>
            <a:r>
              <a:rPr lang="et-EE" dirty="0"/>
              <a:t>Regionaalse valitsemise asutuste moodustamise debati algatamine Riigikogu 2023. aasta valimistel: </a:t>
            </a:r>
          </a:p>
          <a:p>
            <a:pPr lvl="1"/>
            <a:r>
              <a:rPr lang="et-EE" dirty="0"/>
              <a:t>Valimisdebatid regionaalse valitsemise asutuste moodustamiseks: regionaalse valitsemise asutuste (ja teiste regionaalset valitsemist tagavate meetmete) laiapõhjaline ühiskondlik arutelu. Vajadusel välisekspertide/ organisatsioonide kaasamine, märts 2022-märts 2023</a:t>
            </a:r>
          </a:p>
          <a:p>
            <a:pPr lvl="1"/>
            <a:r>
              <a:rPr lang="et-EE" dirty="0"/>
              <a:t>Regionaalse valitsemise asutuste katseprojekti ettevalmistamine: rakendamiseks vajalike detailsete õiguslike küsimuste, protsessi jm analüüs. Piloteerimiseks vajaliku finantsbaasi selektsioon (meede, toetus, partnerlus vms). Rakendamiseks vajalike õiguslike muudatuste tegemine ja/ või kokkulepete, lepingute vm sõlmine, mai - november 2023</a:t>
            </a:r>
          </a:p>
          <a:p>
            <a:pPr lvl="1"/>
            <a:r>
              <a:rPr lang="et-EE" dirty="0"/>
              <a:t>Regionaalse valitsemise asutuste </a:t>
            </a:r>
            <a:r>
              <a:rPr lang="et-EE" b="1" dirty="0"/>
              <a:t>katseprojekti</a:t>
            </a:r>
            <a:r>
              <a:rPr lang="et-EE" dirty="0"/>
              <a:t> rakendamine: regionaalse valitsemise asutuste katseprojekti rakendamine 4-aastasel perioodil (üks riigieelarve strateegilise planeerimise faas), jaanuar </a:t>
            </a:r>
            <a:r>
              <a:rPr lang="et-EE" b="1" dirty="0"/>
              <a:t>2024</a:t>
            </a:r>
            <a:r>
              <a:rPr lang="et-EE" dirty="0"/>
              <a:t> -detsember 2027</a:t>
            </a:r>
          </a:p>
          <a:p>
            <a:endParaRPr lang="et-EE" dirty="0"/>
          </a:p>
        </p:txBody>
      </p:sp>
    </p:spTree>
    <p:extLst>
      <p:ext uri="{BB962C8B-B14F-4D97-AF65-F5344CB8AC3E}">
        <p14:creationId xmlns:p14="http://schemas.microsoft.com/office/powerpoint/2010/main" val="51995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t>Analüüsi eesmärk</a:t>
            </a:r>
          </a:p>
        </p:txBody>
      </p:sp>
      <p:sp>
        <p:nvSpPr>
          <p:cNvPr id="3" name="Sisu kohatäide 2"/>
          <p:cNvSpPr>
            <a:spLocks noGrp="1"/>
          </p:cNvSpPr>
          <p:nvPr>
            <p:ph idx="1"/>
          </p:nvPr>
        </p:nvSpPr>
        <p:spPr>
          <a:xfrm>
            <a:off x="838200" y="1690688"/>
            <a:ext cx="10515600" cy="4486275"/>
          </a:xfrm>
        </p:spPr>
        <p:txBody>
          <a:bodyPr>
            <a:normAutofit/>
          </a:bodyPr>
          <a:lstStyle/>
          <a:p>
            <a:r>
              <a:rPr lang="et-EE" dirty="0"/>
              <a:t>Analüüsida </a:t>
            </a:r>
            <a:r>
              <a:rPr lang="et-EE" b="1" dirty="0"/>
              <a:t>regionaalse valitsemise alternatiive </a:t>
            </a:r>
            <a:r>
              <a:rPr lang="et-EE" dirty="0"/>
              <a:t>ja selle tulemustest lähtuvalt esitada konkreetsed </a:t>
            </a:r>
            <a:r>
              <a:rPr lang="et-EE" b="1" dirty="0"/>
              <a:t>ettepanekud regionaalse valitsemise korraldamiseks</a:t>
            </a:r>
            <a:r>
              <a:rPr lang="et-EE" dirty="0"/>
              <a:t>.  </a:t>
            </a:r>
          </a:p>
          <a:p>
            <a:r>
              <a:rPr lang="et-EE" dirty="0"/>
              <a:t>Analüüs koosnes järgmistest tegevustest: </a:t>
            </a:r>
          </a:p>
          <a:p>
            <a:pPr lvl="1">
              <a:buFont typeface="Wingdings" panose="05000000000000000000" pitchFamily="2" charset="2"/>
              <a:buChar char="Ø"/>
            </a:pPr>
            <a:r>
              <a:rPr lang="et-EE" dirty="0"/>
              <a:t>Kaardistati </a:t>
            </a:r>
            <a:r>
              <a:rPr lang="et-EE" b="1" dirty="0"/>
              <a:t>Eesti regionaaltasandi olukord</a:t>
            </a:r>
            <a:r>
              <a:rPr lang="et-EE" dirty="0"/>
              <a:t>, kirjeldati maakondlikke ja regionaalseid arendusorganisatsioone (ülesanded, kasutatavad ressursid). </a:t>
            </a:r>
          </a:p>
          <a:p>
            <a:pPr lvl="1">
              <a:buFont typeface="Wingdings" panose="05000000000000000000" pitchFamily="2" charset="2"/>
              <a:buChar char="Ø"/>
            </a:pPr>
            <a:r>
              <a:rPr lang="et-EE" dirty="0"/>
              <a:t>Analüüsiti regionaalse valitsemise alast akadeemilist </a:t>
            </a:r>
            <a:r>
              <a:rPr lang="et-EE" b="1" dirty="0"/>
              <a:t>kirjandust</a:t>
            </a:r>
            <a:r>
              <a:rPr lang="et-EE" dirty="0"/>
              <a:t> ning </a:t>
            </a:r>
            <a:r>
              <a:rPr lang="et-EE" b="1" dirty="0"/>
              <a:t>teiste riikide regionaalse juhtimise kogemusi</a:t>
            </a:r>
            <a:r>
              <a:rPr lang="et-EE" dirty="0"/>
              <a:t>. </a:t>
            </a:r>
          </a:p>
          <a:p>
            <a:pPr lvl="1">
              <a:buFont typeface="Wingdings" panose="05000000000000000000" pitchFamily="2" charset="2"/>
              <a:buChar char="Ø"/>
            </a:pPr>
            <a:r>
              <a:rPr lang="et-EE" dirty="0"/>
              <a:t>Kujundati </a:t>
            </a:r>
            <a:r>
              <a:rPr lang="et-EE" b="1" dirty="0"/>
              <a:t>regionaalse valitsemise </a:t>
            </a:r>
            <a:r>
              <a:rPr lang="et-EE" dirty="0"/>
              <a:t>korralduse </a:t>
            </a:r>
            <a:r>
              <a:rPr lang="et-EE" b="1" dirty="0"/>
              <a:t>sisukomponendid</a:t>
            </a:r>
            <a:r>
              <a:rPr lang="et-EE" dirty="0"/>
              <a:t> ja kirjeldati nende </a:t>
            </a:r>
            <a:r>
              <a:rPr lang="et-EE" b="1" dirty="0"/>
              <a:t>alternatiive</a:t>
            </a:r>
            <a:r>
              <a:rPr lang="et-EE" dirty="0"/>
              <a:t>.</a:t>
            </a:r>
          </a:p>
          <a:p>
            <a:pPr lvl="1">
              <a:buFont typeface="Wingdings" panose="05000000000000000000" pitchFamily="2" charset="2"/>
              <a:buChar char="Ø"/>
            </a:pPr>
            <a:r>
              <a:rPr lang="et-EE" dirty="0"/>
              <a:t>Viidi läbi regionaalse juhtimismudeli komponentide alternatiivsete lahenduste </a:t>
            </a:r>
            <a:r>
              <a:rPr lang="et-EE" b="1" dirty="0"/>
              <a:t>teostatavuse</a:t>
            </a:r>
            <a:r>
              <a:rPr lang="et-EE" dirty="0"/>
              <a:t> ja </a:t>
            </a:r>
            <a:r>
              <a:rPr lang="et-EE" b="1" dirty="0"/>
              <a:t>mõjude</a:t>
            </a:r>
            <a:r>
              <a:rPr lang="et-EE" dirty="0"/>
              <a:t> </a:t>
            </a:r>
            <a:r>
              <a:rPr lang="et-EE" b="1" dirty="0"/>
              <a:t>eksperthindamine</a:t>
            </a:r>
            <a:r>
              <a:rPr lang="et-EE" dirty="0"/>
              <a:t>.</a:t>
            </a:r>
          </a:p>
          <a:p>
            <a:pPr lvl="1">
              <a:buFont typeface="Wingdings" panose="05000000000000000000" pitchFamily="2" charset="2"/>
              <a:buChar char="Ø"/>
            </a:pPr>
            <a:r>
              <a:rPr lang="et-EE" dirty="0"/>
              <a:t>Sõnastati</a:t>
            </a:r>
            <a:r>
              <a:rPr lang="et-EE" b="1" dirty="0"/>
              <a:t> poliitikaettepanekud </a:t>
            </a:r>
            <a:r>
              <a:rPr lang="et-EE" dirty="0"/>
              <a:t>regionaalse valitsemise korraldamiseks Eestis. </a:t>
            </a:r>
          </a:p>
          <a:p>
            <a:pPr marL="0" indent="0">
              <a:buNone/>
            </a:pPr>
            <a:endParaRPr lang="et-EE" dirty="0"/>
          </a:p>
          <a:p>
            <a:endParaRPr lang="et-EE" dirty="0"/>
          </a:p>
        </p:txBody>
      </p:sp>
    </p:spTree>
    <p:extLst>
      <p:ext uri="{BB962C8B-B14F-4D97-AF65-F5344CB8AC3E}">
        <p14:creationId xmlns:p14="http://schemas.microsoft.com/office/powerpoint/2010/main" val="150980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0"/>
            <a:ext cx="10515600" cy="1228725"/>
          </a:xfrm>
        </p:spPr>
        <p:txBody>
          <a:bodyPr/>
          <a:lstStyle/>
          <a:p>
            <a:r>
              <a:rPr lang="et-EE" b="1" dirty="0"/>
              <a:t>Analüüsi lähtekohad ja sihid</a:t>
            </a:r>
          </a:p>
        </p:txBody>
      </p:sp>
      <p:sp>
        <p:nvSpPr>
          <p:cNvPr id="3" name="Sisu kohatäide 2"/>
          <p:cNvSpPr>
            <a:spLocks noGrp="1"/>
          </p:cNvSpPr>
          <p:nvPr>
            <p:ph sz="half" idx="1"/>
          </p:nvPr>
        </p:nvSpPr>
        <p:spPr>
          <a:xfrm>
            <a:off x="838200" y="1228725"/>
            <a:ext cx="5829300" cy="4948238"/>
          </a:xfrm>
        </p:spPr>
        <p:txBody>
          <a:bodyPr>
            <a:normAutofit fontScale="92500" lnSpcReduction="20000"/>
          </a:bodyPr>
          <a:lstStyle/>
          <a:p>
            <a:r>
              <a:rPr lang="et-EE" dirty="0" err="1"/>
              <a:t>KOVde</a:t>
            </a:r>
            <a:r>
              <a:rPr lang="et-EE" dirty="0"/>
              <a:t> ühinemised olid esimene etapp haldusreformi elluviimisel (vt haldusreformi puu)</a:t>
            </a:r>
          </a:p>
          <a:p>
            <a:r>
              <a:rPr lang="et-EE" dirty="0"/>
              <a:t>Senine nn </a:t>
            </a:r>
            <a:r>
              <a:rPr lang="et-EE" b="1" dirty="0"/>
              <a:t>pehme regionaalarengu strateegia tasandil </a:t>
            </a:r>
            <a:r>
              <a:rPr lang="et-EE" dirty="0"/>
              <a:t>regionaalse arengu tagamine ja regionaalse ebavõrdsuse vähendamine ei ole andnud oodatud tulemusi</a:t>
            </a:r>
          </a:p>
          <a:p>
            <a:r>
              <a:rPr lang="et-EE" dirty="0"/>
              <a:t>Regionaalarengu tagamine eeldab </a:t>
            </a:r>
            <a:r>
              <a:rPr lang="et-EE" b="1" dirty="0"/>
              <a:t>regionaalse valitsemise koostööstruktuuri </a:t>
            </a:r>
            <a:r>
              <a:rPr lang="et-EE" dirty="0"/>
              <a:t>vastava õiguse, vastutuse ja ressursibaasiga</a:t>
            </a:r>
          </a:p>
          <a:p>
            <a:r>
              <a:rPr lang="et-EE" dirty="0"/>
              <a:t>Maavalitsuste kaotamine ning regionaalse koordinatsiooni halvenemine. Asümmeetrilise </a:t>
            </a:r>
            <a:r>
              <a:rPr lang="et-EE" dirty="0" err="1"/>
              <a:t>KOV-de</a:t>
            </a:r>
            <a:r>
              <a:rPr lang="et-EE" dirty="0"/>
              <a:t> struktuuri tekkimine (maakonnakeskustel täiendavad ülesanded)</a:t>
            </a:r>
          </a:p>
          <a:p>
            <a:r>
              <a:rPr lang="et-EE" dirty="0"/>
              <a:t>Killustunud riigiasutuste </a:t>
            </a:r>
            <a:r>
              <a:rPr lang="et-EE" b="1" dirty="0"/>
              <a:t>regionaalse valitsemise struktuur</a:t>
            </a:r>
            <a:r>
              <a:rPr lang="et-EE" dirty="0"/>
              <a:t> ja terviklikkuse puudumine </a:t>
            </a:r>
          </a:p>
          <a:p>
            <a:r>
              <a:rPr lang="et-EE" dirty="0"/>
              <a:t>Uus regionaalpoliitika suund on regionaalse võimekuse ja ressursi parem kasutuselevõtt läbi erinevate valdkondade ja seotud osapoolte partnerluse</a:t>
            </a:r>
          </a:p>
          <a:p>
            <a:endParaRPr lang="et-EE" dirty="0"/>
          </a:p>
        </p:txBody>
      </p:sp>
      <p:pic>
        <p:nvPicPr>
          <p:cNvPr id="5" name="Sisu kohatäide 28"/>
          <p:cNvPicPr>
            <a:picLocks noGrp="1" noChangeAspect="1"/>
          </p:cNvPicPr>
          <p:nvPr>
            <p:ph sz="half" idx="2"/>
          </p:nvPr>
        </p:nvPicPr>
        <p:blipFill>
          <a:blip r:embed="rId2"/>
          <a:stretch>
            <a:fillRect/>
          </a:stretch>
        </p:blipFill>
        <p:spPr>
          <a:xfrm>
            <a:off x="6865782" y="842963"/>
            <a:ext cx="5173818" cy="4351338"/>
          </a:xfrm>
          <a:prstGeom prst="rect">
            <a:avLst/>
          </a:prstGeom>
        </p:spPr>
      </p:pic>
    </p:spTree>
    <p:extLst>
      <p:ext uri="{BB962C8B-B14F-4D97-AF65-F5344CB8AC3E}">
        <p14:creationId xmlns:p14="http://schemas.microsoft.com/office/powerpoint/2010/main" val="351581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t>Regionaalse valitsemise määratlus analüüsis</a:t>
            </a:r>
          </a:p>
        </p:txBody>
      </p:sp>
      <p:sp>
        <p:nvSpPr>
          <p:cNvPr id="3" name="Sisu kohatäide 2"/>
          <p:cNvSpPr>
            <a:spLocks noGrp="1"/>
          </p:cNvSpPr>
          <p:nvPr>
            <p:ph idx="1"/>
          </p:nvPr>
        </p:nvSpPr>
        <p:spPr/>
        <p:txBody>
          <a:bodyPr/>
          <a:lstStyle/>
          <a:p>
            <a:r>
              <a:rPr lang="et-EE" dirty="0"/>
              <a:t>Regionaalne valitsemine kui juhtimine (asutus, organ vms), mis paikneb kesk- ja kohaliku tasandi vahel</a:t>
            </a:r>
          </a:p>
          <a:p>
            <a:r>
              <a:rPr lang="et-EE" dirty="0"/>
              <a:t>Regionaalne valitsemine ei välistada selle riiklikku ega omavalitsuslikku olemust ja eelistatakse selle kujundamist kesk- ja kohaliku tasandi partnerluses</a:t>
            </a:r>
          </a:p>
          <a:p>
            <a:r>
              <a:rPr lang="et-EE" dirty="0"/>
              <a:t> Regionaalse juhtimise paigutumine nii tasandite kui ülesannete mõttes riigi kesktasandi ja kohaliku omavalitsuse vahele lahendades regionaalseid ülesandeid nende partnerluses </a:t>
            </a:r>
          </a:p>
          <a:p>
            <a:r>
              <a:rPr lang="et-EE" dirty="0"/>
              <a:t>Vt joonis järgmisel slaidil </a:t>
            </a:r>
          </a:p>
          <a:p>
            <a:endParaRPr lang="et-EE" dirty="0"/>
          </a:p>
        </p:txBody>
      </p:sp>
    </p:spTree>
    <p:extLst>
      <p:ext uri="{BB962C8B-B14F-4D97-AF65-F5344CB8AC3E}">
        <p14:creationId xmlns:p14="http://schemas.microsoft.com/office/powerpoint/2010/main" val="206866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b="1" dirty="0"/>
              <a:t>Regionaalse juhtimistasandi paiknemine valitsemissüsteemis</a:t>
            </a:r>
            <a:endParaRPr lang="et-EE" dirty="0"/>
          </a:p>
        </p:txBody>
      </p:sp>
      <p:pic>
        <p:nvPicPr>
          <p:cNvPr id="7" name="Sisu kohatäide 6"/>
          <p:cNvPicPr>
            <a:picLocks noGrp="1"/>
          </p:cNvPicPr>
          <p:nvPr>
            <p:ph idx="1"/>
          </p:nvPr>
        </p:nvPicPr>
        <p:blipFill rotWithShape="1">
          <a:blip r:embed="rId3" cstate="print">
            <a:extLst>
              <a:ext uri="{28A0092B-C50C-407E-A947-70E740481C1C}">
                <a14:useLocalDpi xmlns:a14="http://schemas.microsoft.com/office/drawing/2010/main" val="0"/>
              </a:ext>
            </a:extLst>
          </a:blip>
          <a:srcRect t="-3030" r="27926" b="25000"/>
          <a:stretch/>
        </p:blipFill>
        <p:spPr bwMode="auto">
          <a:xfrm>
            <a:off x="964642" y="2019718"/>
            <a:ext cx="10037466" cy="42605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340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840103"/>
          </a:xfrm>
        </p:spPr>
        <p:txBody>
          <a:bodyPr/>
          <a:lstStyle/>
          <a:p>
            <a:r>
              <a:rPr lang="et-EE" b="1" dirty="0"/>
              <a:t>Analüüsi metoodika</a:t>
            </a:r>
          </a:p>
        </p:txBody>
      </p:sp>
      <p:sp>
        <p:nvSpPr>
          <p:cNvPr id="3" name="Sisu kohatäide 2"/>
          <p:cNvSpPr>
            <a:spLocks noGrp="1"/>
          </p:cNvSpPr>
          <p:nvPr>
            <p:ph sz="half" idx="1"/>
          </p:nvPr>
        </p:nvSpPr>
        <p:spPr>
          <a:xfrm>
            <a:off x="409575" y="1514474"/>
            <a:ext cx="5181600" cy="4662489"/>
          </a:xfrm>
        </p:spPr>
        <p:txBody>
          <a:bodyPr/>
          <a:lstStyle/>
          <a:p>
            <a:r>
              <a:rPr lang="et-EE" dirty="0"/>
              <a:t>Eksperthindamine</a:t>
            </a:r>
          </a:p>
          <a:p>
            <a:r>
              <a:rPr lang="et-EE" dirty="0"/>
              <a:t>Regionaalse valitsemismudeli alternatiivide teostavust ja mõjusid hindas 55 eksperti, kellest 14 olid akadeemilise ja rakendusteadusliku, 18 riigi keskvalitsuse (ministeeriumid, ametid) ja 23 kohaliku ja regionaalse valitsemise taustaga.</a:t>
            </a:r>
          </a:p>
          <a:p>
            <a:endParaRPr lang="et-EE" dirty="0"/>
          </a:p>
          <a:p>
            <a:endParaRPr lang="et-EE" dirty="0"/>
          </a:p>
        </p:txBody>
      </p:sp>
      <p:sp>
        <p:nvSpPr>
          <p:cNvPr id="4" name="Sisu kohatäide 3"/>
          <p:cNvSpPr>
            <a:spLocks noGrp="1"/>
          </p:cNvSpPr>
          <p:nvPr>
            <p:ph sz="half" idx="2"/>
          </p:nvPr>
        </p:nvSpPr>
        <p:spPr/>
        <p:txBody>
          <a:bodyPr/>
          <a:lstStyle/>
          <a:p>
            <a:endParaRPr lang="et-EE"/>
          </a:p>
        </p:txBody>
      </p:sp>
      <p:pic>
        <p:nvPicPr>
          <p:cNvPr id="7" name="Sisu kohatäide 3"/>
          <p:cNvPicPr/>
          <p:nvPr/>
        </p:nvPicPr>
        <p:blipFill rotWithShape="1">
          <a:blip r:embed="rId2">
            <a:extLst>
              <a:ext uri="{28A0092B-C50C-407E-A947-70E740481C1C}">
                <a14:useLocalDpi xmlns:a14="http://schemas.microsoft.com/office/drawing/2010/main" val="0"/>
              </a:ext>
            </a:extLst>
          </a:blip>
          <a:srcRect r="1899"/>
          <a:stretch/>
        </p:blipFill>
        <p:spPr bwMode="auto">
          <a:xfrm>
            <a:off x="5581650" y="1514474"/>
            <a:ext cx="6781799" cy="43532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817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t>Kaasamine ja arutelud</a:t>
            </a:r>
          </a:p>
        </p:txBody>
      </p:sp>
      <p:sp>
        <p:nvSpPr>
          <p:cNvPr id="15" name="Sisu kohatäide 14"/>
          <p:cNvSpPr>
            <a:spLocks noGrp="1"/>
          </p:cNvSpPr>
          <p:nvPr>
            <p:ph idx="1"/>
          </p:nvPr>
        </p:nvSpPr>
        <p:spPr>
          <a:xfrm>
            <a:off x="838200" y="1537390"/>
            <a:ext cx="10515600" cy="4913105"/>
          </a:xfrm>
        </p:spPr>
        <p:txBody>
          <a:bodyPr>
            <a:normAutofit/>
          </a:bodyPr>
          <a:lstStyle/>
          <a:p>
            <a:r>
              <a:rPr lang="et-EE" dirty="0"/>
              <a:t>Uurimisgrupi ja tellijate partnerite arutelud ja infovahetus: ligi 20 arutelu/ nõupidamist uurimisülesande, metoodika, järeldusete, ettepanekute üle </a:t>
            </a:r>
          </a:p>
          <a:p>
            <a:r>
              <a:rPr lang="et-EE" dirty="0"/>
              <a:t>Fookusgrupid maakonnalike arendusorganisatsioonide esindajatega: Haapsalus, Tallinnas ja Tartus. Osales 20 maakondliku KOV liidu ja/ või </a:t>
            </a:r>
            <a:r>
              <a:rPr lang="et-EE" dirty="0" err="1"/>
              <a:t>MAK-i</a:t>
            </a:r>
            <a:r>
              <a:rPr lang="et-EE" dirty="0"/>
              <a:t> esindajat. Regionaalse valitsemise komponentide sisuliste valikute ja võimalike mõjude arutelu ning seisukohtade väljaselgitamine. </a:t>
            </a:r>
          </a:p>
          <a:p>
            <a:r>
              <a:rPr lang="et-EE" dirty="0"/>
              <a:t>Seminarid, tutvustused kohalikele, riiklike ja akadeemilistele huvipooltele analüüsi sihtide tutvustamiseks, uurimisraamistiku testimiseks ja tagasiside saamiseks</a:t>
            </a:r>
          </a:p>
          <a:p>
            <a:r>
              <a:rPr lang="et-EE" dirty="0"/>
              <a:t>Foorum Riigikogu konverentsikeskuses: eksperthindamise analüüsi tulemuste arutelu, ettepanekute tutvustus. Erinevate osapoolte (poliitikud, </a:t>
            </a:r>
            <a:r>
              <a:rPr lang="et-EE" dirty="0" err="1"/>
              <a:t>KOVi</a:t>
            </a:r>
            <a:r>
              <a:rPr lang="et-EE" dirty="0"/>
              <a:t>, arendusorg-d, eksperdid) sisukohad regionaalse valitsemise küsimustes. Ligi 100 osalejat (poliitikud, </a:t>
            </a:r>
            <a:r>
              <a:rPr lang="et-EE" dirty="0" err="1"/>
              <a:t>KOVde</a:t>
            </a:r>
            <a:r>
              <a:rPr lang="et-EE" dirty="0"/>
              <a:t> ja ministeeriumite esindajad, teadlased jt)</a:t>
            </a:r>
          </a:p>
        </p:txBody>
      </p:sp>
    </p:spTree>
    <p:extLst>
      <p:ext uri="{BB962C8B-B14F-4D97-AF65-F5344CB8AC3E}">
        <p14:creationId xmlns:p14="http://schemas.microsoft.com/office/powerpoint/2010/main" val="3278172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1547</TotalTime>
  <Words>3881</Words>
  <Application>Microsoft Office PowerPoint</Application>
  <PresentationFormat>Widescreen</PresentationFormat>
  <Paragraphs>382</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Times New Roman</vt:lpstr>
      <vt:lpstr>Tw Cen MT</vt:lpstr>
      <vt:lpstr>Tw Cen MT Condensed</vt:lpstr>
      <vt:lpstr>Wingdings</vt:lpstr>
      <vt:lpstr>Wingdings 3</vt:lpstr>
      <vt:lpstr>Integral</vt:lpstr>
      <vt:lpstr>MTÜ POLIS  ja partnerite suveseminar  kohalik omavalitsus ning regionaalareng </vt:lpstr>
      <vt:lpstr>Eesti regionaaltasandi arengu analüüs Regionaalse valitsemise mudelite kujundamise ettepanekud </vt:lpstr>
      <vt:lpstr>Analüüsi tellijad ja teostajad </vt:lpstr>
      <vt:lpstr>Analüüsi eesmärk</vt:lpstr>
      <vt:lpstr>Analüüsi lähtekohad ja sihid</vt:lpstr>
      <vt:lpstr>Regionaalse valitsemise määratlus analüüsis</vt:lpstr>
      <vt:lpstr>Regionaalse juhtimistasandi paiknemine valitsemissüsteemis</vt:lpstr>
      <vt:lpstr>Analüüsi metoodika</vt:lpstr>
      <vt:lpstr>Kaasamine ja arutelud</vt:lpstr>
      <vt:lpstr>Eksperthindamise objekt – regionaalhalduse mudeli komponendid </vt:lpstr>
      <vt:lpstr>Regionaalse tasandi võimalikud ülesanded regionaalse ulatuse hindamisel</vt:lpstr>
      <vt:lpstr>Hindamisküsimused – teostatavus (3)</vt:lpstr>
      <vt:lpstr>Hindamisküsimused – eeldatavad mõjud (6)</vt:lpstr>
      <vt:lpstr>1. Sobivaim territoriaalne tase regionaalsete ülesannete täitmiseks </vt:lpstr>
      <vt:lpstr>2. Regionaalse tasandi valitsemise või koostöö organisatoorne ühtsus</vt:lpstr>
      <vt:lpstr>3. Regionaalse otsustuskogu mandaadi päritolu </vt:lpstr>
      <vt:lpstr>4. Regionaalse valitsemis- või koostööstruktuuri õiguslik vorm</vt:lpstr>
      <vt:lpstr>5. Koostöö osalised - koostöökogu koosseis</vt:lpstr>
      <vt:lpstr>6. Koostöö kohustuslikkus</vt:lpstr>
      <vt:lpstr>7. Otsuste vastuvõtmise mehhanism otsustuskogus</vt:lpstr>
      <vt:lpstr>8. Regionaalse tasandi ülesannete täitmise tulubaas</vt:lpstr>
      <vt:lpstr>Ekspertide ankeetküsitluse tulemused ülesannete jaotusest tasandite vahel (maakond)</vt:lpstr>
      <vt:lpstr>Ekspertide ankeetküsitluse tulemused ülesannete jaotusest tasandite vahel (regioon)</vt:lpstr>
      <vt:lpstr>Ekspertide ankeetküsitluse tulemused ülesannete jaotusest tasandite vahel (riigi kesktasand)</vt:lpstr>
      <vt:lpstr>Ettepanekud regionaalse valitsemise korraldamiseks</vt:lpstr>
      <vt:lpstr>Ettepanek 1: kohalike omavalitsuste maakonna tasandi koostöö tugevdamine  </vt:lpstr>
      <vt:lpstr>Ettepanek 2: Regionaalarengu nõukogude moodustamine </vt:lpstr>
      <vt:lpstr>Ettepanek 3: Regionaalse valitsemise asutuste loomine </vt:lpstr>
      <vt:lpstr>Indikatiivne tegevuskava (1)</vt:lpstr>
      <vt:lpstr>Indikatiivne tegevuskava (2)</vt:lpstr>
      <vt:lpstr>Indikatiivne tegevuskava (3)</vt:lpstr>
    </vt:vector>
  </TitlesOfParts>
  <Company>Justiitsministeerium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Kersten Kattai</dc:creator>
  <cp:lastModifiedBy>Sulev Lääne</cp:lastModifiedBy>
  <cp:revision>179</cp:revision>
  <dcterms:created xsi:type="dcterms:W3CDTF">2020-02-08T16:09:27Z</dcterms:created>
  <dcterms:modified xsi:type="dcterms:W3CDTF">2020-08-25T18:16:00Z</dcterms:modified>
</cp:coreProperties>
</file>