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63" r:id="rId6"/>
    <p:sldId id="264" r:id="rId7"/>
    <p:sldId id="260" r:id="rId8"/>
    <p:sldId id="265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9A4"/>
    <a:srgbClr val="F0F0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A8614-5CF8-4184-A449-9708483AB88A}" v="1" dt="2022-04-27T14:45:42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515" autoAdjust="0"/>
  </p:normalViewPr>
  <p:slideViewPr>
    <p:cSldViewPr snapToGrid="0" snapToObjects="1">
      <p:cViewPr varScale="1">
        <p:scale>
          <a:sx n="63" d="100"/>
          <a:sy n="63" d="100"/>
        </p:scale>
        <p:origin x="1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95CFF-BDBF-4001-B554-DA3608CCD979}" type="datetimeFigureOut">
              <a:rPr lang="et-EE" smtClean="0"/>
              <a:t>03.05.2022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88EE-E767-444C-BA7B-C98E854400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025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t-E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Eesti Linnade ja Valdade Liidu (ELVL) välissuhete eesmärgiks on liidu </a:t>
            </a:r>
            <a:r>
              <a:rPr lang="et-E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väliskoostöö</a:t>
            </a:r>
            <a:r>
              <a:rPr lang="et-E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ja sõprussidemete arendamine, omavalitsusametnike nõustamine ning nende teadmiste ja ametioskuste täiendamine. Nende eesmärkide täitmiseks tegutseb ELVL-i büroo oma liikmete aktiivsel kaasabil ennekõike kahes valdkonnas: lüüakse kaasa rahvusvaheliste omavalitsusorganisatsioonide töös ning arendatakse koostööd teiste maade omavalitsusorganisatsioonidega.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88EE-E767-444C-BA7B-C98E854400EF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144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88EE-E767-444C-BA7B-C98E854400EF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40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88EE-E767-444C-BA7B-C98E854400EF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134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5631" y="3895106"/>
            <a:ext cx="8030688" cy="1698172"/>
          </a:xfrm>
        </p:spPr>
        <p:txBody>
          <a:bodyPr anchor="ctr">
            <a:normAutofit/>
          </a:bodyPr>
          <a:lstStyle>
            <a:lvl1pPr algn="ctr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6007460"/>
            <a:ext cx="4014319" cy="405216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0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1D5E49-F1B5-3449-9501-D0CD3B632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31" y="6043085"/>
            <a:ext cx="3207080" cy="331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CED3D-A94B-7746-B143-74193EBCFE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867" y="0"/>
            <a:ext cx="9163734" cy="34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5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46670"/>
            <a:ext cx="7886701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1947C-3AF8-CE4A-98D5-0282CB1A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2778827"/>
            <a:ext cx="7886701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2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46670"/>
            <a:ext cx="7886701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1947C-3AF8-CE4A-98D5-0282CB1A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2778827"/>
            <a:ext cx="3629024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21BB6F-7064-8A45-A6B0-0C7891D39C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886325" y="2788724"/>
            <a:ext cx="3629024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49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CED28C9-210F-C44F-9512-DC1472B20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536987" y="4971797"/>
            <a:ext cx="476001" cy="160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1947C-3AF8-CE4A-98D5-0282CB1A4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3124200"/>
            <a:ext cx="2292681" cy="207719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364D466-3B39-E94F-9B3F-BB0A4B3FFF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2672" y="3124200"/>
            <a:ext cx="2292681" cy="207719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5D5AF7-3E0F-284B-B3CC-7F89CBE9D9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25661" y="3124200"/>
            <a:ext cx="2292681" cy="2077191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A57E6C-2FD6-0649-A1C7-4360E745B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4333998" y="4971798"/>
            <a:ext cx="476001" cy="16002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7633CF-AE70-1940-91BF-207EFFEAF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131011" y="4971798"/>
            <a:ext cx="476001" cy="160020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D17A651-5210-4942-A999-8CABBAE2C6E0}"/>
              </a:ext>
            </a:extLst>
          </p:cNvPr>
          <p:cNvSpPr txBox="1">
            <a:spLocks/>
          </p:cNvSpPr>
          <p:nvPr userDrawn="1"/>
        </p:nvSpPr>
        <p:spPr>
          <a:xfrm>
            <a:off x="974886" y="5533899"/>
            <a:ext cx="1600201" cy="4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3D79A4"/>
                </a:solidFill>
                <a:latin typeface="Optima nova LT" pitchFamily="2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300CB45-2BB6-5440-8259-F075A6C2C7AA}"/>
              </a:ext>
            </a:extLst>
          </p:cNvPr>
          <p:cNvSpPr txBox="1">
            <a:spLocks/>
          </p:cNvSpPr>
          <p:nvPr userDrawn="1"/>
        </p:nvSpPr>
        <p:spPr>
          <a:xfrm>
            <a:off x="3771899" y="5533897"/>
            <a:ext cx="1600201" cy="4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3D79A4"/>
                </a:solidFill>
                <a:latin typeface="Optima nova LT" pitchFamily="2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0B2EF7-5C77-EF41-A613-E49A59A11CF6}"/>
              </a:ext>
            </a:extLst>
          </p:cNvPr>
          <p:cNvSpPr txBox="1">
            <a:spLocks/>
          </p:cNvSpPr>
          <p:nvPr userDrawn="1"/>
        </p:nvSpPr>
        <p:spPr>
          <a:xfrm>
            <a:off x="6568908" y="5533897"/>
            <a:ext cx="1600201" cy="47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rgbClr val="3D79A4"/>
                </a:solidFill>
                <a:latin typeface="Optima nova LT" pitchFamily="2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A755A5B-05C8-F746-8F8B-F9DE1AD306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425655" y="1546671"/>
            <a:ext cx="2292681" cy="137465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AC154BA-9E8E-C942-82FC-003885206C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22672" y="1526880"/>
            <a:ext cx="2292681" cy="137465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0A15360-3AC6-5241-A4DD-375BC2B37AF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8638" y="1546671"/>
            <a:ext cx="2292681" cy="137465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25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2625"/>
            <a:ext cx="7886700" cy="6530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3813"/>
            <a:ext cx="7886700" cy="3925539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30A84-6F4A-3E47-98B3-8BC644C6C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2625"/>
            <a:ext cx="7886700" cy="6530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30A84-6F4A-3E47-98B3-8BC644C6C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405F5E-A712-8348-83A5-9A47544F302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0547577"/>
              </p:ext>
            </p:extLst>
          </p:nvPr>
        </p:nvGraphicFramePr>
        <p:xfrm>
          <a:off x="628649" y="2861512"/>
          <a:ext cx="7886700" cy="3386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39845951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65471462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22262018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09602747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487956656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040922748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96763453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59720991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651786269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168144788"/>
                    </a:ext>
                  </a:extLst>
                </a:gridCol>
              </a:tblGrid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D7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77356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b="0" i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tima" panose="02000503060000020004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40188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26810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96617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88467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33556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4927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98433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9AA8E2-7C5F-1045-8032-3354F5A5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2264723"/>
            <a:ext cx="7886700" cy="331458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8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74899"/>
            <a:ext cx="3835400" cy="387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2374899"/>
            <a:ext cx="3835400" cy="387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E31DCA-3589-DB43-BBEF-C793C5B1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2625"/>
            <a:ext cx="7886700" cy="6530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7F05FB-83C5-1145-BE25-7232E0EBE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9538E-1AF3-9744-B5D7-C80BE448D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329" y="-44595"/>
            <a:ext cx="10414659" cy="69471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E0CC0E-2479-C849-9AAE-40DEEBF41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5885" y="4073237"/>
            <a:ext cx="6130177" cy="641268"/>
          </a:xfrm>
        </p:spPr>
        <p:txBody>
          <a:bodyPr anchor="ctr">
            <a:noAutofit/>
          </a:bodyPr>
          <a:lstStyle>
            <a:lvl1pPr algn="ctr">
              <a:defRPr sz="42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r>
              <a:rPr lang="en-US" dirty="0" err="1"/>
              <a:t>Täname</a:t>
            </a:r>
            <a:r>
              <a:rPr lang="en-US" dirty="0"/>
              <a:t> </a:t>
            </a:r>
            <a:r>
              <a:rPr lang="en-US" dirty="0" err="1"/>
              <a:t>kuulamast</a:t>
            </a:r>
            <a:r>
              <a:rPr lang="en-US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31BA5-505C-3A4E-96FA-5A4337BF6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0648" y="1650678"/>
            <a:ext cx="3040653" cy="154081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F23D06-B888-FC41-B758-8E9E2C317A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5885" y="4837940"/>
            <a:ext cx="6130177" cy="197198"/>
          </a:xfrm>
        </p:spPr>
        <p:txBody>
          <a:bodyPr>
            <a:normAutofit/>
          </a:bodyPr>
          <a:lstStyle>
            <a:lvl1pPr marL="0" indent="0" algn="ctr"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Roosikrantsi</a:t>
            </a:r>
            <a:r>
              <a:rPr lang="en-US" dirty="0"/>
              <a:t> 12/1, II </a:t>
            </a:r>
            <a:r>
              <a:rPr lang="en-US" dirty="0" err="1"/>
              <a:t>korrus</a:t>
            </a:r>
            <a:r>
              <a:rPr lang="en-US" dirty="0"/>
              <a:t>, Tallinn, 10119   •   Tel: 6043001   •   </a:t>
            </a:r>
            <a:r>
              <a:rPr lang="en-US" dirty="0" err="1"/>
              <a:t>info@elvl.ee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9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5631" y="4036554"/>
            <a:ext cx="8030688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255C1-41C5-4144-A219-3D14DD528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63733" cy="3480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6ECE3-D47F-F440-BD67-F6AB6D655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8462" y="-35626"/>
            <a:ext cx="5891505" cy="694706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796A6F3-E55D-C04F-A806-0D259ADC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631" y="5427023"/>
            <a:ext cx="8030688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3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FA582E-C77A-6F40-9958-9FF3C9E55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65" y="0"/>
            <a:ext cx="9163730" cy="3480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312593-F4B2-D24D-A5D9-A5EE5C8C7D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2596" y="-166251"/>
            <a:ext cx="5983695" cy="705577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A17BC7A-1184-BE4D-8B87-216AE67DA9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656" y="4052314"/>
            <a:ext cx="8030688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37F90F7-C137-3D48-A376-3FBEEF8E04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6656" y="5442783"/>
            <a:ext cx="8030688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5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3E8B5-762C-B845-B5B2-C0BD7E061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65" y="0"/>
            <a:ext cx="9163730" cy="3480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52C2A-6AA0-3247-B6ED-9EF8CE9AF7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0953" y="-35626"/>
            <a:ext cx="5900568" cy="695775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B71EB8-88F8-9C4C-88BF-B79F0124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56" y="5427023"/>
            <a:ext cx="8030688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16A8F5-4E35-3E47-A914-EE77AC3930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631" y="4036554"/>
            <a:ext cx="8030688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5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1E620-88BA-134F-9A2B-32168156F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65" y="0"/>
            <a:ext cx="9163730" cy="3480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B133F-34C8-0B43-9B8C-C7F10A9DE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5328" y="-28501"/>
            <a:ext cx="5900568" cy="695775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64A446-17E0-534E-AF90-61831287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56" y="5427023"/>
            <a:ext cx="8030688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934F05-E13C-C444-90AF-983EE7073A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631" y="4036554"/>
            <a:ext cx="8030688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79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733A5-0DA7-0241-BBF1-C06346D03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66" y="0"/>
            <a:ext cx="9163729" cy="3480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A3AAF-7BCB-EB4B-A1A1-326146085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580" y="-41564"/>
            <a:ext cx="5886468" cy="694112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050C4-A43F-6744-8A3B-95376349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56" y="5427023"/>
            <a:ext cx="8030688" cy="87534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EAAF5-3036-2245-B665-398C7F0AD4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631" y="4036554"/>
            <a:ext cx="8030688" cy="1295467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rgbClr val="3D79A4"/>
                </a:solidFill>
                <a:latin typeface="Optima nova LT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F36D3F-32D3-DC4D-B7EF-4F55C6C8B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1947C-3AF8-CE4A-98D5-0282CB1A4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78827"/>
            <a:ext cx="3314698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FC01FBC-3547-DA44-8C16-F53C4B63C52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12525" y="2778827"/>
            <a:ext cx="3314698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5045214-7533-DA48-A375-B4E1F9508CB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8650" y="1515808"/>
            <a:ext cx="3314698" cy="109073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 b="1">
                <a:solidFill>
                  <a:srgbClr val="3D79A4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04581-CA7B-564C-8DCC-4002ABA9B0A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00651" y="1515808"/>
            <a:ext cx="3314698" cy="109073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07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46670"/>
            <a:ext cx="3839753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1947C-3AF8-CE4A-98D5-0282CB1A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57" y="2778827"/>
            <a:ext cx="3387746" cy="650173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A95AA-6DC7-AE40-8D8E-D0176300A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053" y="0"/>
            <a:ext cx="404694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702B15-5133-CC42-80C5-929B21FB3E7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6383" y="2778827"/>
            <a:ext cx="291318" cy="650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2">
                    <a:lumMod val="90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057B57-F2B6-0840-86D4-62C346C27F0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80656" y="3547757"/>
            <a:ext cx="3399621" cy="650173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BD1F83-4040-AA46-B9B5-177E57FBF73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8258" y="3547757"/>
            <a:ext cx="291318" cy="650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2">
                    <a:lumMod val="90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BBAF6A-339F-8047-B8FC-D4F233A25B2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0656" y="4316686"/>
            <a:ext cx="3399622" cy="650173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2E88CA6-E02E-D74D-ACBA-87E13CFA6E0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8258" y="4316686"/>
            <a:ext cx="291318" cy="650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2">
                    <a:lumMod val="90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D05C0A-AA7C-E84A-B30B-A7687612DB1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6383" y="5245281"/>
            <a:ext cx="3873895" cy="100240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8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46670"/>
            <a:ext cx="3839753" cy="1113401"/>
          </a:xfrm>
        </p:spPr>
        <p:txBody>
          <a:bodyPr/>
          <a:lstStyle>
            <a:lvl1pPr>
              <a:defRPr>
                <a:solidFill>
                  <a:srgbClr val="3D79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1947C-3AF8-CE4A-98D5-0282CB1A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610313"/>
            <a:ext cx="3207080" cy="3314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AD8017-3FA3-8143-98C4-E1190725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2778827"/>
            <a:ext cx="3839753" cy="345052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EBBE8-8834-4F42-A77C-F26F3B8C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053" y="0"/>
            <a:ext cx="4046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2" r:id="rId13"/>
    <p:sldLayoutId id="2147483683" r:id="rId14"/>
    <p:sldLayoutId id="2147483664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3D79A4"/>
          </a:solidFill>
          <a:latin typeface="Optima nova L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rgbClr val="3D79A4"/>
          </a:solidFill>
          <a:latin typeface="Optima nova L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B47E-1E4C-1B49-9A6F-107F8E401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3200" b="1" dirty="0"/>
              <a:t>Eesti Linnade ja Valdade Liidu välissuhted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796E2-8663-4748-B50B-A90CB760B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0975" y="5804852"/>
            <a:ext cx="4014319" cy="405216"/>
          </a:xfrm>
        </p:spPr>
        <p:txBody>
          <a:bodyPr>
            <a:noAutofit/>
          </a:bodyPr>
          <a:lstStyle/>
          <a:p>
            <a:r>
              <a:rPr lang="et-EE" sz="2000" dirty="0"/>
              <a:t>Rait Pihelgas, ELVL asedirektor</a:t>
            </a:r>
          </a:p>
        </p:txBody>
      </p:sp>
    </p:spTree>
    <p:extLst>
      <p:ext uri="{BB962C8B-B14F-4D97-AF65-F5344CB8AC3E}">
        <p14:creationId xmlns:p14="http://schemas.microsoft.com/office/powerpoint/2010/main" val="26950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F5A9BF-4B7A-4ED2-9F5D-7F14234FC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631" y="4036554"/>
            <a:ext cx="8030688" cy="969133"/>
          </a:xfrm>
        </p:spPr>
        <p:txBody>
          <a:bodyPr/>
          <a:lstStyle/>
          <a:p>
            <a:r>
              <a:rPr lang="fi-FI" sz="2800" b="1" dirty="0" err="1"/>
              <a:t>Euroopa</a:t>
            </a:r>
            <a:r>
              <a:rPr lang="fi-FI" sz="2800" b="1" dirty="0"/>
              <a:t> </a:t>
            </a:r>
            <a:r>
              <a:rPr lang="fi-FI" sz="2800" b="1" dirty="0" err="1"/>
              <a:t>Kohalike</a:t>
            </a:r>
            <a:r>
              <a:rPr lang="fi-FI" sz="2800" b="1" dirty="0"/>
              <a:t>- ja </a:t>
            </a:r>
            <a:r>
              <a:rPr lang="fi-FI" sz="2800" b="1" dirty="0" err="1"/>
              <a:t>Piirkondlike</a:t>
            </a:r>
            <a:r>
              <a:rPr lang="fi-FI" sz="2800" b="1" dirty="0"/>
              <a:t> </a:t>
            </a:r>
            <a:r>
              <a:rPr lang="fi-FI" sz="2800" b="1" dirty="0" err="1"/>
              <a:t>Omavalitsuste</a:t>
            </a:r>
            <a:r>
              <a:rPr lang="fi-FI" sz="2800" b="1" dirty="0"/>
              <a:t> </a:t>
            </a:r>
            <a:r>
              <a:rPr lang="fi-FI" sz="2800" b="1" dirty="0" err="1"/>
              <a:t>Nõukogu</a:t>
            </a:r>
            <a:r>
              <a:rPr lang="et-EE" sz="2800" b="1" dirty="0"/>
              <a:t> (CEMR</a:t>
            </a:r>
            <a:r>
              <a:rPr lang="et-EE" sz="2800" dirty="0"/>
              <a:t>)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7D33D58-D0C9-4381-B162-74288000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631" y="5068390"/>
            <a:ext cx="8030688" cy="1654100"/>
          </a:xfrm>
        </p:spPr>
        <p:txBody>
          <a:bodyPr>
            <a:normAutofit fontScale="92500"/>
          </a:bodyPr>
          <a:lstStyle/>
          <a:p>
            <a:r>
              <a:rPr lang="et-EE" sz="1800" dirty="0"/>
              <a:t>Tegemist on Euroopa kõige suurema ja vanema organisatsiooniga, mis ühendab kohalikke ja piirkondlikke omavalitsusi. </a:t>
            </a:r>
            <a:r>
              <a:rPr lang="et-EE" sz="1800" dirty="0" err="1"/>
              <a:t>CEMRi</a:t>
            </a:r>
            <a:r>
              <a:rPr lang="et-EE" sz="1800" dirty="0"/>
              <a:t> liikmeteks on 60 omavalitsusliitu, mis ühendavad kokku 115 000 kohalikku ja piirkondlikku omavalitsust 40st Euroopa riigist.</a:t>
            </a:r>
          </a:p>
          <a:p>
            <a:r>
              <a:rPr lang="et-EE" sz="1800" dirty="0"/>
              <a:t>Poliitikakomitee on CEMR-i alaline juhtorgan, mis moodustatakse riiklike  assotsieerunud liikmete valitud esindajatest kolmeaastaseks perioodiks. Eestit </a:t>
            </a:r>
            <a:r>
              <a:rPr lang="et-EE" sz="1800" dirty="0" err="1"/>
              <a:t>esindavadpliitikakomitees</a:t>
            </a:r>
            <a:r>
              <a:rPr lang="et-EE" sz="1800" dirty="0"/>
              <a:t> </a:t>
            </a:r>
            <a:r>
              <a:rPr lang="et-EE" sz="1800" b="1" dirty="0"/>
              <a:t>Pipi-Liis </a:t>
            </a:r>
            <a:r>
              <a:rPr lang="et-EE" sz="1800" b="1" dirty="0" err="1"/>
              <a:t>Siemann</a:t>
            </a:r>
            <a:r>
              <a:rPr lang="et-EE" sz="1800" b="1" dirty="0"/>
              <a:t> </a:t>
            </a:r>
            <a:r>
              <a:rPr lang="et-EE" sz="1800" dirty="0"/>
              <a:t>(Türi Vallavolikogu liige), ja </a:t>
            </a:r>
            <a:r>
              <a:rPr lang="et-EE" sz="1800" b="1" dirty="0"/>
              <a:t>Andres Laisk </a:t>
            </a:r>
            <a:r>
              <a:rPr lang="et-EE" sz="1800" dirty="0"/>
              <a:t>(Saue vallavanem). </a:t>
            </a:r>
          </a:p>
          <a:p>
            <a:endParaRPr lang="et-EE" sz="18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0927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0A7C13B-7738-41A2-BBDA-F9646A791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56" y="4052314"/>
            <a:ext cx="8030688" cy="1036975"/>
          </a:xfrm>
        </p:spPr>
        <p:txBody>
          <a:bodyPr/>
          <a:lstStyle/>
          <a:p>
            <a:r>
              <a:rPr lang="et-EE" dirty="0"/>
              <a:t>Euroopa Regioonide Komitee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76D8D93-B6AF-4DD1-AC36-2B2BD2000BB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6656" y="5235594"/>
            <a:ext cx="8030688" cy="1572768"/>
          </a:xfrm>
        </p:spPr>
        <p:txBody>
          <a:bodyPr>
            <a:normAutofit/>
          </a:bodyPr>
          <a:lstStyle/>
          <a:p>
            <a:r>
              <a:rPr lang="fi-FI" sz="1800" dirty="0" err="1"/>
              <a:t>Euroopa</a:t>
            </a:r>
            <a:r>
              <a:rPr lang="fi-FI" sz="1800" dirty="0"/>
              <a:t> </a:t>
            </a:r>
            <a:r>
              <a:rPr lang="fi-FI" sz="1800" dirty="0" err="1"/>
              <a:t>Liidu</a:t>
            </a:r>
            <a:r>
              <a:rPr lang="fi-FI" sz="1800" dirty="0"/>
              <a:t> </a:t>
            </a:r>
            <a:r>
              <a:rPr lang="fi-FI" sz="1800" dirty="0" err="1"/>
              <a:t>konsultatiivorgan</a:t>
            </a:r>
            <a:r>
              <a:rPr lang="fi-FI" sz="1800" dirty="0"/>
              <a:t>, </a:t>
            </a:r>
            <a:r>
              <a:rPr lang="et-EE" sz="1800" dirty="0"/>
              <a:t>mis </a:t>
            </a:r>
            <a:r>
              <a:rPr lang="fi-FI" sz="1800" dirty="0" err="1"/>
              <a:t>koosneb</a:t>
            </a:r>
            <a:r>
              <a:rPr lang="fi-FI" sz="1800" dirty="0"/>
              <a:t> </a:t>
            </a:r>
            <a:r>
              <a:rPr lang="fi-FI" sz="1800" dirty="0" err="1"/>
              <a:t>kohalike</a:t>
            </a:r>
            <a:r>
              <a:rPr lang="fi-FI" sz="1800" dirty="0"/>
              <a:t> </a:t>
            </a:r>
            <a:r>
              <a:rPr lang="fi-FI" sz="1800" dirty="0" err="1"/>
              <a:t>omavalitsuste</a:t>
            </a:r>
            <a:r>
              <a:rPr lang="fi-FI" sz="1800" dirty="0"/>
              <a:t> ja </a:t>
            </a:r>
            <a:r>
              <a:rPr lang="fi-FI" sz="1800" dirty="0" err="1"/>
              <a:t>regioonide</a:t>
            </a:r>
            <a:r>
              <a:rPr lang="fi-FI" sz="1800" dirty="0"/>
              <a:t> </a:t>
            </a:r>
            <a:r>
              <a:rPr lang="fi-FI" sz="1800" dirty="0" err="1"/>
              <a:t>esindajatest</a:t>
            </a:r>
            <a:r>
              <a:rPr lang="fi-FI" sz="1800" dirty="0"/>
              <a:t>. </a:t>
            </a:r>
            <a:r>
              <a:rPr lang="et-EE" sz="1800" dirty="0"/>
              <a:t>Eestil EL Regioonide Komitees 7+7 kohta (vastavalt 7 põhiliiget ja 7 asendusliiget).Liikmed kogunevad 5-6 korda aastas Brüsselisse täiskogu istungjärgule​, et arutada poliitilisi prioriteete ja võtta vastu arvamusi ELi õigusaktide kohta, mis puudutavad piirkondi ja linnu. </a:t>
            </a:r>
          </a:p>
        </p:txBody>
      </p:sp>
    </p:spTree>
    <p:extLst>
      <p:ext uri="{BB962C8B-B14F-4D97-AF65-F5344CB8AC3E}">
        <p14:creationId xmlns:p14="http://schemas.microsoft.com/office/powerpoint/2010/main" val="321281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2D29F2-C7FA-4ABA-A7BB-3235B4C0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EL Regioonide Komitee Eesti delegatsiooni liikmed 2020-2025</a:t>
            </a:r>
            <a:r>
              <a:rPr lang="et-EE" dirty="0"/>
              <a:t> mandaadiperioodil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EFBE27C-25AB-4ACA-9651-BF5A1C41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34" y="2778826"/>
            <a:ext cx="4148763" cy="3904131"/>
          </a:xfrm>
        </p:spPr>
        <p:txBody>
          <a:bodyPr>
            <a:normAutofit lnSpcReduction="10000"/>
          </a:bodyPr>
          <a:lstStyle/>
          <a:p>
            <a:r>
              <a:rPr lang="et-EE" sz="1800" b="1" dirty="0"/>
              <a:t>Põhiliikmed:</a:t>
            </a:r>
          </a:p>
          <a:p>
            <a:r>
              <a:rPr lang="et-EE" sz="1800" dirty="0"/>
              <a:t>1</a:t>
            </a:r>
            <a:r>
              <a:rPr lang="et-EE" sz="1800" b="1" dirty="0"/>
              <a:t>. Juri </a:t>
            </a:r>
            <a:r>
              <a:rPr lang="et-EE" sz="1800" b="1" dirty="0" err="1"/>
              <a:t>Gotmans</a:t>
            </a:r>
            <a:r>
              <a:rPr lang="et-EE" sz="1800" dirty="0"/>
              <a:t>, Võru linnavolikogu liige</a:t>
            </a:r>
          </a:p>
          <a:p>
            <a:r>
              <a:rPr lang="et-EE" sz="1800" dirty="0"/>
              <a:t>2. </a:t>
            </a:r>
            <a:r>
              <a:rPr lang="et-EE" sz="1800" b="1" dirty="0"/>
              <a:t>Andres Jaadla</a:t>
            </a:r>
            <a:r>
              <a:rPr lang="et-EE" sz="1800" dirty="0"/>
              <a:t>, Rakvere linnavolikogu liige</a:t>
            </a:r>
          </a:p>
          <a:p>
            <a:r>
              <a:rPr lang="et-EE" sz="1800" dirty="0"/>
              <a:t>3. </a:t>
            </a:r>
            <a:r>
              <a:rPr lang="et-EE" sz="1800" b="1" dirty="0"/>
              <a:t>Mihkel Juhkami</a:t>
            </a:r>
            <a:r>
              <a:rPr lang="et-EE" sz="1800" dirty="0"/>
              <a:t>, Rakvere linnavolikogu esimees</a:t>
            </a:r>
          </a:p>
          <a:p>
            <a:r>
              <a:rPr lang="et-EE" sz="1800" dirty="0"/>
              <a:t>4. </a:t>
            </a:r>
            <a:r>
              <a:rPr lang="et-EE" sz="1800" b="1" dirty="0"/>
              <a:t>Urmas Klaas</a:t>
            </a:r>
            <a:r>
              <a:rPr lang="et-EE" sz="1800" dirty="0"/>
              <a:t>,  Tartu linnapea</a:t>
            </a:r>
          </a:p>
          <a:p>
            <a:r>
              <a:rPr lang="et-EE" sz="1800" dirty="0"/>
              <a:t>5. </a:t>
            </a:r>
            <a:r>
              <a:rPr lang="et-EE" sz="1800" b="1" dirty="0"/>
              <a:t>Siim Suursild</a:t>
            </a:r>
            <a:r>
              <a:rPr lang="et-EE" sz="1800" dirty="0"/>
              <a:t>, Pärnu linnavolikogu liige</a:t>
            </a:r>
          </a:p>
          <a:p>
            <a:r>
              <a:rPr lang="et-EE" sz="1800" dirty="0"/>
              <a:t>6. </a:t>
            </a:r>
            <a:r>
              <a:rPr lang="et-EE" sz="1800" b="1" dirty="0"/>
              <a:t>Mart Võrklaev</a:t>
            </a:r>
            <a:r>
              <a:rPr lang="et-EE" sz="1800" dirty="0"/>
              <a:t>, Rae vallavolikogu aseesimees</a:t>
            </a:r>
          </a:p>
          <a:p>
            <a:r>
              <a:rPr lang="et-EE" sz="1800" i="1" dirty="0"/>
              <a:t>7. </a:t>
            </a:r>
            <a:r>
              <a:rPr lang="et-EE" sz="1800" b="1" i="1" dirty="0"/>
              <a:t>Jevgeni Ossinovski</a:t>
            </a:r>
            <a:r>
              <a:rPr lang="et-EE" sz="1800" i="1" dirty="0"/>
              <a:t>, Tallinna linnavolikogu esimees  /KINNITAMISEL/</a:t>
            </a:r>
          </a:p>
          <a:p>
            <a:endParaRPr lang="et-EE" sz="1800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EC453D8-F3AF-415B-99E5-0D591B29688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0470" y="2788724"/>
            <a:ext cx="4038219" cy="3450524"/>
          </a:xfrm>
        </p:spPr>
        <p:txBody>
          <a:bodyPr>
            <a:normAutofit fontScale="92500"/>
          </a:bodyPr>
          <a:lstStyle/>
          <a:p>
            <a:r>
              <a:rPr lang="et-EE" sz="1800" b="1" dirty="0"/>
              <a:t>Asendusliikmed:</a:t>
            </a:r>
          </a:p>
          <a:p>
            <a:r>
              <a:rPr lang="et-EE" sz="1800" dirty="0"/>
              <a:t>1. </a:t>
            </a:r>
            <a:r>
              <a:rPr lang="et-EE" sz="1800" b="1" dirty="0" err="1"/>
              <a:t>Kurmet</a:t>
            </a:r>
            <a:r>
              <a:rPr lang="et-EE" sz="1800" b="1" dirty="0"/>
              <a:t> Müürsepp</a:t>
            </a:r>
            <a:r>
              <a:rPr lang="et-EE" sz="1800" dirty="0"/>
              <a:t>, Antsla abivallavanem</a:t>
            </a:r>
          </a:p>
          <a:p>
            <a:r>
              <a:rPr lang="et-EE" sz="1800" dirty="0"/>
              <a:t>2. </a:t>
            </a:r>
            <a:r>
              <a:rPr lang="et-EE" sz="1800" b="1" dirty="0"/>
              <a:t>Rait Pihelgas</a:t>
            </a:r>
            <a:r>
              <a:rPr lang="et-EE" sz="1800" dirty="0"/>
              <a:t>, Järva vallavolikogu esimees</a:t>
            </a:r>
          </a:p>
          <a:p>
            <a:r>
              <a:rPr lang="et-EE" sz="1800" dirty="0"/>
              <a:t>3</a:t>
            </a:r>
            <a:r>
              <a:rPr lang="et-EE" sz="1800" b="1" dirty="0"/>
              <a:t>. Piret Rammul</a:t>
            </a:r>
            <a:r>
              <a:rPr lang="et-EE" sz="1800" dirty="0"/>
              <a:t>, Kanepi vallavolikogu esimees</a:t>
            </a:r>
          </a:p>
          <a:p>
            <a:r>
              <a:rPr lang="et-EE" sz="1800" dirty="0"/>
              <a:t>4. </a:t>
            </a:r>
            <a:r>
              <a:rPr lang="et-EE" sz="1800" b="1" dirty="0"/>
              <a:t>Marika Saar</a:t>
            </a:r>
            <a:r>
              <a:rPr lang="et-EE" sz="1800" dirty="0"/>
              <a:t>, Elva vallavolikogu liige</a:t>
            </a:r>
          </a:p>
          <a:p>
            <a:r>
              <a:rPr lang="et-EE" sz="1800" dirty="0"/>
              <a:t>5. </a:t>
            </a:r>
            <a:r>
              <a:rPr lang="et-EE" sz="1800" b="1" dirty="0"/>
              <a:t>Urmas Sukles</a:t>
            </a:r>
            <a:r>
              <a:rPr lang="et-EE" sz="1800" dirty="0"/>
              <a:t>, Haapsalu linnapea</a:t>
            </a:r>
          </a:p>
          <a:p>
            <a:r>
              <a:rPr lang="et-EE" sz="1800" dirty="0"/>
              <a:t>6. </a:t>
            </a:r>
            <a:r>
              <a:rPr lang="et-EE" sz="1800" b="1" dirty="0"/>
              <a:t>Varje Tipp</a:t>
            </a:r>
            <a:r>
              <a:rPr lang="et-EE" sz="1800" dirty="0"/>
              <a:t>, Pärnu abilinnapea</a:t>
            </a:r>
          </a:p>
          <a:p>
            <a:r>
              <a:rPr lang="et-EE" sz="1800" dirty="0"/>
              <a:t>7. </a:t>
            </a:r>
            <a:r>
              <a:rPr lang="et-EE" sz="1800" b="1" dirty="0"/>
              <a:t>Jan Trei</a:t>
            </a:r>
            <a:r>
              <a:rPr lang="et-EE" sz="1800" dirty="0"/>
              <a:t>, Viimsi vallavolikogu aseesimees</a:t>
            </a:r>
            <a:endParaRPr lang="et-EE" sz="1800" b="1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41837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8B6FB52D-CFFF-4526-8B1A-24C7DF899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56" y="5427022"/>
            <a:ext cx="8030688" cy="1240259"/>
          </a:xfrm>
        </p:spPr>
        <p:txBody>
          <a:bodyPr>
            <a:normAutofit/>
          </a:bodyPr>
          <a:lstStyle/>
          <a:p>
            <a:r>
              <a:rPr lang="fi-FI" sz="1800" dirty="0" err="1"/>
              <a:t>Euroopa</a:t>
            </a:r>
            <a:r>
              <a:rPr lang="fi-FI" sz="1800" dirty="0"/>
              <a:t> </a:t>
            </a:r>
            <a:r>
              <a:rPr lang="fi-FI" sz="1800" dirty="0" err="1"/>
              <a:t>Nõukogu</a:t>
            </a:r>
            <a:r>
              <a:rPr lang="fi-FI" sz="1800" dirty="0"/>
              <a:t> </a:t>
            </a:r>
            <a:r>
              <a:rPr lang="fi-FI" sz="1800" dirty="0" err="1"/>
              <a:t>organ</a:t>
            </a:r>
            <a:r>
              <a:rPr lang="fi-FI" sz="1800" dirty="0"/>
              <a:t>, </a:t>
            </a:r>
            <a:r>
              <a:rPr lang="fi-FI" sz="1800" dirty="0" err="1"/>
              <a:t>esindab</a:t>
            </a:r>
            <a:r>
              <a:rPr lang="fi-FI" sz="1800" dirty="0"/>
              <a:t> </a:t>
            </a:r>
            <a:r>
              <a:rPr lang="fi-FI" sz="1800" dirty="0" err="1"/>
              <a:t>Euroopa</a:t>
            </a:r>
            <a:r>
              <a:rPr lang="fi-FI" sz="1800" dirty="0"/>
              <a:t> </a:t>
            </a:r>
            <a:r>
              <a:rPr lang="fi-FI" sz="1800" dirty="0" err="1"/>
              <a:t>riikide</a:t>
            </a:r>
            <a:r>
              <a:rPr lang="fi-FI" sz="1800" dirty="0"/>
              <a:t> (47) </a:t>
            </a:r>
            <a:r>
              <a:rPr lang="fi-FI" sz="1800" dirty="0" err="1"/>
              <a:t>kohalikke</a:t>
            </a:r>
            <a:r>
              <a:rPr lang="fi-FI" sz="1800" dirty="0"/>
              <a:t> ja </a:t>
            </a:r>
            <a:r>
              <a:rPr lang="fi-FI" sz="1800" dirty="0" err="1"/>
              <a:t>piirkondlikke</a:t>
            </a:r>
            <a:r>
              <a:rPr lang="fi-FI" sz="1800" dirty="0"/>
              <a:t> </a:t>
            </a:r>
            <a:r>
              <a:rPr lang="fi-FI" sz="1800" dirty="0" err="1"/>
              <a:t>omavalitsusorganeid</a:t>
            </a:r>
            <a:r>
              <a:rPr lang="et-EE" sz="1800" dirty="0"/>
              <a:t>, peamised eesmärgid </a:t>
            </a:r>
            <a:r>
              <a:rPr lang="et-EE" sz="1800" b="1" dirty="0"/>
              <a:t>inimõiguste</a:t>
            </a:r>
            <a:r>
              <a:rPr lang="et-EE" sz="1800" dirty="0"/>
              <a:t>, </a:t>
            </a:r>
            <a:r>
              <a:rPr lang="et-EE" sz="1800" b="1" dirty="0"/>
              <a:t>õigusriigi põhimõtete </a:t>
            </a:r>
            <a:r>
              <a:rPr lang="et-EE" sz="1800" dirty="0"/>
              <a:t>ning </a:t>
            </a:r>
            <a:r>
              <a:rPr lang="et-EE" sz="1800" b="1" dirty="0" err="1"/>
              <a:t>pluralistliku</a:t>
            </a:r>
            <a:r>
              <a:rPr lang="et-EE" sz="1800" b="1" dirty="0"/>
              <a:t> demokraatia kaitsmine ja edendamine</a:t>
            </a:r>
            <a:r>
              <a:rPr lang="et-EE" sz="1800" dirty="0"/>
              <a:t>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4B95EC11-0A30-4662-AE87-634B1A839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2800" b="1" dirty="0"/>
              <a:t>Euroopa Nõukogu Kohalike ja Piirkondlike Omavalitsuste Kongress (CLRAE)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52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8852E07-086B-46FB-8532-336B8273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200" b="1" dirty="0"/>
              <a:t>Euroopa Nõukogu Kohalike ja Piirkondlike Omavalitsuste Kongressi Eesti delegatsiooni liikmed 2021-2026 mandaadiperioodil 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924CFA3-6305-4224-9C2B-41DDE1C6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2778827"/>
            <a:ext cx="8416073" cy="3450524"/>
          </a:xfrm>
        </p:spPr>
        <p:txBody>
          <a:bodyPr numCol="2">
            <a:normAutofit/>
          </a:bodyPr>
          <a:lstStyle/>
          <a:p>
            <a:pPr>
              <a:spcAft>
                <a:spcPts val="800"/>
              </a:spcAft>
            </a:pPr>
            <a:r>
              <a:rPr lang="et-EE" sz="1800" dirty="0"/>
              <a:t>Delegatsiooni juht: </a:t>
            </a:r>
            <a:r>
              <a:rPr lang="et-EE" sz="1800" b="1" dirty="0"/>
              <a:t>Mihkel Juhkami</a:t>
            </a:r>
          </a:p>
          <a:p>
            <a:pPr>
              <a:spcAft>
                <a:spcPts val="800"/>
              </a:spcAft>
            </a:pPr>
            <a:r>
              <a:rPr lang="et-EE" sz="1800" dirty="0"/>
              <a:t>Delegatsiooni asejuht: </a:t>
            </a:r>
            <a:r>
              <a:rPr lang="et-EE" sz="1800" b="1" dirty="0"/>
              <a:t>Annika </a:t>
            </a:r>
            <a:r>
              <a:rPr lang="et-EE" sz="1800" b="1" dirty="0" err="1"/>
              <a:t>Vaikla</a:t>
            </a:r>
            <a:endParaRPr lang="et-EE" sz="1800" b="1" dirty="0"/>
          </a:p>
          <a:p>
            <a:pPr>
              <a:spcAft>
                <a:spcPts val="800"/>
              </a:spcAft>
            </a:pPr>
            <a:endParaRPr lang="et-EE" sz="1800" b="1" dirty="0"/>
          </a:p>
          <a:p>
            <a:r>
              <a:rPr lang="et-EE" sz="1800" b="1" dirty="0"/>
              <a:t>Põhiliikmed</a:t>
            </a:r>
            <a:endParaRPr lang="et-EE" sz="1800" dirty="0"/>
          </a:p>
          <a:p>
            <a:r>
              <a:rPr lang="et-EE" sz="1800" b="1" dirty="0"/>
              <a:t>Annika </a:t>
            </a:r>
            <a:r>
              <a:rPr lang="et-EE" sz="1800" b="1" dirty="0" err="1"/>
              <a:t>Vaikla</a:t>
            </a:r>
            <a:r>
              <a:rPr lang="et-EE" sz="1800" dirty="0"/>
              <a:t>,  Viimsi vallavolikogu liige</a:t>
            </a:r>
          </a:p>
          <a:p>
            <a:r>
              <a:rPr lang="et-EE" sz="1800" b="1" dirty="0"/>
              <a:t>Mihkel Juhkami</a:t>
            </a:r>
            <a:r>
              <a:rPr lang="et-EE" sz="1800" dirty="0"/>
              <a:t>,  Rakvere linnavolikogu esimees</a:t>
            </a:r>
          </a:p>
          <a:p>
            <a:r>
              <a:rPr lang="et-EE" sz="1800" b="1" dirty="0"/>
              <a:t>Andrei </a:t>
            </a:r>
            <a:r>
              <a:rPr lang="et-EE" sz="1800" b="1" dirty="0" err="1"/>
              <a:t>Novikov</a:t>
            </a:r>
            <a:r>
              <a:rPr lang="et-EE" sz="1800" dirty="0"/>
              <a:t>,  Tallinna abilinnapea	</a:t>
            </a:r>
          </a:p>
          <a:p>
            <a:endParaRPr lang="et-EE" sz="1800" dirty="0"/>
          </a:p>
          <a:p>
            <a:endParaRPr lang="et-EE" sz="1800" b="1" dirty="0"/>
          </a:p>
          <a:p>
            <a:endParaRPr lang="et-EE" sz="1800" b="1" dirty="0"/>
          </a:p>
          <a:p>
            <a:endParaRPr lang="et-EE" sz="1800" b="1" dirty="0"/>
          </a:p>
          <a:p>
            <a:r>
              <a:rPr lang="et-EE" sz="1800" b="1" dirty="0"/>
              <a:t>Asendusliikmed</a:t>
            </a:r>
          </a:p>
          <a:p>
            <a:r>
              <a:rPr lang="et-EE" sz="1800" b="1" dirty="0"/>
              <a:t>Varje Tipp</a:t>
            </a:r>
            <a:r>
              <a:rPr lang="et-EE" sz="1800" dirty="0"/>
              <a:t>, Pärnu abilinnapea</a:t>
            </a:r>
          </a:p>
          <a:p>
            <a:r>
              <a:rPr lang="et-EE" sz="1800" b="1" dirty="0"/>
              <a:t>Ott Kasuri</a:t>
            </a:r>
            <a:r>
              <a:rPr lang="et-EE" sz="1800" dirty="0"/>
              <a:t>, Harku vallavolikogu liige</a:t>
            </a:r>
          </a:p>
          <a:p>
            <a:r>
              <a:rPr lang="et-EE" sz="1800" b="1" dirty="0"/>
              <a:t>Uno Silberg</a:t>
            </a:r>
            <a:r>
              <a:rPr lang="et-EE" sz="1800" dirty="0"/>
              <a:t>, Kose vallavolikogu liige</a:t>
            </a:r>
          </a:p>
        </p:txBody>
      </p:sp>
    </p:spTree>
    <p:extLst>
      <p:ext uri="{BB962C8B-B14F-4D97-AF65-F5344CB8AC3E}">
        <p14:creationId xmlns:p14="http://schemas.microsoft.com/office/powerpoint/2010/main" val="211249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 kohatäide 1">
            <a:extLst>
              <a:ext uri="{FF2B5EF4-FFF2-40B4-BE49-F238E27FC236}">
                <a16:creationId xmlns:a16="http://schemas.microsoft.com/office/drawing/2014/main" id="{844565F6-2D31-4E74-BFC9-2244CEA46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655" y="5427023"/>
            <a:ext cx="8315637" cy="1295466"/>
          </a:xfrm>
        </p:spPr>
        <p:txBody>
          <a:bodyPr>
            <a:normAutofit/>
          </a:bodyPr>
          <a:lstStyle/>
          <a:p>
            <a:r>
              <a:rPr lang="et-EE" sz="1800" dirty="0"/>
              <a:t>UCLG on rahvusvaheline organisatsioon, kuhu Eesti omavalitsused on kaasatud läbi üleriigilise liidu kõige pikemat aega. UCLG Täitevbüroo 116. liikmest esindab Euroopat 23 sh ELVL juhatuse aseesimees </a:t>
            </a:r>
            <a:r>
              <a:rPr lang="et-EE" sz="1800" b="1" dirty="0"/>
              <a:t>Mihkel Juhkami</a:t>
            </a:r>
            <a:r>
              <a:rPr lang="et-EE" sz="1800" dirty="0"/>
              <a:t>. Täitevbüroo koguneb kaks korda aastas.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0381787C-A1C0-4BE2-95FF-3CDDDBC27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b="1" dirty="0" err="1"/>
              <a:t>Ühinenud</a:t>
            </a:r>
            <a:r>
              <a:rPr lang="fi-FI" sz="3200" b="1" dirty="0"/>
              <a:t> </a:t>
            </a:r>
            <a:r>
              <a:rPr lang="fi-FI" sz="3200" b="1" dirty="0" err="1"/>
              <a:t>Linnad</a:t>
            </a:r>
            <a:r>
              <a:rPr lang="fi-FI" sz="3200" b="1" dirty="0"/>
              <a:t> ja </a:t>
            </a:r>
            <a:r>
              <a:rPr lang="fi-FI" sz="3200" b="1" dirty="0" err="1"/>
              <a:t>Kohalikud</a:t>
            </a:r>
            <a:r>
              <a:rPr lang="fi-FI" sz="3200" b="1" dirty="0"/>
              <a:t> </a:t>
            </a:r>
            <a:r>
              <a:rPr lang="fi-FI" sz="3200" b="1" dirty="0" err="1"/>
              <a:t>Omavalitsused</a:t>
            </a:r>
            <a:r>
              <a:rPr lang="et-EE" sz="3200" b="1" dirty="0"/>
              <a:t> (UCLG</a:t>
            </a:r>
            <a:r>
              <a:rPr lang="et-EE" sz="3200" dirty="0"/>
              <a:t>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4043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C865439-7B7E-4AEE-980B-619EBE4A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2037806"/>
            <a:ext cx="7886701" cy="4191546"/>
          </a:xfrm>
        </p:spPr>
        <p:txBody>
          <a:bodyPr>
            <a:normAutofit lnSpcReduction="10000"/>
          </a:bodyPr>
          <a:lstStyle/>
          <a:p>
            <a:r>
              <a:rPr lang="et-EE" sz="1800" b="1" dirty="0"/>
              <a:t>Euroopa Mereliste Äärealade Ühendus (CPMR)-</a:t>
            </a:r>
            <a:r>
              <a:rPr lang="et-EE" sz="1800" dirty="0"/>
              <a:t> poliitiline võrgustik, koondab Euroopa merelisi äärealasid esindavaid institutsioone. ELVL esindaja CPMR Poliitika büroos on </a:t>
            </a:r>
            <a:r>
              <a:rPr lang="et-EE" sz="1800" b="1" dirty="0"/>
              <a:t>Romek Kosenkranius</a:t>
            </a:r>
            <a:r>
              <a:rPr lang="et-EE" sz="1800" dirty="0"/>
              <a:t>, Pärnu linnapea. Asendusliige on </a:t>
            </a:r>
            <a:r>
              <a:rPr lang="et-EE" sz="1800" b="1" dirty="0"/>
              <a:t>Kristiina Maripuu</a:t>
            </a:r>
            <a:r>
              <a:rPr lang="et-EE" sz="1800" dirty="0"/>
              <a:t>, Saaremaa Vallavolikogu aseesimees.</a:t>
            </a:r>
          </a:p>
          <a:p>
            <a:pPr marL="0" indent="0">
              <a:buNone/>
            </a:pPr>
            <a:endParaRPr lang="et-EE" sz="1800" dirty="0"/>
          </a:p>
          <a:p>
            <a:r>
              <a:rPr lang="et-EE" sz="1800" b="1" dirty="0"/>
              <a:t>Läänemere Riikide Subregionaalse Koostöö organisatsioon (BSSSC)- </a:t>
            </a:r>
            <a:r>
              <a:rPr lang="et-EE" sz="1800" dirty="0"/>
              <a:t>poliitiline võrgustik, koondab Läänemere regiooni alaregioone esindavaid institutsioone. Teemad: merepoliitika, energia- ja kliimapoliitika, ühtekuuluvuspoliitika, transport ja infrastruktuur, kultuur ja regionaalne identiteet, põhja-dimensioon, noorte poliitika. ELVL esindaja BSSSC juhatuses on </a:t>
            </a:r>
            <a:r>
              <a:rPr lang="et-EE" sz="1800" b="1" dirty="0"/>
              <a:t>Arne Tilk</a:t>
            </a:r>
            <a:r>
              <a:rPr lang="et-EE" sz="1800" dirty="0"/>
              <a:t>, Põlva vallavolikogu liige. </a:t>
            </a:r>
          </a:p>
          <a:p>
            <a:pPr marL="0" indent="0">
              <a:buNone/>
            </a:pPr>
            <a:endParaRPr lang="et-EE" sz="1800" dirty="0"/>
          </a:p>
          <a:p>
            <a:r>
              <a:rPr lang="et-EE" sz="1800" b="1" dirty="0"/>
              <a:t>Brüsseli esindus </a:t>
            </a:r>
            <a:r>
              <a:rPr lang="et-EE" sz="1800" dirty="0"/>
              <a:t>– eesmärk on esindada Eesti kohalike omavalitsuste </a:t>
            </a:r>
            <a:r>
              <a:rPr lang="et-EE" sz="1800" dirty="0" err="1"/>
              <a:t>ühishuve</a:t>
            </a:r>
            <a:r>
              <a:rPr lang="et-EE" sz="1800" dirty="0"/>
              <a:t> ning jagada vahetut informatsiooni EL institutsioonide ettepanekutest ja algatustest. Esinduse nädalakirjad on leitavad Eesti Linnade ja Valdade Liidu kodulehelt. </a:t>
            </a:r>
          </a:p>
          <a:p>
            <a:r>
              <a:rPr lang="et-EE" sz="1800" dirty="0"/>
              <a:t>ELVL </a:t>
            </a:r>
            <a:r>
              <a:rPr lang="fi-FI" sz="1800" dirty="0" err="1"/>
              <a:t>Brüsseli</a:t>
            </a:r>
            <a:r>
              <a:rPr lang="fi-FI" sz="1800" dirty="0"/>
              <a:t> </a:t>
            </a:r>
            <a:r>
              <a:rPr lang="fi-FI" sz="1800" dirty="0" err="1"/>
              <a:t>esindaja</a:t>
            </a:r>
            <a:r>
              <a:rPr lang="fi-FI" sz="1800" dirty="0"/>
              <a:t> on </a:t>
            </a:r>
            <a:r>
              <a:rPr lang="fi-FI" sz="1800" b="1" dirty="0"/>
              <a:t>Tiiu Madal</a:t>
            </a:r>
            <a:r>
              <a:rPr lang="fi-FI" sz="1800" dirty="0"/>
              <a:t>.</a:t>
            </a:r>
            <a:endParaRPr lang="et-EE" sz="1800" dirty="0"/>
          </a:p>
          <a:p>
            <a:pPr marL="0" indent="0">
              <a:buNone/>
            </a:pPr>
            <a:endParaRPr lang="et-EE" sz="1800" dirty="0"/>
          </a:p>
          <a:p>
            <a:endParaRPr lang="et-EE" sz="1800" dirty="0"/>
          </a:p>
          <a:p>
            <a:pPr marL="0" indent="0">
              <a:buNone/>
            </a:pPr>
            <a:endParaRPr lang="et-EE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et-EE" sz="18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87474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B78DDD6-724C-45A3-A6FE-F476FEC87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Aitäh kuulamast!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42A6E68-31AD-402D-BB8E-DF58EA8A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5885" y="4837940"/>
            <a:ext cx="6130177" cy="197198"/>
          </a:xfrm>
        </p:spPr>
        <p:txBody>
          <a:bodyPr>
            <a:normAutofit fontScale="85000" lnSpcReduction="20000"/>
          </a:bodyPr>
          <a:lstStyle/>
          <a:p>
            <a:r>
              <a:rPr lang="fi-FI" sz="1000" dirty="0" err="1"/>
              <a:t>Roosikrantsi</a:t>
            </a:r>
            <a:r>
              <a:rPr lang="fi-FI" sz="1000" dirty="0"/>
              <a:t> 12/1, II </a:t>
            </a:r>
            <a:r>
              <a:rPr lang="fi-FI" sz="1000" dirty="0" err="1"/>
              <a:t>korrus</a:t>
            </a:r>
            <a:r>
              <a:rPr lang="fi-FI" sz="1000" dirty="0"/>
              <a:t>, </a:t>
            </a:r>
            <a:r>
              <a:rPr lang="fi-FI" sz="1000" dirty="0" err="1"/>
              <a:t>Tallinn</a:t>
            </a:r>
            <a:r>
              <a:rPr lang="fi-FI" sz="1000" dirty="0"/>
              <a:t>, 10119 </a:t>
            </a:r>
            <a:r>
              <a:rPr lang="et-EE" sz="1000" dirty="0"/>
              <a:t> /  </a:t>
            </a:r>
            <a:r>
              <a:rPr lang="fi-FI" sz="1000" dirty="0"/>
              <a:t>Rait.Pihelgas@elvl.ee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val="126698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VL_template" id="{9BF73859-AA72-014E-9086-E3E5BE172A26}" vid="{EA53F059-D6A4-9148-B0CA-68B1A063C465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479CD319D7BE4699FE88EEFEEE7C57" ma:contentTypeVersion="11" ma:contentTypeDescription="Loo uus dokument" ma:contentTypeScope="" ma:versionID="b98bec8a36360c9f676ea4f70d1bac21">
  <xsd:schema xmlns:xsd="http://www.w3.org/2001/XMLSchema" xmlns:xs="http://www.w3.org/2001/XMLSchema" xmlns:p="http://schemas.microsoft.com/office/2006/metadata/properties" xmlns:ns2="0d81c65f-5842-43c9-a691-e445a40616d7" targetNamespace="http://schemas.microsoft.com/office/2006/metadata/properties" ma:root="true" ma:fieldsID="75b01fd9ba7d4764ed3985d7c704094b" ns2:_="">
    <xsd:import namespace="0d81c65f-5842-43c9-a691-e445a40616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1c65f-5842-43c9-a691-e445a4061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ADD67-5433-4823-A998-CC7E0D63B9CC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0d81c65f-5842-43c9-a691-e445a40616d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4A6147-0A50-4B40-B077-90E69A5B7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1c65f-5842-43c9-a691-e445a4061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1B4BF5-7649-468C-9D08-9037E515CB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ELVL_template</Template>
  <TotalTime>444</TotalTime>
  <Words>615</Words>
  <Application>Microsoft Office PowerPoint</Application>
  <PresentationFormat>On-screen Show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Optima</vt:lpstr>
      <vt:lpstr>Optima nova LT</vt:lpstr>
      <vt:lpstr>Office Theme</vt:lpstr>
      <vt:lpstr>Eesti Linnade ja Valdade Liidu välissuhted</vt:lpstr>
      <vt:lpstr>Euroopa Kohalike- ja Piirkondlike Omavalitsuste Nõukogu (CEMR)</vt:lpstr>
      <vt:lpstr>Euroopa Regioonide Komitee</vt:lpstr>
      <vt:lpstr>EL Regioonide Komitee Eesti delegatsiooni liikmed 2020-2025 mandaadiperioodil</vt:lpstr>
      <vt:lpstr>Euroopa Nõukogu Kohalike ja Piirkondlike Omavalitsuste Kongress (CLRAE)</vt:lpstr>
      <vt:lpstr>Euroopa Nõukogu Kohalike ja Piirkondlike Omavalitsuste Kongressi Eesti delegatsiooni liikmed 2021-2026 mandaadiperioodil </vt:lpstr>
      <vt:lpstr>Ühinenud Linnad ja Kohalikud Omavalitsused (UCLG)</vt:lpstr>
      <vt:lpstr>PowerPoint Presentation</vt:lpstr>
      <vt:lpstr>Aitäh kuulamast!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Kaimo Käärmann-Liive</dc:creator>
  <cp:lastModifiedBy>Sulev Lääne</cp:lastModifiedBy>
  <cp:revision>4</cp:revision>
  <dcterms:created xsi:type="dcterms:W3CDTF">2020-09-08T07:40:15Z</dcterms:created>
  <dcterms:modified xsi:type="dcterms:W3CDTF">2022-05-03T03:33:47Z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0x01010042479CD319D7BE4699FE88EEFEEE7C57</vt:lpwstr>
  </property>
  <property fmtid="{D5CDD505-2E9C-101B-9397-08002B2CF9AE}" pid="3" name="Order">
    <vt:r8>9000</vt:r8>
  </property>
</Properties>
</file>