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323" r:id="rId6"/>
    <p:sldId id="311" r:id="rId7"/>
    <p:sldId id="321" r:id="rId8"/>
    <p:sldId id="280" r:id="rId9"/>
    <p:sldId id="320" r:id="rId10"/>
    <p:sldId id="316" r:id="rId11"/>
    <p:sldId id="305" r:id="rId12"/>
    <p:sldId id="313" r:id="rId13"/>
  </p:sldIdLst>
  <p:sldSz cx="12192000" cy="6858000"/>
  <p:notesSz cx="6797675" cy="9926638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EAFE"/>
    <a:srgbClr val="BFF7FD"/>
    <a:srgbClr val="52C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24" autoAdjust="0"/>
    <p:restoredTop sz="99822" autoAdjust="0"/>
  </p:normalViewPr>
  <p:slideViewPr>
    <p:cSldViewPr snapToGrid="0">
      <p:cViewPr varScale="1">
        <p:scale>
          <a:sx n="68" d="100"/>
          <a:sy n="68" d="100"/>
        </p:scale>
        <p:origin x="18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120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2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40517-C9B1-4AA4-BAFB-734B89EBEBA2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D5D99-5BEC-49D7-9AF7-5751473F482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153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D5D99-5BEC-49D7-9AF7-5751473F4824}" type="slidenum">
              <a:rPr lang="et-EE" smtClean="0"/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99937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bg>
      <p:bgPr>
        <a:gradFill>
          <a:gsLst>
            <a:gs pos="64000">
              <a:schemeClr val="accent1">
                <a:lumMod val="5000"/>
                <a:lumOff val="95000"/>
              </a:schemeClr>
            </a:gs>
            <a:gs pos="96000">
              <a:srgbClr val="BEEAFE"/>
            </a:gs>
            <a:gs pos="100000">
              <a:srgbClr val="BEEAFE"/>
            </a:gs>
            <a:gs pos="92000">
              <a:srgbClr val="BEEAFE"/>
            </a:gs>
            <a:gs pos="100000">
              <a:srgbClr val="BEEAF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laadi muutmiseks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1380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63617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606467"/>
          </a:xfrm>
        </p:spPr>
        <p:txBody>
          <a:bodyPr vert="eaVert"/>
          <a:lstStyle/>
          <a:p>
            <a:r>
              <a:rPr lang="et-EE"/>
              <a:t>Muutke pealkirja laadi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606467"/>
          </a:xfrm>
        </p:spPr>
        <p:txBody>
          <a:bodyPr vert="eaVert"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569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16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4239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043330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088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94509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94509"/>
          </a:xfrm>
        </p:spPr>
        <p:txBody>
          <a:bodyPr/>
          <a:lstStyle/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311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5436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0118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Muutke teksti 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1002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Muutke pealkirja laadi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503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8000">
              <a:schemeClr val="accent1">
                <a:lumMod val="5000"/>
                <a:lumOff val="95000"/>
              </a:schemeClr>
            </a:gs>
            <a:gs pos="96000">
              <a:srgbClr val="BEEAFE"/>
            </a:gs>
            <a:gs pos="97000">
              <a:srgbClr val="BEEAFE"/>
            </a:gs>
            <a:gs pos="94000">
              <a:srgbClr val="BEEAF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2220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/>
              <a:t>Muutke pealkirja laadi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2491273"/>
            <a:ext cx="10515600" cy="32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/>
              <a:t>Muutke teksti laade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F534A-E472-4E71-AC54-75A6B0D4316B}" type="datetimeFigureOut">
              <a:rPr lang="et-EE" smtClean="0"/>
              <a:t>03.05.2022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581400" y="6356349"/>
            <a:ext cx="256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dirty="0"/>
          </a:p>
        </p:txBody>
      </p:sp>
      <p:pic>
        <p:nvPicPr>
          <p:cNvPr id="7" name="Pilt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868324" y="6245678"/>
            <a:ext cx="3485476" cy="47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0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iigiteataja.ee/akt/dyn=110032022012&amp;id=12112201902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46000">
              <a:schemeClr val="bg1"/>
            </a:gs>
            <a:gs pos="100000">
              <a:srgbClr val="BEEAFE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438539"/>
            <a:ext cx="9144000" cy="3071424"/>
          </a:xfrm>
          <a:noFill/>
        </p:spPr>
        <p:txBody>
          <a:bodyPr>
            <a:normAutofit/>
          </a:bodyPr>
          <a:lstStyle/>
          <a:p>
            <a:r>
              <a:rPr lang="et-EE" sz="4800" b="1" dirty="0"/>
              <a:t>ELVL ja riigieelarve läbirääkimised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2303929" y="4462650"/>
            <a:ext cx="9144000" cy="932640"/>
          </a:xfrm>
        </p:spPr>
        <p:txBody>
          <a:bodyPr/>
          <a:lstStyle/>
          <a:p>
            <a:r>
              <a:rPr lang="et-EE" i="1" dirty="0"/>
              <a:t>Jan Trei </a:t>
            </a:r>
            <a:r>
              <a:rPr lang="et-EE" i="1" dirty="0" err="1"/>
              <a:t>ELVLi</a:t>
            </a:r>
            <a:r>
              <a:rPr lang="et-EE" i="1" dirty="0"/>
              <a:t> asedirektor</a:t>
            </a:r>
          </a:p>
        </p:txBody>
      </p:sp>
    </p:spTree>
    <p:extLst>
      <p:ext uri="{BB962C8B-B14F-4D97-AF65-F5344CB8AC3E}">
        <p14:creationId xmlns:p14="http://schemas.microsoft.com/office/powerpoint/2010/main" val="202613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FBF7A10-8E1E-44C1-B809-350B310B7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1044935"/>
          </a:xfrm>
        </p:spPr>
        <p:txBody>
          <a:bodyPr>
            <a:normAutofit/>
          </a:bodyPr>
          <a:lstStyle/>
          <a:p>
            <a:r>
              <a:rPr lang="et-EE" sz="3200" b="1" dirty="0"/>
              <a:t>Riigieelarve koostamise alusdokumendid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BA7278D-1551-41F3-9719-22FD547A1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850" y="1140737"/>
            <a:ext cx="10701950" cy="4578928"/>
          </a:xfrm>
        </p:spPr>
        <p:txBody>
          <a:bodyPr/>
          <a:lstStyle/>
          <a:p>
            <a:r>
              <a:rPr lang="et-EE" dirty="0"/>
              <a:t>Riigieelarve seadus</a:t>
            </a:r>
          </a:p>
          <a:p>
            <a:r>
              <a:rPr lang="et-EE" sz="2400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Eelarvestrateegia ja riigieelarve koostamise tingimused ja korra kehtestab </a:t>
            </a:r>
            <a:r>
              <a:rPr lang="et-EE" sz="2400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  <a:hlinkClick r:id="rId2"/>
              </a:rPr>
              <a:t>Vabariigi Valitsus</a:t>
            </a:r>
            <a:r>
              <a:rPr lang="et-EE" sz="2400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 määrusega.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98283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77283"/>
            <a:ext cx="8224319" cy="900079"/>
          </a:xfrm>
        </p:spPr>
        <p:txBody>
          <a:bodyPr>
            <a:normAutofit/>
          </a:bodyPr>
          <a:lstStyle/>
          <a:p>
            <a:r>
              <a:rPr lang="et-EE" sz="3600" b="1" dirty="0"/>
              <a:t>Riigieelarve läbirääkimiste õiguslikud alused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97941" y="1729212"/>
            <a:ext cx="11334938" cy="43547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t-EE" b="1" u="sng" dirty="0"/>
          </a:p>
          <a:p>
            <a:endParaRPr lang="et-EE" sz="2000" b="1" dirty="0"/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A095C1-5AAE-41DD-B42A-CA70E330D6DC}"/>
              </a:ext>
            </a:extLst>
          </p:cNvPr>
          <p:cNvSpPr txBox="1"/>
          <p:nvPr/>
        </p:nvSpPr>
        <p:spPr>
          <a:xfrm>
            <a:off x="677501" y="1204111"/>
            <a:ext cx="1035188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t-EE" dirty="0"/>
          </a:p>
          <a:p>
            <a:pPr algn="l"/>
            <a:r>
              <a:rPr lang="et-EE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46.</a:t>
            </a:r>
            <a:r>
              <a:rPr lang="et-EE" b="1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Riigieelarve seos kohaliku omavalitsuse üksuste eelarvetega</a:t>
            </a:r>
          </a:p>
          <a:p>
            <a:pPr algn="l"/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(1) Riigieelarvest antakse kohaliku omavalitsuse üksustele toetust:</a:t>
            </a:r>
            <a:b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1) tasandusfondist;</a:t>
            </a:r>
            <a:b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2) toetusfondist;</a:t>
            </a:r>
            <a:b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3) juhtumipõhiselt konkreetse tegevuse või investeeringu toetamiseks.</a:t>
            </a:r>
          </a:p>
          <a:p>
            <a:pPr algn="l"/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(2) Kohaliku omavalitsuse üksuste ning üleriigiliste kohaliku omavalitsuse üksuste liitude esindajad ja Vabariigi Valitsuse esindajad peavad läbirääkimisi eesmärgiga kokku leppida järgmistes küsimustes:</a:t>
            </a:r>
            <a:br>
              <a:rPr lang="et-EE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1) edasiantavate maksude osa suurus ja laekumise põhimõtted;</a:t>
            </a:r>
            <a:b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2) käesoleva paragrahvi lõikes 1 nimetatud toetuste jaotamise alused, kasutamise tingimused, suuruse kujunemise põhimõtted ning suurused eelarvestrateegia perioodiks ja eelarveaastaks;</a:t>
            </a:r>
            <a:b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</a:br>
            <a:r>
              <a:rPr lang="et-EE" b="0" i="0" u="none" strike="noStrike" dirty="0">
                <a:solidFill>
                  <a:srgbClr val="0061AA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t-EE" b="0" i="0" dirty="0">
                <a:solidFill>
                  <a:srgbClr val="202020"/>
                </a:solidFill>
                <a:effectLst/>
                <a:latin typeface="Arial" panose="020B0604020202020204" pitchFamily="34" charset="0"/>
              </a:rPr>
              <a:t>3) kohaliku omavalitsuse üksusele seadusega pandud riiklike ülesannete kulude katmise põhimõtted;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1517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b="1" dirty="0"/>
              <a:t>Riigieelarve läbirääkimiste õiguslikud alused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937982"/>
            <a:ext cx="10515600" cy="378168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t-EE" b="1" u="sng" dirty="0"/>
          </a:p>
          <a:p>
            <a:r>
              <a:rPr lang="fi-FI" sz="11200" b="1" dirty="0" err="1"/>
              <a:t>Vabariigi</a:t>
            </a:r>
            <a:r>
              <a:rPr lang="fi-FI" sz="11200" b="1" dirty="0"/>
              <a:t> </a:t>
            </a:r>
            <a:r>
              <a:rPr lang="fi-FI" sz="11200" b="1" dirty="0" err="1"/>
              <a:t>Valitsuse</a:t>
            </a:r>
            <a:r>
              <a:rPr lang="fi-FI" sz="11200" b="1" dirty="0"/>
              <a:t> ja Eesti </a:t>
            </a:r>
            <a:r>
              <a:rPr lang="fi-FI" sz="11200" b="1" dirty="0" err="1"/>
              <a:t>Linnade</a:t>
            </a:r>
            <a:r>
              <a:rPr lang="fi-FI" sz="11200" b="1" dirty="0"/>
              <a:t> ja </a:t>
            </a:r>
            <a:r>
              <a:rPr lang="fi-FI" sz="11200" b="1" dirty="0" err="1"/>
              <a:t>Valdade</a:t>
            </a:r>
            <a:r>
              <a:rPr lang="fi-FI" sz="11200" b="1" dirty="0"/>
              <a:t> </a:t>
            </a:r>
            <a:r>
              <a:rPr lang="fi-FI" sz="11200" b="1" dirty="0" err="1"/>
              <a:t>Liidu</a:t>
            </a:r>
            <a:r>
              <a:rPr lang="fi-FI" sz="11200" b="1" dirty="0"/>
              <a:t> </a:t>
            </a:r>
            <a:r>
              <a:rPr lang="fi-FI" sz="11200" b="1" dirty="0" err="1"/>
              <a:t>vahelise</a:t>
            </a:r>
            <a:r>
              <a:rPr lang="fi-FI" sz="11200" b="1" dirty="0"/>
              <a:t> </a:t>
            </a:r>
            <a:r>
              <a:rPr lang="fi-FI" sz="11200" b="1" dirty="0" err="1"/>
              <a:t>eelarve</a:t>
            </a:r>
            <a:r>
              <a:rPr lang="fi-FI" sz="11200" b="1" dirty="0"/>
              <a:t> </a:t>
            </a:r>
            <a:r>
              <a:rPr lang="fi-FI" sz="11200" b="1" dirty="0" err="1"/>
              <a:t>läbirääkimiste</a:t>
            </a:r>
            <a:r>
              <a:rPr lang="fi-FI" sz="11200" b="1" dirty="0"/>
              <a:t> </a:t>
            </a:r>
            <a:r>
              <a:rPr lang="fi-FI" sz="11200" b="1" dirty="0" err="1"/>
              <a:t>töökord</a:t>
            </a:r>
            <a:endParaRPr lang="et-EE" sz="11200" b="1" dirty="0"/>
          </a:p>
          <a:p>
            <a:endParaRPr lang="et-EE" sz="11200" b="1" dirty="0"/>
          </a:p>
          <a:p>
            <a:r>
              <a:rPr lang="fi-FI" sz="11200" i="1" dirty="0"/>
              <a:t>I. </a:t>
            </a:r>
            <a:r>
              <a:rPr lang="fi-FI" sz="11200" i="1" dirty="0" err="1"/>
              <a:t>Üldsätted</a:t>
            </a:r>
            <a:endParaRPr lang="fi-FI" sz="11200" i="1" dirty="0"/>
          </a:p>
          <a:p>
            <a:r>
              <a:rPr lang="fi-FI" sz="11200" i="1" dirty="0"/>
              <a:t>II. </a:t>
            </a:r>
            <a:r>
              <a:rPr lang="fi-FI" sz="11200" i="1" dirty="0" err="1"/>
              <a:t>Läbirääkimiste</a:t>
            </a:r>
            <a:r>
              <a:rPr lang="fi-FI" sz="11200" i="1" dirty="0"/>
              <a:t> </a:t>
            </a:r>
            <a:r>
              <a:rPr lang="fi-FI" sz="11200" i="1" dirty="0" err="1"/>
              <a:t>korraldus</a:t>
            </a:r>
            <a:r>
              <a:rPr lang="fi-FI" sz="11200" i="1" dirty="0"/>
              <a:t> ja </a:t>
            </a:r>
            <a:r>
              <a:rPr lang="fi-FI" sz="11200" i="1" dirty="0" err="1"/>
              <a:t>ajakava</a:t>
            </a:r>
            <a:endParaRPr lang="fi-FI" sz="11200" i="1" dirty="0"/>
          </a:p>
          <a:p>
            <a:r>
              <a:rPr lang="fi-FI" sz="11200" i="1" dirty="0"/>
              <a:t>III. </a:t>
            </a:r>
            <a:r>
              <a:rPr lang="fi-FI" sz="11200" i="1" dirty="0" err="1"/>
              <a:t>Läbirääkimiste</a:t>
            </a:r>
            <a:r>
              <a:rPr lang="fi-FI" sz="11200" i="1" dirty="0"/>
              <a:t> sisu ja </a:t>
            </a:r>
            <a:r>
              <a:rPr lang="fi-FI" sz="11200" i="1" dirty="0" err="1"/>
              <a:t>tulemuste</a:t>
            </a:r>
            <a:r>
              <a:rPr lang="fi-FI" sz="11200" i="1" dirty="0"/>
              <a:t> kajastamine</a:t>
            </a:r>
          </a:p>
          <a:p>
            <a:r>
              <a:rPr lang="fi-FI" sz="11200" i="1" dirty="0"/>
              <a:t>IV. </a:t>
            </a:r>
            <a:r>
              <a:rPr lang="fi-FI" sz="11200" i="1" dirty="0" err="1"/>
              <a:t>Läbirääkimiste</a:t>
            </a:r>
            <a:r>
              <a:rPr lang="fi-FI" sz="11200" i="1" dirty="0"/>
              <a:t> </a:t>
            </a:r>
            <a:r>
              <a:rPr lang="fi-FI" sz="11200" i="1" dirty="0" err="1"/>
              <a:t>üldkoosoleku</a:t>
            </a:r>
            <a:r>
              <a:rPr lang="fi-FI" sz="11200" i="1" dirty="0"/>
              <a:t> </a:t>
            </a:r>
            <a:r>
              <a:rPr lang="fi-FI" sz="11200" i="1" dirty="0" err="1"/>
              <a:t>töökorraldus</a:t>
            </a:r>
            <a:endParaRPr lang="fi-FI" sz="11200" i="1" dirty="0"/>
          </a:p>
          <a:p>
            <a:r>
              <a:rPr lang="fi-FI" sz="11200" i="1" dirty="0"/>
              <a:t>V. </a:t>
            </a:r>
            <a:r>
              <a:rPr lang="fi-FI" sz="11200" i="1" dirty="0" err="1"/>
              <a:t>Läbirääkimiste</a:t>
            </a:r>
            <a:r>
              <a:rPr lang="fi-FI" sz="11200" i="1" dirty="0"/>
              <a:t> </a:t>
            </a:r>
            <a:r>
              <a:rPr lang="fi-FI" sz="11200" i="1" dirty="0" err="1"/>
              <a:t>töörühmade</a:t>
            </a:r>
            <a:r>
              <a:rPr lang="fi-FI" sz="11200" i="1" dirty="0"/>
              <a:t> </a:t>
            </a:r>
            <a:r>
              <a:rPr lang="fi-FI" sz="11200" i="1" dirty="0" err="1"/>
              <a:t>töökorraldus</a:t>
            </a:r>
            <a:endParaRPr lang="fi-FI" sz="11200" i="1" dirty="0"/>
          </a:p>
          <a:p>
            <a:endParaRPr lang="et-EE" sz="11200" i="1" dirty="0">
              <a:solidFill>
                <a:srgbClr val="FF0000"/>
              </a:solidFill>
            </a:endParaRPr>
          </a:p>
          <a:p>
            <a:endParaRPr lang="et-EE" sz="11200" i="1" dirty="0">
              <a:solidFill>
                <a:srgbClr val="FF0000"/>
              </a:solidFill>
            </a:endParaRPr>
          </a:p>
          <a:p>
            <a:endParaRPr lang="et-EE" sz="11200" dirty="0"/>
          </a:p>
          <a:p>
            <a:endParaRPr lang="et-EE" sz="11200" b="1" dirty="0"/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084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304A3C-2317-4DC2-B283-69E06906E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05" y="106331"/>
            <a:ext cx="6770615" cy="419979"/>
          </a:xfrm>
        </p:spPr>
        <p:txBody>
          <a:bodyPr>
            <a:normAutofit fontScale="90000"/>
          </a:bodyPr>
          <a:lstStyle/>
          <a:p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Läbirääkimiste teekaart</a:t>
            </a:r>
            <a:endParaRPr lang="et-EE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isu kohatäide 8">
            <a:extLst>
              <a:ext uri="{FF2B5EF4-FFF2-40B4-BE49-F238E27FC236}">
                <a16:creationId xmlns:a16="http://schemas.microsoft.com/office/drawing/2014/main" id="{AE45A5AB-19AE-405A-B656-1044A8FC4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526310"/>
            <a:ext cx="11076964" cy="6075825"/>
          </a:xfrm>
        </p:spPr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</p:txBody>
      </p:sp>
      <p:sp>
        <p:nvSpPr>
          <p:cNvPr id="10" name="Ristkülik 9">
            <a:extLst>
              <a:ext uri="{FF2B5EF4-FFF2-40B4-BE49-F238E27FC236}">
                <a16:creationId xmlns:a16="http://schemas.microsoft.com/office/drawing/2014/main" id="{84EABB23-8271-4304-9E5E-276DA420E577}"/>
              </a:ext>
            </a:extLst>
          </p:cNvPr>
          <p:cNvSpPr/>
          <p:nvPr/>
        </p:nvSpPr>
        <p:spPr>
          <a:xfrm>
            <a:off x="1476463" y="673479"/>
            <a:ext cx="10076230" cy="406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Ettepanekute korje – omavalitsused, maakondlikud omavalitsuste liidud, maakondlikud arenduskeskused</a:t>
            </a:r>
          </a:p>
        </p:txBody>
      </p:sp>
      <p:sp>
        <p:nvSpPr>
          <p:cNvPr id="12" name="Vooskeemikujund &quot;leheülene konnektor&quot; 11">
            <a:extLst>
              <a:ext uri="{FF2B5EF4-FFF2-40B4-BE49-F238E27FC236}">
                <a16:creationId xmlns:a16="http://schemas.microsoft.com/office/drawing/2014/main" id="{C492776B-9E93-4C86-8B54-A496BD686C67}"/>
              </a:ext>
            </a:extLst>
          </p:cNvPr>
          <p:cNvSpPr/>
          <p:nvPr/>
        </p:nvSpPr>
        <p:spPr>
          <a:xfrm>
            <a:off x="643680" y="659610"/>
            <a:ext cx="697161" cy="5303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okt</a:t>
            </a:r>
          </a:p>
        </p:txBody>
      </p:sp>
      <p:sp>
        <p:nvSpPr>
          <p:cNvPr id="15" name="Vooskeemikujund &quot;leheülene konnektor&quot; 14">
            <a:extLst>
              <a:ext uri="{FF2B5EF4-FFF2-40B4-BE49-F238E27FC236}">
                <a16:creationId xmlns:a16="http://schemas.microsoft.com/office/drawing/2014/main" id="{E258A638-4AC8-400B-B3A7-88F30DF60F17}"/>
              </a:ext>
            </a:extLst>
          </p:cNvPr>
          <p:cNvSpPr/>
          <p:nvPr/>
        </p:nvSpPr>
        <p:spPr>
          <a:xfrm>
            <a:off x="643680" y="1291795"/>
            <a:ext cx="696114" cy="532497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 err="1"/>
              <a:t>nov-dets</a:t>
            </a:r>
            <a:endParaRPr lang="et-EE" sz="1400" dirty="0"/>
          </a:p>
        </p:txBody>
      </p:sp>
      <p:sp>
        <p:nvSpPr>
          <p:cNvPr id="16" name="Ristkülik 15">
            <a:extLst>
              <a:ext uri="{FF2B5EF4-FFF2-40B4-BE49-F238E27FC236}">
                <a16:creationId xmlns:a16="http://schemas.microsoft.com/office/drawing/2014/main" id="{41A3F0ED-C856-4BF0-99BD-040594AC93A0}"/>
              </a:ext>
            </a:extLst>
          </p:cNvPr>
          <p:cNvSpPr/>
          <p:nvPr/>
        </p:nvSpPr>
        <p:spPr>
          <a:xfrm>
            <a:off x="1512991" y="1254554"/>
            <a:ext cx="10050534" cy="406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Laekunud ettepanekute süstematiseerimine, liidu töörühmade koosolekud</a:t>
            </a:r>
          </a:p>
        </p:txBody>
      </p:sp>
      <p:sp>
        <p:nvSpPr>
          <p:cNvPr id="17" name="Vooskeemikujund &quot;leheülene konnektor&quot; 16">
            <a:extLst>
              <a:ext uri="{FF2B5EF4-FFF2-40B4-BE49-F238E27FC236}">
                <a16:creationId xmlns:a16="http://schemas.microsoft.com/office/drawing/2014/main" id="{772675D7-5530-4AF4-B373-0140C18B2CF7}"/>
              </a:ext>
            </a:extLst>
          </p:cNvPr>
          <p:cNvSpPr/>
          <p:nvPr/>
        </p:nvSpPr>
        <p:spPr>
          <a:xfrm>
            <a:off x="667097" y="1923215"/>
            <a:ext cx="696114" cy="530299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dets</a:t>
            </a:r>
          </a:p>
        </p:txBody>
      </p:sp>
      <p:sp>
        <p:nvSpPr>
          <p:cNvPr id="18" name="Ristkülik 17">
            <a:extLst>
              <a:ext uri="{FF2B5EF4-FFF2-40B4-BE49-F238E27FC236}">
                <a16:creationId xmlns:a16="http://schemas.microsoft.com/office/drawing/2014/main" id="{36F02AA6-C2E6-40DB-B93C-748E660D6D71}"/>
              </a:ext>
            </a:extLst>
          </p:cNvPr>
          <p:cNvSpPr/>
          <p:nvPr/>
        </p:nvSpPr>
        <p:spPr>
          <a:xfrm>
            <a:off x="1493765" y="1925311"/>
            <a:ext cx="10067836" cy="373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Liidu juhatuses ettepanekute arutelu</a:t>
            </a:r>
          </a:p>
        </p:txBody>
      </p:sp>
      <p:sp>
        <p:nvSpPr>
          <p:cNvPr id="19" name="Vooskeemikujund &quot;leheülene konnektor&quot; 18">
            <a:extLst>
              <a:ext uri="{FF2B5EF4-FFF2-40B4-BE49-F238E27FC236}">
                <a16:creationId xmlns:a16="http://schemas.microsoft.com/office/drawing/2014/main" id="{55AA268B-F1F4-49DB-9DAA-7C1FF0E9AFE9}"/>
              </a:ext>
            </a:extLst>
          </p:cNvPr>
          <p:cNvSpPr/>
          <p:nvPr/>
        </p:nvSpPr>
        <p:spPr>
          <a:xfrm>
            <a:off x="643680" y="2489874"/>
            <a:ext cx="737184" cy="53030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jaan</a:t>
            </a:r>
          </a:p>
        </p:txBody>
      </p:sp>
      <p:sp>
        <p:nvSpPr>
          <p:cNvPr id="20" name="Ristkülik 19">
            <a:extLst>
              <a:ext uri="{FF2B5EF4-FFF2-40B4-BE49-F238E27FC236}">
                <a16:creationId xmlns:a16="http://schemas.microsoft.com/office/drawing/2014/main" id="{EA3F81BC-0635-49CD-9CCB-C81100CB3D2A}"/>
              </a:ext>
            </a:extLst>
          </p:cNvPr>
          <p:cNvSpPr/>
          <p:nvPr/>
        </p:nvSpPr>
        <p:spPr>
          <a:xfrm>
            <a:off x="1512991" y="2502558"/>
            <a:ext cx="10050534" cy="39219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Liidu volikogu kinnitab uue läbirääkimiste perioodi ettepanekud</a:t>
            </a:r>
          </a:p>
        </p:txBody>
      </p:sp>
      <p:sp>
        <p:nvSpPr>
          <p:cNvPr id="21" name="Vooskeemikujund &quot;leheülene konnektor&quot; 20">
            <a:extLst>
              <a:ext uri="{FF2B5EF4-FFF2-40B4-BE49-F238E27FC236}">
                <a16:creationId xmlns:a16="http://schemas.microsoft.com/office/drawing/2014/main" id="{1B4F5569-6803-43FC-92C0-5455372F06FA}"/>
              </a:ext>
            </a:extLst>
          </p:cNvPr>
          <p:cNvSpPr/>
          <p:nvPr/>
        </p:nvSpPr>
        <p:spPr>
          <a:xfrm>
            <a:off x="643680" y="3072745"/>
            <a:ext cx="737184" cy="503230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15.</a:t>
            </a:r>
            <a:r>
              <a:rPr lang="et-EE" dirty="0"/>
              <a:t> </a:t>
            </a:r>
            <a:r>
              <a:rPr lang="et-EE" sz="1400" dirty="0"/>
              <a:t>veebr</a:t>
            </a:r>
          </a:p>
        </p:txBody>
      </p:sp>
      <p:sp>
        <p:nvSpPr>
          <p:cNvPr id="22" name="Ristkülik 21">
            <a:extLst>
              <a:ext uri="{FF2B5EF4-FFF2-40B4-BE49-F238E27FC236}">
                <a16:creationId xmlns:a16="http://schemas.microsoft.com/office/drawing/2014/main" id="{13983F09-1C0A-443A-8C2F-758EB11711DC}"/>
              </a:ext>
            </a:extLst>
          </p:cNvPr>
          <p:cNvSpPr/>
          <p:nvPr/>
        </p:nvSpPr>
        <p:spPr>
          <a:xfrm>
            <a:off x="1507575" y="3076299"/>
            <a:ext cx="10050534" cy="373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t-EE" sz="1600" dirty="0"/>
              <a:t>ELVL esitab ettepanekud RES ja RE läbirääkimisteks, ministeeriumid esitavad ettepanekud RES ja RE läbirääkimisteks</a:t>
            </a:r>
          </a:p>
        </p:txBody>
      </p:sp>
      <p:sp>
        <p:nvSpPr>
          <p:cNvPr id="23" name="Vooskeemikujund &quot;leheülene konnektor&quot; 22">
            <a:extLst>
              <a:ext uri="{FF2B5EF4-FFF2-40B4-BE49-F238E27FC236}">
                <a16:creationId xmlns:a16="http://schemas.microsoft.com/office/drawing/2014/main" id="{25FC1C99-CE9B-4727-9848-988A9177C09F}"/>
              </a:ext>
            </a:extLst>
          </p:cNvPr>
          <p:cNvSpPr/>
          <p:nvPr/>
        </p:nvSpPr>
        <p:spPr>
          <a:xfrm>
            <a:off x="644904" y="3630263"/>
            <a:ext cx="734736" cy="539059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veebr lõpp</a:t>
            </a:r>
          </a:p>
        </p:txBody>
      </p:sp>
      <p:sp>
        <p:nvSpPr>
          <p:cNvPr id="24" name="Ristkülik 23">
            <a:extLst>
              <a:ext uri="{FF2B5EF4-FFF2-40B4-BE49-F238E27FC236}">
                <a16:creationId xmlns:a16="http://schemas.microsoft.com/office/drawing/2014/main" id="{DC9A1430-992D-45CE-9ED6-95AA13D0413A}"/>
              </a:ext>
            </a:extLst>
          </p:cNvPr>
          <p:cNvSpPr/>
          <p:nvPr/>
        </p:nvSpPr>
        <p:spPr>
          <a:xfrm>
            <a:off x="1512991" y="3643912"/>
            <a:ext cx="10067836" cy="4934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Rahandusministeerium esitab koondina: liidu ettepanekud, ministeeriumide ettepanekud, KOV finantsseis ja </a:t>
            </a:r>
            <a:r>
              <a:rPr lang="et-EE" sz="1600" dirty="0" err="1"/>
              <a:t>minuomavalitsus</a:t>
            </a:r>
            <a:r>
              <a:rPr lang="et-EE" sz="1600" dirty="0"/>
              <a:t> mõõdikute ülevaade</a:t>
            </a:r>
          </a:p>
        </p:txBody>
      </p:sp>
      <p:sp>
        <p:nvSpPr>
          <p:cNvPr id="25" name="Vooskeemikujund &quot;leheülene konnektor&quot; 24">
            <a:extLst>
              <a:ext uri="{FF2B5EF4-FFF2-40B4-BE49-F238E27FC236}">
                <a16:creationId xmlns:a16="http://schemas.microsoft.com/office/drawing/2014/main" id="{BA0E1DE1-0488-43FA-A1C9-17287F01E658}"/>
              </a:ext>
            </a:extLst>
          </p:cNvPr>
          <p:cNvSpPr/>
          <p:nvPr/>
        </p:nvSpPr>
        <p:spPr>
          <a:xfrm>
            <a:off x="637739" y="4268005"/>
            <a:ext cx="734736" cy="462666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märts-mai</a:t>
            </a:r>
          </a:p>
        </p:txBody>
      </p:sp>
      <p:sp>
        <p:nvSpPr>
          <p:cNvPr id="26" name="Vooskeemikujund &quot;leheülene konnektor&quot; 25">
            <a:extLst>
              <a:ext uri="{FF2B5EF4-FFF2-40B4-BE49-F238E27FC236}">
                <a16:creationId xmlns:a16="http://schemas.microsoft.com/office/drawing/2014/main" id="{01555847-60FC-4A25-80BA-0DDE51CF4DC0}"/>
              </a:ext>
            </a:extLst>
          </p:cNvPr>
          <p:cNvSpPr/>
          <p:nvPr/>
        </p:nvSpPr>
        <p:spPr>
          <a:xfrm>
            <a:off x="644904" y="4807353"/>
            <a:ext cx="734736" cy="421655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mai lõpp</a:t>
            </a:r>
          </a:p>
        </p:txBody>
      </p:sp>
      <p:sp>
        <p:nvSpPr>
          <p:cNvPr id="27" name="Vooskeemikujund &quot;leheülene konnektor&quot; 26">
            <a:extLst>
              <a:ext uri="{FF2B5EF4-FFF2-40B4-BE49-F238E27FC236}">
                <a16:creationId xmlns:a16="http://schemas.microsoft.com/office/drawing/2014/main" id="{1D0184DB-9969-45E7-A211-225046754736}"/>
              </a:ext>
            </a:extLst>
          </p:cNvPr>
          <p:cNvSpPr/>
          <p:nvPr/>
        </p:nvSpPr>
        <p:spPr>
          <a:xfrm>
            <a:off x="688595" y="5321441"/>
            <a:ext cx="691045" cy="490974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1.juuni</a:t>
            </a:r>
          </a:p>
        </p:txBody>
      </p:sp>
      <p:sp>
        <p:nvSpPr>
          <p:cNvPr id="28" name="Vooskeemikujund &quot;leheülene konnektor&quot; 27">
            <a:extLst>
              <a:ext uri="{FF2B5EF4-FFF2-40B4-BE49-F238E27FC236}">
                <a16:creationId xmlns:a16="http://schemas.microsoft.com/office/drawing/2014/main" id="{8753852B-5C3D-4A88-838D-FECED9017D6C}"/>
              </a:ext>
            </a:extLst>
          </p:cNvPr>
          <p:cNvSpPr/>
          <p:nvPr/>
        </p:nvSpPr>
        <p:spPr>
          <a:xfrm>
            <a:off x="680384" y="5891740"/>
            <a:ext cx="654517" cy="613299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/>
              <a:t>sept</a:t>
            </a:r>
          </a:p>
        </p:txBody>
      </p:sp>
      <p:sp>
        <p:nvSpPr>
          <p:cNvPr id="29" name="Ristkülik 28">
            <a:extLst>
              <a:ext uri="{FF2B5EF4-FFF2-40B4-BE49-F238E27FC236}">
                <a16:creationId xmlns:a16="http://schemas.microsoft.com/office/drawing/2014/main" id="{920F095A-455A-4325-B2B0-E027AD82946F}"/>
              </a:ext>
            </a:extLst>
          </p:cNvPr>
          <p:cNvSpPr/>
          <p:nvPr/>
        </p:nvSpPr>
        <p:spPr>
          <a:xfrm>
            <a:off x="1512991" y="4259717"/>
            <a:ext cx="10067836" cy="3550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Valdkondlike töörühmade arutelud</a:t>
            </a:r>
          </a:p>
        </p:txBody>
      </p:sp>
      <p:sp>
        <p:nvSpPr>
          <p:cNvPr id="30" name="Ristkülik 29">
            <a:extLst>
              <a:ext uri="{FF2B5EF4-FFF2-40B4-BE49-F238E27FC236}">
                <a16:creationId xmlns:a16="http://schemas.microsoft.com/office/drawing/2014/main" id="{A8E9F216-F6B8-4250-834C-6D4768F4217D}"/>
              </a:ext>
            </a:extLst>
          </p:cNvPr>
          <p:cNvSpPr/>
          <p:nvPr/>
        </p:nvSpPr>
        <p:spPr>
          <a:xfrm>
            <a:off x="1512991" y="4793723"/>
            <a:ext cx="10045118" cy="3550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Valitsuskomisjoni ja </a:t>
            </a:r>
            <a:r>
              <a:rPr lang="et-EE" sz="1600" dirty="0" err="1"/>
              <a:t>ELVLi</a:t>
            </a:r>
            <a:r>
              <a:rPr lang="et-EE" sz="1600" dirty="0"/>
              <a:t> läbirääkimiste koosolek: töörühmade kokkuvõtted ja plaanitavad RES taotlused</a:t>
            </a:r>
          </a:p>
        </p:txBody>
      </p:sp>
      <p:sp>
        <p:nvSpPr>
          <p:cNvPr id="31" name="Ristkülik 30">
            <a:extLst>
              <a:ext uri="{FF2B5EF4-FFF2-40B4-BE49-F238E27FC236}">
                <a16:creationId xmlns:a16="http://schemas.microsoft.com/office/drawing/2014/main" id="{FC863C11-0229-4C46-A599-1FB48D565365}"/>
              </a:ext>
            </a:extLst>
          </p:cNvPr>
          <p:cNvSpPr/>
          <p:nvPr/>
        </p:nvSpPr>
        <p:spPr>
          <a:xfrm>
            <a:off x="1507575" y="5304781"/>
            <a:ext cx="10045118" cy="3550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Ministeeriumid esitavad RES ja RE taotlused </a:t>
            </a:r>
            <a:r>
              <a:rPr lang="et-EE" sz="1600" dirty="0" err="1"/>
              <a:t>RMile</a:t>
            </a:r>
            <a:endParaRPr lang="et-EE" sz="1600" dirty="0"/>
          </a:p>
        </p:txBody>
      </p:sp>
      <p:sp>
        <p:nvSpPr>
          <p:cNvPr id="32" name="Ristkülik 31">
            <a:extLst>
              <a:ext uri="{FF2B5EF4-FFF2-40B4-BE49-F238E27FC236}">
                <a16:creationId xmlns:a16="http://schemas.microsoft.com/office/drawing/2014/main" id="{D443A7CB-43D6-4E2B-ABEA-EDCC5E7DE66C}"/>
              </a:ext>
            </a:extLst>
          </p:cNvPr>
          <p:cNvSpPr/>
          <p:nvPr/>
        </p:nvSpPr>
        <p:spPr>
          <a:xfrm>
            <a:off x="1507575" y="5825831"/>
            <a:ext cx="10050534" cy="80343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t-EE" sz="1600" dirty="0"/>
              <a:t>RE ja RES arutelud Vabariigi Valituses, valituskomisjoni ja </a:t>
            </a:r>
            <a:r>
              <a:rPr lang="et-EE" sz="1600" dirty="0" err="1"/>
              <a:t>ELVLi</a:t>
            </a:r>
            <a:r>
              <a:rPr lang="et-EE" sz="1600" dirty="0"/>
              <a:t> läbirääkimiste koosolek: protokolli arutelu. Läbirääkimiste protokolli (RE+ 3 aastat) allkirjastamine VV otsuste järgselt. VV-s kinnitatakse RES ja kiidetakse heaks RE eelnõu. Läbirääkimiste protokoll lisatud Riigikogu materjalidele.</a:t>
            </a:r>
          </a:p>
        </p:txBody>
      </p:sp>
    </p:spTree>
    <p:extLst>
      <p:ext uri="{BB962C8B-B14F-4D97-AF65-F5344CB8AC3E}">
        <p14:creationId xmlns:p14="http://schemas.microsoft.com/office/powerpoint/2010/main" val="47159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b="1" dirty="0"/>
              <a:t>Riigieelarve läbirääkimised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1937982"/>
            <a:ext cx="10515600" cy="378168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t-EE" b="1" u="sng" dirty="0"/>
          </a:p>
          <a:p>
            <a:r>
              <a:rPr lang="et-EE" sz="11200" dirty="0"/>
              <a:t>Oluline ja unikaalne roll osaleda riigieelarve läbirääkimistel ning läbi selle protsessi </a:t>
            </a:r>
            <a:r>
              <a:rPr lang="et-EE" sz="11200" dirty="0" err="1"/>
              <a:t>kaitsa</a:t>
            </a:r>
            <a:r>
              <a:rPr lang="et-EE" sz="11200" dirty="0"/>
              <a:t> </a:t>
            </a:r>
            <a:r>
              <a:rPr lang="et-EE" sz="11200" b="1" dirty="0"/>
              <a:t>KOV-te huve riigi tasandil</a:t>
            </a:r>
            <a:r>
              <a:rPr lang="et-EE" sz="11200" dirty="0"/>
              <a:t>!</a:t>
            </a:r>
          </a:p>
          <a:p>
            <a:r>
              <a:rPr lang="et-EE" sz="11200" dirty="0"/>
              <a:t>ELVL räägib riigiga läbi iga järgmise aasta riigieelarves sisalduvate edasiantavate </a:t>
            </a:r>
            <a:r>
              <a:rPr lang="et-EE" sz="11200" b="1" dirty="0"/>
              <a:t>maksude</a:t>
            </a:r>
            <a:r>
              <a:rPr lang="et-EE" sz="11200" dirty="0"/>
              <a:t> ja </a:t>
            </a:r>
            <a:r>
              <a:rPr lang="et-EE" sz="11200" b="1" dirty="0"/>
              <a:t>toetuste</a:t>
            </a:r>
            <a:r>
              <a:rPr lang="et-EE" sz="11200" dirty="0"/>
              <a:t> teema.</a:t>
            </a:r>
          </a:p>
          <a:p>
            <a:r>
              <a:rPr lang="et-EE" sz="11200" b="1" u="sng" dirty="0"/>
              <a:t>Läbirääkimiste teemad on</a:t>
            </a:r>
            <a:r>
              <a:rPr lang="et-EE" sz="11200" u="sng" dirty="0"/>
              <a:t>:</a:t>
            </a:r>
          </a:p>
          <a:p>
            <a:r>
              <a:rPr lang="et-EE" sz="11200" dirty="0"/>
              <a:t>Riigieelarvest </a:t>
            </a:r>
            <a:r>
              <a:rPr lang="fi-FI" sz="11200" dirty="0" err="1"/>
              <a:t>edasiantavate</a:t>
            </a:r>
            <a:r>
              <a:rPr lang="fi-FI" sz="11200" dirty="0"/>
              <a:t> </a:t>
            </a:r>
            <a:r>
              <a:rPr lang="fi-FI" sz="11200" b="1" dirty="0" err="1"/>
              <a:t>maksude</a:t>
            </a:r>
            <a:r>
              <a:rPr lang="et-EE" sz="11200" b="1" dirty="0"/>
              <a:t> </a:t>
            </a:r>
            <a:r>
              <a:rPr lang="et-EE" sz="11200" dirty="0"/>
              <a:t>ja </a:t>
            </a:r>
            <a:r>
              <a:rPr lang="et-EE" sz="11200" b="1" dirty="0"/>
              <a:t>toetuste</a:t>
            </a:r>
            <a:r>
              <a:rPr lang="et-EE" sz="11200" dirty="0"/>
              <a:t> </a:t>
            </a:r>
            <a:r>
              <a:rPr lang="fi-FI" sz="11200" dirty="0"/>
              <a:t>(</a:t>
            </a:r>
            <a:r>
              <a:rPr lang="et-EE" sz="11200" b="1" dirty="0"/>
              <a:t>üksikisiku </a:t>
            </a:r>
            <a:r>
              <a:rPr lang="fi-FI" sz="11200" b="1" dirty="0" err="1"/>
              <a:t>tulumaks</a:t>
            </a:r>
            <a:r>
              <a:rPr lang="fi-FI" sz="11200" dirty="0"/>
              <a:t>, </a:t>
            </a:r>
            <a:r>
              <a:rPr lang="et-EE" sz="11200" b="1" dirty="0"/>
              <a:t>tasandusfond</a:t>
            </a:r>
            <a:r>
              <a:rPr lang="et-EE" sz="11200" dirty="0"/>
              <a:t>; </a:t>
            </a:r>
            <a:r>
              <a:rPr lang="fi-FI" sz="11200" b="1" dirty="0" err="1"/>
              <a:t>maamaks</a:t>
            </a:r>
            <a:r>
              <a:rPr lang="fi-FI" sz="11200" dirty="0"/>
              <a:t>, </a:t>
            </a:r>
            <a:r>
              <a:rPr lang="fi-FI" sz="11200" b="1" dirty="0" err="1"/>
              <a:t>keskkonnatasud</a:t>
            </a:r>
            <a:r>
              <a:rPr lang="et-EE" sz="11200" b="1" dirty="0"/>
              <a:t>e </a:t>
            </a:r>
            <a:r>
              <a:rPr lang="fi-FI" sz="11200" u="sng" dirty="0"/>
              <a:t>osa suurus ja </a:t>
            </a:r>
            <a:r>
              <a:rPr lang="fi-FI" sz="11200" u="sng" dirty="0" err="1"/>
              <a:t>laekumise</a:t>
            </a:r>
            <a:r>
              <a:rPr lang="fi-FI" sz="11200" u="sng" dirty="0"/>
              <a:t> </a:t>
            </a:r>
            <a:r>
              <a:rPr lang="fi-FI" sz="11200" u="sng" dirty="0" err="1"/>
              <a:t>põhimõtted</a:t>
            </a:r>
            <a:r>
              <a:rPr lang="fi-FI" sz="11200" dirty="0"/>
              <a:t>; </a:t>
            </a:r>
            <a:endParaRPr lang="et-EE" sz="11200" dirty="0"/>
          </a:p>
          <a:p>
            <a:r>
              <a:rPr lang="et-EE" sz="11200" dirty="0"/>
              <a:t>KOV üksusele seadusega pandud </a:t>
            </a:r>
            <a:r>
              <a:rPr lang="et-EE" sz="11200" b="1" dirty="0"/>
              <a:t>riiklike ülesannete kulude katmise tingimused ja korraldus.</a:t>
            </a:r>
          </a:p>
          <a:p>
            <a:endParaRPr lang="et-EE" sz="11200" dirty="0"/>
          </a:p>
          <a:p>
            <a:endParaRPr lang="et-EE" sz="11200" dirty="0"/>
          </a:p>
          <a:p>
            <a:endParaRPr lang="et-EE" sz="11200" b="1" dirty="0"/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4114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8200" y="177283"/>
            <a:ext cx="10515600" cy="1068811"/>
          </a:xfrm>
        </p:spPr>
        <p:txBody>
          <a:bodyPr>
            <a:normAutofit/>
          </a:bodyPr>
          <a:lstStyle/>
          <a:p>
            <a:r>
              <a:rPr lang="et-EE" sz="3600" b="1" dirty="0"/>
              <a:t>ELVL ettepanekud valitsusliidu läbirääkimisteks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757518" y="1246094"/>
            <a:ext cx="10515600" cy="46094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t-EE" b="1" u="sng" dirty="0"/>
          </a:p>
          <a:p>
            <a:r>
              <a:rPr lang="fi-FI" sz="11200" b="1" dirty="0" err="1"/>
              <a:t>Tulubaasi</a:t>
            </a:r>
            <a:r>
              <a:rPr lang="fi-FI" sz="11200" b="1" dirty="0"/>
              <a:t> </a:t>
            </a:r>
            <a:r>
              <a:rPr lang="fi-FI" sz="11200" b="1" dirty="0" err="1"/>
              <a:t>taastamine</a:t>
            </a:r>
            <a:r>
              <a:rPr lang="fi-FI" sz="11200" b="1" dirty="0"/>
              <a:t> </a:t>
            </a:r>
            <a:r>
              <a:rPr lang="et-EE" sz="11200" dirty="0"/>
              <a:t>KOV-</a:t>
            </a:r>
            <a:r>
              <a:rPr lang="fi-FI" sz="11200" dirty="0"/>
              <a:t>tele </a:t>
            </a:r>
            <a:r>
              <a:rPr lang="fi-FI" sz="11200" dirty="0" err="1"/>
              <a:t>ning</a:t>
            </a:r>
            <a:r>
              <a:rPr lang="et-EE" sz="11200" dirty="0"/>
              <a:t> üksikisiku</a:t>
            </a:r>
            <a:r>
              <a:rPr lang="fi-FI" sz="11200" dirty="0"/>
              <a:t> </a:t>
            </a:r>
            <a:r>
              <a:rPr lang="fi-FI" sz="11200" dirty="0" err="1"/>
              <a:t>tulumaksu</a:t>
            </a:r>
            <a:r>
              <a:rPr lang="fi-FI" sz="11200" dirty="0"/>
              <a:t> </a:t>
            </a:r>
            <a:r>
              <a:rPr lang="et-EE" sz="11200" dirty="0"/>
              <a:t>%</a:t>
            </a:r>
            <a:r>
              <a:rPr lang="fi-FI" sz="11200" dirty="0"/>
              <a:t> </a:t>
            </a:r>
            <a:r>
              <a:rPr lang="fi-FI" sz="11200" dirty="0" err="1"/>
              <a:t>tõstmine</a:t>
            </a:r>
            <a:r>
              <a:rPr lang="et-EE" sz="11200" dirty="0"/>
              <a:t> riigieelarves KOV-tele „</a:t>
            </a:r>
            <a:r>
              <a:rPr lang="et-EE" sz="11200" dirty="0" err="1"/>
              <a:t>masueelsele</a:t>
            </a:r>
            <a:r>
              <a:rPr lang="et-EE" sz="11200" dirty="0"/>
              <a:t>“ ajale! </a:t>
            </a:r>
          </a:p>
          <a:p>
            <a:pPr marL="0" indent="0">
              <a:buNone/>
            </a:pPr>
            <a:r>
              <a:rPr lang="et-EE" sz="11200" dirty="0"/>
              <a:t>  2009.a 11,93 % - 2009.a 11,4 %         </a:t>
            </a:r>
            <a:r>
              <a:rPr lang="et-EE" sz="11200" b="1" dirty="0"/>
              <a:t>2022.a 11,96 %</a:t>
            </a:r>
          </a:p>
          <a:p>
            <a:pPr marL="0" indent="0">
              <a:buNone/>
            </a:pPr>
            <a:r>
              <a:rPr lang="et-EE" sz="11200" dirty="0"/>
              <a:t>  </a:t>
            </a:r>
            <a:r>
              <a:rPr lang="et-EE" sz="2000" dirty="0"/>
              <a:t> </a:t>
            </a:r>
            <a:endParaRPr lang="et-EE" sz="11200" dirty="0"/>
          </a:p>
          <a:p>
            <a:r>
              <a:rPr lang="et-EE" sz="11200" b="1" dirty="0"/>
              <a:t>Haridustoetuse; huvitegevuse ja huvihariduse toetuse; sotsiaalvaldkonna riigi toetuste ning kultuuri ja sporditoetuste </a:t>
            </a:r>
            <a:r>
              <a:rPr lang="et-EE" sz="11200" dirty="0"/>
              <a:t>suurendamine KOV-tele.</a:t>
            </a:r>
          </a:p>
          <a:p>
            <a:r>
              <a:rPr lang="fi-FI" sz="11200" b="1" dirty="0" err="1"/>
              <a:t>Kohalike</a:t>
            </a:r>
            <a:r>
              <a:rPr lang="fi-FI" sz="11200" b="1" dirty="0"/>
              <a:t> </a:t>
            </a:r>
            <a:r>
              <a:rPr lang="fi-FI" sz="11200" b="1" dirty="0" err="1"/>
              <a:t>teede</a:t>
            </a:r>
            <a:r>
              <a:rPr lang="fi-FI" sz="11200" b="1" dirty="0"/>
              <a:t> </a:t>
            </a:r>
            <a:r>
              <a:rPr lang="fi-FI" sz="11200" b="1" dirty="0" err="1"/>
              <a:t>rahastamise</a:t>
            </a:r>
            <a:r>
              <a:rPr lang="fi-FI" sz="11200" b="1" dirty="0"/>
              <a:t> </a:t>
            </a:r>
            <a:r>
              <a:rPr lang="et-EE" sz="11200" b="1" dirty="0"/>
              <a:t>toetuse KOV-</a:t>
            </a:r>
            <a:r>
              <a:rPr lang="fi-FI" sz="11200" dirty="0"/>
              <a:t>tele </a:t>
            </a:r>
            <a:r>
              <a:rPr lang="fi-FI" sz="11200" dirty="0" err="1"/>
              <a:t>selliseks</a:t>
            </a:r>
            <a:r>
              <a:rPr lang="fi-FI" sz="11200" dirty="0"/>
              <a:t>, et </a:t>
            </a:r>
            <a:r>
              <a:rPr lang="fi-FI" sz="11200" dirty="0" err="1"/>
              <a:t>see</a:t>
            </a:r>
            <a:r>
              <a:rPr lang="fi-FI" sz="11200" dirty="0"/>
              <a:t> </a:t>
            </a:r>
            <a:r>
              <a:rPr lang="fi-FI" sz="11200" dirty="0" err="1"/>
              <a:t>vastaks</a:t>
            </a:r>
            <a:r>
              <a:rPr lang="fi-FI" sz="11200" dirty="0"/>
              <a:t> </a:t>
            </a:r>
            <a:r>
              <a:rPr lang="fi-FI" sz="11200" dirty="0" err="1"/>
              <a:t>tegelikele</a:t>
            </a:r>
            <a:r>
              <a:rPr lang="fi-FI" sz="11200" dirty="0"/>
              <a:t> </a:t>
            </a:r>
            <a:r>
              <a:rPr lang="fi-FI" sz="11200" dirty="0" err="1"/>
              <a:t>vajadustele</a:t>
            </a:r>
            <a:r>
              <a:rPr lang="et-EE" sz="11200" dirty="0"/>
              <a:t> (vajadus on 50 milj; riik annab 29 milj).</a:t>
            </a:r>
          </a:p>
          <a:p>
            <a:r>
              <a:rPr lang="et-EE" sz="11200" b="1" dirty="0"/>
              <a:t>Kohalike maksude süsteemi kaasajastamine</a:t>
            </a:r>
            <a:r>
              <a:rPr lang="et-EE" sz="11200" dirty="0"/>
              <a:t>. Laiendada omavalitsuste võimalusi tulu kogumiseks (nt turismimaks) (maksuautonoomia suurendamine). </a:t>
            </a:r>
            <a:r>
              <a:rPr lang="et-EE" sz="11200" dirty="0" err="1"/>
              <a:t>KOV-d</a:t>
            </a:r>
            <a:r>
              <a:rPr lang="et-EE" sz="11200" dirty="0"/>
              <a:t> väga suures sõltuvuses riigieelarvest!</a:t>
            </a:r>
          </a:p>
          <a:p>
            <a:endParaRPr lang="et-EE" sz="11200" dirty="0"/>
          </a:p>
          <a:p>
            <a:endParaRPr lang="et-EE" sz="11200" dirty="0"/>
          </a:p>
          <a:p>
            <a:endParaRPr lang="et-EE" sz="11200" dirty="0"/>
          </a:p>
          <a:p>
            <a:pPr marL="0" indent="0">
              <a:buNone/>
            </a:pPr>
            <a:endParaRPr lang="et-EE" sz="11200" dirty="0"/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0297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600" b="1" dirty="0"/>
              <a:t>Riigieelarve läbirääkimised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52715" y="1748646"/>
            <a:ext cx="10515600" cy="400004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t-EE" b="1" u="sng" dirty="0"/>
          </a:p>
          <a:p>
            <a:r>
              <a:rPr lang="et-EE" sz="11200" b="1" dirty="0"/>
              <a:t>LÄBIRÄÄKIMISTE KORRALDUS</a:t>
            </a:r>
          </a:p>
          <a:p>
            <a:r>
              <a:rPr lang="et-EE" sz="11200" dirty="0"/>
              <a:t>Läbirääkimiste korraldamise eest vastutab </a:t>
            </a:r>
            <a:r>
              <a:rPr lang="et-EE" sz="11200" b="1" dirty="0"/>
              <a:t>riigihalduse minister</a:t>
            </a:r>
            <a:r>
              <a:rPr lang="et-EE" sz="11200" dirty="0"/>
              <a:t>, kes on ühtlasi valitsuskomisjoni juht.</a:t>
            </a:r>
          </a:p>
          <a:p>
            <a:r>
              <a:rPr lang="et-EE" sz="11200" b="1" dirty="0"/>
              <a:t>Valitsuskomisjoni liikmeteks </a:t>
            </a:r>
            <a:r>
              <a:rPr lang="et-EE" sz="11200" dirty="0"/>
              <a:t>on haridus- ja teadusministeeriumi, keskkonnaministeeriumi, majandus- ja kommunikatsiooniministeeriumi, sotsiaalministeeriumi, kultuuriministeerium ja rahandusministeeriumi esindajad. </a:t>
            </a:r>
          </a:p>
          <a:p>
            <a:r>
              <a:rPr lang="et-EE" sz="11200" b="1" dirty="0"/>
              <a:t>Läbirääkimistel lepitakse kokku </a:t>
            </a:r>
            <a:r>
              <a:rPr lang="et-EE" sz="11200" dirty="0"/>
              <a:t>läbirääkimiste tulemuste kajastamises </a:t>
            </a:r>
            <a:r>
              <a:rPr lang="et-EE" sz="11200" b="1" dirty="0"/>
              <a:t>riigieelarve strateegias ja vastava aasta riigieelarve eelnõus </a:t>
            </a:r>
            <a:r>
              <a:rPr lang="et-EE" sz="11200" dirty="0"/>
              <a:t>(läbirääkimiste lõpp-protokoll).</a:t>
            </a:r>
          </a:p>
          <a:p>
            <a:r>
              <a:rPr lang="et-EE" sz="11200" dirty="0"/>
              <a:t>Läbirääkimiste protsessi reguleerib vastav läbirääkimiste töökord.</a:t>
            </a:r>
          </a:p>
          <a:p>
            <a:endParaRPr lang="et-EE" sz="11200" dirty="0"/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23685" y="-472038"/>
            <a:ext cx="10515600" cy="2220684"/>
          </a:xfrm>
        </p:spPr>
        <p:txBody>
          <a:bodyPr>
            <a:normAutofit/>
          </a:bodyPr>
          <a:lstStyle/>
          <a:p>
            <a:r>
              <a:rPr lang="et-EE" sz="3600" b="1" dirty="0"/>
              <a:t>Riigieelarve läbirääkimised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838200" y="787593"/>
            <a:ext cx="10515600" cy="53959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t-EE" sz="9600" b="1" dirty="0"/>
          </a:p>
          <a:p>
            <a:r>
              <a:rPr lang="et-EE" sz="9600" dirty="0"/>
              <a:t>Läbirääkimised toimuvad </a:t>
            </a:r>
            <a:r>
              <a:rPr lang="et-EE" sz="9600" b="1" dirty="0"/>
              <a:t>Valitsuskomisjoni koosolekutena </a:t>
            </a:r>
            <a:r>
              <a:rPr lang="et-EE" sz="9600" dirty="0"/>
              <a:t>ja </a:t>
            </a:r>
            <a:r>
              <a:rPr lang="et-EE" sz="9600" b="1" dirty="0"/>
              <a:t>valdkondlikes töörühmades.</a:t>
            </a:r>
          </a:p>
          <a:p>
            <a:r>
              <a:rPr lang="et-EE" sz="9600" b="1" dirty="0"/>
              <a:t>Valdkondlikud töörühmad on</a:t>
            </a:r>
            <a:r>
              <a:rPr lang="et-EE" sz="9600" dirty="0"/>
              <a:t>:</a:t>
            </a:r>
          </a:p>
          <a:p>
            <a:r>
              <a:rPr lang="et-EE" sz="9600" dirty="0"/>
              <a:t>Rahanduse- ja maksupoliitika töörühm;</a:t>
            </a:r>
          </a:p>
          <a:p>
            <a:r>
              <a:rPr lang="et-EE" sz="9600" dirty="0"/>
              <a:t>Hariduse ja noorsoovaldkonna töörühm;</a:t>
            </a:r>
          </a:p>
          <a:p>
            <a:r>
              <a:rPr lang="et-EE" sz="9600" dirty="0"/>
              <a:t>Töö-, sotsiaal- ja tervise töörühm;</a:t>
            </a:r>
          </a:p>
          <a:p>
            <a:r>
              <a:rPr lang="et-EE" sz="9600" dirty="0"/>
              <a:t>Transpordi ja teede töörühm;</a:t>
            </a:r>
          </a:p>
          <a:p>
            <a:r>
              <a:rPr lang="et-EE" sz="9600" dirty="0"/>
              <a:t>Kultuuri- ja spordivaldkonna töörühm;</a:t>
            </a:r>
          </a:p>
          <a:p>
            <a:r>
              <a:rPr lang="et-EE" sz="9600" dirty="0"/>
              <a:t>Keskkonna ja maaküsimuste töörühm;</a:t>
            </a:r>
          </a:p>
          <a:p>
            <a:r>
              <a:rPr lang="et-EE" sz="9600" dirty="0"/>
              <a:t>Info- ja kommunikatsioonitehnoloogia töörühm;</a:t>
            </a:r>
          </a:p>
          <a:p>
            <a:r>
              <a:rPr lang="et-EE" sz="9600" dirty="0"/>
              <a:t>Lõimumise töörühm.</a:t>
            </a:r>
          </a:p>
          <a:p>
            <a:r>
              <a:rPr lang="et-EE" sz="9600" dirty="0"/>
              <a:t>Ruumi, elamumajanduse ja maade töörühm</a:t>
            </a:r>
          </a:p>
          <a:p>
            <a:r>
              <a:rPr lang="et-EE" sz="9600" b="1" dirty="0"/>
              <a:t>Eelarveläbirääkimiste protokoll </a:t>
            </a:r>
            <a:r>
              <a:rPr lang="et-EE" sz="9600" dirty="0"/>
              <a:t>ehk tulemused esitatakse iga-aastaselt koos </a:t>
            </a:r>
            <a:r>
              <a:rPr lang="et-EE" sz="9600" b="1" dirty="0"/>
              <a:t>riigieelarve eelnõuga </a:t>
            </a:r>
            <a:r>
              <a:rPr lang="et-EE" sz="9600" dirty="0"/>
              <a:t>ja selle juurde </a:t>
            </a:r>
            <a:r>
              <a:rPr lang="et-EE" sz="9600" b="1" dirty="0"/>
              <a:t>kuuluva seletuskirjaga Riigikogule.</a:t>
            </a:r>
          </a:p>
          <a:p>
            <a:endParaRPr lang="et-EE" sz="9600" b="1" dirty="0"/>
          </a:p>
          <a:p>
            <a:endParaRPr lang="et-EE" sz="9600" b="1" dirty="0"/>
          </a:p>
          <a:p>
            <a:pPr marL="0" indent="0">
              <a:buNone/>
            </a:pPr>
            <a:br>
              <a:rPr lang="et-EE" sz="8000" dirty="0"/>
            </a:br>
            <a:endParaRPr lang="et-EE" sz="8000" dirty="0"/>
          </a:p>
          <a:p>
            <a:endParaRPr lang="et-EE" dirty="0"/>
          </a:p>
          <a:p>
            <a:endParaRPr lang="et-EE" b="1" dirty="0"/>
          </a:p>
          <a:p>
            <a:endParaRPr lang="et-EE" b="1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23813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31590E3B0F91478275621E71501E72" ma:contentTypeVersion="11" ma:contentTypeDescription="Create a new document." ma:contentTypeScope="" ma:versionID="423f4a3f10f908329bfd74b9cd6ba852">
  <xsd:schema xmlns:xsd="http://www.w3.org/2001/XMLSchema" xmlns:xs="http://www.w3.org/2001/XMLSchema" xmlns:p="http://schemas.microsoft.com/office/2006/metadata/properties" xmlns:ns3="0724b6fa-2cd9-4b94-95d1-2f0a04d395e8" xmlns:ns4="d995db1f-3caf-424c-9b43-e992d9bc1d33" targetNamespace="http://schemas.microsoft.com/office/2006/metadata/properties" ma:root="true" ma:fieldsID="d3eaf3f0f58aff5206cfcb96fb7a1718" ns3:_="" ns4:_="">
    <xsd:import namespace="0724b6fa-2cd9-4b94-95d1-2f0a04d395e8"/>
    <xsd:import namespace="d995db1f-3caf-424c-9b43-e992d9bc1d3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4b6fa-2cd9-4b94-95d1-2f0a04d39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5db1f-3caf-424c-9b43-e992d9bc1d3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1353D1-B8CA-4C5B-BF64-3ED8E11B5EDD}">
  <ds:schemaRefs>
    <ds:schemaRef ds:uri="http://purl.org/dc/dcmitype/"/>
    <ds:schemaRef ds:uri="http://schemas.microsoft.com/office/2006/metadata/properties"/>
    <ds:schemaRef ds:uri="http://purl.org/dc/elements/1.1/"/>
    <ds:schemaRef ds:uri="d995db1f-3caf-424c-9b43-e992d9bc1d33"/>
    <ds:schemaRef ds:uri="http://www.w3.org/XML/1998/namespace"/>
    <ds:schemaRef ds:uri="0724b6fa-2cd9-4b94-95d1-2f0a04d395e8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FC308D-716E-43E8-9D66-BE979D655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24b6fa-2cd9-4b94-95d1-2f0a04d395e8"/>
    <ds:schemaRef ds:uri="d995db1f-3caf-424c-9b43-e992d9bc1d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748336-68BD-4A74-AE50-66124E7049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1993</TotalTime>
  <Words>673</Words>
  <Application>Microsoft Office PowerPoint</Application>
  <PresentationFormat>Widescreen</PresentationFormat>
  <Paragraphs>153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Office'i kujundus</vt:lpstr>
      <vt:lpstr>ELVL ja riigieelarve läbirääkimised</vt:lpstr>
      <vt:lpstr>Riigieelarve koostamise alusdokumendid</vt:lpstr>
      <vt:lpstr>Riigieelarve läbirääkimiste õiguslikud alused</vt:lpstr>
      <vt:lpstr>Riigieelarve läbirääkimiste õiguslikud alused</vt:lpstr>
      <vt:lpstr>Läbirääkimiste teekaart</vt:lpstr>
      <vt:lpstr>Riigieelarve läbirääkimised</vt:lpstr>
      <vt:lpstr>ELVL ettepanekud valitsusliidu läbirääkimisteks</vt:lpstr>
      <vt:lpstr>Riigieelarve läbirääkimised</vt:lpstr>
      <vt:lpstr>Riigieelarve läbirääkimised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Sirje Ludvig</dc:creator>
  <cp:lastModifiedBy>Sulev Lääne</cp:lastModifiedBy>
  <cp:revision>196</cp:revision>
  <cp:lastPrinted>2019-01-14T08:13:56Z</cp:lastPrinted>
  <dcterms:created xsi:type="dcterms:W3CDTF">2018-10-25T09:44:27Z</dcterms:created>
  <dcterms:modified xsi:type="dcterms:W3CDTF">2022-05-03T03:30:56Z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0x0101001331590E3B0F91478275621E71501E72</vt:lpwstr>
  </property>
</Properties>
</file>