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1" r:id="rId1"/>
    <p:sldMasterId id="2147484824" r:id="rId2"/>
  </p:sldMasterIdLst>
  <p:notesMasterIdLst>
    <p:notesMasterId r:id="rId23"/>
  </p:notesMasterIdLst>
  <p:sldIdLst>
    <p:sldId id="404" r:id="rId3"/>
    <p:sldId id="412" r:id="rId4"/>
    <p:sldId id="413" r:id="rId5"/>
    <p:sldId id="389" r:id="rId6"/>
    <p:sldId id="416" r:id="rId7"/>
    <p:sldId id="417" r:id="rId8"/>
    <p:sldId id="420" r:id="rId9"/>
    <p:sldId id="421" r:id="rId10"/>
    <p:sldId id="422" r:id="rId11"/>
    <p:sldId id="423" r:id="rId12"/>
    <p:sldId id="424" r:id="rId13"/>
    <p:sldId id="425" r:id="rId14"/>
    <p:sldId id="426" r:id="rId15"/>
    <p:sldId id="427" r:id="rId16"/>
    <p:sldId id="428" r:id="rId17"/>
    <p:sldId id="429" r:id="rId18"/>
    <p:sldId id="431" r:id="rId19"/>
    <p:sldId id="432" r:id="rId20"/>
    <p:sldId id="402" r:id="rId21"/>
    <p:sldId id="407" r:id="rId22"/>
  </p:sldIdLst>
  <p:sldSz cx="12192000" cy="6858000"/>
  <p:notesSz cx="6669088" cy="9753600"/>
  <p:defaultTextStyle>
    <a:defPPr>
      <a:defRPr lang="et-E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72">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l Hanni" initials="" lastIdx="6" clrIdx="0"/>
  <p:cmAuthor id="2" name="Tuuli Mägi" initials="" lastIdx="8" clrIdx="1"/>
  <p:cmAuthor id="3" name="Unknown User1" initials="Unknown User1" lastIdx="13" clrIdx="2"/>
  <p:cmAuthor id="4" name="Unknown User2" initials="Unknown User2"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837" autoAdjust="0"/>
  </p:normalViewPr>
  <p:slideViewPr>
    <p:cSldViewPr>
      <p:cViewPr varScale="1">
        <p:scale>
          <a:sx n="57" d="100"/>
          <a:sy n="57" d="100"/>
        </p:scale>
        <p:origin x="1016" y="32"/>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88" d="100"/>
          <a:sy n="88" d="100"/>
        </p:scale>
        <p:origin x="-3858" y="-12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7363"/>
          </a:xfrm>
          <a:prstGeom prst="rect">
            <a:avLst/>
          </a:prstGeom>
        </p:spPr>
        <p:txBody>
          <a:bodyPr vert="horz" lIns="91440" tIns="45720" rIns="91440" bIns="45720" rtlCol="0"/>
          <a:lstStyle>
            <a:lvl1pPr algn="l" eaLnBrk="1" hangingPunct="1">
              <a:defRPr sz="1200">
                <a:cs typeface="Arial" charset="0"/>
              </a:defRPr>
            </a:lvl1pPr>
          </a:lstStyle>
          <a:p>
            <a:pPr>
              <a:defRPr/>
            </a:pPr>
            <a:endParaRPr lang="et-EE"/>
          </a:p>
        </p:txBody>
      </p:sp>
      <p:sp>
        <p:nvSpPr>
          <p:cNvPr id="3" name="Date Placeholder 2"/>
          <p:cNvSpPr>
            <a:spLocks noGrp="1"/>
          </p:cNvSpPr>
          <p:nvPr>
            <p:ph type="dt" idx="1"/>
          </p:nvPr>
        </p:nvSpPr>
        <p:spPr>
          <a:xfrm>
            <a:off x="3778250" y="0"/>
            <a:ext cx="2889250" cy="487363"/>
          </a:xfrm>
          <a:prstGeom prst="rect">
            <a:avLst/>
          </a:prstGeom>
        </p:spPr>
        <p:txBody>
          <a:bodyPr vert="horz" lIns="91440" tIns="45720" rIns="91440" bIns="45720" rtlCol="0"/>
          <a:lstStyle>
            <a:lvl1pPr algn="r" eaLnBrk="1" hangingPunct="1">
              <a:defRPr sz="1200">
                <a:cs typeface="Arial" charset="0"/>
              </a:defRPr>
            </a:lvl1pPr>
          </a:lstStyle>
          <a:p>
            <a:pPr>
              <a:defRPr/>
            </a:pPr>
            <a:fld id="{1F16B335-AD30-444B-86E6-86DD1D941A80}" type="datetimeFigureOut">
              <a:rPr lang="et-EE"/>
              <a:pPr>
                <a:defRPr/>
              </a:pPr>
              <a:t>03.05.2022</a:t>
            </a:fld>
            <a:endParaRPr lang="et-EE"/>
          </a:p>
        </p:txBody>
      </p:sp>
      <p:sp>
        <p:nvSpPr>
          <p:cNvPr id="4" name="Slide Image Placeholder 3"/>
          <p:cNvSpPr>
            <a:spLocks noGrp="1" noRot="1" noChangeAspect="1"/>
          </p:cNvSpPr>
          <p:nvPr>
            <p:ph type="sldImg" idx="2"/>
          </p:nvPr>
        </p:nvSpPr>
        <p:spPr>
          <a:xfrm>
            <a:off x="84138" y="731838"/>
            <a:ext cx="6500812" cy="3657600"/>
          </a:xfrm>
          <a:prstGeom prst="rect">
            <a:avLst/>
          </a:prstGeom>
          <a:noFill/>
          <a:ln w="12700">
            <a:solidFill>
              <a:prstClr val="black"/>
            </a:solidFill>
          </a:ln>
        </p:spPr>
        <p:txBody>
          <a:bodyPr vert="horz" lIns="91440" tIns="45720" rIns="91440" bIns="45720" rtlCol="0" anchor="ctr"/>
          <a:lstStyle/>
          <a:p>
            <a:pPr lvl="0"/>
            <a:endParaRPr lang="et-EE" noProof="0"/>
          </a:p>
        </p:txBody>
      </p:sp>
      <p:sp>
        <p:nvSpPr>
          <p:cNvPr id="5" name="Notes Placeholder 4"/>
          <p:cNvSpPr>
            <a:spLocks noGrp="1"/>
          </p:cNvSpPr>
          <p:nvPr>
            <p:ph type="body" sz="quarter" idx="3"/>
          </p:nvPr>
        </p:nvSpPr>
        <p:spPr>
          <a:xfrm>
            <a:off x="666750" y="4632325"/>
            <a:ext cx="5335588" cy="43894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t-EE" noProof="0"/>
          </a:p>
        </p:txBody>
      </p:sp>
      <p:sp>
        <p:nvSpPr>
          <p:cNvPr id="6" name="Footer Placeholder 5"/>
          <p:cNvSpPr>
            <a:spLocks noGrp="1"/>
          </p:cNvSpPr>
          <p:nvPr>
            <p:ph type="ftr" sz="quarter" idx="4"/>
          </p:nvPr>
        </p:nvSpPr>
        <p:spPr>
          <a:xfrm>
            <a:off x="0" y="9264650"/>
            <a:ext cx="2889250" cy="487363"/>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t-EE"/>
          </a:p>
        </p:txBody>
      </p:sp>
      <p:sp>
        <p:nvSpPr>
          <p:cNvPr id="7" name="Slide Number Placeholder 6"/>
          <p:cNvSpPr>
            <a:spLocks noGrp="1"/>
          </p:cNvSpPr>
          <p:nvPr>
            <p:ph type="sldNum" sz="quarter" idx="5"/>
          </p:nvPr>
        </p:nvSpPr>
        <p:spPr>
          <a:xfrm>
            <a:off x="3778250" y="9264650"/>
            <a:ext cx="2889250" cy="4873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7BE7121-3788-4F29-B63B-6AAE9F24BD5A}" type="slidenum">
              <a:rPr lang="et-EE" altLang="et-EE"/>
              <a:pPr>
                <a:defRPr/>
              </a:pPr>
              <a:t>‹#›</a:t>
            </a:fld>
            <a:endParaRPr lang="et-EE" altLang="et-E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a:defRPr/>
            </a:pPr>
            <a:fld id="{37BE7121-3788-4F29-B63B-6AAE9F24BD5A}" type="slidenum">
              <a:rPr lang="et-EE" altLang="et-EE" smtClean="0"/>
              <a:pPr>
                <a:defRPr/>
              </a:pPr>
              <a:t>2</a:t>
            </a:fld>
            <a:endParaRPr lang="et-EE" altLang="et-EE"/>
          </a:p>
        </p:txBody>
      </p:sp>
    </p:spTree>
    <p:extLst>
      <p:ext uri="{BB962C8B-B14F-4D97-AF65-F5344CB8AC3E}">
        <p14:creationId xmlns:p14="http://schemas.microsoft.com/office/powerpoint/2010/main" val="426679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a:defRPr/>
            </a:pPr>
            <a:fld id="{37BE7121-3788-4F29-B63B-6AAE9F24BD5A}" type="slidenum">
              <a:rPr lang="et-EE" altLang="et-EE" smtClean="0"/>
              <a:pPr>
                <a:defRPr/>
              </a:pPr>
              <a:t>9</a:t>
            </a:fld>
            <a:endParaRPr lang="et-EE" altLang="et-EE"/>
          </a:p>
        </p:txBody>
      </p:sp>
    </p:spTree>
    <p:extLst>
      <p:ext uri="{BB962C8B-B14F-4D97-AF65-F5344CB8AC3E}">
        <p14:creationId xmlns:p14="http://schemas.microsoft.com/office/powerpoint/2010/main" val="180431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a:defRPr/>
            </a:pPr>
            <a:fld id="{37BE7121-3788-4F29-B63B-6AAE9F24BD5A}" type="slidenum">
              <a:rPr lang="et-EE" altLang="et-EE" smtClean="0"/>
              <a:pPr>
                <a:defRPr/>
              </a:pPr>
              <a:t>11</a:t>
            </a:fld>
            <a:endParaRPr lang="et-EE" altLang="et-EE"/>
          </a:p>
        </p:txBody>
      </p:sp>
    </p:spTree>
    <p:extLst>
      <p:ext uri="{BB962C8B-B14F-4D97-AF65-F5344CB8AC3E}">
        <p14:creationId xmlns:p14="http://schemas.microsoft.com/office/powerpoint/2010/main" val="137829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a:defRPr/>
            </a:pPr>
            <a:fld id="{37BE7121-3788-4F29-B63B-6AAE9F24BD5A}" type="slidenum">
              <a:rPr lang="et-EE" altLang="et-EE" smtClean="0"/>
              <a:pPr>
                <a:defRPr/>
              </a:pPr>
              <a:t>16</a:t>
            </a:fld>
            <a:endParaRPr lang="et-EE" altLang="et-EE"/>
          </a:p>
        </p:txBody>
      </p:sp>
    </p:spTree>
    <p:extLst>
      <p:ext uri="{BB962C8B-B14F-4D97-AF65-F5344CB8AC3E}">
        <p14:creationId xmlns:p14="http://schemas.microsoft.com/office/powerpoint/2010/main" val="301473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t-EE" altLang="et-EE" b="1" dirty="0"/>
              <a:t>Siseturvalisuse arengukavas lepime kokku viies põhimõttes, mida peame oma tegevuste planeerimisel, elluviimisel silmas:</a:t>
            </a:r>
          </a:p>
          <a:p>
            <a:pPr marL="229652" indent="-229652">
              <a:buFontTx/>
              <a:buAutoNum type="arabicPeriod"/>
              <a:defRPr/>
            </a:pPr>
            <a:r>
              <a:rPr lang="et-EE" altLang="et-EE" b="1" dirty="0"/>
              <a:t>Turvalisus algab meist endist</a:t>
            </a:r>
            <a:r>
              <a:rPr lang="et-EE" altLang="et-EE" dirty="0"/>
              <a:t> – </a:t>
            </a:r>
            <a:r>
              <a:rPr lang="et-EE" altLang="et-EE" u="sng" dirty="0"/>
              <a:t>Igaühe üksteisest hooliv käitumine loob võimalused ühiskonna turvalisuse säilitamiseks ja suurendamiseks. Vajaduse korral peab osutama abi ise või edastama õnnetuse teabe professionaalidele. Igaüks saab enda turvalisust suurendada, kui parendab enda ja oma lähedaste käitumist. </a:t>
            </a:r>
            <a:r>
              <a:rPr lang="et-EE" altLang="et-EE" dirty="0"/>
              <a:t>Kuigi laialt levinud arvamus on, et turvalisuse tagamine on eeskätt korrakaitsjate ja päästjate ülesanne, kellelt oodatakse õnnetuse korral kiiret ja professionaalset sekkumist, tuleb meeles pidada, et õnnetuse korral on kahju inimeste elule, varale või loodusele juba sündinud. (Tegevuste kavandamisel on seega mõttekoht, kuidas selliseid hoiakuid süvendada)</a:t>
            </a:r>
          </a:p>
          <a:p>
            <a:pPr marL="229652" indent="-229652">
              <a:buFontTx/>
              <a:buAutoNum type="arabicPeriod"/>
              <a:defRPr/>
            </a:pPr>
            <a:r>
              <a:rPr lang="et-EE" altLang="et-EE" b="1" dirty="0"/>
              <a:t>Turvalisuse tagamine on terviklik</a:t>
            </a:r>
            <a:r>
              <a:rPr lang="et-EE" altLang="et-EE" dirty="0"/>
              <a:t> – turvalisus nõuab paljude asutuste ja inimeste ühist panust. </a:t>
            </a:r>
            <a:r>
              <a:rPr lang="et-EE" altLang="et-EE" u="sng" dirty="0"/>
              <a:t>Inimeste turvalisust ja turvatunnet ei mõjuta üksnes süütegude arv ja nende olemus ning turvalisuse tagamine ei tohi piirduda üksnes Siseministeeriumi valitsemisala asutuste tegevusega </a:t>
            </a:r>
            <a:r>
              <a:rPr lang="et-EE" altLang="et-EE" dirty="0"/>
              <a:t>– vaja on eri osapoolte panust.</a:t>
            </a:r>
            <a:endParaRPr lang="et-EE" altLang="et-EE" b="1" dirty="0"/>
          </a:p>
          <a:p>
            <a:pPr marL="229652" indent="-229652">
              <a:buFontTx/>
              <a:buAutoNum type="arabicPeriod"/>
              <a:defRPr/>
            </a:pPr>
            <a:r>
              <a:rPr lang="et-EE" altLang="et-EE" b="1" dirty="0"/>
              <a:t>Kõige mõistlikum on ohte ja õnnetusi ennetada</a:t>
            </a:r>
            <a:r>
              <a:rPr lang="et-EE" altLang="et-EE" dirty="0"/>
              <a:t> – Õnnetuse puhul on kahju juba sündinud, olgu siis inimese elule, tervisele, varale või loodusele. Oluline on kujundada õigeid hoiakuid ja märgata ohte.</a:t>
            </a:r>
          </a:p>
          <a:p>
            <a:pPr marL="229652" indent="-229652">
              <a:buFontTx/>
              <a:buAutoNum type="arabicPeriod"/>
              <a:defRPr/>
            </a:pPr>
            <a:r>
              <a:rPr lang="et-EE" altLang="et-EE" b="1" dirty="0"/>
              <a:t>Oluline on jõuda </a:t>
            </a:r>
            <a:r>
              <a:rPr lang="et-EE" altLang="et-EE" b="1" dirty="0" err="1"/>
              <a:t>teadmistepõhiselt</a:t>
            </a:r>
            <a:r>
              <a:rPr lang="et-EE" altLang="et-EE" b="1" dirty="0"/>
              <a:t> probleemide põhjusteni ja need koostöös lahendada </a:t>
            </a:r>
            <a:r>
              <a:rPr lang="et-EE" altLang="et-EE" dirty="0"/>
              <a:t>– Siseturvalisuse tagamisel on oluline välja selgitada, millised on tegelikud probleemide põhjused, sh miks inimesed ei tunne ennast turvaliselt või käituvad ohtu arvestamata.</a:t>
            </a:r>
          </a:p>
          <a:p>
            <a:pPr marL="229652" indent="-229652">
              <a:buFontTx/>
              <a:buAutoNum type="arabicPeriod"/>
              <a:defRPr/>
            </a:pPr>
            <a:r>
              <a:rPr lang="et-EE" altLang="et-EE" b="1" dirty="0"/>
              <a:t>Probleemide lahendamisel kasutatakse ajakohaseid, mõjusaid, nutikaid ja optimaalseid lahendusi </a:t>
            </a:r>
            <a:r>
              <a:rPr lang="et-EE" altLang="et-EE" dirty="0"/>
              <a:t>– Turvalisuse tagamisel on vajalik leida tõhusaid ja nutikaid lahendusi, kuidas inimressurssi hästi kasutada ja selle kõrval rakendada uuenduslikku tehnoloogiat.</a:t>
            </a:r>
            <a:r>
              <a:rPr lang="et-EE" altLang="et-EE" b="1" dirty="0"/>
              <a:t> </a:t>
            </a:r>
            <a:endParaRPr lang="et-EE" altLang="et-EE" i="1" dirty="0"/>
          </a:p>
          <a:p>
            <a:pPr>
              <a:defRPr/>
            </a:pPr>
            <a:endParaRPr lang="et-EE" altLang="et-EE"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6125" indent="-285750">
              <a:defRPr>
                <a:solidFill>
                  <a:schemeClr val="tx1"/>
                </a:solidFill>
                <a:latin typeface="Calibri" panose="020F0502020204030204" pitchFamily="34" charset="0"/>
                <a:cs typeface="Arial" panose="020B0604020202020204" pitchFamily="34" charset="0"/>
              </a:defRPr>
            </a:lvl2pPr>
            <a:lvl3pPr marL="1147763" indent="-228600">
              <a:defRPr>
                <a:solidFill>
                  <a:schemeClr val="tx1"/>
                </a:solidFill>
                <a:latin typeface="Calibri" panose="020F0502020204030204" pitchFamily="34" charset="0"/>
                <a:cs typeface="Arial" panose="020B0604020202020204" pitchFamily="34" charset="0"/>
              </a:defRPr>
            </a:lvl3pPr>
            <a:lvl4pPr marL="1606550" indent="-228600">
              <a:defRPr>
                <a:solidFill>
                  <a:schemeClr val="tx1"/>
                </a:solidFill>
                <a:latin typeface="Calibri" panose="020F0502020204030204" pitchFamily="34" charset="0"/>
                <a:cs typeface="Arial" panose="020B0604020202020204" pitchFamily="34" charset="0"/>
              </a:defRPr>
            </a:lvl4pPr>
            <a:lvl5pPr marL="2065338" indent="-228600">
              <a:defRPr>
                <a:solidFill>
                  <a:schemeClr val="tx1"/>
                </a:solidFill>
                <a:latin typeface="Calibri" panose="020F050202020403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540635-9A3A-4404-BB1D-E9DEA5983AE7}" type="slidenum">
              <a:rPr lang="et-EE" altLang="et-EE" smtClean="0"/>
              <a:pPr/>
              <a:t>17</a:t>
            </a:fld>
            <a:endParaRPr lang="et-EE" altLang="et-EE"/>
          </a:p>
        </p:txBody>
      </p:sp>
    </p:spTree>
    <p:extLst>
      <p:ext uri="{BB962C8B-B14F-4D97-AF65-F5344CB8AC3E}">
        <p14:creationId xmlns:p14="http://schemas.microsoft.com/office/powerpoint/2010/main" val="205419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t-EE" altLang="et-EE" b="1"/>
              <a:t>Esiletõstmist väärivad neli olulisemat fookusteemat, milles peame eesmärkide saavutamiseks järgmisel kümnel aastal muutusi esile kutsuma.</a:t>
            </a:r>
          </a:p>
          <a:p>
            <a:r>
              <a:rPr lang="et-EE" altLang="et-EE" b="1"/>
              <a:t>1. Oluline on inimeste kaasamine.</a:t>
            </a:r>
            <a:r>
              <a:rPr lang="et-EE" altLang="et-EE"/>
              <a:t> Meil on täna hinnanguliselt ca 100 000 inimest, kes on valmis vabatahtlikuna panustama ja me peame neid järgmisel kümnendil teadlikult kaasama. </a:t>
            </a:r>
          </a:p>
          <a:p>
            <a:r>
              <a:rPr lang="et-EE" altLang="et-EE" b="1"/>
              <a:t>2. Kogu ennetuse valdkond tuleb muuta hästi sihistatuks. </a:t>
            </a:r>
            <a:r>
              <a:rPr lang="et-EE" altLang="et-EE"/>
              <a:t>Selle üks võti on andmed – kui meil on vajalikud andmed, siis saame sihipäraselt ja efektiivselt läheneda.</a:t>
            </a:r>
          </a:p>
          <a:p>
            <a:r>
              <a:rPr lang="et-EE" altLang="et-EE" b="1"/>
              <a:t>3. Kriisideks valmistumine on vajalik – </a:t>
            </a:r>
            <a:r>
              <a:rPr lang="et-EE" altLang="et-EE"/>
              <a:t>me peame olema valmis mis iganes olukordadeks, kus on takistatud tavapärane toimimine. Me ei räägi siin ainult hübriid-kriisist vaid ka nn tavapärasest kriisist (torm, üleujutus jm).</a:t>
            </a:r>
          </a:p>
          <a:p>
            <a:r>
              <a:rPr lang="et-EE" altLang="et-EE" b="1"/>
              <a:t>4. IKT! </a:t>
            </a:r>
            <a:r>
              <a:rPr lang="et-EE" altLang="et-EE"/>
              <a:t>Sellesse tuleb investeerida, sest kui meil ei ole süsteeme, infrastruktuuri, siis pikas perspektiivis ei ole meil võimekust.</a:t>
            </a:r>
          </a:p>
          <a:p>
            <a:endParaRPr lang="et-EE" altLang="et-EE"/>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E81C8B6-8254-4A70-83A2-8AFDB6C1F615}" type="slidenum">
              <a:rPr lang="et-EE" altLang="et-EE" smtClean="0"/>
              <a:pPr/>
              <a:t>18</a:t>
            </a:fld>
            <a:endParaRPr lang="et-EE" altLang="et-EE"/>
          </a:p>
        </p:txBody>
      </p:sp>
    </p:spTree>
    <p:extLst>
      <p:ext uri="{BB962C8B-B14F-4D97-AF65-F5344CB8AC3E}">
        <p14:creationId xmlns:p14="http://schemas.microsoft.com/office/powerpoint/2010/main" val="2134375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914400" y="2133601"/>
            <a:ext cx="10363200" cy="1470025"/>
          </a:xfrm>
        </p:spPr>
        <p:txBody>
          <a:bodyPr/>
          <a:lstStyle>
            <a:lvl1pPr>
              <a:defRPr>
                <a:solidFill>
                  <a:schemeClr val="bg1"/>
                </a:solidFill>
              </a:defRPr>
            </a:lvl1pPr>
          </a:lstStyle>
          <a:p>
            <a:r>
              <a:rPr lang="et-EE" altLang="et-EE" dirty="0"/>
              <a:t>Pealkiri</a:t>
            </a:r>
          </a:p>
        </p:txBody>
      </p:sp>
      <p:sp>
        <p:nvSpPr>
          <p:cNvPr id="7" name="Subtitle 2"/>
          <p:cNvSpPr>
            <a:spLocks noGrp="1"/>
          </p:cNvSpPr>
          <p:nvPr>
            <p:ph type="subTitle" idx="1"/>
          </p:nvPr>
        </p:nvSpPr>
        <p:spPr>
          <a:xfrm>
            <a:off x="1113367" y="4413250"/>
            <a:ext cx="8534400" cy="1752600"/>
          </a:xfrm>
        </p:spPr>
        <p:txBody>
          <a:bodyPr/>
          <a:lstStyle>
            <a:lvl1pPr marL="0" indent="0" eaLnBrk="1" hangingPunct="1">
              <a:buFont typeface="Arial" charset="0"/>
              <a:buNone/>
              <a:defRPr sz="2200" b="0">
                <a:solidFill>
                  <a:schemeClr val="bg1"/>
                </a:solidFill>
                <a:latin typeface="Arial" panose="020B0604020202020204" pitchFamily="34" charset="0"/>
                <a:cs typeface="Arial" panose="020B0604020202020204" pitchFamily="34" charset="0"/>
              </a:defRPr>
            </a:lvl1pPr>
          </a:lstStyle>
          <a:p>
            <a:r>
              <a:rPr lang="en-US" altLang="et-EE"/>
              <a:t>Click to edit Master subtitle style</a:t>
            </a:r>
            <a:endParaRPr lang="et-EE" altLang="et-EE" dirty="0"/>
          </a:p>
        </p:txBody>
      </p:sp>
    </p:spTree>
    <p:extLst>
      <p:ext uri="{BB962C8B-B14F-4D97-AF65-F5344CB8AC3E}">
        <p14:creationId xmlns:p14="http://schemas.microsoft.com/office/powerpoint/2010/main" val="125175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3"/>
          <p:cNvSpPr>
            <a:spLocks noGrp="1"/>
          </p:cNvSpPr>
          <p:nvPr>
            <p:ph type="dt" sz="half" idx="10"/>
          </p:nvPr>
        </p:nvSpPr>
        <p:spPr/>
        <p:txBody>
          <a:bodyPr/>
          <a:lstStyle>
            <a:lvl1pPr>
              <a:defRPr/>
            </a:lvl1pPr>
          </a:lstStyle>
          <a:p>
            <a:pPr>
              <a:defRPr/>
            </a:pPr>
            <a:fld id="{65E149CD-753E-4104-9F7C-9C54A334F84D}" type="datetimeFigureOut">
              <a:rPr lang="et-EE"/>
              <a:pPr>
                <a:defRPr/>
              </a:pPr>
              <a:t>03.05.2022</a:t>
            </a:fld>
            <a:endParaRPr lang="et-EE"/>
          </a:p>
        </p:txBody>
      </p:sp>
      <p:sp>
        <p:nvSpPr>
          <p:cNvPr id="8" name="Footer Placeholder 4"/>
          <p:cNvSpPr>
            <a:spLocks noGrp="1"/>
          </p:cNvSpPr>
          <p:nvPr>
            <p:ph type="ftr" sz="quarter" idx="11"/>
          </p:nvPr>
        </p:nvSpPr>
        <p:spPr/>
        <p:txBody>
          <a:bodyPr/>
          <a:lstStyle>
            <a:lvl1pPr>
              <a:defRPr/>
            </a:lvl1pPr>
          </a:lstStyle>
          <a:p>
            <a:pPr>
              <a:defRPr/>
            </a:pPr>
            <a:endParaRPr lang="et-EE"/>
          </a:p>
        </p:txBody>
      </p:sp>
      <p:sp>
        <p:nvSpPr>
          <p:cNvPr id="9" name="Slide Number Placeholder 5"/>
          <p:cNvSpPr>
            <a:spLocks noGrp="1"/>
          </p:cNvSpPr>
          <p:nvPr>
            <p:ph type="sldNum" sz="quarter" idx="12"/>
          </p:nvPr>
        </p:nvSpPr>
        <p:spPr/>
        <p:txBody>
          <a:bodyPr/>
          <a:lstStyle>
            <a:lvl1pPr>
              <a:defRPr/>
            </a:lvl1pPr>
          </a:lstStyle>
          <a:p>
            <a:pPr>
              <a:defRPr/>
            </a:pPr>
            <a:fld id="{AFA38F7E-6E70-4072-B427-636CBAEE8082}" type="slidenum">
              <a:rPr lang="et-EE" altLang="et-EE"/>
              <a:pPr>
                <a:defRPr/>
              </a:pPr>
              <a:t>‹#›</a:t>
            </a:fld>
            <a:endParaRPr lang="et-EE" altLang="et-EE"/>
          </a:p>
        </p:txBody>
      </p:sp>
    </p:spTree>
    <p:extLst>
      <p:ext uri="{BB962C8B-B14F-4D97-AF65-F5344CB8AC3E}">
        <p14:creationId xmlns:p14="http://schemas.microsoft.com/office/powerpoint/2010/main" val="335574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3"/>
          <p:cNvSpPr>
            <a:spLocks noGrp="1"/>
          </p:cNvSpPr>
          <p:nvPr>
            <p:ph type="dt" sz="half" idx="10"/>
          </p:nvPr>
        </p:nvSpPr>
        <p:spPr/>
        <p:txBody>
          <a:bodyPr/>
          <a:lstStyle>
            <a:lvl1pPr>
              <a:defRPr/>
            </a:lvl1pPr>
          </a:lstStyle>
          <a:p>
            <a:pPr>
              <a:defRPr/>
            </a:pPr>
            <a:fld id="{223B3F5F-E519-466D-BBBB-C6533E844CC5}" type="datetimeFigureOut">
              <a:rPr lang="et-EE"/>
              <a:pPr>
                <a:defRPr/>
              </a:pPr>
              <a:t>03.05.2022</a:t>
            </a:fld>
            <a:endParaRPr lang="et-EE"/>
          </a:p>
        </p:txBody>
      </p:sp>
      <p:sp>
        <p:nvSpPr>
          <p:cNvPr id="4" name="Footer Placeholder 4"/>
          <p:cNvSpPr>
            <a:spLocks noGrp="1"/>
          </p:cNvSpPr>
          <p:nvPr>
            <p:ph type="ftr" sz="quarter" idx="11"/>
          </p:nvPr>
        </p:nvSpPr>
        <p:spPr/>
        <p:txBody>
          <a:bodyPr/>
          <a:lstStyle>
            <a:lvl1pPr>
              <a:defRPr/>
            </a:lvl1pPr>
          </a:lstStyle>
          <a:p>
            <a:pPr>
              <a:defRPr/>
            </a:pPr>
            <a:endParaRPr lang="et-EE"/>
          </a:p>
        </p:txBody>
      </p:sp>
      <p:sp>
        <p:nvSpPr>
          <p:cNvPr id="5" name="Slide Number Placeholder 5"/>
          <p:cNvSpPr>
            <a:spLocks noGrp="1"/>
          </p:cNvSpPr>
          <p:nvPr>
            <p:ph type="sldNum" sz="quarter" idx="12"/>
          </p:nvPr>
        </p:nvSpPr>
        <p:spPr/>
        <p:txBody>
          <a:bodyPr/>
          <a:lstStyle>
            <a:lvl1pPr>
              <a:defRPr/>
            </a:lvl1pPr>
          </a:lstStyle>
          <a:p>
            <a:pPr>
              <a:defRPr/>
            </a:pPr>
            <a:fld id="{4F0A58F9-24A5-43F4-92BB-96E5D48DDDD2}" type="slidenum">
              <a:rPr lang="et-EE" altLang="et-EE"/>
              <a:pPr>
                <a:defRPr/>
              </a:pPr>
              <a:t>‹#›</a:t>
            </a:fld>
            <a:endParaRPr lang="et-EE" altLang="et-EE"/>
          </a:p>
        </p:txBody>
      </p:sp>
    </p:spTree>
    <p:extLst>
      <p:ext uri="{BB962C8B-B14F-4D97-AF65-F5344CB8AC3E}">
        <p14:creationId xmlns:p14="http://schemas.microsoft.com/office/powerpoint/2010/main" val="750877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40D553-BD02-40F4-953A-4BFB2D1B95C9}" type="datetimeFigureOut">
              <a:rPr lang="et-EE"/>
              <a:pPr>
                <a:defRPr/>
              </a:pPr>
              <a:t>03.05.2022</a:t>
            </a:fld>
            <a:endParaRPr lang="et-EE"/>
          </a:p>
        </p:txBody>
      </p:sp>
      <p:sp>
        <p:nvSpPr>
          <p:cNvPr id="3" name="Footer Placeholder 4"/>
          <p:cNvSpPr>
            <a:spLocks noGrp="1"/>
          </p:cNvSpPr>
          <p:nvPr>
            <p:ph type="ftr" sz="quarter" idx="11"/>
          </p:nvPr>
        </p:nvSpPr>
        <p:spPr/>
        <p:txBody>
          <a:bodyPr/>
          <a:lstStyle>
            <a:lvl1pPr>
              <a:defRPr/>
            </a:lvl1pPr>
          </a:lstStyle>
          <a:p>
            <a:pPr>
              <a:defRPr/>
            </a:pPr>
            <a:endParaRPr lang="et-EE"/>
          </a:p>
        </p:txBody>
      </p:sp>
      <p:sp>
        <p:nvSpPr>
          <p:cNvPr id="4" name="Slide Number Placeholder 5"/>
          <p:cNvSpPr>
            <a:spLocks noGrp="1"/>
          </p:cNvSpPr>
          <p:nvPr>
            <p:ph type="sldNum" sz="quarter" idx="12"/>
          </p:nvPr>
        </p:nvSpPr>
        <p:spPr/>
        <p:txBody>
          <a:bodyPr/>
          <a:lstStyle>
            <a:lvl1pPr>
              <a:defRPr/>
            </a:lvl1pPr>
          </a:lstStyle>
          <a:p>
            <a:pPr>
              <a:defRPr/>
            </a:pPr>
            <a:fld id="{BDF82356-DD30-4CE6-A751-41E6BF73F2F9}" type="slidenum">
              <a:rPr lang="et-EE" altLang="et-EE"/>
              <a:pPr>
                <a:defRPr/>
              </a:pPr>
              <a:t>‹#›</a:t>
            </a:fld>
            <a:endParaRPr lang="et-EE" altLang="et-EE"/>
          </a:p>
        </p:txBody>
      </p:sp>
    </p:spTree>
    <p:extLst>
      <p:ext uri="{BB962C8B-B14F-4D97-AF65-F5344CB8AC3E}">
        <p14:creationId xmlns:p14="http://schemas.microsoft.com/office/powerpoint/2010/main" val="206590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C6DC28B-4193-44DA-9A7C-F0886785DFD4}" type="datetimeFigureOut">
              <a:rPr lang="et-EE"/>
              <a:pPr>
                <a:defRPr/>
              </a:pPr>
              <a:t>03.05.2022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FC094D16-E334-4365-B7D8-516F959903D1}" type="slidenum">
              <a:rPr lang="et-EE" altLang="et-EE"/>
              <a:pPr>
                <a:defRPr/>
              </a:pPr>
              <a:t>‹#›</a:t>
            </a:fld>
            <a:endParaRPr lang="et-EE" altLang="et-EE"/>
          </a:p>
        </p:txBody>
      </p:sp>
    </p:spTree>
    <p:extLst>
      <p:ext uri="{BB962C8B-B14F-4D97-AF65-F5344CB8AC3E}">
        <p14:creationId xmlns:p14="http://schemas.microsoft.com/office/powerpoint/2010/main" val="1645680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B5A71C9-EBB6-47AE-9608-226927EAD73C}" type="datetimeFigureOut">
              <a:rPr lang="et-EE"/>
              <a:pPr>
                <a:defRPr/>
              </a:pPr>
              <a:t>03.05.2022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8B3487B3-9F07-46C3-B6AE-8A3282F449C5}" type="slidenum">
              <a:rPr lang="et-EE" altLang="et-EE"/>
              <a:pPr>
                <a:defRPr/>
              </a:pPr>
              <a:t>‹#›</a:t>
            </a:fld>
            <a:endParaRPr lang="et-EE" altLang="et-EE"/>
          </a:p>
        </p:txBody>
      </p:sp>
    </p:spTree>
    <p:extLst>
      <p:ext uri="{BB962C8B-B14F-4D97-AF65-F5344CB8AC3E}">
        <p14:creationId xmlns:p14="http://schemas.microsoft.com/office/powerpoint/2010/main" val="3894916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7408EEB6-607D-42CC-88B1-294D305A83F5}" type="datetimeFigureOut">
              <a:rPr lang="et-EE"/>
              <a:pPr>
                <a:defRPr/>
              </a:pPr>
              <a:t>03.05.2022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5CD37527-AEE4-4E54-BA40-7F280D3750A7}" type="slidenum">
              <a:rPr lang="et-EE" altLang="et-EE"/>
              <a:pPr>
                <a:defRPr/>
              </a:pPr>
              <a:t>‹#›</a:t>
            </a:fld>
            <a:endParaRPr lang="et-EE" altLang="et-EE"/>
          </a:p>
        </p:txBody>
      </p:sp>
    </p:spTree>
    <p:extLst>
      <p:ext uri="{BB962C8B-B14F-4D97-AF65-F5344CB8AC3E}">
        <p14:creationId xmlns:p14="http://schemas.microsoft.com/office/powerpoint/2010/main" val="3843567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DF515BF3-EEA6-4850-823C-49E966253BF1}" type="datetimeFigureOut">
              <a:rPr lang="et-EE"/>
              <a:pPr>
                <a:defRPr/>
              </a:pPr>
              <a:t>03.05.2022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25559F31-F455-4FDD-BB26-C68CC50CAEC3}" type="slidenum">
              <a:rPr lang="et-EE" altLang="et-EE"/>
              <a:pPr>
                <a:defRPr/>
              </a:pPr>
              <a:t>‹#›</a:t>
            </a:fld>
            <a:endParaRPr lang="et-EE" altLang="et-EE"/>
          </a:p>
        </p:txBody>
      </p:sp>
    </p:spTree>
    <p:extLst>
      <p:ext uri="{BB962C8B-B14F-4D97-AF65-F5344CB8AC3E}">
        <p14:creationId xmlns:p14="http://schemas.microsoft.com/office/powerpoint/2010/main" val="270825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t-E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4520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609600" y="1600201"/>
            <a:ext cx="4718315" cy="40610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Content Placeholder 3"/>
          <p:cNvSpPr>
            <a:spLocks noGrp="1"/>
          </p:cNvSpPr>
          <p:nvPr>
            <p:ph sz="half" idx="2"/>
          </p:nvPr>
        </p:nvSpPr>
        <p:spPr>
          <a:xfrm>
            <a:off x="5616480" y="1600201"/>
            <a:ext cx="4800000" cy="40610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84265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1143000"/>
          </a:xfrm>
        </p:spPr>
        <p:txBody>
          <a:bodyPr/>
          <a:lstStyle/>
          <a:p>
            <a:r>
              <a:rPr lang="en-US" dirty="0"/>
              <a:t>Click to edit Master title style</a:t>
            </a:r>
            <a:endParaRPr lang="et-EE" dirty="0"/>
          </a:p>
        </p:txBody>
      </p:sp>
    </p:spTree>
    <p:extLst>
      <p:ext uri="{BB962C8B-B14F-4D97-AF65-F5344CB8AC3E}">
        <p14:creationId xmlns:p14="http://schemas.microsoft.com/office/powerpoint/2010/main" val="126757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74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t-E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a:defRPr/>
            </a:pPr>
            <a:fld id="{A15D3C96-8B71-43BD-9C12-5E3B8C702F7E}" type="datetimeFigureOut">
              <a:rPr lang="et-EE"/>
              <a:pPr>
                <a:defRPr/>
              </a:pPr>
              <a:t>03.05.2022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7A2E0796-A48E-4BB2-A4B9-ADB8A890B5C8}" type="slidenum">
              <a:rPr lang="et-EE" altLang="et-EE"/>
              <a:pPr>
                <a:defRPr/>
              </a:pPr>
              <a:t>‹#›</a:t>
            </a:fld>
            <a:endParaRPr lang="et-EE" altLang="et-EE"/>
          </a:p>
        </p:txBody>
      </p:sp>
    </p:spTree>
    <p:extLst>
      <p:ext uri="{BB962C8B-B14F-4D97-AF65-F5344CB8AC3E}">
        <p14:creationId xmlns:p14="http://schemas.microsoft.com/office/powerpoint/2010/main" val="27393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343E5C8F-0046-4C24-8E00-74AB27A9A2F0}" type="datetimeFigureOut">
              <a:rPr lang="et-EE"/>
              <a:pPr>
                <a:defRPr/>
              </a:pPr>
              <a:t>03.05.2022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9CEAB90B-F113-4100-863A-14FD9B78958F}" type="slidenum">
              <a:rPr lang="et-EE" altLang="et-EE"/>
              <a:pPr>
                <a:defRPr/>
              </a:pPr>
              <a:t>‹#›</a:t>
            </a:fld>
            <a:endParaRPr lang="et-EE" altLang="et-EE"/>
          </a:p>
        </p:txBody>
      </p:sp>
    </p:spTree>
    <p:extLst>
      <p:ext uri="{BB962C8B-B14F-4D97-AF65-F5344CB8AC3E}">
        <p14:creationId xmlns:p14="http://schemas.microsoft.com/office/powerpoint/2010/main" val="235281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D621BE-BAF8-4E2A-A75A-9B64EDFB99CF}" type="datetimeFigureOut">
              <a:rPr lang="et-EE"/>
              <a:pPr>
                <a:defRPr/>
              </a:pPr>
              <a:t>03.05.2022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321628CD-AE68-46D9-8E59-0509FDDE5FEF}" type="slidenum">
              <a:rPr lang="et-EE" altLang="et-EE"/>
              <a:pPr>
                <a:defRPr/>
              </a:pPr>
              <a:t>‹#›</a:t>
            </a:fld>
            <a:endParaRPr lang="et-EE" altLang="et-EE"/>
          </a:p>
        </p:txBody>
      </p:sp>
    </p:spTree>
    <p:extLst>
      <p:ext uri="{BB962C8B-B14F-4D97-AF65-F5344CB8AC3E}">
        <p14:creationId xmlns:p14="http://schemas.microsoft.com/office/powerpoint/2010/main" val="30900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3"/>
          <p:cNvSpPr>
            <a:spLocks noGrp="1"/>
          </p:cNvSpPr>
          <p:nvPr>
            <p:ph type="dt" sz="half" idx="10"/>
          </p:nvPr>
        </p:nvSpPr>
        <p:spPr/>
        <p:txBody>
          <a:bodyPr/>
          <a:lstStyle>
            <a:lvl1pPr>
              <a:defRPr/>
            </a:lvl1pPr>
          </a:lstStyle>
          <a:p>
            <a:pPr>
              <a:defRPr/>
            </a:pPr>
            <a:fld id="{FD85CD2A-6682-4C53-A689-BACBD931E883}" type="datetimeFigureOut">
              <a:rPr lang="et-EE"/>
              <a:pPr>
                <a:defRPr/>
              </a:pPr>
              <a:t>03.05.2022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14081F2F-C075-478E-A51F-2E1C655233EA}" type="slidenum">
              <a:rPr lang="et-EE" altLang="et-EE"/>
              <a:pPr>
                <a:defRPr/>
              </a:pPr>
              <a:t>‹#›</a:t>
            </a:fld>
            <a:endParaRPr lang="et-EE" altLang="et-EE"/>
          </a:p>
        </p:txBody>
      </p:sp>
    </p:spTree>
    <p:extLst>
      <p:ext uri="{BB962C8B-B14F-4D97-AF65-F5344CB8AC3E}">
        <p14:creationId xmlns:p14="http://schemas.microsoft.com/office/powerpoint/2010/main" val="698635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98059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a:t>Click to edit Master title style</a:t>
            </a:r>
            <a:endParaRPr lang="et-EE" altLang="et-EE"/>
          </a:p>
        </p:txBody>
      </p:sp>
      <p:sp>
        <p:nvSpPr>
          <p:cNvPr id="1027" name="Text Placeholder 2"/>
          <p:cNvSpPr>
            <a:spLocks noGrp="1"/>
          </p:cNvSpPr>
          <p:nvPr>
            <p:ph type="body" idx="1"/>
          </p:nvPr>
        </p:nvSpPr>
        <p:spPr bwMode="auto">
          <a:xfrm>
            <a:off x="609600" y="1600200"/>
            <a:ext cx="9805988"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endParaRPr lang="et-EE" altLang="et-EE"/>
          </a:p>
        </p:txBody>
      </p:sp>
    </p:spTree>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a:t>Click to edit Master title style</a:t>
            </a:r>
            <a:endParaRPr lang="et-EE" altLang="et-EE"/>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endParaRPr lang="et-EE" altLang="et-E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A6338B6-83F4-4116-B131-B647B6ACEDCB}" type="datetimeFigureOut">
              <a:rPr lang="et-EE"/>
              <a:pPr>
                <a:defRPr/>
              </a:pPr>
              <a:t>03.05.2022</a:t>
            </a:fld>
            <a:endParaRPr lang="et-E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t-E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DA00827-794E-42E2-9EB5-6E1D7FDFF32D}" type="slidenum">
              <a:rPr lang="et-EE" altLang="et-EE"/>
              <a:pPr>
                <a:defRPr/>
              </a:pPr>
              <a:t>‹#›</a:t>
            </a:fld>
            <a:endParaRPr lang="et-EE" altLang="et-EE"/>
          </a:p>
        </p:txBody>
      </p:sp>
    </p:spTree>
    <p:extLst>
      <p:ext uri="{BB962C8B-B14F-4D97-AF65-F5344CB8AC3E}">
        <p14:creationId xmlns:p14="http://schemas.microsoft.com/office/powerpoint/2010/main" val="181524883"/>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02631" y="2799605"/>
            <a:ext cx="10153128" cy="1470025"/>
          </a:xfrm>
        </p:spPr>
        <p:txBody>
          <a:bodyPr/>
          <a:lstStyle/>
          <a:p>
            <a:pPr algn="l" eaLnBrk="1" hangingPunct="1"/>
            <a:r>
              <a:rPr lang="et-EE" altLang="et-EE" dirty="0" err="1">
                <a:solidFill>
                  <a:schemeClr val="bg1"/>
                </a:solidFill>
                <a:latin typeface="Arial" panose="020B0604020202020204" pitchFamily="34" charset="0"/>
                <a:ea typeface="Roboto" panose="02000000000000000000" pitchFamily="2" charset="0"/>
                <a:cs typeface="Arial" panose="020B0604020202020204" pitchFamily="34" charset="0"/>
              </a:rPr>
              <a:t>Sisekaitse</a:t>
            </a:r>
            <a:r>
              <a:rPr lang="et-EE" altLang="et-EE" dirty="0">
                <a:solidFill>
                  <a:schemeClr val="bg1"/>
                </a:solidFill>
                <a:latin typeface="Arial" panose="020B0604020202020204" pitchFamily="34" charset="0"/>
                <a:ea typeface="Roboto" panose="02000000000000000000" pitchFamily="2" charset="0"/>
                <a:cs typeface="Arial" panose="020B0604020202020204" pitchFamily="34" charset="0"/>
              </a:rPr>
              <a:t> – Eesti esimene kaitseliin</a:t>
            </a:r>
            <a:br>
              <a:rPr lang="et-EE" altLang="et-EE" dirty="0">
                <a:solidFill>
                  <a:schemeClr val="bg1"/>
                </a:solidFill>
                <a:latin typeface="Arial" panose="020B0604020202020204" pitchFamily="34" charset="0"/>
                <a:ea typeface="Roboto" panose="02000000000000000000" pitchFamily="2" charset="0"/>
                <a:cs typeface="Arial" panose="020B0604020202020204" pitchFamily="34" charset="0"/>
              </a:rPr>
            </a:br>
            <a:r>
              <a:rPr lang="et-EE" altLang="et-EE" dirty="0">
                <a:ea typeface="Roboto" panose="02000000000000000000" pitchFamily="2" charset="0"/>
              </a:rPr>
              <a:t>Siseministeeriumi valitsemisala</a:t>
            </a:r>
            <a:endParaRPr lang="en-GB" altLang="et-EE"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6" name="Subtitle 2"/>
          <p:cNvSpPr>
            <a:spLocks noGrp="1"/>
          </p:cNvSpPr>
          <p:nvPr>
            <p:ph type="subTitle" idx="1"/>
          </p:nvPr>
        </p:nvSpPr>
        <p:spPr>
          <a:xfrm>
            <a:off x="1202631" y="4269630"/>
            <a:ext cx="6400800" cy="1752600"/>
          </a:xfrm>
        </p:spPr>
        <p:txBody>
          <a:bodyPr/>
          <a:lstStyle/>
          <a:p>
            <a:pPr algn="l" eaLnBrk="1" hangingPunct="1"/>
            <a:endParaRPr lang="et-EE" altLang="et-EE" sz="22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090375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7068" y="404664"/>
            <a:ext cx="7123178" cy="1143000"/>
          </a:xfrm>
        </p:spPr>
        <p:txBody>
          <a:bodyPr/>
          <a:lstStyle/>
          <a:p>
            <a:pPr algn="l" eaLnBrk="1" hangingPunct="1"/>
            <a:r>
              <a:rPr lang="et-EE" altLang="et-EE" sz="4000" b="1" dirty="0">
                <a:solidFill>
                  <a:srgbClr val="0070C0"/>
                </a:solidFill>
                <a:latin typeface="Arial" panose="020B0604020202020204" pitchFamily="34" charset="0"/>
                <a:cs typeface="Arial" panose="020B0604020202020204" pitchFamily="34" charset="0"/>
              </a:rPr>
              <a:t>Mida me teeme</a:t>
            </a:r>
            <a:r>
              <a:rPr lang="en-GB" altLang="et-EE" sz="4000" b="1" dirty="0">
                <a:solidFill>
                  <a:srgbClr val="0070C0"/>
                </a:solidFill>
                <a:latin typeface="Arial" panose="020B0604020202020204" pitchFamily="34" charset="0"/>
                <a:cs typeface="Arial" panose="020B0604020202020204" pitchFamily="34" charset="0"/>
              </a:rPr>
              <a:t>? 2/8</a:t>
            </a:r>
          </a:p>
        </p:txBody>
      </p:sp>
      <p:sp>
        <p:nvSpPr>
          <p:cNvPr id="5" name="Content Placeholder 7"/>
          <p:cNvSpPr>
            <a:spLocks noGrp="1"/>
          </p:cNvSpPr>
          <p:nvPr>
            <p:ph idx="1"/>
          </p:nvPr>
        </p:nvSpPr>
        <p:spPr>
          <a:xfrm>
            <a:off x="482458" y="1628800"/>
            <a:ext cx="5863843" cy="4060825"/>
          </a:xfrm>
        </p:spPr>
        <p:txBody>
          <a:bodyPr/>
          <a:lstStyle/>
          <a:p>
            <a:pPr marL="0" indent="0">
              <a:buNone/>
              <a:defRPr/>
            </a:pPr>
            <a:r>
              <a:rPr lang="et-EE" sz="2000" b="1" dirty="0">
                <a:solidFill>
                  <a:srgbClr val="0070C0"/>
                </a:solidFill>
                <a:latin typeface="Arial" panose="020B0604020202020204" pitchFamily="34" charset="0"/>
                <a:cs typeface="Arial" panose="020B0604020202020204" pitchFamily="34" charset="0"/>
              </a:rPr>
              <a:t>Avalik kord ja </a:t>
            </a:r>
            <a:r>
              <a:rPr lang="et-EE" sz="2000" b="1" dirty="0" err="1">
                <a:solidFill>
                  <a:srgbClr val="0070C0"/>
                </a:solidFill>
                <a:latin typeface="Arial" panose="020B0604020202020204" pitchFamily="34" charset="0"/>
                <a:cs typeface="Arial" panose="020B0604020202020204" pitchFamily="34" charset="0"/>
              </a:rPr>
              <a:t>sisejulgeolek</a:t>
            </a:r>
            <a:endParaRPr lang="en-GB" sz="2000" b="1" dirty="0">
              <a:solidFill>
                <a:srgbClr val="0070C0"/>
              </a:solidFill>
              <a:latin typeface="Arial" panose="020B0604020202020204" pitchFamily="34" charset="0"/>
              <a:cs typeface="Arial" panose="020B0604020202020204" pitchFamily="34" charset="0"/>
            </a:endParaRPr>
          </a:p>
          <a:p>
            <a:pPr>
              <a:buFont typeface="Arial" charset="0"/>
              <a:buChar char="•"/>
              <a:defRPr/>
            </a:pPr>
            <a:r>
              <a:rPr lang="et-EE" sz="2000" dirty="0">
                <a:latin typeface="Arial" panose="020B0604020202020204" pitchFamily="34" charset="0"/>
                <a:cs typeface="Arial" panose="020B0604020202020204" pitchFamily="34" charset="0"/>
              </a:rPr>
              <a:t>Avalikku korda aitab tagada politsei, nende kiire </a:t>
            </a:r>
            <a:r>
              <a:rPr lang="et-EE" sz="2000" dirty="0" err="1">
                <a:latin typeface="Arial" panose="020B0604020202020204" pitchFamily="34" charset="0"/>
                <a:cs typeface="Arial" panose="020B0604020202020204" pitchFamily="34" charset="0"/>
              </a:rPr>
              <a:t>kohalejõudmise</a:t>
            </a:r>
            <a:r>
              <a:rPr lang="et-EE" sz="2000" dirty="0">
                <a:latin typeface="Arial" panose="020B0604020202020204" pitchFamily="34" charset="0"/>
                <a:cs typeface="Arial" panose="020B0604020202020204" pitchFamily="34" charset="0"/>
              </a:rPr>
              <a:t> korraldab häirekeskus.</a:t>
            </a:r>
          </a:p>
          <a:p>
            <a:pPr>
              <a:buFont typeface="Arial" charset="0"/>
              <a:buChar char="•"/>
              <a:defRPr/>
            </a:pPr>
            <a:r>
              <a:rPr lang="et-EE" sz="2000" dirty="0">
                <a:latin typeface="Arial" panose="020B0604020202020204" pitchFamily="34" charset="0"/>
                <a:cs typeface="Arial" panose="020B0604020202020204" pitchFamily="34" charset="0"/>
              </a:rPr>
              <a:t>Riigil üksi on keeruline korrarikkumisi vältida – meenutame inimestele, et seaduskuulekalt käitudes saab eelkõige inimene aidata avalikku korda tagada.</a:t>
            </a:r>
          </a:p>
          <a:p>
            <a:pPr>
              <a:buFont typeface="Arial" charset="0"/>
              <a:buChar char="•"/>
              <a:defRPr/>
            </a:pPr>
            <a:r>
              <a:rPr lang="et-EE" sz="2000" dirty="0">
                <a:latin typeface="Arial" panose="020B0604020202020204" pitchFamily="34" charset="0"/>
                <a:cs typeface="Arial" panose="020B0604020202020204" pitchFamily="34" charset="0"/>
              </a:rPr>
              <a:t>Võitlust terrorismi, massikorratuste, </a:t>
            </a:r>
            <a:r>
              <a:rPr lang="et-EE" sz="2000" dirty="0" err="1">
                <a:latin typeface="Arial" panose="020B0604020202020204" pitchFamily="34" charset="0"/>
                <a:cs typeface="Arial" panose="020B0604020202020204" pitchFamily="34" charset="0"/>
              </a:rPr>
              <a:t>küberkuritegevuse</a:t>
            </a:r>
            <a:r>
              <a:rPr lang="et-EE" sz="2000" dirty="0">
                <a:latin typeface="Arial" panose="020B0604020202020204" pitchFamily="34" charset="0"/>
                <a:cs typeface="Arial" panose="020B0604020202020204" pitchFamily="34" charset="0"/>
              </a:rPr>
              <a:t> ja korruptsiooni vastu aitavad tagada politsei- ja piirivalveamet ning kaitsepolitseiamet.</a:t>
            </a:r>
          </a:p>
          <a:p>
            <a:pPr eaLnBrk="1" hangingPunct="1">
              <a:buFont typeface="Arial" charset="0"/>
              <a:buChar char="•"/>
              <a:defRPr/>
            </a:pPr>
            <a:endParaRPr lang="et-EE" altLang="et-EE" sz="2000" b="1" dirty="0">
              <a:latin typeface="Arial" panose="020B0604020202020204" pitchFamily="34" charset="0"/>
              <a:cs typeface="Arial" panose="020B0604020202020204" pitchFamily="34" charset="0"/>
            </a:endParaRPr>
          </a:p>
          <a:p>
            <a:pPr eaLnBrk="1" hangingPunct="1">
              <a:buFont typeface="Arial" charset="0"/>
              <a:buChar char="•"/>
              <a:defRPr/>
            </a:pPr>
            <a:endParaRPr lang="en-GB" altLang="et-EE" sz="2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6787" r="6883"/>
          <a:stretch/>
        </p:blipFill>
        <p:spPr>
          <a:xfrm>
            <a:off x="6359351" y="21686"/>
            <a:ext cx="5832649" cy="6858000"/>
          </a:xfrm>
          <a:prstGeom prst="rect">
            <a:avLst/>
          </a:prstGeom>
        </p:spPr>
      </p:pic>
    </p:spTree>
    <p:extLst>
      <p:ext uri="{BB962C8B-B14F-4D97-AF65-F5344CB8AC3E}">
        <p14:creationId xmlns:p14="http://schemas.microsoft.com/office/powerpoint/2010/main" val="335488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9229" y="202083"/>
            <a:ext cx="7547489" cy="1143000"/>
          </a:xfrm>
        </p:spPr>
        <p:txBody>
          <a:bodyPr/>
          <a:lstStyle/>
          <a:p>
            <a:pPr algn="l" eaLnBrk="1" hangingPunct="1"/>
            <a:r>
              <a:rPr lang="et-EE" altLang="et-EE" sz="4000" b="1" dirty="0">
                <a:solidFill>
                  <a:srgbClr val="0070C0"/>
                </a:solidFill>
                <a:latin typeface="Arial" panose="020B0604020202020204" pitchFamily="34" charset="0"/>
                <a:cs typeface="Arial" panose="020B0604020202020204" pitchFamily="34" charset="0"/>
              </a:rPr>
              <a:t>Mida me teeme</a:t>
            </a:r>
            <a:r>
              <a:rPr lang="en-GB" altLang="et-EE" sz="4000" b="1" dirty="0">
                <a:solidFill>
                  <a:srgbClr val="0070C0"/>
                </a:solidFill>
                <a:latin typeface="Arial" panose="020B0604020202020204" pitchFamily="34" charset="0"/>
                <a:cs typeface="Arial" panose="020B0604020202020204" pitchFamily="34" charset="0"/>
              </a:rPr>
              <a:t>? 3/8</a:t>
            </a:r>
          </a:p>
        </p:txBody>
      </p:sp>
      <p:sp>
        <p:nvSpPr>
          <p:cNvPr id="5" name="Content Placeholder 7"/>
          <p:cNvSpPr>
            <a:spLocks noGrp="1"/>
          </p:cNvSpPr>
          <p:nvPr>
            <p:ph idx="1"/>
          </p:nvPr>
        </p:nvSpPr>
        <p:spPr>
          <a:xfrm>
            <a:off x="359229" y="1268760"/>
            <a:ext cx="5808238" cy="4060825"/>
          </a:xfrm>
        </p:spPr>
        <p:txBody>
          <a:bodyPr/>
          <a:lstStyle/>
          <a:p>
            <a:pPr marL="0" indent="0">
              <a:buFont typeface="Arial" charset="0"/>
              <a:buNone/>
              <a:defRPr/>
            </a:pPr>
            <a:r>
              <a:rPr lang="et-EE" sz="2000" b="1" dirty="0">
                <a:solidFill>
                  <a:srgbClr val="0070C0"/>
                </a:solidFill>
                <a:latin typeface="Arial" panose="020B0604020202020204" pitchFamily="34" charset="0"/>
                <a:cs typeface="Arial" panose="020B0604020202020204" pitchFamily="34" charset="0"/>
              </a:rPr>
              <a:t>Pääste</a:t>
            </a:r>
          </a:p>
          <a:p>
            <a:pPr>
              <a:buFont typeface="Arial" charset="0"/>
              <a:buChar char="•"/>
              <a:defRPr/>
            </a:pPr>
            <a:r>
              <a:rPr lang="et-EE" sz="2000" dirty="0">
                <a:latin typeface="Arial" panose="020B0604020202020204" pitchFamily="34" charset="0"/>
                <a:cs typeface="Arial" panose="020B0604020202020204" pitchFamily="34" charset="0"/>
              </a:rPr>
              <a:t>Eestis on 72 päästekomandot, kes päästavad igapäevaselt inimeste elusid ja vara, tegelevad tuleohutusjärelevalve, demineerimise, ennetustöö ja kriisireguleerimisega.</a:t>
            </a:r>
          </a:p>
          <a:p>
            <a:pPr>
              <a:buFont typeface="Arial" charset="0"/>
              <a:buChar char="•"/>
              <a:defRPr/>
            </a:pPr>
            <a:r>
              <a:rPr lang="et-EE" sz="2000" dirty="0">
                <a:latin typeface="Arial" panose="020B0604020202020204" pitchFamily="34" charset="0"/>
                <a:cs typeface="Arial" panose="020B0604020202020204" pitchFamily="34" charset="0"/>
              </a:rPr>
              <a:t>Elupäästevõimekusega päästemeeskond jõuab abivajajani keskmiselt 8 minuti ja 53 sekundiga.</a:t>
            </a:r>
          </a:p>
          <a:p>
            <a:pPr marL="0" indent="0">
              <a:buFont typeface="Arial" charset="0"/>
              <a:buNone/>
              <a:defRPr/>
            </a:pPr>
            <a:br>
              <a:rPr lang="et-EE" sz="2000" b="1" dirty="0">
                <a:solidFill>
                  <a:srgbClr val="0070C0"/>
                </a:solidFill>
                <a:latin typeface="Arial" panose="020B0604020202020204" pitchFamily="34" charset="0"/>
                <a:cs typeface="Arial" panose="020B0604020202020204" pitchFamily="34" charset="0"/>
              </a:rPr>
            </a:br>
            <a:r>
              <a:rPr lang="et-EE" sz="2000" b="1" dirty="0">
                <a:solidFill>
                  <a:srgbClr val="0070C0"/>
                </a:solidFill>
                <a:latin typeface="Arial" panose="020B0604020202020204" pitchFamily="34" charset="0"/>
                <a:cs typeface="Arial" panose="020B0604020202020204" pitchFamily="34" charset="0"/>
              </a:rPr>
              <a:t>Kriisireguleerimine</a:t>
            </a:r>
          </a:p>
          <a:p>
            <a:pPr>
              <a:buFont typeface="Arial" charset="0"/>
              <a:buChar char="•"/>
              <a:defRPr/>
            </a:pPr>
            <a:r>
              <a:rPr lang="et-EE" sz="2000" dirty="0">
                <a:latin typeface="Arial" panose="020B0604020202020204" pitchFamily="34" charset="0"/>
                <a:cs typeface="Arial" panose="020B0604020202020204" pitchFamily="34" charset="0"/>
              </a:rPr>
              <a:t>Olemaks valmis hädaolukordadeks, koostame riskianalüüse ja kriisiplaane ning harjutame hädaolukordade lahendamist õppustel.</a:t>
            </a:r>
          </a:p>
        </p:txBody>
      </p:sp>
      <p:pic>
        <p:nvPicPr>
          <p:cNvPr id="6" name="Picture 5"/>
          <p:cNvPicPr>
            <a:picLocks noChangeAspect="1"/>
          </p:cNvPicPr>
          <p:nvPr/>
        </p:nvPicPr>
        <p:blipFill rotWithShape="1">
          <a:blip r:embed="rId3"/>
          <a:srcRect l="2765"/>
          <a:stretch/>
        </p:blipFill>
        <p:spPr>
          <a:xfrm>
            <a:off x="6312023" y="-2342"/>
            <a:ext cx="5879977" cy="6860342"/>
          </a:xfrm>
          <a:prstGeom prst="rect">
            <a:avLst/>
          </a:prstGeom>
        </p:spPr>
      </p:pic>
    </p:spTree>
    <p:extLst>
      <p:ext uri="{BB962C8B-B14F-4D97-AF65-F5344CB8AC3E}">
        <p14:creationId xmlns:p14="http://schemas.microsoft.com/office/powerpoint/2010/main" val="351589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7368" y="0"/>
            <a:ext cx="7355334" cy="1143000"/>
          </a:xfrm>
        </p:spPr>
        <p:txBody>
          <a:bodyPr/>
          <a:lstStyle/>
          <a:p>
            <a:pPr algn="l" eaLnBrk="1" hangingPunct="1"/>
            <a:r>
              <a:rPr lang="et-EE" altLang="et-EE" sz="4000" b="1" dirty="0">
                <a:solidFill>
                  <a:srgbClr val="0070C0"/>
                </a:solidFill>
                <a:latin typeface="Arial" panose="020B0604020202020204" pitchFamily="34" charset="0"/>
                <a:cs typeface="Arial" panose="020B0604020202020204" pitchFamily="34" charset="0"/>
              </a:rPr>
              <a:t>Mida me teeme</a:t>
            </a:r>
            <a:r>
              <a:rPr lang="en-GB" altLang="et-EE" sz="4000" b="1" dirty="0">
                <a:solidFill>
                  <a:srgbClr val="0070C0"/>
                </a:solidFill>
                <a:latin typeface="Arial" panose="020B0604020202020204" pitchFamily="34" charset="0"/>
                <a:cs typeface="Arial" panose="020B0604020202020204" pitchFamily="34" charset="0"/>
              </a:rPr>
              <a:t>? 4/8</a:t>
            </a:r>
          </a:p>
        </p:txBody>
      </p:sp>
      <p:sp>
        <p:nvSpPr>
          <p:cNvPr id="5" name="Content Placeholder 7"/>
          <p:cNvSpPr>
            <a:spLocks noGrp="1"/>
          </p:cNvSpPr>
          <p:nvPr>
            <p:ph idx="1"/>
          </p:nvPr>
        </p:nvSpPr>
        <p:spPr>
          <a:xfrm>
            <a:off x="407368" y="1143000"/>
            <a:ext cx="6408712" cy="4060825"/>
          </a:xfrm>
        </p:spPr>
        <p:txBody>
          <a:bodyPr/>
          <a:lstStyle/>
          <a:p>
            <a:pPr marL="0" indent="0">
              <a:buFont typeface="Arial" charset="0"/>
              <a:buNone/>
              <a:defRPr/>
            </a:pPr>
            <a:r>
              <a:rPr lang="et-EE" sz="2000" b="1" dirty="0">
                <a:solidFill>
                  <a:srgbClr val="0070C0"/>
                </a:solidFill>
                <a:latin typeface="Arial" panose="020B0604020202020204" pitchFamily="34" charset="0"/>
                <a:cs typeface="Arial" panose="020B0604020202020204" pitchFamily="34" charset="0"/>
              </a:rPr>
              <a:t>Kiire abi</a:t>
            </a:r>
          </a:p>
          <a:p>
            <a:pPr>
              <a:buFont typeface="Arial" charset="0"/>
              <a:buChar char="•"/>
              <a:defRPr/>
            </a:pPr>
            <a:r>
              <a:rPr lang="et-EE" sz="2000" dirty="0">
                <a:latin typeface="Arial" panose="020B0604020202020204" pitchFamily="34" charset="0"/>
                <a:cs typeface="Arial" panose="020B0604020202020204" pitchFamily="34" charset="0"/>
              </a:rPr>
              <a:t>Alates 2020. aastast on kasutuses riigi kriisiinfo telefon 1247</a:t>
            </a:r>
          </a:p>
          <a:p>
            <a:pPr>
              <a:buFont typeface="Arial" charset="0"/>
              <a:buChar char="•"/>
              <a:defRPr/>
            </a:pPr>
            <a:r>
              <a:rPr lang="et-EE" sz="2000" dirty="0">
                <a:latin typeface="Arial" panose="020B0604020202020204" pitchFamily="34" charset="0"/>
                <a:cs typeface="Arial" panose="020B0604020202020204" pitchFamily="34" charset="0"/>
              </a:rPr>
              <a:t>Alates 2015. aastast saab Eestis nii politseid, päästet kui kiirabi kutsuda ühelt hädaabinumbrilt 112. See on muutnud abi saamise </a:t>
            </a:r>
            <a:r>
              <a:rPr lang="et-EE" sz="2000" dirty="0" err="1">
                <a:latin typeface="Arial" panose="020B0604020202020204" pitchFamily="34" charset="0"/>
                <a:cs typeface="Arial" panose="020B0604020202020204" pitchFamily="34" charset="0"/>
              </a:rPr>
              <a:t>kutsuja</a:t>
            </a:r>
            <a:r>
              <a:rPr lang="et-EE" sz="2000" dirty="0">
                <a:latin typeface="Arial" panose="020B0604020202020204" pitchFamily="34" charset="0"/>
                <a:cs typeface="Arial" panose="020B0604020202020204" pitchFamily="34" charset="0"/>
              </a:rPr>
              <a:t> jaoks lihtsamaks ja kiiremaks.</a:t>
            </a:r>
          </a:p>
          <a:p>
            <a:pPr>
              <a:buFont typeface="Arial" charset="0"/>
              <a:buChar char="•"/>
              <a:defRPr/>
            </a:pPr>
            <a:r>
              <a:rPr lang="et-EE" sz="2000" dirty="0">
                <a:latin typeface="Arial" panose="020B0604020202020204" pitchFamily="34" charset="0"/>
                <a:cs typeface="Arial" panose="020B0604020202020204" pitchFamily="34" charset="0"/>
              </a:rPr>
              <a:t>Kõigi valdkondade hädaabikõnede vastuvõtjad töötavad ühistes töösaalides, mis hõlbustab omavahelist suhtlust.</a:t>
            </a:r>
          </a:p>
          <a:p>
            <a:pPr>
              <a:buFont typeface="Arial" charset="0"/>
              <a:buChar char="•"/>
              <a:defRPr/>
            </a:pPr>
            <a:r>
              <a:rPr lang="et-EE" sz="2000" dirty="0">
                <a:latin typeface="Arial" panose="020B0604020202020204" pitchFamily="34" charset="0"/>
                <a:cs typeface="Arial" panose="020B0604020202020204" pitchFamily="34" charset="0"/>
              </a:rPr>
              <a:t>2014. aastast võeti kasutusele </a:t>
            </a:r>
            <a:r>
              <a:rPr lang="et-EE" sz="2000" dirty="0" err="1">
                <a:latin typeface="Arial" panose="020B0604020202020204" pitchFamily="34" charset="0"/>
                <a:cs typeface="Arial" panose="020B0604020202020204" pitchFamily="34" charset="0"/>
              </a:rPr>
              <a:t>digikaart</a:t>
            </a:r>
            <a:r>
              <a:rPr lang="et-EE" sz="2000" dirty="0">
                <a:latin typeface="Arial" panose="020B0604020202020204" pitchFamily="34" charset="0"/>
                <a:cs typeface="Arial" panose="020B0604020202020204" pitchFamily="34" charset="0"/>
              </a:rPr>
              <a:t> GIS-112, mis võimaldab abivajaja asukoha telefonikõne järgi kaardil positsioneerida ja kiirendab abi </a:t>
            </a:r>
            <a:r>
              <a:rPr lang="et-EE" sz="2000" dirty="0" err="1">
                <a:latin typeface="Arial" panose="020B0604020202020204" pitchFamily="34" charset="0"/>
                <a:cs typeface="Arial" panose="020B0604020202020204" pitchFamily="34" charset="0"/>
              </a:rPr>
              <a:t>kohalejõudmist</a:t>
            </a:r>
            <a:r>
              <a:rPr lang="et-EE" sz="2000" dirty="0">
                <a:latin typeface="Arial" panose="020B0604020202020204" pitchFamily="34" charset="0"/>
                <a:cs typeface="Arial" panose="020B0604020202020204" pitchFamily="34" charset="0"/>
              </a:rPr>
              <a:t>.</a:t>
            </a:r>
          </a:p>
          <a:p>
            <a:pPr marL="0" indent="0">
              <a:buNone/>
              <a:defRPr/>
            </a:pPr>
            <a:endParaRPr lang="en-GB" sz="2000" dirty="0">
              <a:latin typeface="Arial" panose="020B0604020202020204" pitchFamily="34" charset="0"/>
              <a:cs typeface="Arial" panose="020B0604020202020204" pitchFamily="34" charset="0"/>
            </a:endParaRPr>
          </a:p>
        </p:txBody>
      </p:sp>
      <p:pic>
        <p:nvPicPr>
          <p:cNvPr id="6" name="Picture 4" descr="HÃ¤irekeskus sai mullu 129 eCall kÃµnet"/>
          <p:cNvPicPr>
            <a:picLocks noChangeAspect="1" noChangeArrowheads="1"/>
          </p:cNvPicPr>
          <p:nvPr/>
        </p:nvPicPr>
        <p:blipFill rotWithShape="1">
          <a:blip r:embed="rId2">
            <a:extLst>
              <a:ext uri="{28A0092B-C50C-407E-A947-70E740481C1C}">
                <a14:useLocalDpi xmlns:a14="http://schemas.microsoft.com/office/drawing/2010/main" val="0"/>
              </a:ext>
            </a:extLst>
          </a:blip>
          <a:srcRect l="39667" r="10205"/>
          <a:stretch/>
        </p:blipFill>
        <p:spPr bwMode="auto">
          <a:xfrm>
            <a:off x="7046729" y="0"/>
            <a:ext cx="5184576" cy="689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6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22490" y="27856"/>
            <a:ext cx="7350974" cy="1024880"/>
          </a:xfrm>
        </p:spPr>
        <p:txBody>
          <a:bodyPr/>
          <a:lstStyle/>
          <a:p>
            <a:pPr algn="l" eaLnBrk="1" hangingPunct="1"/>
            <a:r>
              <a:rPr lang="et-EE" altLang="et-EE" sz="4000" b="1" dirty="0">
                <a:solidFill>
                  <a:srgbClr val="0070C0"/>
                </a:solidFill>
                <a:latin typeface="Arial" panose="020B0604020202020204" pitchFamily="34" charset="0"/>
                <a:cs typeface="Arial" panose="020B0604020202020204" pitchFamily="34" charset="0"/>
              </a:rPr>
              <a:t>Mida me teeme? 5/8</a:t>
            </a:r>
          </a:p>
        </p:txBody>
      </p:sp>
      <p:sp>
        <p:nvSpPr>
          <p:cNvPr id="5" name="Content Placeholder 7"/>
          <p:cNvSpPr>
            <a:spLocks noGrp="1"/>
          </p:cNvSpPr>
          <p:nvPr>
            <p:ph idx="1"/>
          </p:nvPr>
        </p:nvSpPr>
        <p:spPr>
          <a:xfrm>
            <a:off x="522490" y="1268760"/>
            <a:ext cx="6628950" cy="4060825"/>
          </a:xfrm>
        </p:spPr>
        <p:txBody>
          <a:bodyPr/>
          <a:lstStyle/>
          <a:p>
            <a:pPr marL="0" indent="0">
              <a:buFont typeface="Arial" charset="0"/>
              <a:buNone/>
              <a:defRPr/>
            </a:pPr>
            <a:r>
              <a:rPr lang="et-EE" sz="2000" b="1" dirty="0">
                <a:solidFill>
                  <a:srgbClr val="0070C0"/>
                </a:solidFill>
                <a:latin typeface="Arial" panose="020B0604020202020204" pitchFamily="34" charset="0"/>
                <a:cs typeface="Arial" panose="020B0604020202020204" pitchFamily="34" charset="0"/>
              </a:rPr>
              <a:t>Piirivalve</a:t>
            </a:r>
          </a:p>
          <a:p>
            <a:pPr>
              <a:buFont typeface="Arial" charset="0"/>
              <a:buChar char="•"/>
              <a:defRPr/>
            </a:pPr>
            <a:r>
              <a:rPr lang="et-EE" sz="2000" dirty="0">
                <a:latin typeface="Arial" panose="020B0604020202020204" pitchFamily="34" charset="0"/>
                <a:cs typeface="Arial" panose="020B0604020202020204" pitchFamily="34" charset="0"/>
              </a:rPr>
              <a:t>Eesti valvab Schengeni </a:t>
            </a:r>
            <a:r>
              <a:rPr lang="et-EE" sz="2000" dirty="0" err="1">
                <a:latin typeface="Arial" panose="020B0604020202020204" pitchFamily="34" charset="0"/>
                <a:cs typeface="Arial" panose="020B0604020202020204" pitchFamily="34" charset="0"/>
              </a:rPr>
              <a:t>välispiiri</a:t>
            </a:r>
            <a:r>
              <a:rPr lang="et-EE" sz="2000" dirty="0">
                <a:latin typeface="Arial" panose="020B0604020202020204" pitchFamily="34" charset="0"/>
                <a:cs typeface="Arial" panose="020B0604020202020204" pitchFamily="34" charset="0"/>
              </a:rPr>
              <a:t> rohkem kui 1100 kilomeetri ulatuses, millest 767 kilomeetrit moodustab mere- ja 338 kilomeetrit maismaapiir.</a:t>
            </a:r>
          </a:p>
          <a:p>
            <a:pPr>
              <a:buFont typeface="Arial" charset="0"/>
              <a:buChar char="•"/>
              <a:defRPr/>
            </a:pPr>
            <a:r>
              <a:rPr lang="et-EE" sz="2000" dirty="0">
                <a:latin typeface="Arial" panose="020B0604020202020204" pitchFamily="34" charset="0"/>
                <a:cs typeface="Arial" panose="020B0604020202020204" pitchFamily="34" charset="0"/>
              </a:rPr>
              <a:t>Ehitustegevus Eesti-Venemaa vahelisel kontrolljoonel jaguneb kolmeks suuremaks lõiguks:</a:t>
            </a:r>
          </a:p>
          <a:p>
            <a:pPr lvl="1">
              <a:buFont typeface="Arial" charset="0"/>
              <a:buChar char="•"/>
              <a:defRPr/>
            </a:pPr>
            <a:r>
              <a:rPr lang="et-EE" sz="2000" dirty="0">
                <a:latin typeface="Arial" panose="020B0604020202020204" pitchFamily="34" charset="0"/>
                <a:cs typeface="Arial" panose="020B0604020202020204" pitchFamily="34" charset="0"/>
              </a:rPr>
              <a:t>Narva jõe arendustegevused (76,7 km)</a:t>
            </a:r>
          </a:p>
          <a:p>
            <a:pPr lvl="1">
              <a:buFont typeface="Arial" charset="0"/>
              <a:buChar char="•"/>
              <a:defRPr/>
            </a:pPr>
            <a:r>
              <a:rPr lang="et-EE" sz="2000" dirty="0">
                <a:latin typeface="Arial" panose="020B0604020202020204" pitchFamily="34" charset="0"/>
                <a:cs typeface="Arial" panose="020B0604020202020204" pitchFamily="34" charset="0"/>
              </a:rPr>
              <a:t>Peipsi järvistu arendustegevused (126,3 km)</a:t>
            </a:r>
          </a:p>
          <a:p>
            <a:pPr lvl="1">
              <a:buFont typeface="Arial" charset="0"/>
              <a:buChar char="•"/>
              <a:defRPr/>
            </a:pPr>
            <a:r>
              <a:rPr lang="et-EE" sz="2000" dirty="0">
                <a:latin typeface="Arial" panose="020B0604020202020204" pitchFamily="34" charset="0"/>
                <a:cs typeface="Arial" panose="020B0604020202020204" pitchFamily="34" charset="0"/>
              </a:rPr>
              <a:t>Maismaapiiri arendustegevused (135,6 km)</a:t>
            </a:r>
          </a:p>
          <a:p>
            <a:pPr>
              <a:buFont typeface="Arial" charset="0"/>
              <a:buChar char="•"/>
              <a:defRPr/>
            </a:pPr>
            <a:r>
              <a:rPr lang="et-EE" sz="2000" dirty="0">
                <a:latin typeface="Arial" panose="020B0604020202020204" pitchFamily="34" charset="0"/>
                <a:cs typeface="Arial" panose="020B0604020202020204" pitchFamily="34" charset="0"/>
              </a:rPr>
              <a:t>Idapiiri ehituse järel võetakse kogu </a:t>
            </a:r>
            <a:r>
              <a:rPr lang="et-EE" sz="2000" dirty="0" err="1">
                <a:latin typeface="Arial" panose="020B0604020202020204" pitchFamily="34" charset="0"/>
                <a:cs typeface="Arial" panose="020B0604020202020204" pitchFamily="34" charset="0"/>
              </a:rPr>
              <a:t>välispiir</a:t>
            </a:r>
            <a:r>
              <a:rPr lang="et-EE" sz="2000" dirty="0">
                <a:latin typeface="Arial" panose="020B0604020202020204" pitchFamily="34" charset="0"/>
                <a:cs typeface="Arial" panose="020B0604020202020204" pitchFamily="34" charset="0"/>
              </a:rPr>
              <a:t> sajaprotsendiliselt tehnilise valve alla.</a:t>
            </a:r>
          </a:p>
          <a:p>
            <a:pPr marL="0" indent="0">
              <a:buNone/>
              <a:defRPr/>
            </a:pPr>
            <a:endParaRPr lang="en-GB" sz="2000" dirty="0">
              <a:latin typeface="Arial" panose="020B0604020202020204" pitchFamily="34" charset="0"/>
              <a:cs typeface="Arial" panose="020B0604020202020204" pitchFamily="34" charset="0"/>
            </a:endParaRPr>
          </a:p>
        </p:txBody>
      </p:sp>
      <p:pic>
        <p:nvPicPr>
          <p:cNvPr id="6" name="Picture 2" descr="Pildiotsingu idapiir tulemus"/>
          <p:cNvPicPr>
            <a:picLocks noChangeAspect="1" noChangeArrowheads="1"/>
          </p:cNvPicPr>
          <p:nvPr/>
        </p:nvPicPr>
        <p:blipFill rotWithShape="1">
          <a:blip r:embed="rId2">
            <a:extLst>
              <a:ext uri="{28A0092B-C50C-407E-A947-70E740481C1C}">
                <a14:useLocalDpi xmlns:a14="http://schemas.microsoft.com/office/drawing/2010/main" val="0"/>
              </a:ext>
            </a:extLst>
          </a:blip>
          <a:srcRect l="50430" r="8686"/>
          <a:stretch/>
        </p:blipFill>
        <p:spPr bwMode="auto">
          <a:xfrm>
            <a:off x="7151440" y="0"/>
            <a:ext cx="504056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6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1018" y="0"/>
            <a:ext cx="7499350" cy="1143000"/>
          </a:xfrm>
        </p:spPr>
        <p:txBody>
          <a:bodyPr/>
          <a:lstStyle/>
          <a:p>
            <a:pPr algn="l" eaLnBrk="1" hangingPunct="1"/>
            <a:r>
              <a:rPr lang="et-EE" altLang="et-EE" sz="4000" b="1" dirty="0">
                <a:solidFill>
                  <a:srgbClr val="0070C0"/>
                </a:solidFill>
                <a:latin typeface="Arial" panose="020B0604020202020204" pitchFamily="34" charset="0"/>
                <a:cs typeface="Arial" panose="020B0604020202020204" pitchFamily="34" charset="0"/>
              </a:rPr>
              <a:t>Mida me teeme</a:t>
            </a:r>
            <a:r>
              <a:rPr lang="en-GB" altLang="et-EE" sz="4000" b="1" dirty="0">
                <a:solidFill>
                  <a:srgbClr val="0070C0"/>
                </a:solidFill>
                <a:latin typeface="Arial" panose="020B0604020202020204" pitchFamily="34" charset="0"/>
                <a:cs typeface="Arial" panose="020B0604020202020204" pitchFamily="34" charset="0"/>
              </a:rPr>
              <a:t>? 6/8</a:t>
            </a:r>
          </a:p>
        </p:txBody>
      </p:sp>
      <p:sp>
        <p:nvSpPr>
          <p:cNvPr id="6" name="Content Placeholder 7"/>
          <p:cNvSpPr>
            <a:spLocks noGrp="1"/>
          </p:cNvSpPr>
          <p:nvPr>
            <p:ph idx="1"/>
          </p:nvPr>
        </p:nvSpPr>
        <p:spPr>
          <a:xfrm>
            <a:off x="616289" y="1398587"/>
            <a:ext cx="6196220" cy="4060825"/>
          </a:xfrm>
        </p:spPr>
        <p:txBody>
          <a:bodyPr/>
          <a:lstStyle/>
          <a:p>
            <a:pPr marL="0" indent="0">
              <a:buFont typeface="Arial" charset="0"/>
              <a:buNone/>
              <a:defRPr/>
            </a:pPr>
            <a:r>
              <a:rPr lang="et-EE" sz="1850" b="1" dirty="0">
                <a:solidFill>
                  <a:srgbClr val="0070C0"/>
                </a:solidFill>
                <a:latin typeface="Arial" panose="020B0604020202020204" pitchFamily="34" charset="0"/>
                <a:cs typeface="Arial" panose="020B0604020202020204" pitchFamily="34" charset="0"/>
              </a:rPr>
              <a:t>Kodakondsus ja ränne</a:t>
            </a:r>
          </a:p>
          <a:p>
            <a:pPr>
              <a:buFont typeface="Arial" charset="0"/>
              <a:buChar char="•"/>
              <a:defRPr/>
            </a:pPr>
            <a:r>
              <a:rPr lang="et-EE" sz="1850" dirty="0">
                <a:latin typeface="Arial" panose="020B0604020202020204" pitchFamily="34" charset="0"/>
                <a:cs typeface="Arial" panose="020B0604020202020204" pitchFamily="34" charset="0"/>
              </a:rPr>
              <a:t>Korraldame ja kujundame Eesti kodakondsus- ja rändepoliitikat. </a:t>
            </a:r>
            <a:r>
              <a:rPr lang="et-EE" sz="1850" dirty="0" err="1">
                <a:latin typeface="Arial" panose="020B0604020202020204" pitchFamily="34" charset="0"/>
                <a:cs typeface="Arial" panose="020B0604020202020204" pitchFamily="34" charset="0"/>
              </a:rPr>
              <a:t>Isikuttõendavaid</a:t>
            </a:r>
            <a:r>
              <a:rPr lang="et-EE" sz="1850" dirty="0">
                <a:latin typeface="Arial" panose="020B0604020202020204" pitchFamily="34" charset="0"/>
                <a:cs typeface="Arial" panose="020B0604020202020204" pitchFamily="34" charset="0"/>
              </a:rPr>
              <a:t> dokumente annab välja Politsei- ja Piirivalveamet.</a:t>
            </a:r>
          </a:p>
          <a:p>
            <a:pPr>
              <a:buFont typeface="Arial" charset="0"/>
              <a:buChar char="•"/>
              <a:defRPr/>
            </a:pPr>
            <a:r>
              <a:rPr lang="et-EE" sz="1850" dirty="0">
                <a:latin typeface="Arial" panose="020B0604020202020204" pitchFamily="34" charset="0"/>
                <a:cs typeface="Arial" panose="020B0604020202020204" pitchFamily="34" charset="0"/>
              </a:rPr>
              <a:t>Haldame rändepoliitikat ja rahvusvahelise kaitse küsimusi. Varjupaigataotlusi menetleb Politsei- ja Piirivalveamet.</a:t>
            </a:r>
          </a:p>
          <a:p>
            <a:pPr marL="0" indent="0">
              <a:buFont typeface="Arial" charset="0"/>
              <a:buNone/>
              <a:defRPr/>
            </a:pPr>
            <a:br>
              <a:rPr lang="et-EE" sz="1850" b="1" dirty="0">
                <a:solidFill>
                  <a:srgbClr val="0070C0"/>
                </a:solidFill>
                <a:latin typeface="Arial" panose="020B0604020202020204" pitchFamily="34" charset="0"/>
                <a:cs typeface="Arial" panose="020B0604020202020204" pitchFamily="34" charset="0"/>
              </a:rPr>
            </a:br>
            <a:r>
              <a:rPr lang="et-EE" sz="1850" b="1" dirty="0">
                <a:solidFill>
                  <a:srgbClr val="0070C0"/>
                </a:solidFill>
                <a:latin typeface="Arial" panose="020B0604020202020204" pitchFamily="34" charset="0"/>
                <a:cs typeface="Arial" panose="020B0604020202020204" pitchFamily="34" charset="0"/>
              </a:rPr>
              <a:t>E-</a:t>
            </a:r>
            <a:r>
              <a:rPr lang="et-EE" sz="1850" b="1" dirty="0" err="1">
                <a:solidFill>
                  <a:srgbClr val="0070C0"/>
                </a:solidFill>
                <a:latin typeface="Arial" panose="020B0604020202020204" pitchFamily="34" charset="0"/>
                <a:cs typeface="Arial" panose="020B0604020202020204" pitchFamily="34" charset="0"/>
              </a:rPr>
              <a:t>residentsus</a:t>
            </a:r>
            <a:endParaRPr lang="et-EE" sz="1850" b="1" dirty="0">
              <a:solidFill>
                <a:srgbClr val="0070C0"/>
              </a:solidFill>
              <a:latin typeface="Arial" panose="020B0604020202020204" pitchFamily="34" charset="0"/>
              <a:cs typeface="Arial" panose="020B0604020202020204" pitchFamily="34" charset="0"/>
            </a:endParaRPr>
          </a:p>
          <a:p>
            <a:pPr>
              <a:buFont typeface="Arial" charset="0"/>
              <a:buChar char="•"/>
              <a:defRPr/>
            </a:pPr>
            <a:r>
              <a:rPr lang="et-EE" sz="1850" dirty="0">
                <a:latin typeface="Arial" panose="020B0604020202020204" pitchFamily="34" charset="0"/>
                <a:cs typeface="Arial" panose="020B0604020202020204" pitchFamily="34" charset="0"/>
              </a:rPr>
              <a:t>Alates 2015. aastast saavad kõik välismaalased taotleda Eesti e-residentsust – digitaalset isikutunnistust, millega saab kasutada kõiki Eesti </a:t>
            </a:r>
            <a:br>
              <a:rPr lang="et-EE" sz="1850" dirty="0">
                <a:latin typeface="Arial" panose="020B0604020202020204" pitchFamily="34" charset="0"/>
                <a:cs typeface="Arial" panose="020B0604020202020204" pitchFamily="34" charset="0"/>
              </a:rPr>
            </a:br>
            <a:r>
              <a:rPr lang="et-EE" sz="1850" dirty="0">
                <a:latin typeface="Arial" panose="020B0604020202020204" pitchFamily="34" charset="0"/>
                <a:cs typeface="Arial" panose="020B0604020202020204" pitchFamily="34" charset="0"/>
              </a:rPr>
              <a:t>e-teenuseid.</a:t>
            </a:r>
          </a:p>
        </p:txBody>
      </p:sp>
      <p:sp>
        <p:nvSpPr>
          <p:cNvPr id="8" name="Rectangle 7"/>
          <p:cNvSpPr/>
          <p:nvPr/>
        </p:nvSpPr>
        <p:spPr>
          <a:xfrm>
            <a:off x="10560496" y="0"/>
            <a:ext cx="16315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10" name="Picture 2" descr="E-residendi digi-ID esikÃ¼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1701115"/>
            <a:ext cx="4904664" cy="31553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20726601">
            <a:off x="7291528" y="5376201"/>
            <a:ext cx="4241800" cy="830263"/>
          </a:xfrm>
          <a:prstGeom prst="rect">
            <a:avLst/>
          </a:prstGeom>
          <a:noFill/>
        </p:spPr>
        <p:txBody>
          <a:bodyPr>
            <a:spAutoFit/>
          </a:bodyPr>
          <a:lstStyle/>
          <a:p>
            <a:pPr algn="r" eaLnBrk="1" hangingPunct="1">
              <a:defRPr/>
            </a:pPr>
            <a:r>
              <a:rPr lang="et-EE" sz="1600" b="1" dirty="0">
                <a:solidFill>
                  <a:schemeClr val="tx2">
                    <a:lumMod val="40000"/>
                    <a:lumOff val="60000"/>
                  </a:schemeClr>
                </a:solidFill>
                <a:latin typeface="+mn-lt"/>
                <a:cs typeface="Aharoni" panose="02010803020104030203" pitchFamily="2" charset="-79"/>
              </a:rPr>
              <a:t>„Niipea, kui Eesti ID-kaardid välja tulid, küsisin, </a:t>
            </a:r>
            <a:br>
              <a:rPr lang="et-EE" sz="1600" b="1" dirty="0">
                <a:solidFill>
                  <a:schemeClr val="tx2">
                    <a:lumMod val="40000"/>
                    <a:lumOff val="60000"/>
                  </a:schemeClr>
                </a:solidFill>
                <a:latin typeface="+mn-lt"/>
                <a:cs typeface="Aharoni" panose="02010803020104030203" pitchFamily="2" charset="-79"/>
              </a:rPr>
            </a:br>
            <a:r>
              <a:rPr lang="et-EE" sz="1600" b="1" dirty="0">
                <a:solidFill>
                  <a:schemeClr val="tx2">
                    <a:lumMod val="40000"/>
                    <a:lumOff val="60000"/>
                  </a:schemeClr>
                </a:solidFill>
                <a:latin typeface="+mn-lt"/>
                <a:cs typeface="Aharoni" panose="02010803020104030203" pitchFamily="2" charset="-79"/>
              </a:rPr>
              <a:t>kas ma saaksin ühe endale.“</a:t>
            </a:r>
            <a:br>
              <a:rPr lang="et-EE" sz="1600" b="1" dirty="0">
                <a:solidFill>
                  <a:schemeClr val="tx2">
                    <a:lumMod val="40000"/>
                    <a:lumOff val="60000"/>
                  </a:schemeClr>
                </a:solidFill>
                <a:latin typeface="+mn-lt"/>
                <a:cs typeface="Aharoni" panose="02010803020104030203" pitchFamily="2" charset="-79"/>
              </a:rPr>
            </a:br>
            <a:r>
              <a:rPr lang="et-EE" sz="1600" dirty="0">
                <a:solidFill>
                  <a:schemeClr val="tx2">
                    <a:lumMod val="40000"/>
                    <a:lumOff val="60000"/>
                  </a:schemeClr>
                </a:solidFill>
                <a:latin typeface="+mn-lt"/>
                <a:cs typeface="Aharoni" panose="02010803020104030203" pitchFamily="2" charset="-79"/>
              </a:rPr>
              <a:t>Edward </a:t>
            </a:r>
            <a:r>
              <a:rPr lang="et-EE" sz="1600" dirty="0" err="1">
                <a:solidFill>
                  <a:schemeClr val="tx2">
                    <a:lumMod val="40000"/>
                    <a:lumOff val="60000"/>
                  </a:schemeClr>
                </a:solidFill>
                <a:latin typeface="+mn-lt"/>
                <a:cs typeface="Aharoni" panose="02010803020104030203" pitchFamily="2" charset="-79"/>
              </a:rPr>
              <a:t>Lucas</a:t>
            </a:r>
            <a:r>
              <a:rPr lang="et-EE" sz="1600" dirty="0">
                <a:solidFill>
                  <a:schemeClr val="tx2">
                    <a:lumMod val="40000"/>
                    <a:lumOff val="60000"/>
                  </a:schemeClr>
                </a:solidFill>
                <a:latin typeface="+mn-lt"/>
                <a:cs typeface="Aharoni" panose="02010803020104030203" pitchFamily="2" charset="-79"/>
              </a:rPr>
              <a:t>, Eesti esimene e-resident</a:t>
            </a:r>
          </a:p>
        </p:txBody>
      </p:sp>
    </p:spTree>
    <p:extLst>
      <p:ext uri="{BB962C8B-B14F-4D97-AF65-F5344CB8AC3E}">
        <p14:creationId xmlns:p14="http://schemas.microsoft.com/office/powerpoint/2010/main" val="106519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0643" y="62152"/>
            <a:ext cx="7499350" cy="990584"/>
          </a:xfrm>
        </p:spPr>
        <p:txBody>
          <a:bodyPr/>
          <a:lstStyle/>
          <a:p>
            <a:pPr algn="l" eaLnBrk="1" hangingPunct="1"/>
            <a:r>
              <a:rPr lang="et-EE" altLang="et-EE" sz="4000" b="1" dirty="0">
                <a:solidFill>
                  <a:srgbClr val="0070C0"/>
                </a:solidFill>
                <a:latin typeface="Arial" panose="020B0604020202020204" pitchFamily="34" charset="0"/>
                <a:cs typeface="Arial" panose="020B0604020202020204" pitchFamily="34" charset="0"/>
              </a:rPr>
              <a:t>Mida me teeme</a:t>
            </a:r>
            <a:r>
              <a:rPr lang="en-GB" altLang="et-EE" sz="4000" b="1" dirty="0">
                <a:solidFill>
                  <a:srgbClr val="0070C0"/>
                </a:solidFill>
                <a:latin typeface="Arial" panose="020B0604020202020204" pitchFamily="34" charset="0"/>
                <a:cs typeface="Arial" panose="020B0604020202020204" pitchFamily="34" charset="0"/>
              </a:rPr>
              <a:t>? 7/8</a:t>
            </a:r>
          </a:p>
        </p:txBody>
      </p:sp>
      <p:sp>
        <p:nvSpPr>
          <p:cNvPr id="5" name="Content Placeholder 7"/>
          <p:cNvSpPr>
            <a:spLocks noGrp="1"/>
          </p:cNvSpPr>
          <p:nvPr>
            <p:ph idx="1"/>
          </p:nvPr>
        </p:nvSpPr>
        <p:spPr>
          <a:xfrm>
            <a:off x="542374" y="999188"/>
            <a:ext cx="6611759" cy="4175125"/>
          </a:xfrm>
        </p:spPr>
        <p:txBody>
          <a:bodyPr/>
          <a:lstStyle/>
          <a:p>
            <a:pPr marL="0" indent="0">
              <a:buFont typeface="Arial" charset="0"/>
              <a:buNone/>
              <a:defRPr/>
            </a:pPr>
            <a:r>
              <a:rPr lang="et-EE" sz="2000" b="1" dirty="0">
                <a:solidFill>
                  <a:srgbClr val="0070C0"/>
                </a:solidFill>
                <a:latin typeface="Arial" panose="020B0604020202020204" pitchFamily="34" charset="0"/>
                <a:cs typeface="Arial" panose="020B0604020202020204" pitchFamily="34" charset="0"/>
              </a:rPr>
              <a:t>Vabatahtlikud</a:t>
            </a:r>
          </a:p>
          <a:p>
            <a:pPr>
              <a:buFont typeface="Arial" charset="0"/>
              <a:buChar char="•"/>
              <a:defRPr/>
            </a:pPr>
            <a:r>
              <a:rPr lang="et-EE" sz="2000" dirty="0">
                <a:latin typeface="Arial" panose="020B0604020202020204" pitchFamily="34" charset="0"/>
                <a:cs typeface="Arial" panose="020B0604020202020204" pitchFamily="34" charset="0"/>
              </a:rPr>
              <a:t>Lisaks kutselistele päästjatele ja politseinikele loovad Eestis turvalisust vabatahtlikud päästjad, abipolitseinikud, merepäästjad ja naabrivalve.</a:t>
            </a:r>
          </a:p>
          <a:p>
            <a:pPr>
              <a:buFont typeface="Arial" charset="0"/>
              <a:buChar char="•"/>
              <a:defRPr/>
            </a:pPr>
            <a:r>
              <a:rPr lang="fi-FI" sz="2000" dirty="0" err="1">
                <a:latin typeface="Arial" panose="020B0604020202020204" pitchFamily="34" charset="0"/>
                <a:cs typeface="Arial" panose="020B0604020202020204" pitchFamily="34" charset="0"/>
              </a:rPr>
              <a:t>Kokku</a:t>
            </a:r>
            <a:r>
              <a:rPr lang="fi-FI" sz="2000" dirty="0">
                <a:latin typeface="Arial" panose="020B0604020202020204" pitchFamily="34" charset="0"/>
                <a:cs typeface="Arial" panose="020B0604020202020204" pitchFamily="34" charset="0"/>
              </a:rPr>
              <a:t> on </a:t>
            </a:r>
            <a:r>
              <a:rPr lang="fi-FI" sz="2000" dirty="0" err="1">
                <a:latin typeface="Arial" panose="020B0604020202020204" pitchFamily="34" charset="0"/>
                <a:cs typeface="Arial" panose="020B0604020202020204" pitchFamily="34" charset="0"/>
              </a:rPr>
              <a:t>Eestis</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ca</a:t>
            </a:r>
            <a:r>
              <a:rPr lang="fi-FI" sz="2000" dirty="0">
                <a:latin typeface="Arial" panose="020B0604020202020204" pitchFamily="34" charset="0"/>
                <a:cs typeface="Arial" panose="020B0604020202020204" pitchFamily="34" charset="0"/>
              </a:rPr>
              <a:t> 3500 </a:t>
            </a:r>
            <a:r>
              <a:rPr lang="fi-FI" sz="2000" dirty="0" err="1">
                <a:latin typeface="Arial" panose="020B0604020202020204" pitchFamily="34" charset="0"/>
                <a:cs typeface="Arial" panose="020B0604020202020204" pitchFamily="34" charset="0"/>
              </a:rPr>
              <a:t>siseturvalisuse</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vabatahtlikku</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päästjat</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merepäästjat</a:t>
            </a:r>
            <a:r>
              <a:rPr lang="fi-FI" sz="2000" dirty="0">
                <a:latin typeface="Arial" panose="020B0604020202020204" pitchFamily="34" charset="0"/>
                <a:cs typeface="Arial" panose="020B0604020202020204" pitchFamily="34" charset="0"/>
              </a:rPr>
              <a:t> ja </a:t>
            </a:r>
            <a:r>
              <a:rPr lang="fi-FI" sz="2000" dirty="0" err="1">
                <a:latin typeface="Arial" panose="020B0604020202020204" pitchFamily="34" charset="0"/>
                <a:cs typeface="Arial" panose="020B0604020202020204" pitchFamily="34" charset="0"/>
              </a:rPr>
              <a:t>abipolitseinikku</a:t>
            </a:r>
            <a:r>
              <a:rPr lang="et-EE" sz="2000" dirty="0">
                <a:latin typeface="Arial" panose="020B0604020202020204" pitchFamily="34" charset="0"/>
                <a:cs typeface="Arial" panose="020B0604020202020204" pitchFamily="34" charset="0"/>
              </a:rPr>
              <a:t>.</a:t>
            </a:r>
          </a:p>
          <a:p>
            <a:pPr marL="0" indent="0">
              <a:buFont typeface="Arial" charset="0"/>
              <a:buNone/>
              <a:defRPr/>
            </a:pPr>
            <a:endParaRPr lang="et-EE" sz="1000" b="1" dirty="0">
              <a:solidFill>
                <a:srgbClr val="0070C0"/>
              </a:solidFill>
              <a:latin typeface="Arial" panose="020B0604020202020204" pitchFamily="34" charset="0"/>
              <a:cs typeface="Arial" panose="020B0604020202020204" pitchFamily="34" charset="0"/>
            </a:endParaRPr>
          </a:p>
          <a:p>
            <a:pPr marL="0" indent="0">
              <a:buFont typeface="Arial" charset="0"/>
              <a:buNone/>
              <a:defRPr/>
            </a:pPr>
            <a:r>
              <a:rPr lang="et-EE" sz="2000" b="1" dirty="0">
                <a:solidFill>
                  <a:srgbClr val="0070C0"/>
                </a:solidFill>
                <a:latin typeface="Arial" panose="020B0604020202020204" pitchFamily="34" charset="0"/>
                <a:cs typeface="Arial" panose="020B0604020202020204" pitchFamily="34" charset="0"/>
              </a:rPr>
              <a:t>Ennetus</a:t>
            </a:r>
          </a:p>
          <a:p>
            <a:pPr marL="285750" indent="-285750">
              <a:defRPr/>
            </a:pPr>
            <a:r>
              <a:rPr lang="et-EE" sz="2000" dirty="0">
                <a:latin typeface="Arial" panose="020B0604020202020204" pitchFamily="34" charset="0"/>
                <a:cs typeface="Arial" panose="020B0604020202020204" pitchFamily="34" charset="0"/>
              </a:rPr>
              <a:t>Iga ennetuseks kulutatud euro toob end hiljem kümnekordselt tagasi.</a:t>
            </a:r>
          </a:p>
          <a:p>
            <a:pPr marL="285750" indent="-285750">
              <a:defRPr/>
            </a:pPr>
            <a:r>
              <a:rPr lang="et-EE" sz="2000" dirty="0">
                <a:latin typeface="Arial" panose="020B0604020202020204" pitchFamily="34" charset="0"/>
                <a:cs typeface="Arial" panose="020B0604020202020204" pitchFamily="34" charset="0"/>
              </a:rPr>
              <a:t>Korraldatakse ennetuskampaaniad Ära lase purjus sõpra vette!, Ära lase purjus sõpra rooli!, Tark Vanem ja SPIN jalgpalliprogramm.</a:t>
            </a:r>
          </a:p>
          <a:p>
            <a:pPr marL="285750" indent="-285750">
              <a:defRPr/>
            </a:pPr>
            <a:r>
              <a:rPr lang="et-EE" sz="2000" dirty="0">
                <a:latin typeface="Arial" panose="020B0604020202020204" pitchFamily="34" charset="0"/>
                <a:cs typeface="Arial" panose="020B0604020202020204" pitchFamily="34" charset="0"/>
              </a:rPr>
              <a:t>Päästjad teevad tuleohutuse kontrollimiseks kodukülastusi.  </a:t>
            </a:r>
          </a:p>
          <a:p>
            <a:pPr>
              <a:buFont typeface="Arial" charset="0"/>
              <a:buChar char="•"/>
              <a:defRPr/>
            </a:pPr>
            <a:endParaRPr lang="et-EE"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698" r="36307"/>
          <a:stretch/>
        </p:blipFill>
        <p:spPr>
          <a:xfrm>
            <a:off x="7154133" y="3665"/>
            <a:ext cx="5037867" cy="6883352"/>
          </a:xfrm>
          <a:prstGeom prst="rect">
            <a:avLst/>
          </a:prstGeom>
        </p:spPr>
      </p:pic>
    </p:spTree>
    <p:extLst>
      <p:ext uri="{BB962C8B-B14F-4D97-AF65-F5344CB8AC3E}">
        <p14:creationId xmlns:p14="http://schemas.microsoft.com/office/powerpoint/2010/main" val="4068292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5637" y="5230"/>
            <a:ext cx="7499350" cy="1143000"/>
          </a:xfrm>
        </p:spPr>
        <p:txBody>
          <a:bodyPr/>
          <a:lstStyle/>
          <a:p>
            <a:pPr algn="l" eaLnBrk="1" hangingPunct="1"/>
            <a:r>
              <a:rPr lang="et-EE" altLang="et-EE" sz="4000" b="1" dirty="0">
                <a:solidFill>
                  <a:srgbClr val="0070C0"/>
                </a:solidFill>
                <a:latin typeface="Arial" panose="020B0604020202020204" pitchFamily="34" charset="0"/>
                <a:cs typeface="Arial" panose="020B0604020202020204" pitchFamily="34" charset="0"/>
              </a:rPr>
              <a:t>Mida me teeme? 8/8</a:t>
            </a:r>
          </a:p>
        </p:txBody>
      </p:sp>
      <p:sp>
        <p:nvSpPr>
          <p:cNvPr id="5" name="Content Placeholder 7"/>
          <p:cNvSpPr>
            <a:spLocks noGrp="1"/>
          </p:cNvSpPr>
          <p:nvPr>
            <p:ph idx="1"/>
          </p:nvPr>
        </p:nvSpPr>
        <p:spPr>
          <a:xfrm>
            <a:off x="575637" y="1052736"/>
            <a:ext cx="6024419" cy="2219129"/>
          </a:xfrm>
        </p:spPr>
        <p:txBody>
          <a:bodyPr/>
          <a:lstStyle/>
          <a:p>
            <a:pPr marL="0" indent="0">
              <a:buFont typeface="Arial" charset="0"/>
              <a:buNone/>
              <a:defRPr/>
            </a:pPr>
            <a:r>
              <a:rPr lang="et-EE" sz="2000" b="1" dirty="0">
                <a:solidFill>
                  <a:srgbClr val="0070C0"/>
                </a:solidFill>
                <a:latin typeface="Arial" panose="020B0604020202020204" pitchFamily="34" charset="0"/>
                <a:cs typeface="Arial" panose="020B0604020202020204" pitchFamily="34" charset="0"/>
              </a:rPr>
              <a:t>Kodanikuühiskond</a:t>
            </a:r>
          </a:p>
          <a:p>
            <a:pPr marL="0" indent="0">
              <a:buFont typeface="Arial" charset="0"/>
              <a:buNone/>
              <a:defRPr/>
            </a:pPr>
            <a:r>
              <a:rPr lang="et-EE" sz="2000" dirty="0">
                <a:latin typeface="Arial" panose="020B0604020202020204" pitchFamily="34" charset="0"/>
                <a:cs typeface="Arial" panose="020B0604020202020204" pitchFamily="34" charset="0"/>
              </a:rPr>
              <a:t>Siseministeerium analüüsib, kavandab ja koordineerib kodanikuühiskonna valdkonna riiklikku poliitikat, et tagada turvalise ja avatud ühiskonna kujundamisel riiklike struktuuride, kohalike omavalitsuste ja kodanikuühenduste tõhusam koostöö. Toetame vabaühendusi </a:t>
            </a:r>
            <a:r>
              <a:rPr lang="et-EE" sz="2000" dirty="0" err="1">
                <a:latin typeface="Arial" panose="020B0604020202020204" pitchFamily="34" charset="0"/>
                <a:cs typeface="Arial" panose="020B0604020202020204" pitchFamily="34" charset="0"/>
              </a:rPr>
              <a:t>KÜSKi</a:t>
            </a:r>
            <a:r>
              <a:rPr lang="et-EE" sz="2000" dirty="0">
                <a:latin typeface="Arial" panose="020B0604020202020204" pitchFamily="34" charset="0"/>
                <a:cs typeface="Arial" panose="020B0604020202020204" pitchFamily="34" charset="0"/>
              </a:rPr>
              <a:t> kaudu.</a:t>
            </a:r>
            <a:br>
              <a:rPr lang="et-EE" sz="2000" dirty="0">
                <a:latin typeface="Arial" panose="020B0604020202020204" pitchFamily="34" charset="0"/>
                <a:cs typeface="Arial" panose="020B0604020202020204" pitchFamily="34" charset="0"/>
              </a:rPr>
            </a:br>
            <a:endParaRPr lang="et-EE" sz="1050" dirty="0">
              <a:latin typeface="Arial" panose="020B0604020202020204" pitchFamily="34" charset="0"/>
              <a:cs typeface="Arial" panose="020B0604020202020204" pitchFamily="34" charset="0"/>
            </a:endParaRPr>
          </a:p>
          <a:p>
            <a:pPr marL="0" indent="0">
              <a:buFont typeface="Arial" charset="0"/>
              <a:buNone/>
              <a:defRPr/>
            </a:pPr>
            <a:r>
              <a:rPr lang="et-EE" sz="2000" b="1" dirty="0">
                <a:solidFill>
                  <a:srgbClr val="0070C0"/>
                </a:solidFill>
                <a:latin typeface="Arial" panose="020B0604020202020204" pitchFamily="34" charset="0"/>
                <a:cs typeface="Arial" panose="020B0604020202020204" pitchFamily="34" charset="0"/>
              </a:rPr>
              <a:t>Rahvastikuhaldus</a:t>
            </a:r>
          </a:p>
          <a:p>
            <a:pPr marL="0" indent="0">
              <a:buFont typeface="Arial" charset="0"/>
              <a:buNone/>
              <a:defRPr/>
            </a:pPr>
            <a:r>
              <a:rPr lang="et-EE" sz="2000" dirty="0">
                <a:latin typeface="Arial" panose="020B0604020202020204" pitchFamily="34" charset="0"/>
                <a:cs typeface="Arial" panose="020B0604020202020204" pitchFamily="34" charset="0"/>
              </a:rPr>
              <a:t>Dokumenteerime perekonnasündmusi ja haldame rahvastikuregistrit.</a:t>
            </a:r>
          </a:p>
          <a:p>
            <a:pPr marL="0" indent="0">
              <a:buFont typeface="Arial" charset="0"/>
              <a:buNone/>
              <a:defRPr/>
            </a:pPr>
            <a:endParaRPr lang="et-EE" sz="1100" b="1" dirty="0">
              <a:solidFill>
                <a:srgbClr val="0070C0"/>
              </a:solidFill>
              <a:latin typeface="Arial" panose="020B0604020202020204" pitchFamily="34" charset="0"/>
              <a:cs typeface="Arial" panose="020B0604020202020204" pitchFamily="34" charset="0"/>
            </a:endParaRPr>
          </a:p>
          <a:p>
            <a:pPr marL="0" indent="0">
              <a:buFont typeface="Arial" charset="0"/>
              <a:buNone/>
              <a:defRPr/>
            </a:pPr>
            <a:endParaRPr lang="et-EE" sz="2000" dirty="0">
              <a:latin typeface="Arial" panose="020B0604020202020204" pitchFamily="34" charset="0"/>
              <a:cs typeface="Arial" panose="020B0604020202020204" pitchFamily="34" charset="0"/>
            </a:endParaRPr>
          </a:p>
          <a:p>
            <a:pPr marL="0" indent="0">
              <a:buFont typeface="Arial" charset="0"/>
              <a:buNone/>
              <a:defRPr/>
            </a:pPr>
            <a:endParaRPr lang="et-EE" sz="2000" dirty="0">
              <a:latin typeface="Arial" panose="020B0604020202020204" pitchFamily="34" charset="0"/>
              <a:cs typeface="Arial" panose="020B0604020202020204" pitchFamily="34" charset="0"/>
            </a:endParaRPr>
          </a:p>
          <a:p>
            <a:pPr marL="0" indent="0">
              <a:buNone/>
              <a:defRPr/>
            </a:pPr>
            <a:endParaRPr lang="en-GB" sz="2000" dirty="0">
              <a:latin typeface="Arial" panose="020B0604020202020204" pitchFamily="34" charset="0"/>
              <a:cs typeface="Arial" panose="020B0604020202020204" pitchFamily="34" charset="0"/>
            </a:endParaRPr>
          </a:p>
        </p:txBody>
      </p:sp>
      <p:pic>
        <p:nvPicPr>
          <p:cNvPr id="6" name="Picture 2" descr="Family, Health, Hands, Security, Human, Group, Pers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952" y="0"/>
            <a:ext cx="6684234" cy="501317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txBox="1">
            <a:spLocks/>
          </p:cNvSpPr>
          <p:nvPr/>
        </p:nvSpPr>
        <p:spPr bwMode="auto">
          <a:xfrm>
            <a:off x="575637" y="4437112"/>
            <a:ext cx="10776947" cy="221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defRPr/>
            </a:pPr>
            <a:endParaRPr lang="et-EE" sz="1100" b="1" dirty="0">
              <a:solidFill>
                <a:srgbClr val="0070C0"/>
              </a:solidFill>
            </a:endParaRPr>
          </a:p>
          <a:p>
            <a:pPr marL="0" indent="0">
              <a:buFont typeface="Arial" charset="0"/>
              <a:buNone/>
              <a:defRPr/>
            </a:pPr>
            <a:r>
              <a:rPr lang="et-EE" sz="2000" b="1" dirty="0">
                <a:solidFill>
                  <a:srgbClr val="0070C0"/>
                </a:solidFill>
                <a:latin typeface="Arial" panose="020B0604020202020204" pitchFamily="34" charset="0"/>
                <a:cs typeface="Arial" panose="020B0604020202020204" pitchFamily="34" charset="0"/>
              </a:rPr>
              <a:t>Usuühendused</a:t>
            </a:r>
          </a:p>
          <a:p>
            <a:pPr marL="0" indent="0">
              <a:buFont typeface="Arial" charset="0"/>
              <a:buNone/>
              <a:defRPr/>
            </a:pPr>
            <a:r>
              <a:rPr lang="et-EE" sz="2000" dirty="0">
                <a:latin typeface="Arial" panose="020B0604020202020204" pitchFamily="34" charset="0"/>
                <a:cs typeface="Arial" panose="020B0604020202020204" pitchFamily="34" charset="0"/>
              </a:rPr>
              <a:t>Eestis on registreeritud üle viiesaja usulise ühenduse. Aitame kujundada usuühenduste poliitikat ja nõustame teisi asutusi usuküsimustes.</a:t>
            </a:r>
          </a:p>
          <a:p>
            <a:pPr marL="0" indent="0">
              <a:buFont typeface="Arial" charset="0"/>
              <a:buNone/>
              <a:defRPr/>
            </a:pPr>
            <a:endParaRPr lang="et-EE" sz="2000" dirty="0"/>
          </a:p>
          <a:p>
            <a:pPr marL="0" indent="0">
              <a:buFont typeface="Arial" charset="0"/>
              <a:buNone/>
              <a:defRPr/>
            </a:pPr>
            <a:endParaRPr lang="et-EE" sz="2000" dirty="0"/>
          </a:p>
          <a:p>
            <a:pPr marL="0" indent="0">
              <a:buFont typeface="Arial" panose="020B0604020202020204" pitchFamily="34" charset="0"/>
              <a:buNone/>
              <a:defRPr/>
            </a:pPr>
            <a:endParaRPr lang="en-GB" sz="2000" dirty="0"/>
          </a:p>
        </p:txBody>
      </p:sp>
    </p:spTree>
    <p:extLst>
      <p:ext uri="{BB962C8B-B14F-4D97-AF65-F5344CB8AC3E}">
        <p14:creationId xmlns:p14="http://schemas.microsoft.com/office/powerpoint/2010/main" val="875345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79425" y="2997200"/>
            <a:ext cx="1368425" cy="12557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32" name="Oval 31"/>
          <p:cNvSpPr/>
          <p:nvPr/>
        </p:nvSpPr>
        <p:spPr>
          <a:xfrm>
            <a:off x="2955925" y="3000375"/>
            <a:ext cx="1368425" cy="1254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33" name="Oval 32"/>
          <p:cNvSpPr/>
          <p:nvPr/>
        </p:nvSpPr>
        <p:spPr>
          <a:xfrm>
            <a:off x="5224463" y="2997200"/>
            <a:ext cx="1779587" cy="12557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34" name="Oval 33"/>
          <p:cNvSpPr/>
          <p:nvPr/>
        </p:nvSpPr>
        <p:spPr>
          <a:xfrm>
            <a:off x="7694613" y="2781300"/>
            <a:ext cx="1714500" cy="1952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35" name="Oval 34"/>
          <p:cNvSpPr/>
          <p:nvPr/>
        </p:nvSpPr>
        <p:spPr>
          <a:xfrm>
            <a:off x="10183813" y="2513013"/>
            <a:ext cx="1743075" cy="2247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41" name="Oval 40"/>
          <p:cNvSpPr/>
          <p:nvPr/>
        </p:nvSpPr>
        <p:spPr>
          <a:xfrm>
            <a:off x="2954338" y="3314700"/>
            <a:ext cx="1368425" cy="1254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42" name="Oval 41"/>
          <p:cNvSpPr/>
          <p:nvPr/>
        </p:nvSpPr>
        <p:spPr>
          <a:xfrm>
            <a:off x="5481638" y="3030538"/>
            <a:ext cx="1366837" cy="1255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43" name="Oval 42"/>
          <p:cNvSpPr/>
          <p:nvPr/>
        </p:nvSpPr>
        <p:spPr>
          <a:xfrm>
            <a:off x="7897813" y="3314700"/>
            <a:ext cx="1368425" cy="1254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18" name="Content Placeholder 7"/>
          <p:cNvSpPr txBox="1">
            <a:spLocks/>
          </p:cNvSpPr>
          <p:nvPr/>
        </p:nvSpPr>
        <p:spPr>
          <a:xfrm>
            <a:off x="596900" y="1627188"/>
            <a:ext cx="5184775" cy="406082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Char char="•"/>
              <a:defRPr/>
            </a:pPr>
            <a:endParaRPr lang="et-EE" altLang="et-EE" sz="2400" dirty="0">
              <a:solidFill>
                <a:schemeClr val="tx1">
                  <a:lumMod val="85000"/>
                  <a:lumOff val="15000"/>
                </a:schemeClr>
              </a:solidFill>
              <a:latin typeface="Arial" panose="020B0604020202020204" pitchFamily="34" charset="0"/>
              <a:ea typeface="Roboto Light" panose="02000000000000000000" pitchFamily="2" charset="0"/>
              <a:cs typeface="Arial" panose="020B0604020202020204" pitchFamily="34" charset="0"/>
            </a:endParaRPr>
          </a:p>
        </p:txBody>
      </p:sp>
      <p:sp>
        <p:nvSpPr>
          <p:cNvPr id="23563" name="Rectangle 3"/>
          <p:cNvSpPr>
            <a:spLocks noChangeArrowheads="1"/>
          </p:cNvSpPr>
          <p:nvPr/>
        </p:nvSpPr>
        <p:spPr bwMode="auto">
          <a:xfrm>
            <a:off x="549275" y="1440557"/>
            <a:ext cx="40227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t-EE" altLang="et-EE" sz="4000" b="1" dirty="0">
                <a:solidFill>
                  <a:srgbClr val="006EB5"/>
                </a:solidFill>
                <a:latin typeface="Arial" panose="020B0604020202020204" pitchFamily="34" charset="0"/>
              </a:rPr>
              <a:t>Põhimõtted </a:t>
            </a:r>
          </a:p>
          <a:p>
            <a:pPr>
              <a:spcBef>
                <a:spcPct val="0"/>
              </a:spcBef>
              <a:buFontTx/>
              <a:buNone/>
            </a:pPr>
            <a:r>
              <a:rPr lang="et-EE" altLang="et-EE" sz="4000" b="1" dirty="0">
                <a:solidFill>
                  <a:srgbClr val="006EB5"/>
                </a:solidFill>
                <a:latin typeface="Arial" panose="020B0604020202020204" pitchFamily="34" charset="0"/>
              </a:rPr>
              <a:t>turvalise Eesti loomisel </a:t>
            </a:r>
          </a:p>
        </p:txBody>
      </p:sp>
      <p:pic>
        <p:nvPicPr>
          <p:cNvPr id="235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34938"/>
            <a:ext cx="6470650"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549275" y="3429000"/>
            <a:ext cx="40227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t-EE" altLang="et-EE" sz="4000" b="1" dirty="0" err="1">
                <a:latin typeface="Arial" panose="020B0604020202020204" pitchFamily="34" charset="0"/>
              </a:rPr>
              <a:t>Siseturvalisuse</a:t>
            </a:r>
            <a:r>
              <a:rPr lang="et-EE" altLang="et-EE" sz="4000" b="1" dirty="0">
                <a:latin typeface="Arial" panose="020B0604020202020204" pitchFamily="34" charset="0"/>
              </a:rPr>
              <a:t> arengukava 2020-2030</a:t>
            </a:r>
          </a:p>
        </p:txBody>
      </p:sp>
    </p:spTree>
    <p:extLst>
      <p:ext uri="{BB962C8B-B14F-4D97-AF65-F5344CB8AC3E}">
        <p14:creationId xmlns:p14="http://schemas.microsoft.com/office/powerpoint/2010/main" val="74477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1999913" cy="683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dirty="0"/>
          </a:p>
        </p:txBody>
      </p:sp>
      <p:sp>
        <p:nvSpPr>
          <p:cNvPr id="25603" name="Title 1"/>
          <p:cNvSpPr txBox="1">
            <a:spLocks/>
          </p:cNvSpPr>
          <p:nvPr/>
        </p:nvSpPr>
        <p:spPr bwMode="auto">
          <a:xfrm>
            <a:off x="190500" y="420688"/>
            <a:ext cx="12001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et-EE" sz="3600" b="1">
                <a:solidFill>
                  <a:srgbClr val="0070C0"/>
                </a:solidFill>
                <a:latin typeface="Arial" panose="020B0604020202020204" pitchFamily="34" charset="0"/>
              </a:rPr>
              <a:t>Oluli</a:t>
            </a:r>
            <a:r>
              <a:rPr lang="et-EE" altLang="et-EE" sz="3600" b="1">
                <a:solidFill>
                  <a:srgbClr val="0070C0"/>
                </a:solidFill>
                <a:latin typeface="Arial" panose="020B0604020202020204" pitchFamily="34" charset="0"/>
              </a:rPr>
              <a:t>simad</a:t>
            </a:r>
            <a:r>
              <a:rPr lang="fi-FI" altLang="et-EE" sz="3600" b="1">
                <a:solidFill>
                  <a:srgbClr val="0070C0"/>
                </a:solidFill>
                <a:latin typeface="Arial" panose="020B0604020202020204" pitchFamily="34" charset="0"/>
              </a:rPr>
              <a:t> fookusteemad, milles peame järgmise</a:t>
            </a:r>
          </a:p>
          <a:p>
            <a:pPr>
              <a:spcBef>
                <a:spcPct val="0"/>
              </a:spcBef>
              <a:buFontTx/>
              <a:buNone/>
            </a:pPr>
            <a:r>
              <a:rPr lang="fi-FI" altLang="et-EE" sz="3600" b="1">
                <a:solidFill>
                  <a:srgbClr val="0070C0"/>
                </a:solidFill>
                <a:latin typeface="Arial" panose="020B0604020202020204" pitchFamily="34" charset="0"/>
              </a:rPr>
              <a:t>10 aasta jooksul suuri muutusi esile kutsuma</a:t>
            </a:r>
            <a:endParaRPr lang="et-EE" altLang="et-EE" sz="3600" b="1">
              <a:solidFill>
                <a:srgbClr val="0070C0"/>
              </a:solidFill>
              <a:latin typeface="Arial" panose="020B0604020202020204" pitchFamily="34" charset="0"/>
            </a:endParaRPr>
          </a:p>
        </p:txBody>
      </p:sp>
      <p:sp>
        <p:nvSpPr>
          <p:cNvPr id="6" name="Rectangle 5"/>
          <p:cNvSpPr/>
          <p:nvPr/>
        </p:nvSpPr>
        <p:spPr>
          <a:xfrm rot="1012996">
            <a:off x="3570288" y="4030663"/>
            <a:ext cx="663575" cy="56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11" name="Rectangle 10"/>
          <p:cNvSpPr/>
          <p:nvPr/>
        </p:nvSpPr>
        <p:spPr>
          <a:xfrm>
            <a:off x="3719513" y="4513263"/>
            <a:ext cx="512762" cy="560387"/>
          </a:xfrm>
          <a:prstGeom prst="rect">
            <a:avLst/>
          </a:prstGeom>
          <a:solidFill>
            <a:schemeClr val="bg1"/>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pic>
        <p:nvPicPr>
          <p:cNvPr id="25" name="Picture 24"/>
          <p:cNvPicPr>
            <a:picLocks noChangeAspect="1"/>
          </p:cNvPicPr>
          <p:nvPr/>
        </p:nvPicPr>
        <p:blipFill rotWithShape="1">
          <a:blip r:embed="rId3"/>
          <a:srcRect l="1950" t="1792" r="883"/>
          <a:stretch/>
        </p:blipFill>
        <p:spPr>
          <a:xfrm>
            <a:off x="304518" y="3367230"/>
            <a:ext cx="2654765" cy="2614960"/>
          </a:xfrm>
          <a:prstGeom prst="ellipse">
            <a:avLst/>
          </a:prstGeom>
        </p:spPr>
      </p:pic>
      <p:pic>
        <p:nvPicPr>
          <p:cNvPr id="66564" name="Picture 4" descr="Darts, Dartboard, Dart Board, Target, Aim, Gam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175" t="-296" r="11014" b="296"/>
          <a:stretch/>
        </p:blipFill>
        <p:spPr bwMode="auto">
          <a:xfrm>
            <a:off x="3245189" y="3367230"/>
            <a:ext cx="2654765" cy="2599854"/>
          </a:xfrm>
          <a:prstGeom prst="ellipse">
            <a:avLst/>
          </a:prstGeom>
          <a:noFill/>
          <a:extLst>
            <a:ext uri="{909E8E84-426E-40DD-AFC4-6F175D3DCCD1}">
              <a14:hiddenFill xmlns:a14="http://schemas.microsoft.com/office/drawing/2010/main">
                <a:solidFill>
                  <a:srgbClr val="FFFFFF"/>
                </a:solidFill>
              </a14:hiddenFill>
            </a:ext>
          </a:extLst>
        </p:spPr>
      </p:pic>
      <p:pic>
        <p:nvPicPr>
          <p:cNvPr id="29"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7168" t="381" r="13973" b="2962"/>
          <a:stretch/>
        </p:blipFill>
        <p:spPr bwMode="auto">
          <a:xfrm>
            <a:off x="6271555" y="3367230"/>
            <a:ext cx="2647800" cy="256732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Anatomy, Biology, Brain, Thought, Mind, Thinking, Sku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7213" y="3810000"/>
            <a:ext cx="2220912"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6"/>
          <p:cNvSpPr/>
          <p:nvPr/>
        </p:nvSpPr>
        <p:spPr>
          <a:xfrm>
            <a:off x="9285288" y="3379788"/>
            <a:ext cx="2622550" cy="259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28" name="Down Ribbon 27"/>
          <p:cNvSpPr/>
          <p:nvPr/>
        </p:nvSpPr>
        <p:spPr>
          <a:xfrm>
            <a:off x="328613" y="1881188"/>
            <a:ext cx="2600325" cy="1306512"/>
          </a:xfrm>
          <a:prstGeom prst="ribbon">
            <a:avLst/>
          </a:prstGeom>
          <a:solidFill>
            <a:srgbClr val="006E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sz="2000" b="1" dirty="0"/>
          </a:p>
        </p:txBody>
      </p:sp>
      <p:sp>
        <p:nvSpPr>
          <p:cNvPr id="34" name="Down Ribbon 33"/>
          <p:cNvSpPr/>
          <p:nvPr/>
        </p:nvSpPr>
        <p:spPr>
          <a:xfrm>
            <a:off x="3300413" y="1884363"/>
            <a:ext cx="2598737" cy="1306512"/>
          </a:xfrm>
          <a:prstGeom prst="ribbon">
            <a:avLst/>
          </a:prstGeom>
          <a:solidFill>
            <a:srgbClr val="006E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35" name="Down Ribbon 34"/>
          <p:cNvSpPr/>
          <p:nvPr/>
        </p:nvSpPr>
        <p:spPr>
          <a:xfrm>
            <a:off x="6272213" y="1881188"/>
            <a:ext cx="2598737" cy="1306512"/>
          </a:xfrm>
          <a:prstGeom prst="ribbon">
            <a:avLst/>
          </a:prstGeom>
          <a:solidFill>
            <a:srgbClr val="006E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36" name="Down Ribbon 35"/>
          <p:cNvSpPr/>
          <p:nvPr/>
        </p:nvSpPr>
        <p:spPr>
          <a:xfrm>
            <a:off x="9226550" y="1881188"/>
            <a:ext cx="2598738" cy="1306512"/>
          </a:xfrm>
          <a:prstGeom prst="ribbon">
            <a:avLst/>
          </a:prstGeom>
          <a:solidFill>
            <a:srgbClr val="006E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30" name="TextBox 29"/>
          <p:cNvSpPr txBox="1">
            <a:spLocks noChangeArrowheads="1"/>
          </p:cNvSpPr>
          <p:nvPr/>
        </p:nvSpPr>
        <p:spPr bwMode="auto">
          <a:xfrm>
            <a:off x="900113" y="2149475"/>
            <a:ext cx="1438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t-EE" altLang="et-EE" sz="2200" b="1">
                <a:solidFill>
                  <a:schemeClr val="bg1"/>
                </a:solidFill>
              </a:rPr>
              <a:t>Inimeste </a:t>
            </a:r>
            <a:br>
              <a:rPr lang="et-EE" altLang="et-EE" sz="2200" b="1">
                <a:solidFill>
                  <a:schemeClr val="bg1"/>
                </a:solidFill>
              </a:rPr>
            </a:br>
            <a:r>
              <a:rPr lang="et-EE" altLang="et-EE" sz="2200" b="1">
                <a:solidFill>
                  <a:schemeClr val="bg1"/>
                </a:solidFill>
              </a:rPr>
              <a:t>kaasamine</a:t>
            </a:r>
          </a:p>
        </p:txBody>
      </p:sp>
      <p:sp>
        <p:nvSpPr>
          <p:cNvPr id="38" name="TextBox 37"/>
          <p:cNvSpPr txBox="1">
            <a:spLocks noChangeArrowheads="1"/>
          </p:cNvSpPr>
          <p:nvPr/>
        </p:nvSpPr>
        <p:spPr bwMode="auto">
          <a:xfrm>
            <a:off x="3933825" y="2165350"/>
            <a:ext cx="134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t-EE" altLang="et-EE" sz="2200" b="1">
                <a:solidFill>
                  <a:schemeClr val="bg1"/>
                </a:solidFill>
              </a:rPr>
              <a:t>Sihistatud</a:t>
            </a:r>
            <a:br>
              <a:rPr lang="et-EE" altLang="et-EE" sz="2200" b="1">
                <a:solidFill>
                  <a:schemeClr val="bg1"/>
                </a:solidFill>
              </a:rPr>
            </a:br>
            <a:r>
              <a:rPr lang="et-EE" altLang="et-EE" sz="2200" b="1">
                <a:solidFill>
                  <a:schemeClr val="bg1"/>
                </a:solidFill>
              </a:rPr>
              <a:t>ennetus</a:t>
            </a:r>
          </a:p>
        </p:txBody>
      </p:sp>
      <p:sp>
        <p:nvSpPr>
          <p:cNvPr id="39" name="TextBox 38"/>
          <p:cNvSpPr txBox="1">
            <a:spLocks noChangeArrowheads="1"/>
          </p:cNvSpPr>
          <p:nvPr/>
        </p:nvSpPr>
        <p:spPr bwMode="auto">
          <a:xfrm>
            <a:off x="6948488" y="2108200"/>
            <a:ext cx="12938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t-EE" altLang="et-EE" sz="2200" b="1">
                <a:solidFill>
                  <a:schemeClr val="bg1"/>
                </a:solidFill>
              </a:rPr>
              <a:t>Kriisideks</a:t>
            </a:r>
          </a:p>
          <a:p>
            <a:pPr algn="ctr">
              <a:spcBef>
                <a:spcPct val="0"/>
              </a:spcBef>
              <a:buFontTx/>
              <a:buNone/>
            </a:pPr>
            <a:r>
              <a:rPr lang="et-EE" altLang="et-EE" sz="2200" b="1">
                <a:solidFill>
                  <a:schemeClr val="bg1"/>
                </a:solidFill>
              </a:rPr>
              <a:t>valmis-</a:t>
            </a:r>
            <a:br>
              <a:rPr lang="et-EE" altLang="et-EE" sz="2200" b="1">
                <a:solidFill>
                  <a:schemeClr val="bg1"/>
                </a:solidFill>
              </a:rPr>
            </a:br>
            <a:r>
              <a:rPr lang="et-EE" altLang="et-EE" sz="2200" b="1">
                <a:solidFill>
                  <a:schemeClr val="bg1"/>
                </a:solidFill>
              </a:rPr>
              <a:t>olek</a:t>
            </a:r>
          </a:p>
        </p:txBody>
      </p:sp>
      <p:sp>
        <p:nvSpPr>
          <p:cNvPr id="40" name="TextBox 39"/>
          <p:cNvSpPr txBox="1">
            <a:spLocks noChangeArrowheads="1"/>
          </p:cNvSpPr>
          <p:nvPr/>
        </p:nvSpPr>
        <p:spPr bwMode="auto">
          <a:xfrm>
            <a:off x="10248900" y="2446338"/>
            <a:ext cx="5540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t-EE" altLang="et-EE" sz="2200" b="1">
                <a:solidFill>
                  <a:schemeClr val="bg1"/>
                </a:solidFill>
              </a:rPr>
              <a:t>IKT</a:t>
            </a:r>
          </a:p>
        </p:txBody>
      </p:sp>
    </p:spTree>
    <p:extLst>
      <p:ext uri="{BB962C8B-B14F-4D97-AF65-F5344CB8AC3E}">
        <p14:creationId xmlns:p14="http://schemas.microsoft.com/office/powerpoint/2010/main" val="3852837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51384" y="29369"/>
            <a:ext cx="7499350" cy="1143000"/>
          </a:xfrm>
        </p:spPr>
        <p:txBody>
          <a:bodyPr/>
          <a:lstStyle/>
          <a:p>
            <a:pPr algn="l" eaLnBrk="1" hangingPunct="1"/>
            <a:r>
              <a:rPr lang="et-EE" altLang="et-EE" b="1" dirty="0">
                <a:solidFill>
                  <a:srgbClr val="0070C0"/>
                </a:solidFill>
                <a:latin typeface="Arial" panose="020B0604020202020204" pitchFamily="34" charset="0"/>
                <a:cs typeface="Arial" panose="020B0604020202020204" pitchFamily="34" charset="0"/>
              </a:rPr>
              <a:t>Missioon</a:t>
            </a:r>
            <a:endParaRPr lang="en-GB" altLang="et-EE" b="1" dirty="0">
              <a:solidFill>
                <a:srgbClr val="0070C0"/>
              </a:solidFill>
              <a:latin typeface="Arial" panose="020B0604020202020204" pitchFamily="34" charset="0"/>
              <a:cs typeface="Arial" panose="020B0604020202020204" pitchFamily="34" charset="0"/>
            </a:endParaRPr>
          </a:p>
        </p:txBody>
      </p:sp>
      <p:sp>
        <p:nvSpPr>
          <p:cNvPr id="19459" name="Content Placeholder 7"/>
          <p:cNvSpPr>
            <a:spLocks noGrp="1"/>
          </p:cNvSpPr>
          <p:nvPr>
            <p:ph idx="1"/>
          </p:nvPr>
        </p:nvSpPr>
        <p:spPr>
          <a:xfrm>
            <a:off x="551384" y="1172369"/>
            <a:ext cx="10513168" cy="963613"/>
          </a:xfrm>
        </p:spPr>
        <p:txBody>
          <a:bodyPr/>
          <a:lstStyle/>
          <a:p>
            <a:pPr marL="0" indent="0" eaLnBrk="1" hangingPunct="1">
              <a:buNone/>
            </a:pPr>
            <a:r>
              <a:rPr lang="fi-FI" altLang="et-EE" sz="2400" dirty="0" err="1"/>
              <a:t>Loome</a:t>
            </a:r>
            <a:r>
              <a:rPr lang="fi-FI" altLang="et-EE" sz="2400" dirty="0"/>
              <a:t> </a:t>
            </a:r>
            <a:r>
              <a:rPr lang="fi-FI" altLang="et-EE" sz="2400" dirty="0" err="1"/>
              <a:t>ühiselt</a:t>
            </a:r>
            <a:r>
              <a:rPr lang="fi-FI" altLang="et-EE" sz="2400" dirty="0"/>
              <a:t> </a:t>
            </a:r>
            <a:r>
              <a:rPr lang="fi-FI" altLang="et-EE" sz="2400" dirty="0" err="1"/>
              <a:t>Eestile</a:t>
            </a:r>
            <a:r>
              <a:rPr lang="fi-FI" altLang="et-EE" sz="2400" dirty="0"/>
              <a:t> </a:t>
            </a:r>
            <a:r>
              <a:rPr lang="fi-FI" altLang="et-EE" sz="2400" dirty="0" err="1"/>
              <a:t>parima</a:t>
            </a:r>
            <a:r>
              <a:rPr lang="fi-FI" altLang="et-EE" sz="2400" dirty="0"/>
              <a:t> </a:t>
            </a:r>
            <a:r>
              <a:rPr lang="fi-FI" altLang="et-EE" sz="2400" dirty="0" err="1"/>
              <a:t>julgeoleku</a:t>
            </a:r>
            <a:r>
              <a:rPr lang="fi-FI" altLang="et-EE" sz="2400" dirty="0"/>
              <a:t>- ja </a:t>
            </a:r>
            <a:r>
              <a:rPr lang="fi-FI" altLang="et-EE" sz="2400" dirty="0" err="1"/>
              <a:t>turvalisuspoliitika</a:t>
            </a:r>
            <a:endParaRPr lang="en-GB" altLang="et-EE" sz="2600" dirty="0"/>
          </a:p>
        </p:txBody>
      </p:sp>
      <p:pic>
        <p:nvPicPr>
          <p:cNvPr id="19460" name="Picture 1"/>
          <p:cNvPicPr>
            <a:picLocks noChangeAspect="1"/>
          </p:cNvPicPr>
          <p:nvPr/>
        </p:nvPicPr>
        <p:blipFill rotWithShape="1">
          <a:blip r:embed="rId2">
            <a:extLst>
              <a:ext uri="{28A0092B-C50C-407E-A947-70E740481C1C}">
                <a14:useLocalDpi xmlns:a14="http://schemas.microsoft.com/office/drawing/2010/main" val="0"/>
              </a:ext>
            </a:extLst>
          </a:blip>
          <a:srcRect l="2" t="7493" r="772" b="32022"/>
          <a:stretch/>
        </p:blipFill>
        <p:spPr bwMode="auto">
          <a:xfrm>
            <a:off x="-26096" y="1961456"/>
            <a:ext cx="1221668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3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9456" y="2060848"/>
            <a:ext cx="5976937" cy="1143000"/>
          </a:xfrm>
        </p:spPr>
        <p:txBody>
          <a:bodyPr/>
          <a:lstStyle/>
          <a:p>
            <a:pPr algn="l" eaLnBrk="1" hangingPunct="1"/>
            <a:r>
              <a:rPr lang="et-EE" altLang="et-EE" sz="3200" dirty="0"/>
              <a:t>Siseminister</a:t>
            </a:r>
            <a:endParaRPr lang="en-GB" altLang="et-EE" sz="3200" dirty="0"/>
          </a:p>
        </p:txBody>
      </p:sp>
      <p:sp>
        <p:nvSpPr>
          <p:cNvPr id="5" name="Content Placeholder 7"/>
          <p:cNvSpPr>
            <a:spLocks noGrp="1"/>
          </p:cNvSpPr>
          <p:nvPr>
            <p:ph idx="1"/>
          </p:nvPr>
        </p:nvSpPr>
        <p:spPr>
          <a:xfrm>
            <a:off x="1174911" y="2907185"/>
            <a:ext cx="5329237" cy="1512887"/>
          </a:xfrm>
        </p:spPr>
        <p:txBody>
          <a:bodyPr/>
          <a:lstStyle/>
          <a:p>
            <a:pPr marL="0" indent="0" eaLnBrk="1" hangingPunct="1">
              <a:spcBef>
                <a:spcPct val="0"/>
              </a:spcBef>
              <a:buNone/>
            </a:pPr>
            <a:r>
              <a:rPr lang="et-EE" altLang="et-EE" sz="4800" b="1" dirty="0">
                <a:solidFill>
                  <a:srgbClr val="0070C0"/>
                </a:solidFill>
                <a:latin typeface="Arial" panose="020B0604020202020204" pitchFamily="34" charset="0"/>
                <a:cs typeface="Arial" panose="020B0604020202020204" pitchFamily="34" charset="0"/>
              </a:rPr>
              <a:t>Kristian Jaani</a:t>
            </a:r>
          </a:p>
          <a:p>
            <a:pPr marL="0" indent="0" eaLnBrk="1" hangingPunct="1">
              <a:spcBef>
                <a:spcPct val="0"/>
              </a:spcBef>
              <a:buNone/>
            </a:pPr>
            <a:r>
              <a:rPr lang="et-EE" altLang="et-EE" sz="2400" dirty="0">
                <a:latin typeface="Arial" panose="020B0604020202020204" pitchFamily="34" charset="0"/>
                <a:cs typeface="Arial" panose="020B0604020202020204" pitchFamily="34" charset="0"/>
              </a:rPr>
              <a:t>alates jaanuarist 2021</a:t>
            </a:r>
            <a:endParaRPr lang="en-GB" altLang="et-EE"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463" t="4851" r="32247" b="25850"/>
          <a:stretch/>
        </p:blipFill>
        <p:spPr>
          <a:xfrm>
            <a:off x="7007424" y="7248"/>
            <a:ext cx="5184576" cy="6858000"/>
          </a:xfrm>
          <a:prstGeom prst="rect">
            <a:avLst/>
          </a:prstGeom>
        </p:spPr>
      </p:pic>
    </p:spTree>
    <p:extLst>
      <p:ext uri="{BB962C8B-B14F-4D97-AF65-F5344CB8AC3E}">
        <p14:creationId xmlns:p14="http://schemas.microsoft.com/office/powerpoint/2010/main" val="76944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199456" y="2132856"/>
            <a:ext cx="10153128" cy="1470025"/>
          </a:xfrm>
        </p:spPr>
        <p:txBody>
          <a:bodyPr/>
          <a:lstStyle/>
          <a:p>
            <a:pPr algn="l" eaLnBrk="1" hangingPunct="1"/>
            <a:r>
              <a:rPr lang="et-EE" altLang="et-EE" dirty="0"/>
              <a:t>Aitäh!</a:t>
            </a:r>
            <a:endParaRPr lang="en-GB" altLang="et-EE"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 name="Subtitle 1">
            <a:extLst>
              <a:ext uri="{FF2B5EF4-FFF2-40B4-BE49-F238E27FC236}">
                <a16:creationId xmlns:a16="http://schemas.microsoft.com/office/drawing/2014/main" id="{C010A5BD-2524-46AA-8AE2-1EC307C2BB36}"/>
              </a:ext>
            </a:extLst>
          </p:cNvPr>
          <p:cNvSpPr>
            <a:spLocks noGrp="1"/>
          </p:cNvSpPr>
          <p:nvPr>
            <p:ph type="subTitle" idx="1"/>
          </p:nvPr>
        </p:nvSpPr>
        <p:spPr/>
        <p:txBody>
          <a:bodyPr/>
          <a:lstStyle/>
          <a:p>
            <a:endParaRPr lang="et-EE"/>
          </a:p>
        </p:txBody>
      </p:sp>
    </p:spTree>
    <p:extLst>
      <p:ext uri="{BB962C8B-B14F-4D97-AF65-F5344CB8AC3E}">
        <p14:creationId xmlns:p14="http://schemas.microsoft.com/office/powerpoint/2010/main" val="257702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1384" y="1988840"/>
            <a:ext cx="5976937" cy="1143000"/>
          </a:xfrm>
        </p:spPr>
        <p:txBody>
          <a:bodyPr/>
          <a:lstStyle/>
          <a:p>
            <a:pPr algn="l" eaLnBrk="1" hangingPunct="1"/>
            <a:r>
              <a:rPr lang="et-EE" altLang="et-EE" sz="3200" dirty="0"/>
              <a:t>Kantsler</a:t>
            </a:r>
            <a:endParaRPr lang="en-GB" altLang="et-EE" sz="3200" dirty="0"/>
          </a:p>
        </p:txBody>
      </p:sp>
      <p:sp>
        <p:nvSpPr>
          <p:cNvPr id="5" name="Content Placeholder 7"/>
          <p:cNvSpPr>
            <a:spLocks noGrp="1"/>
          </p:cNvSpPr>
          <p:nvPr>
            <p:ph idx="1"/>
          </p:nvPr>
        </p:nvSpPr>
        <p:spPr>
          <a:xfrm>
            <a:off x="527211" y="2897709"/>
            <a:ext cx="5329237" cy="1512887"/>
          </a:xfrm>
        </p:spPr>
        <p:txBody>
          <a:bodyPr/>
          <a:lstStyle/>
          <a:p>
            <a:pPr marL="0" indent="0" eaLnBrk="1" hangingPunct="1">
              <a:spcBef>
                <a:spcPct val="0"/>
              </a:spcBef>
              <a:buNone/>
            </a:pPr>
            <a:r>
              <a:rPr lang="et-EE" altLang="et-EE" sz="4800" b="1" dirty="0">
                <a:solidFill>
                  <a:srgbClr val="0070C0"/>
                </a:solidFill>
                <a:latin typeface="Arial" panose="020B0604020202020204" pitchFamily="34" charset="0"/>
                <a:cs typeface="Arial" panose="020B0604020202020204" pitchFamily="34" charset="0"/>
              </a:rPr>
              <a:t>Tarmo Miilits</a:t>
            </a:r>
          </a:p>
          <a:p>
            <a:pPr marL="0" indent="0" eaLnBrk="1" hangingPunct="1">
              <a:spcBef>
                <a:spcPct val="0"/>
              </a:spcBef>
              <a:buNone/>
            </a:pPr>
            <a:r>
              <a:rPr lang="et-EE" altLang="et-EE" sz="2400" dirty="0">
                <a:latin typeface="Arial" panose="020B0604020202020204" pitchFamily="34" charset="0"/>
                <a:cs typeface="Arial" panose="020B0604020202020204" pitchFamily="34" charset="0"/>
              </a:rPr>
              <a:t>alates jaanuarist 2022</a:t>
            </a:r>
            <a:endParaRPr lang="en-GB" altLang="et-EE"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BC9F321-B5DF-4F69-9B38-D29AA0794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373" y="0"/>
            <a:ext cx="7034627" cy="6858000"/>
          </a:xfrm>
          <a:prstGeom prst="rect">
            <a:avLst/>
          </a:prstGeom>
        </p:spPr>
      </p:pic>
    </p:spTree>
    <p:extLst>
      <p:ext uri="{BB962C8B-B14F-4D97-AF65-F5344CB8AC3E}">
        <p14:creationId xmlns:p14="http://schemas.microsoft.com/office/powerpoint/2010/main" val="38866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6902" y="5053744"/>
            <a:ext cx="12192000" cy="1143000"/>
          </a:xfrm>
        </p:spPr>
        <p:txBody>
          <a:bodyPr/>
          <a:lstStyle/>
          <a:p>
            <a:pPr eaLnBrk="1" hangingPunct="1"/>
            <a:r>
              <a:rPr lang="en-GB" altLang="et-EE" dirty="0">
                <a:latin typeface="Arial" panose="020B0604020202020204" pitchFamily="34" charset="0"/>
                <a:cs typeface="Arial" panose="020B0604020202020204" pitchFamily="34" charset="0"/>
              </a:rPr>
              <a:t>Our people</a:t>
            </a:r>
          </a:p>
        </p:txBody>
      </p:sp>
      <p:sp>
        <p:nvSpPr>
          <p:cNvPr id="6147" name="Content Placeholder 7"/>
          <p:cNvSpPr>
            <a:spLocks noGrp="1"/>
          </p:cNvSpPr>
          <p:nvPr>
            <p:ph idx="1"/>
          </p:nvPr>
        </p:nvSpPr>
        <p:spPr>
          <a:xfrm>
            <a:off x="9234285" y="1450941"/>
            <a:ext cx="2855640" cy="3956117"/>
          </a:xfrm>
        </p:spPr>
        <p:txBody>
          <a:bodyPr/>
          <a:lstStyle/>
          <a:p>
            <a:pPr marL="0" indent="0" algn="ctr" eaLnBrk="1" hangingPunct="1">
              <a:buNone/>
            </a:pPr>
            <a:endParaRPr lang="et-EE" altLang="et-EE" sz="2400" dirty="0">
              <a:latin typeface="Arial" panose="020B0604020202020204" pitchFamily="34" charset="0"/>
              <a:cs typeface="Arial" panose="020B0604020202020204" pitchFamily="34" charset="0"/>
            </a:endParaRPr>
          </a:p>
          <a:p>
            <a:pPr marL="0" indent="0" algn="ctr" eaLnBrk="1" hangingPunct="1">
              <a:buNone/>
            </a:pPr>
            <a:r>
              <a:rPr lang="et-EE" altLang="et-EE" sz="2400" dirty="0">
                <a:latin typeface="Arial" panose="020B0604020202020204" pitchFamily="34" charset="0"/>
                <a:cs typeface="Arial" panose="020B0604020202020204" pitchFamily="34" charset="0"/>
              </a:rPr>
              <a:t>Siseministeeriumis töötab ligi 200 inimest, kes hoolitsevad Eesti turvalisuspoliitika eest ja aitavad seda koostöös valisemisala asutustega ellu viia</a:t>
            </a:r>
            <a:endParaRPr lang="en-GB" altLang="et-EE" sz="2400" dirty="0">
              <a:latin typeface="Arial" panose="020B0604020202020204" pitchFamily="34" charset="0"/>
              <a:cs typeface="Arial" panose="020B0604020202020204" pitchFamily="34" charset="0"/>
            </a:endParaRPr>
          </a:p>
        </p:txBody>
      </p:sp>
      <p:pic>
        <p:nvPicPr>
          <p:cNvPr id="5" name="Picture 3"/>
          <p:cNvPicPr>
            <a:picLocks noChangeAspect="1"/>
          </p:cNvPicPr>
          <p:nvPr/>
        </p:nvPicPr>
        <p:blipFill rotWithShape="1">
          <a:blip r:embed="rId2">
            <a:extLst>
              <a:ext uri="{28A0092B-C50C-407E-A947-70E740481C1C}">
                <a14:useLocalDpi xmlns:a14="http://schemas.microsoft.com/office/drawing/2010/main" val="0"/>
              </a:ext>
            </a:extLst>
          </a:blip>
          <a:srcRect r="-309"/>
          <a:stretch/>
        </p:blipFill>
        <p:spPr bwMode="auto">
          <a:xfrm>
            <a:off x="3618" y="0"/>
            <a:ext cx="91566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93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a:off x="9445625" y="1916113"/>
            <a:ext cx="0" cy="75406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6" idx="2"/>
          </p:cNvCxnSpPr>
          <p:nvPr/>
        </p:nvCxnSpPr>
        <p:spPr>
          <a:xfrm>
            <a:off x="7223125" y="1916113"/>
            <a:ext cx="0" cy="181133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28900" y="1916113"/>
            <a:ext cx="0" cy="75406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938713" y="1916113"/>
            <a:ext cx="0" cy="75406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0" y="400050"/>
            <a:ext cx="0" cy="7254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943475" y="107950"/>
            <a:ext cx="2376488"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t-EE" dirty="0"/>
              <a:t>Minister</a:t>
            </a:r>
          </a:p>
        </p:txBody>
      </p:sp>
      <p:sp>
        <p:nvSpPr>
          <p:cNvPr id="6" name="Rectangle 5"/>
          <p:cNvSpPr/>
          <p:nvPr/>
        </p:nvSpPr>
        <p:spPr>
          <a:xfrm>
            <a:off x="4943475" y="1016000"/>
            <a:ext cx="2376488"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t-EE" dirty="0"/>
              <a:t>Kantsler</a:t>
            </a:r>
          </a:p>
        </p:txBody>
      </p:sp>
      <p:sp>
        <p:nvSpPr>
          <p:cNvPr id="9" name="Rectangle 8"/>
          <p:cNvSpPr/>
          <p:nvPr/>
        </p:nvSpPr>
        <p:spPr>
          <a:xfrm>
            <a:off x="7751763" y="115888"/>
            <a:ext cx="2520950"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Euroopa Liidu ja välissuhete osakond</a:t>
            </a:r>
          </a:p>
        </p:txBody>
      </p:sp>
      <p:sp>
        <p:nvSpPr>
          <p:cNvPr id="10" name="Rectangle 9"/>
          <p:cNvSpPr/>
          <p:nvPr/>
        </p:nvSpPr>
        <p:spPr>
          <a:xfrm>
            <a:off x="2063750" y="658813"/>
            <a:ext cx="2447925"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err="1"/>
              <a:t>Siseauditi</a:t>
            </a:r>
            <a:r>
              <a:rPr lang="et-EE" sz="1600" dirty="0"/>
              <a:t> osakond </a:t>
            </a:r>
          </a:p>
        </p:txBody>
      </p:sp>
      <p:sp>
        <p:nvSpPr>
          <p:cNvPr id="12" name="Rectangle 11"/>
          <p:cNvSpPr/>
          <p:nvPr/>
        </p:nvSpPr>
        <p:spPr>
          <a:xfrm>
            <a:off x="7751763" y="701675"/>
            <a:ext cx="2520950" cy="50323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Personalipoliitika osakond</a:t>
            </a:r>
          </a:p>
        </p:txBody>
      </p:sp>
      <p:sp>
        <p:nvSpPr>
          <p:cNvPr id="13" name="Rectangle 12"/>
          <p:cNvSpPr/>
          <p:nvPr/>
        </p:nvSpPr>
        <p:spPr>
          <a:xfrm>
            <a:off x="7751763" y="1296988"/>
            <a:ext cx="2520950" cy="50323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Kommunikatsiooniosakond </a:t>
            </a:r>
          </a:p>
        </p:txBody>
      </p:sp>
      <p:sp>
        <p:nvSpPr>
          <p:cNvPr id="14" name="Rectangle 13"/>
          <p:cNvSpPr/>
          <p:nvPr/>
        </p:nvSpPr>
        <p:spPr>
          <a:xfrm>
            <a:off x="1703388" y="2116138"/>
            <a:ext cx="2089150" cy="161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t-EE" sz="1600" dirty="0"/>
              <a:t>Pääste, hädaabi ja kriisireguleerimise asekantsler </a:t>
            </a:r>
          </a:p>
        </p:txBody>
      </p:sp>
      <p:sp>
        <p:nvSpPr>
          <p:cNvPr id="15" name="Rectangle 14"/>
          <p:cNvSpPr/>
          <p:nvPr/>
        </p:nvSpPr>
        <p:spPr>
          <a:xfrm>
            <a:off x="3944937" y="2124075"/>
            <a:ext cx="2085975" cy="1611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t-EE" sz="1600" dirty="0" err="1"/>
              <a:t>Sisejulgeoleku</a:t>
            </a:r>
            <a:r>
              <a:rPr lang="et-EE" sz="1600" dirty="0"/>
              <a:t>-, korrakaitse- ja migratsioonipoliitika asekantsler </a:t>
            </a:r>
            <a:endParaRPr lang="et-EE" sz="1600" b="1" dirty="0"/>
          </a:p>
        </p:txBody>
      </p:sp>
      <p:sp>
        <p:nvSpPr>
          <p:cNvPr id="16" name="Rectangle 15"/>
          <p:cNvSpPr/>
          <p:nvPr/>
        </p:nvSpPr>
        <p:spPr>
          <a:xfrm>
            <a:off x="6178550" y="2116138"/>
            <a:ext cx="2089150" cy="161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t-EE" sz="1600" dirty="0"/>
              <a:t>Rahvastikutoimingute ja  kodanikuühiskonna asekantsler</a:t>
            </a:r>
          </a:p>
        </p:txBody>
      </p:sp>
      <p:sp>
        <p:nvSpPr>
          <p:cNvPr id="17" name="Rectangle 16"/>
          <p:cNvSpPr/>
          <p:nvPr/>
        </p:nvSpPr>
        <p:spPr>
          <a:xfrm>
            <a:off x="8418513" y="2116138"/>
            <a:ext cx="2087562" cy="161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t-EE" sz="1600" dirty="0"/>
              <a:t>Varade, planeerimise ja tehnoloogia asekantsler</a:t>
            </a:r>
          </a:p>
        </p:txBody>
      </p:sp>
      <p:sp>
        <p:nvSpPr>
          <p:cNvPr id="18" name="Rectangle 17"/>
          <p:cNvSpPr/>
          <p:nvPr/>
        </p:nvSpPr>
        <p:spPr>
          <a:xfrm>
            <a:off x="1719263" y="4749800"/>
            <a:ext cx="2074862" cy="6953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Pääste- ja kriisireguleerimise osakond</a:t>
            </a:r>
          </a:p>
        </p:txBody>
      </p:sp>
      <p:sp>
        <p:nvSpPr>
          <p:cNvPr id="19" name="Rectangle 18"/>
          <p:cNvSpPr/>
          <p:nvPr/>
        </p:nvSpPr>
        <p:spPr>
          <a:xfrm>
            <a:off x="1703388" y="3895725"/>
            <a:ext cx="2089150" cy="7429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err="1"/>
              <a:t>Sisekaitse</a:t>
            </a:r>
            <a:r>
              <a:rPr lang="et-EE" sz="1600" dirty="0"/>
              <a:t> ja kriisivalmiduse osakond </a:t>
            </a:r>
          </a:p>
        </p:txBody>
      </p:sp>
      <p:sp>
        <p:nvSpPr>
          <p:cNvPr id="20" name="Rectangle 19"/>
          <p:cNvSpPr/>
          <p:nvPr/>
        </p:nvSpPr>
        <p:spPr>
          <a:xfrm>
            <a:off x="3952875" y="5829300"/>
            <a:ext cx="2087563" cy="73183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Korrakaitse- ja kriminaalpoliitika osakond</a:t>
            </a:r>
          </a:p>
        </p:txBody>
      </p:sp>
      <p:sp>
        <p:nvSpPr>
          <p:cNvPr id="21" name="Rectangle 20"/>
          <p:cNvSpPr/>
          <p:nvPr/>
        </p:nvSpPr>
        <p:spPr>
          <a:xfrm>
            <a:off x="3937000" y="3898900"/>
            <a:ext cx="2087563" cy="64928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Kodakondsus- ja rändepoliitika osakond</a:t>
            </a:r>
          </a:p>
        </p:txBody>
      </p:sp>
      <p:sp>
        <p:nvSpPr>
          <p:cNvPr id="22" name="Rectangle 21"/>
          <p:cNvSpPr/>
          <p:nvPr/>
        </p:nvSpPr>
        <p:spPr>
          <a:xfrm>
            <a:off x="3938588" y="4638675"/>
            <a:ext cx="2087562"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Piirivalvepoliitika osakond</a:t>
            </a:r>
          </a:p>
        </p:txBody>
      </p:sp>
      <p:sp>
        <p:nvSpPr>
          <p:cNvPr id="23" name="Rectangle 22"/>
          <p:cNvSpPr/>
          <p:nvPr/>
        </p:nvSpPr>
        <p:spPr>
          <a:xfrm>
            <a:off x="3952875" y="5233988"/>
            <a:ext cx="2087563"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err="1"/>
              <a:t>Sisejulgeolekupoliitika</a:t>
            </a:r>
            <a:r>
              <a:rPr lang="et-EE" sz="1600" dirty="0"/>
              <a:t> osakond</a:t>
            </a:r>
          </a:p>
        </p:txBody>
      </p:sp>
      <p:sp>
        <p:nvSpPr>
          <p:cNvPr id="25" name="Rectangle 24"/>
          <p:cNvSpPr/>
          <p:nvPr/>
        </p:nvSpPr>
        <p:spPr>
          <a:xfrm>
            <a:off x="6183313" y="4489450"/>
            <a:ext cx="2089150"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Rahvastikutoimingute osakond </a:t>
            </a:r>
          </a:p>
        </p:txBody>
      </p:sp>
      <p:sp>
        <p:nvSpPr>
          <p:cNvPr id="26" name="Rectangle 25"/>
          <p:cNvSpPr/>
          <p:nvPr/>
        </p:nvSpPr>
        <p:spPr>
          <a:xfrm>
            <a:off x="6178550" y="3883025"/>
            <a:ext cx="2089150"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Usuasjade osakond</a:t>
            </a:r>
          </a:p>
        </p:txBody>
      </p:sp>
      <p:sp>
        <p:nvSpPr>
          <p:cNvPr id="28" name="Rectangle 27"/>
          <p:cNvSpPr/>
          <p:nvPr/>
        </p:nvSpPr>
        <p:spPr>
          <a:xfrm>
            <a:off x="8413750" y="6270625"/>
            <a:ext cx="2087563"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Strateegia- ja arendus-osakond </a:t>
            </a:r>
          </a:p>
        </p:txBody>
      </p:sp>
      <p:sp>
        <p:nvSpPr>
          <p:cNvPr id="29" name="Rectangle 28"/>
          <p:cNvSpPr/>
          <p:nvPr/>
        </p:nvSpPr>
        <p:spPr>
          <a:xfrm>
            <a:off x="8416925" y="3873500"/>
            <a:ext cx="2087563" cy="50323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Õigusosakond</a:t>
            </a:r>
          </a:p>
        </p:txBody>
      </p:sp>
      <p:sp>
        <p:nvSpPr>
          <p:cNvPr id="30" name="Rectangle 29"/>
          <p:cNvSpPr/>
          <p:nvPr/>
        </p:nvSpPr>
        <p:spPr>
          <a:xfrm>
            <a:off x="8416925" y="4471988"/>
            <a:ext cx="2087563"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Info- ja varahaldus-osakond</a:t>
            </a:r>
          </a:p>
        </p:txBody>
      </p:sp>
      <p:sp>
        <p:nvSpPr>
          <p:cNvPr id="31" name="Rectangle 30"/>
          <p:cNvSpPr/>
          <p:nvPr/>
        </p:nvSpPr>
        <p:spPr>
          <a:xfrm>
            <a:off x="8416925" y="5072063"/>
            <a:ext cx="2087563"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Rahandusosakond</a:t>
            </a:r>
          </a:p>
        </p:txBody>
      </p:sp>
      <p:sp>
        <p:nvSpPr>
          <p:cNvPr id="32" name="Rectangle 31"/>
          <p:cNvSpPr/>
          <p:nvPr/>
        </p:nvSpPr>
        <p:spPr>
          <a:xfrm>
            <a:off x="8413750" y="5672138"/>
            <a:ext cx="2087563" cy="50323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Välisvahendite osakond </a:t>
            </a:r>
          </a:p>
        </p:txBody>
      </p:sp>
      <p:cxnSp>
        <p:nvCxnSpPr>
          <p:cNvPr id="34" name="Straight Connector 33"/>
          <p:cNvCxnSpPr/>
          <p:nvPr/>
        </p:nvCxnSpPr>
        <p:spPr>
          <a:xfrm>
            <a:off x="6096000" y="1163638"/>
            <a:ext cx="0" cy="75247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22550" y="1916113"/>
            <a:ext cx="683418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605713" y="365125"/>
            <a:ext cx="14605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605713" y="952500"/>
            <a:ext cx="14605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605713" y="1562100"/>
            <a:ext cx="14605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319963" y="1268413"/>
            <a:ext cx="29686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7616825" y="365125"/>
            <a:ext cx="0" cy="12080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178550" y="5097463"/>
            <a:ext cx="2089150" cy="7366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Kodanikuühiskonna osakond</a:t>
            </a:r>
          </a:p>
        </p:txBody>
      </p:sp>
      <p:sp>
        <p:nvSpPr>
          <p:cNvPr id="39" name="Rectangle 38"/>
          <p:cNvSpPr/>
          <p:nvPr/>
        </p:nvSpPr>
        <p:spPr>
          <a:xfrm>
            <a:off x="2063750" y="108744"/>
            <a:ext cx="2447925"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Poliitilised nõunikud </a:t>
            </a:r>
          </a:p>
        </p:txBody>
      </p:sp>
      <p:cxnSp>
        <p:nvCxnSpPr>
          <p:cNvPr id="45" name="Sirgkonnektor 44"/>
          <p:cNvCxnSpPr/>
          <p:nvPr/>
        </p:nvCxnSpPr>
        <p:spPr>
          <a:xfrm>
            <a:off x="4519613" y="952500"/>
            <a:ext cx="208235"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0" name="Sirgkonnektor 44"/>
          <p:cNvCxnSpPr/>
          <p:nvPr/>
        </p:nvCxnSpPr>
        <p:spPr>
          <a:xfrm>
            <a:off x="4519613" y="1412776"/>
            <a:ext cx="208235"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1" name="Sirgkonnektor 44"/>
          <p:cNvCxnSpPr>
            <a:stCxn id="39" idx="3"/>
            <a:endCxn id="3" idx="1"/>
          </p:cNvCxnSpPr>
          <p:nvPr/>
        </p:nvCxnSpPr>
        <p:spPr>
          <a:xfrm flipV="1">
            <a:off x="4511675" y="360363"/>
            <a:ext cx="431800" cy="79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27848" y="952500"/>
            <a:ext cx="0" cy="46027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727848" y="1204913"/>
            <a:ext cx="296862"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063749" y="1249364"/>
            <a:ext cx="2447925" cy="5048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t-EE" sz="1600" dirty="0"/>
              <a:t>Juhiabid</a:t>
            </a:r>
          </a:p>
        </p:txBody>
      </p:sp>
    </p:spTree>
    <p:extLst>
      <p:ext uri="{BB962C8B-B14F-4D97-AF65-F5344CB8AC3E}">
        <p14:creationId xmlns:p14="http://schemas.microsoft.com/office/powerpoint/2010/main" val="91890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3372" y="101800"/>
            <a:ext cx="7499350" cy="1143000"/>
          </a:xfrm>
        </p:spPr>
        <p:txBody>
          <a:bodyPr/>
          <a:lstStyle/>
          <a:p>
            <a:pPr algn="l" eaLnBrk="1" hangingPunct="1"/>
            <a:r>
              <a:rPr lang="et-EE" altLang="et-EE" b="1" dirty="0">
                <a:solidFill>
                  <a:srgbClr val="0070C0"/>
                </a:solidFill>
                <a:latin typeface="Arial" panose="020B0604020202020204" pitchFamily="34" charset="0"/>
                <a:cs typeface="Arial" panose="020B0604020202020204" pitchFamily="34" charset="0"/>
              </a:rPr>
              <a:t>Meie inimesed</a:t>
            </a:r>
            <a:endParaRPr lang="en-GB" altLang="et-EE" b="1" dirty="0">
              <a:solidFill>
                <a:srgbClr val="0070C0"/>
              </a:solidFill>
              <a:latin typeface="Arial" panose="020B0604020202020204" pitchFamily="34" charset="0"/>
              <a:cs typeface="Arial" panose="020B0604020202020204" pitchFamily="34" charset="0"/>
            </a:endParaRPr>
          </a:p>
        </p:txBody>
      </p:sp>
      <p:sp>
        <p:nvSpPr>
          <p:cNvPr id="5" name="Content Placeholder 7"/>
          <p:cNvSpPr>
            <a:spLocks noGrp="1"/>
          </p:cNvSpPr>
          <p:nvPr>
            <p:ph idx="1"/>
          </p:nvPr>
        </p:nvSpPr>
        <p:spPr>
          <a:xfrm>
            <a:off x="454950" y="1270629"/>
            <a:ext cx="4972327" cy="4060825"/>
          </a:xfrm>
        </p:spPr>
        <p:txBody>
          <a:bodyPr/>
          <a:lstStyle/>
          <a:p>
            <a:r>
              <a:rPr lang="en-GB" altLang="et-EE" sz="2400" dirty="0">
                <a:latin typeface="Arial" panose="020B0604020202020204" pitchFamily="34" charset="0"/>
                <a:cs typeface="Arial" panose="020B0604020202020204" pitchFamily="34" charset="0"/>
              </a:rPr>
              <a:t>67% </a:t>
            </a:r>
            <a:r>
              <a:rPr lang="et-EE" altLang="et-EE" sz="2400" dirty="0">
                <a:latin typeface="Arial" panose="020B0604020202020204" pitchFamily="34" charset="0"/>
                <a:cs typeface="Arial" panose="020B0604020202020204" pitchFamily="34" charset="0"/>
              </a:rPr>
              <a:t>naisi ja</a:t>
            </a:r>
            <a:r>
              <a:rPr lang="en-GB" altLang="et-EE" sz="2400" dirty="0">
                <a:latin typeface="Arial" panose="020B0604020202020204" pitchFamily="34" charset="0"/>
                <a:cs typeface="Arial" panose="020B0604020202020204" pitchFamily="34" charset="0"/>
              </a:rPr>
              <a:t> 33% </a:t>
            </a:r>
            <a:r>
              <a:rPr lang="et-EE" altLang="et-EE" sz="2400" dirty="0">
                <a:latin typeface="Arial" panose="020B0604020202020204" pitchFamily="34" charset="0"/>
                <a:cs typeface="Arial" panose="020B0604020202020204" pitchFamily="34" charset="0"/>
              </a:rPr>
              <a:t>mehi</a:t>
            </a:r>
            <a:endParaRPr lang="en-GB" altLang="et-EE" sz="2400" dirty="0">
              <a:latin typeface="Arial" panose="020B0604020202020204" pitchFamily="34" charset="0"/>
              <a:cs typeface="Arial" panose="020B0604020202020204" pitchFamily="34" charset="0"/>
            </a:endParaRPr>
          </a:p>
          <a:p>
            <a:r>
              <a:rPr lang="et-EE" altLang="et-EE" sz="2400" dirty="0">
                <a:latin typeface="Arial" panose="020B0604020202020204" pitchFamily="34" charset="0"/>
                <a:cs typeface="Arial" panose="020B0604020202020204" pitchFamily="34" charset="0"/>
              </a:rPr>
              <a:t>Töötajate </a:t>
            </a:r>
            <a:r>
              <a:rPr lang="et-EE" altLang="et-EE" sz="2400" dirty="0" err="1">
                <a:latin typeface="Arial" panose="020B0604020202020204" pitchFamily="34" charset="0"/>
                <a:cs typeface="Arial" panose="020B0604020202020204" pitchFamily="34" charset="0"/>
              </a:rPr>
              <a:t>kesmine</a:t>
            </a:r>
            <a:r>
              <a:rPr lang="et-EE" altLang="et-EE" sz="2400" dirty="0">
                <a:latin typeface="Arial" panose="020B0604020202020204" pitchFamily="34" charset="0"/>
                <a:cs typeface="Arial" panose="020B0604020202020204" pitchFamily="34" charset="0"/>
              </a:rPr>
              <a:t> vanus: </a:t>
            </a:r>
            <a:r>
              <a:rPr lang="en-GB" altLang="et-EE" sz="2400" dirty="0">
                <a:latin typeface="Arial" panose="020B0604020202020204" pitchFamily="34" charset="0"/>
                <a:cs typeface="Arial" panose="020B0604020202020204" pitchFamily="34" charset="0"/>
              </a:rPr>
              <a:t>39 </a:t>
            </a:r>
            <a:r>
              <a:rPr lang="et-EE" altLang="et-EE" sz="2400" dirty="0">
                <a:latin typeface="Arial" panose="020B0604020202020204" pitchFamily="34" charset="0"/>
                <a:cs typeface="Arial" panose="020B0604020202020204" pitchFamily="34" charset="0"/>
              </a:rPr>
              <a:t>aastat</a:t>
            </a:r>
            <a:endParaRPr lang="en-GB" altLang="et-EE" sz="2400" dirty="0">
              <a:latin typeface="Arial" panose="020B0604020202020204" pitchFamily="34" charset="0"/>
              <a:cs typeface="Arial" panose="020B0604020202020204" pitchFamily="34" charset="0"/>
            </a:endParaRPr>
          </a:p>
          <a:p>
            <a:r>
              <a:rPr lang="en-GB" altLang="et-EE" sz="2400" dirty="0">
                <a:latin typeface="Arial" panose="020B0604020202020204" pitchFamily="34" charset="0"/>
                <a:cs typeface="Arial" panose="020B0604020202020204" pitchFamily="34" charset="0"/>
              </a:rPr>
              <a:t>90% </a:t>
            </a:r>
            <a:r>
              <a:rPr lang="et-EE" altLang="et-EE" sz="2400" dirty="0">
                <a:latin typeface="Arial" panose="020B0604020202020204" pitchFamily="34" charset="0"/>
                <a:cs typeface="Arial" panose="020B0604020202020204" pitchFamily="34" charset="0"/>
              </a:rPr>
              <a:t>inimestest on kõrgharidus</a:t>
            </a:r>
            <a:endParaRPr lang="en-GB" altLang="et-EE" sz="2400" dirty="0">
              <a:latin typeface="Arial" panose="020B0604020202020204" pitchFamily="34" charset="0"/>
              <a:cs typeface="Arial" panose="020B0604020202020204" pitchFamily="34" charset="0"/>
            </a:endParaRPr>
          </a:p>
          <a:p>
            <a:r>
              <a:rPr lang="et-EE" altLang="et-EE" sz="2400" dirty="0">
                <a:latin typeface="Arial" panose="020B0604020202020204" pitchFamily="34" charset="0"/>
                <a:cs typeface="Arial" panose="020B0604020202020204" pitchFamily="34" charset="0"/>
              </a:rPr>
              <a:t>Valdavalt on meie töötajad Tartu Ülikooli, Tallinna Tehnikaülikooli või Tallinna Ülikooli vilistlased</a:t>
            </a:r>
          </a:p>
          <a:p>
            <a:r>
              <a:rPr lang="et-EE" altLang="et-EE" sz="2400" dirty="0">
                <a:latin typeface="Arial" panose="020B0604020202020204" pitchFamily="34" charset="0"/>
                <a:cs typeface="Arial" panose="020B0604020202020204" pitchFamily="34" charset="0"/>
              </a:rPr>
              <a:t>Kõige enam on meie inimesed õppinud õigusteadust, avalikku haldust ja riigiteadust</a:t>
            </a:r>
            <a:endParaRPr lang="en-GB" altLang="et-EE" sz="2400" dirty="0">
              <a:latin typeface="Arial" panose="020B0604020202020204" pitchFamily="34" charset="0"/>
              <a:cs typeface="Arial" panose="020B0604020202020204" pitchFamily="34" charset="0"/>
            </a:endParaRPr>
          </a:p>
        </p:txBody>
      </p:sp>
      <p:pic>
        <p:nvPicPr>
          <p:cNvPr id="6" name="Picture 2" descr="Seotud kujuti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47" r="19027"/>
          <a:stretch/>
        </p:blipFill>
        <p:spPr bwMode="auto">
          <a:xfrm>
            <a:off x="5451703" y="0"/>
            <a:ext cx="6768752" cy="688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8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361" y="1196975"/>
            <a:ext cx="689927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1" y="53975"/>
            <a:ext cx="12191998" cy="1143000"/>
          </a:xfrm>
        </p:spPr>
        <p:txBody>
          <a:bodyPr/>
          <a:lstStyle/>
          <a:p>
            <a:pPr eaLnBrk="1" hangingPunct="1"/>
            <a:r>
              <a:rPr lang="et-EE" altLang="et-EE" b="1" dirty="0">
                <a:solidFill>
                  <a:srgbClr val="0070C0"/>
                </a:solidFill>
                <a:latin typeface="Arial" panose="020B0604020202020204" pitchFamily="34" charset="0"/>
                <a:cs typeface="Arial" panose="020B0604020202020204" pitchFamily="34" charset="0"/>
              </a:rPr>
              <a:t>Siseministeeriumi haldusala</a:t>
            </a:r>
          </a:p>
        </p:txBody>
      </p:sp>
      <p:sp>
        <p:nvSpPr>
          <p:cNvPr id="8196" name="TextBox 4"/>
          <p:cNvSpPr txBox="1">
            <a:spLocks noChangeArrowheads="1"/>
          </p:cNvSpPr>
          <p:nvPr/>
        </p:nvSpPr>
        <p:spPr bwMode="auto">
          <a:xfrm>
            <a:off x="0" y="1196975"/>
            <a:ext cx="121919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t-EE" altLang="et-EE" sz="1800" dirty="0">
                <a:latin typeface="Arial" panose="020B0604020202020204" pitchFamily="34" charset="0"/>
              </a:rPr>
              <a:t>Eesti suurim avaliku sektori organisatsioon – üle 8000 inimese</a:t>
            </a:r>
          </a:p>
        </p:txBody>
      </p:sp>
    </p:spTree>
    <p:extLst>
      <p:ext uri="{BB962C8B-B14F-4D97-AF65-F5344CB8AC3E}">
        <p14:creationId xmlns:p14="http://schemas.microsoft.com/office/powerpoint/2010/main" val="133972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3014" y="716513"/>
            <a:ext cx="6480720" cy="1143000"/>
          </a:xfrm>
        </p:spPr>
        <p:txBody>
          <a:bodyPr/>
          <a:lstStyle/>
          <a:p>
            <a:pPr algn="l" eaLnBrk="1" hangingPunct="1"/>
            <a:r>
              <a:rPr lang="et-EE" altLang="et-EE" sz="4200" b="1" dirty="0">
                <a:solidFill>
                  <a:srgbClr val="0070C0"/>
                </a:solidFill>
              </a:rPr>
              <a:t>Valitsemisala numbrites</a:t>
            </a:r>
            <a:endParaRPr lang="en-GB" altLang="et-EE" sz="4200" b="1" dirty="0">
              <a:solidFill>
                <a:srgbClr val="0070C0"/>
              </a:solidFill>
            </a:endParaRPr>
          </a:p>
        </p:txBody>
      </p:sp>
      <p:sp>
        <p:nvSpPr>
          <p:cNvPr id="6" name="Content Placeholder 7"/>
          <p:cNvSpPr>
            <a:spLocks noGrp="1"/>
          </p:cNvSpPr>
          <p:nvPr>
            <p:ph idx="1"/>
          </p:nvPr>
        </p:nvSpPr>
        <p:spPr>
          <a:xfrm>
            <a:off x="824839" y="2132856"/>
            <a:ext cx="5459335" cy="4060825"/>
          </a:xfrm>
        </p:spPr>
        <p:txBody>
          <a:bodyPr/>
          <a:lstStyle/>
          <a:p>
            <a:pPr eaLnBrk="1" hangingPunct="1"/>
            <a:r>
              <a:rPr lang="et-EE" altLang="et-EE" sz="2800" dirty="0">
                <a:cs typeface="Arial" panose="020B0604020202020204" pitchFamily="34" charset="0"/>
              </a:rPr>
              <a:t>2019 eelarve 405, 7 miljonit </a:t>
            </a:r>
            <a:r>
              <a:rPr lang="et-EE" altLang="et-EE" sz="2800" dirty="0"/>
              <a:t>€, 1,46% </a:t>
            </a:r>
            <a:r>
              <a:rPr lang="et-EE" altLang="et-EE" sz="2800" dirty="0" err="1"/>
              <a:t>SKPst</a:t>
            </a:r>
            <a:endParaRPr lang="et-EE" altLang="et-EE" sz="2800" dirty="0"/>
          </a:p>
          <a:p>
            <a:pPr eaLnBrk="1" hangingPunct="1"/>
            <a:r>
              <a:rPr lang="et-EE" altLang="et-EE" sz="2800" dirty="0">
                <a:cs typeface="Arial" panose="020B0604020202020204" pitchFamily="34" charset="0"/>
              </a:rPr>
              <a:t>430 kinnisvara üksust</a:t>
            </a:r>
          </a:p>
          <a:p>
            <a:pPr eaLnBrk="1" hangingPunct="1"/>
            <a:r>
              <a:rPr lang="et-EE" altLang="et-EE" sz="2800" dirty="0">
                <a:cs typeface="Arial" panose="020B0604020202020204" pitchFamily="34" charset="0"/>
              </a:rPr>
              <a:t>3 helikopterit ja 2 lennukit</a:t>
            </a:r>
          </a:p>
          <a:p>
            <a:pPr eaLnBrk="1" hangingPunct="1"/>
            <a:r>
              <a:rPr lang="et-EE" altLang="et-EE" sz="2800" dirty="0">
                <a:cs typeface="Arial" panose="020B0604020202020204" pitchFamily="34" charset="0"/>
              </a:rPr>
              <a:t>166 veesõidukit</a:t>
            </a:r>
          </a:p>
          <a:p>
            <a:pPr eaLnBrk="1" hangingPunct="1"/>
            <a:r>
              <a:rPr lang="et-EE" altLang="et-EE" sz="2800" dirty="0">
                <a:cs typeface="Arial" panose="020B0604020202020204" pitchFamily="34" charset="0"/>
              </a:rPr>
              <a:t>1918 maismaa sõidukit</a:t>
            </a:r>
          </a:p>
          <a:p>
            <a:pPr eaLnBrk="1" hangingPunct="1">
              <a:buFont typeface="Arial" charset="0"/>
              <a:buChar char="•"/>
              <a:defRPr/>
            </a:pPr>
            <a:endParaRPr lang="en-GB" altLang="et-EE" sz="2800" dirty="0">
              <a:latin typeface="Arial" charset="0"/>
              <a:cs typeface="Arial"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195" t="-631" r="14357" b="7460"/>
          <a:stretch/>
        </p:blipFill>
        <p:spPr>
          <a:xfrm>
            <a:off x="6600056" y="2535460"/>
            <a:ext cx="5591944" cy="434992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8164"/>
          <a:stretch/>
        </p:blipFill>
        <p:spPr>
          <a:xfrm>
            <a:off x="6602124" y="-22267"/>
            <a:ext cx="5618548" cy="3212976"/>
          </a:xfrm>
          <a:prstGeom prst="rect">
            <a:avLst/>
          </a:prstGeom>
        </p:spPr>
      </p:pic>
    </p:spTree>
    <p:extLst>
      <p:ext uri="{BB962C8B-B14F-4D97-AF65-F5344CB8AC3E}">
        <p14:creationId xmlns:p14="http://schemas.microsoft.com/office/powerpoint/2010/main" val="294310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8050" y="53975"/>
            <a:ext cx="7499350" cy="1143000"/>
          </a:xfrm>
        </p:spPr>
        <p:txBody>
          <a:bodyPr/>
          <a:lstStyle/>
          <a:p>
            <a:pPr algn="l" eaLnBrk="1" hangingPunct="1"/>
            <a:r>
              <a:rPr lang="et-EE" altLang="et-EE" sz="4000" b="1" dirty="0">
                <a:solidFill>
                  <a:srgbClr val="0070C0"/>
                </a:solidFill>
                <a:latin typeface="Arial" panose="020B0604020202020204" pitchFamily="34" charset="0"/>
                <a:cs typeface="Arial" panose="020B0604020202020204" pitchFamily="34" charset="0"/>
              </a:rPr>
              <a:t>Mida me teeme? </a:t>
            </a:r>
            <a:r>
              <a:rPr lang="en-GB" altLang="et-EE" sz="4000" b="1" dirty="0">
                <a:solidFill>
                  <a:srgbClr val="0070C0"/>
                </a:solidFill>
                <a:latin typeface="Arial" panose="020B0604020202020204" pitchFamily="34" charset="0"/>
                <a:cs typeface="Arial" panose="020B0604020202020204" pitchFamily="34" charset="0"/>
              </a:rPr>
              <a:t>1/8</a:t>
            </a:r>
          </a:p>
        </p:txBody>
      </p:sp>
      <p:sp>
        <p:nvSpPr>
          <p:cNvPr id="7" name="Rectangle 6"/>
          <p:cNvSpPr/>
          <p:nvPr/>
        </p:nvSpPr>
        <p:spPr>
          <a:xfrm>
            <a:off x="9912424" y="0"/>
            <a:ext cx="22795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8" name="Picture 7" descr="Insurance, Family, Protection, People, Protect, Parents"/>
          <p:cNvPicPr>
            <a:picLocks noChangeAspect="1" noChangeArrowheads="1"/>
          </p:cNvPicPr>
          <p:nvPr/>
        </p:nvPicPr>
        <p:blipFill>
          <a:blip r:embed="rId3">
            <a:extLst>
              <a:ext uri="{28A0092B-C50C-407E-A947-70E740481C1C}">
                <a14:useLocalDpi xmlns:a14="http://schemas.microsoft.com/office/drawing/2010/main" val="0"/>
              </a:ext>
            </a:extLst>
          </a:blip>
          <a:srcRect r="7243"/>
          <a:stretch>
            <a:fillRect/>
          </a:stretch>
        </p:blipFill>
        <p:spPr bwMode="auto">
          <a:xfrm>
            <a:off x="7029094" y="1196975"/>
            <a:ext cx="5188306" cy="417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7"/>
          <p:cNvSpPr>
            <a:spLocks noGrp="1"/>
          </p:cNvSpPr>
          <p:nvPr>
            <p:ph idx="1"/>
          </p:nvPr>
        </p:nvSpPr>
        <p:spPr>
          <a:xfrm>
            <a:off x="588050" y="1196975"/>
            <a:ext cx="6948110" cy="4060825"/>
          </a:xfrm>
        </p:spPr>
        <p:txBody>
          <a:bodyPr/>
          <a:lstStyle/>
          <a:p>
            <a:pPr>
              <a:buFont typeface="Arial" charset="0"/>
              <a:buChar char="•"/>
              <a:defRPr/>
            </a:pPr>
            <a:r>
              <a:rPr lang="et-EE" sz="2400" dirty="0">
                <a:latin typeface="Arial" panose="020B0604020202020204" pitchFamily="34" charset="0"/>
                <a:cs typeface="Arial" panose="020B0604020202020204" pitchFamily="34" charset="0"/>
              </a:rPr>
              <a:t>Tagame avalikku korda ja </a:t>
            </a:r>
            <a:r>
              <a:rPr lang="et-EE" sz="2400" dirty="0" err="1">
                <a:latin typeface="Arial" panose="020B0604020202020204" pitchFamily="34" charset="0"/>
                <a:cs typeface="Arial" panose="020B0604020202020204" pitchFamily="34" charset="0"/>
              </a:rPr>
              <a:t>siseturvalisust</a:t>
            </a:r>
            <a:endParaRPr lang="et-EE" sz="2400" dirty="0">
              <a:latin typeface="Arial" panose="020B0604020202020204" pitchFamily="34" charset="0"/>
              <a:cs typeface="Arial" panose="020B0604020202020204" pitchFamily="34" charset="0"/>
            </a:endParaRPr>
          </a:p>
          <a:p>
            <a:pPr>
              <a:buFont typeface="Arial" charset="0"/>
              <a:buChar char="•"/>
              <a:defRPr/>
            </a:pPr>
            <a:r>
              <a:rPr lang="et-EE" sz="2400" dirty="0">
                <a:latin typeface="Arial" panose="020B0604020202020204" pitchFamily="34" charset="0"/>
                <a:cs typeface="Arial" panose="020B0604020202020204" pitchFamily="34" charset="0"/>
              </a:rPr>
              <a:t>Vastutame kriisireguleerimise ja päästetööde eest</a:t>
            </a:r>
          </a:p>
          <a:p>
            <a:pPr>
              <a:buFont typeface="Arial" charset="0"/>
              <a:buChar char="•"/>
              <a:defRPr/>
            </a:pPr>
            <a:r>
              <a:rPr lang="et-EE" sz="2400" dirty="0">
                <a:latin typeface="Arial" panose="020B0604020202020204" pitchFamily="34" charset="0"/>
                <a:cs typeface="Arial" panose="020B0604020202020204" pitchFamily="34" charset="0"/>
              </a:rPr>
              <a:t>Korraldame piirivalvet ja haldame piiriületamist</a:t>
            </a:r>
          </a:p>
          <a:p>
            <a:pPr>
              <a:buFont typeface="Arial" charset="0"/>
              <a:buChar char="•"/>
              <a:defRPr/>
            </a:pPr>
            <a:r>
              <a:rPr lang="et-EE" sz="2400" dirty="0">
                <a:latin typeface="Arial" panose="020B0604020202020204" pitchFamily="34" charset="0"/>
                <a:cs typeface="Arial" panose="020B0604020202020204" pitchFamily="34" charset="0"/>
              </a:rPr>
              <a:t>Korraldame kodakondsuse, rände ja identiteedihalduse küsimusi</a:t>
            </a:r>
          </a:p>
          <a:p>
            <a:pPr>
              <a:buFont typeface="Arial" charset="0"/>
              <a:buChar char="•"/>
              <a:defRPr/>
            </a:pPr>
            <a:r>
              <a:rPr lang="et-EE" sz="2400" dirty="0">
                <a:latin typeface="Arial" panose="020B0604020202020204" pitchFamily="34" charset="0"/>
                <a:cs typeface="Arial" panose="020B0604020202020204" pitchFamily="34" charset="0"/>
              </a:rPr>
              <a:t>Korraldame rahvastikuhaldust, isikunimede ja perekonnaseisu küsimusi</a:t>
            </a:r>
          </a:p>
          <a:p>
            <a:pPr>
              <a:buFont typeface="Arial" charset="0"/>
              <a:buChar char="•"/>
              <a:defRPr/>
            </a:pPr>
            <a:r>
              <a:rPr lang="et-EE" sz="2400" dirty="0">
                <a:latin typeface="Arial" panose="020B0604020202020204" pitchFamily="34" charset="0"/>
                <a:cs typeface="Arial" panose="020B0604020202020204" pitchFamily="34" charset="0"/>
              </a:rPr>
              <a:t>Toetame kodanikuühiskonna arengut, </a:t>
            </a:r>
            <a:r>
              <a:rPr lang="et-EE" sz="2400" dirty="0" err="1">
                <a:latin typeface="Arial" panose="020B0604020202020204" pitchFamily="34" charset="0"/>
                <a:cs typeface="Arial" panose="020B0604020202020204" pitchFamily="34" charset="0"/>
              </a:rPr>
              <a:t>siseturvalisuse</a:t>
            </a:r>
            <a:r>
              <a:rPr lang="et-EE" sz="2400" dirty="0">
                <a:latin typeface="Arial" panose="020B0604020202020204" pitchFamily="34" charset="0"/>
                <a:cs typeface="Arial" panose="020B0604020202020204" pitchFamily="34" charset="0"/>
              </a:rPr>
              <a:t> vabatahtlikke ja usuühendusi</a:t>
            </a:r>
          </a:p>
          <a:p>
            <a:pPr>
              <a:buFont typeface="Arial" charset="0"/>
              <a:buChar char="•"/>
              <a:defRPr/>
            </a:pPr>
            <a:r>
              <a:rPr lang="et-EE" sz="2400" dirty="0">
                <a:latin typeface="Arial" panose="020B0604020202020204" pitchFamily="34" charset="0"/>
                <a:cs typeface="Arial" panose="020B0604020202020204" pitchFamily="34" charset="0"/>
              </a:rPr>
              <a:t>Ennetame õnnetusi</a:t>
            </a:r>
            <a:endParaRPr lang="et-EE" sz="2800" dirty="0">
              <a:latin typeface="Arial" panose="020B0604020202020204" pitchFamily="34" charset="0"/>
              <a:cs typeface="Arial" panose="020B0604020202020204" pitchFamily="34" charset="0"/>
            </a:endParaRPr>
          </a:p>
          <a:p>
            <a:pPr eaLnBrk="1" hangingPunct="1">
              <a:buFont typeface="Arial" charset="0"/>
              <a:buChar char="•"/>
              <a:defRPr/>
            </a:pPr>
            <a:endParaRPr lang="en-GB" altLang="et-E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24684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8595</TotalTime>
  <Words>1173</Words>
  <Application>Microsoft Office PowerPoint</Application>
  <PresentationFormat>Widescreen</PresentationFormat>
  <Paragraphs>140</Paragraphs>
  <Slides>20</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Aharoni</vt:lpstr>
      <vt:lpstr>Arial</vt:lpstr>
      <vt:lpstr>Calibri</vt:lpstr>
      <vt:lpstr>Roboto</vt:lpstr>
      <vt:lpstr>Roboto Light</vt:lpstr>
      <vt:lpstr>3_Office Theme</vt:lpstr>
      <vt:lpstr>Office Theme</vt:lpstr>
      <vt:lpstr>Sisekaitse – Eesti esimene kaitseliin Siseministeeriumi valitsemisala</vt:lpstr>
      <vt:lpstr>Siseminister</vt:lpstr>
      <vt:lpstr>Kantsler</vt:lpstr>
      <vt:lpstr>Our people</vt:lpstr>
      <vt:lpstr>PowerPoint Presentation</vt:lpstr>
      <vt:lpstr>Meie inimesed</vt:lpstr>
      <vt:lpstr>Siseministeeriumi haldusala</vt:lpstr>
      <vt:lpstr>Valitsemisala numbrites</vt:lpstr>
      <vt:lpstr>Mida me teeme? 1/8</vt:lpstr>
      <vt:lpstr>Mida me teeme? 2/8</vt:lpstr>
      <vt:lpstr>Mida me teeme? 3/8</vt:lpstr>
      <vt:lpstr>Mida me teeme? 4/8</vt:lpstr>
      <vt:lpstr>Mida me teeme? 5/8</vt:lpstr>
      <vt:lpstr>Mida me teeme? 6/8</vt:lpstr>
      <vt:lpstr>Mida me teeme? 7/8</vt:lpstr>
      <vt:lpstr>Mida me teeme? 8/8</vt:lpstr>
      <vt:lpstr>PowerPoint Presentation</vt:lpstr>
      <vt:lpstr>PowerPoint Presentation</vt:lpstr>
      <vt:lpstr>Missioon</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Pealkiri</dc:title>
  <dc:creator>Siim Kumpas</dc:creator>
  <cp:lastModifiedBy>Sulev Lääne</cp:lastModifiedBy>
  <cp:revision>450</cp:revision>
  <dcterms:created xsi:type="dcterms:W3CDTF">2015-07-17T13:20:19Z</dcterms:created>
  <dcterms:modified xsi:type="dcterms:W3CDTF">2022-05-03T03:42:49Z</dcterms:modified>
</cp:coreProperties>
</file>