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8"/>
  </p:notesMasterIdLst>
  <p:sldIdLst>
    <p:sldId id="256" r:id="rId5"/>
    <p:sldId id="325" r:id="rId6"/>
    <p:sldId id="277" r:id="rId7"/>
    <p:sldId id="289" r:id="rId8"/>
    <p:sldId id="290" r:id="rId9"/>
    <p:sldId id="296" r:id="rId10"/>
    <p:sldId id="333" r:id="rId11"/>
    <p:sldId id="299" r:id="rId12"/>
    <p:sldId id="300" r:id="rId13"/>
    <p:sldId id="301" r:id="rId14"/>
    <p:sldId id="311" r:id="rId15"/>
    <p:sldId id="332" r:id="rId16"/>
    <p:sldId id="336" r:id="rId17"/>
    <p:sldId id="335" r:id="rId18"/>
    <p:sldId id="338" r:id="rId19"/>
    <p:sldId id="339" r:id="rId20"/>
    <p:sldId id="340" r:id="rId21"/>
    <p:sldId id="347" r:id="rId22"/>
    <p:sldId id="329" r:id="rId23"/>
    <p:sldId id="348" r:id="rId24"/>
    <p:sldId id="349" r:id="rId25"/>
    <p:sldId id="351" r:id="rId26"/>
    <p:sldId id="318" r:id="rId27"/>
  </p:sldIdLst>
  <p:sldSz cx="12192000" cy="6858000"/>
  <p:notesSz cx="6797675" cy="9926638"/>
  <p:defaultText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EEAFE"/>
    <a:srgbClr val="BFF7FD"/>
    <a:srgbClr val="52C5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6324" autoAdjust="0"/>
    <p:restoredTop sz="99822" autoAdjust="0"/>
  </p:normalViewPr>
  <p:slideViewPr>
    <p:cSldViewPr snapToGrid="0">
      <p:cViewPr varScale="1">
        <p:scale>
          <a:sx n="68" d="100"/>
          <a:sy n="68" d="100"/>
        </p:scale>
        <p:origin x="184" y="48"/>
      </p:cViewPr>
      <p:guideLst>
        <p:guide orient="horz" pos="2160"/>
        <p:guide pos="3840"/>
      </p:guideLst>
    </p:cSldViewPr>
  </p:slideViewPr>
  <p:outlineViewPr>
    <p:cViewPr>
      <p:scale>
        <a:sx n="33" d="100"/>
        <a:sy n="33" d="100"/>
      </p:scale>
      <p:origin x="48" y="12072"/>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8" d="100"/>
          <a:sy n="88" d="100"/>
        </p:scale>
        <p:origin x="-3822" y="-12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äise kohatäid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t-EE"/>
          </a:p>
        </p:txBody>
      </p:sp>
      <p:sp>
        <p:nvSpPr>
          <p:cNvPr id="3" name="Kuupäeva kohatäide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BF640517-C9B1-4AA4-BAFB-734B89EBEBA2}" type="datetimeFigureOut">
              <a:rPr lang="et-EE" smtClean="0"/>
              <a:t>03.05.2022</a:t>
            </a:fld>
            <a:endParaRPr lang="et-EE"/>
          </a:p>
        </p:txBody>
      </p:sp>
      <p:sp>
        <p:nvSpPr>
          <p:cNvPr id="4" name="Slaidi pildi kohatäide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et-EE"/>
          </a:p>
        </p:txBody>
      </p:sp>
      <p:sp>
        <p:nvSpPr>
          <p:cNvPr id="5" name="Märkmete kohatäide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t-EE"/>
              <a:t>Muutke teksti laade</a:t>
            </a:r>
          </a:p>
          <a:p>
            <a:pPr lvl="1"/>
            <a:r>
              <a:rPr lang="et-EE"/>
              <a:t>Teine tase</a:t>
            </a:r>
          </a:p>
          <a:p>
            <a:pPr lvl="2"/>
            <a:r>
              <a:rPr lang="et-EE"/>
              <a:t>Kolmas tase</a:t>
            </a:r>
          </a:p>
          <a:p>
            <a:pPr lvl="3"/>
            <a:r>
              <a:rPr lang="et-EE"/>
              <a:t>Neljas tase</a:t>
            </a:r>
          </a:p>
          <a:p>
            <a:pPr lvl="4"/>
            <a:r>
              <a:rPr lang="et-EE"/>
              <a:t>Viies tase</a:t>
            </a:r>
          </a:p>
        </p:txBody>
      </p:sp>
      <p:sp>
        <p:nvSpPr>
          <p:cNvPr id="6" name="Jaluse kohatäide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t-EE"/>
          </a:p>
        </p:txBody>
      </p:sp>
      <p:sp>
        <p:nvSpPr>
          <p:cNvPr id="7" name="Slaidinumbri kohatäide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0D5D5D99-5BEC-49D7-9AF7-5751473F4824}" type="slidenum">
              <a:rPr lang="et-EE" smtClean="0"/>
              <a:t>‹#›</a:t>
            </a:fld>
            <a:endParaRPr lang="et-EE"/>
          </a:p>
        </p:txBody>
      </p:sp>
    </p:spTree>
    <p:extLst>
      <p:ext uri="{BB962C8B-B14F-4D97-AF65-F5344CB8AC3E}">
        <p14:creationId xmlns:p14="http://schemas.microsoft.com/office/powerpoint/2010/main" val="42715303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dirty="0"/>
          </a:p>
        </p:txBody>
      </p:sp>
      <p:sp>
        <p:nvSpPr>
          <p:cNvPr id="4" name="Slaidinumbri kohatäide 3"/>
          <p:cNvSpPr>
            <a:spLocks noGrp="1"/>
          </p:cNvSpPr>
          <p:nvPr>
            <p:ph type="sldNum" sz="quarter" idx="10"/>
          </p:nvPr>
        </p:nvSpPr>
        <p:spPr/>
        <p:txBody>
          <a:bodyPr/>
          <a:lstStyle/>
          <a:p>
            <a:fld id="{0D5D5D99-5BEC-49D7-9AF7-5751473F4824}" type="slidenum">
              <a:rPr lang="et-EE" smtClean="0"/>
              <a:t>1</a:t>
            </a:fld>
            <a:endParaRPr lang="et-EE" dirty="0"/>
          </a:p>
        </p:txBody>
      </p:sp>
    </p:spTree>
    <p:extLst>
      <p:ext uri="{BB962C8B-B14F-4D97-AF65-F5344CB8AC3E}">
        <p14:creationId xmlns:p14="http://schemas.microsoft.com/office/powerpoint/2010/main" val="4999375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itelslaid">
    <p:bg>
      <p:bgPr>
        <a:gradFill>
          <a:gsLst>
            <a:gs pos="64000">
              <a:schemeClr val="accent1">
                <a:lumMod val="5000"/>
                <a:lumOff val="95000"/>
              </a:schemeClr>
            </a:gs>
            <a:gs pos="96000">
              <a:srgbClr val="BEEAFE"/>
            </a:gs>
            <a:gs pos="100000">
              <a:srgbClr val="BEEAFE"/>
            </a:gs>
            <a:gs pos="92000">
              <a:srgbClr val="BEEAFE"/>
            </a:gs>
            <a:gs pos="100000">
              <a:srgbClr val="BEEAFE"/>
            </a:gs>
          </a:gsLst>
          <a:lin ang="5400000" scaled="1"/>
        </a:gradFill>
        <a:effectLst/>
      </p:bgPr>
    </p:bg>
    <p:spTree>
      <p:nvGrpSpPr>
        <p:cNvPr id="1" name=""/>
        <p:cNvGrpSpPr/>
        <p:nvPr/>
      </p:nvGrpSpPr>
      <p:grpSpPr>
        <a:xfrm>
          <a:off x="0" y="0"/>
          <a:ext cx="0" cy="0"/>
          <a:chOff x="0" y="0"/>
          <a:chExt cx="0" cy="0"/>
        </a:xfrm>
      </p:grpSpPr>
      <p:sp>
        <p:nvSpPr>
          <p:cNvPr id="2" name="Pealkiri 1"/>
          <p:cNvSpPr>
            <a:spLocks noGrp="1"/>
          </p:cNvSpPr>
          <p:nvPr>
            <p:ph type="ctrTitle"/>
          </p:nvPr>
        </p:nvSpPr>
        <p:spPr>
          <a:xfrm>
            <a:off x="1524000" y="1122363"/>
            <a:ext cx="9144000" cy="2387600"/>
          </a:xfrm>
        </p:spPr>
        <p:txBody>
          <a:bodyPr anchor="b"/>
          <a:lstStyle>
            <a:lvl1pPr algn="ctr">
              <a:defRPr sz="6000"/>
            </a:lvl1pPr>
          </a:lstStyle>
          <a:p>
            <a:r>
              <a:rPr lang="et-EE"/>
              <a:t>Muutke pealkirja laadi</a:t>
            </a:r>
          </a:p>
        </p:txBody>
      </p:sp>
      <p:sp>
        <p:nvSpPr>
          <p:cNvPr id="3" name="Alapealkiri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a:t>Klõpsake laadi muutmiseks</a:t>
            </a:r>
          </a:p>
        </p:txBody>
      </p:sp>
      <p:sp>
        <p:nvSpPr>
          <p:cNvPr id="4" name="Kuupäeva kohatäide 3"/>
          <p:cNvSpPr>
            <a:spLocks noGrp="1"/>
          </p:cNvSpPr>
          <p:nvPr>
            <p:ph type="dt" sz="half" idx="10"/>
          </p:nvPr>
        </p:nvSpPr>
        <p:spPr/>
        <p:txBody>
          <a:bodyPr/>
          <a:lstStyle/>
          <a:p>
            <a:fld id="{D98F534A-E472-4E71-AC54-75A6B0D4316B}" type="datetimeFigureOut">
              <a:rPr lang="et-EE" smtClean="0"/>
              <a:t>03.05.2022</a:t>
            </a:fld>
            <a:endParaRPr lang="et-EE"/>
          </a:p>
        </p:txBody>
      </p:sp>
      <p:sp>
        <p:nvSpPr>
          <p:cNvPr id="5" name="Jaluse kohatäide 4"/>
          <p:cNvSpPr>
            <a:spLocks noGrp="1"/>
          </p:cNvSpPr>
          <p:nvPr>
            <p:ph type="ftr" sz="quarter" idx="11"/>
          </p:nvPr>
        </p:nvSpPr>
        <p:spPr/>
        <p:txBody>
          <a:bodyPr/>
          <a:lstStyle/>
          <a:p>
            <a:endParaRPr lang="et-EE"/>
          </a:p>
        </p:txBody>
      </p:sp>
    </p:spTree>
    <p:extLst>
      <p:ext uri="{BB962C8B-B14F-4D97-AF65-F5344CB8AC3E}">
        <p14:creationId xmlns:p14="http://schemas.microsoft.com/office/powerpoint/2010/main" val="23138064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itel ja vertikaaltekst">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a:t>Muutke pealkirja laadi</a:t>
            </a:r>
          </a:p>
        </p:txBody>
      </p:sp>
      <p:sp>
        <p:nvSpPr>
          <p:cNvPr id="3" name="Vertikaalteksti kohatäide 2"/>
          <p:cNvSpPr>
            <a:spLocks noGrp="1"/>
          </p:cNvSpPr>
          <p:nvPr>
            <p:ph type="body" orient="vert" idx="1"/>
          </p:nvPr>
        </p:nvSpPr>
        <p:spPr/>
        <p:txBody>
          <a:bodyPr vert="eaVert"/>
          <a:lstStyle/>
          <a:p>
            <a:pPr lvl="0"/>
            <a:r>
              <a:rPr lang="et-EE"/>
              <a:t>Muutke teksti laade</a:t>
            </a:r>
          </a:p>
          <a:p>
            <a:pPr lvl="1"/>
            <a:r>
              <a:rPr lang="et-EE"/>
              <a:t>Teine tase</a:t>
            </a:r>
          </a:p>
          <a:p>
            <a:pPr lvl="2"/>
            <a:r>
              <a:rPr lang="et-EE"/>
              <a:t>Kolmas tase</a:t>
            </a:r>
          </a:p>
          <a:p>
            <a:pPr lvl="3"/>
            <a:r>
              <a:rPr lang="et-EE"/>
              <a:t>Neljas tase</a:t>
            </a:r>
          </a:p>
          <a:p>
            <a:pPr lvl="4"/>
            <a:r>
              <a:rPr lang="et-EE"/>
              <a:t>Viies tase</a:t>
            </a:r>
          </a:p>
        </p:txBody>
      </p:sp>
      <p:sp>
        <p:nvSpPr>
          <p:cNvPr id="4" name="Kuupäeva kohatäide 3"/>
          <p:cNvSpPr>
            <a:spLocks noGrp="1"/>
          </p:cNvSpPr>
          <p:nvPr>
            <p:ph type="dt" sz="half" idx="10"/>
          </p:nvPr>
        </p:nvSpPr>
        <p:spPr/>
        <p:txBody>
          <a:bodyPr/>
          <a:lstStyle/>
          <a:p>
            <a:fld id="{D98F534A-E472-4E71-AC54-75A6B0D4316B}" type="datetimeFigureOut">
              <a:rPr lang="et-EE" smtClean="0"/>
              <a:t>03.05.2022</a:t>
            </a:fld>
            <a:endParaRPr lang="et-EE"/>
          </a:p>
        </p:txBody>
      </p:sp>
      <p:sp>
        <p:nvSpPr>
          <p:cNvPr id="5" name="Jaluse kohatäide 4"/>
          <p:cNvSpPr>
            <a:spLocks noGrp="1"/>
          </p:cNvSpPr>
          <p:nvPr>
            <p:ph type="ftr" sz="quarter" idx="11"/>
          </p:nvPr>
        </p:nvSpPr>
        <p:spPr/>
        <p:txBody>
          <a:bodyPr/>
          <a:lstStyle/>
          <a:p>
            <a:endParaRPr lang="et-EE"/>
          </a:p>
        </p:txBody>
      </p:sp>
    </p:spTree>
    <p:extLst>
      <p:ext uri="{BB962C8B-B14F-4D97-AF65-F5344CB8AC3E}">
        <p14:creationId xmlns:p14="http://schemas.microsoft.com/office/powerpoint/2010/main" val="42636177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altiitel ja tekst">
    <p:spTree>
      <p:nvGrpSpPr>
        <p:cNvPr id="1" name=""/>
        <p:cNvGrpSpPr/>
        <p:nvPr/>
      </p:nvGrpSpPr>
      <p:grpSpPr>
        <a:xfrm>
          <a:off x="0" y="0"/>
          <a:ext cx="0" cy="0"/>
          <a:chOff x="0" y="0"/>
          <a:chExt cx="0" cy="0"/>
        </a:xfrm>
      </p:grpSpPr>
      <p:sp>
        <p:nvSpPr>
          <p:cNvPr id="2" name="Vertikaaltiitel 1"/>
          <p:cNvSpPr>
            <a:spLocks noGrp="1"/>
          </p:cNvSpPr>
          <p:nvPr>
            <p:ph type="title" orient="vert"/>
          </p:nvPr>
        </p:nvSpPr>
        <p:spPr>
          <a:xfrm>
            <a:off x="8724900" y="365125"/>
            <a:ext cx="2628900" cy="5606467"/>
          </a:xfrm>
        </p:spPr>
        <p:txBody>
          <a:bodyPr vert="eaVert"/>
          <a:lstStyle/>
          <a:p>
            <a:r>
              <a:rPr lang="et-EE"/>
              <a:t>Muutke pealkirja laadi</a:t>
            </a:r>
          </a:p>
        </p:txBody>
      </p:sp>
      <p:sp>
        <p:nvSpPr>
          <p:cNvPr id="3" name="Vertikaalteksti kohatäide 2"/>
          <p:cNvSpPr>
            <a:spLocks noGrp="1"/>
          </p:cNvSpPr>
          <p:nvPr>
            <p:ph type="body" orient="vert" idx="1"/>
          </p:nvPr>
        </p:nvSpPr>
        <p:spPr>
          <a:xfrm>
            <a:off x="838200" y="365125"/>
            <a:ext cx="7734300" cy="5606467"/>
          </a:xfrm>
        </p:spPr>
        <p:txBody>
          <a:bodyPr vert="eaVert"/>
          <a:lstStyle/>
          <a:p>
            <a:pPr lvl="0"/>
            <a:r>
              <a:rPr lang="et-EE"/>
              <a:t>Muutke teksti laade</a:t>
            </a:r>
          </a:p>
          <a:p>
            <a:pPr lvl="1"/>
            <a:r>
              <a:rPr lang="et-EE"/>
              <a:t>Teine tase</a:t>
            </a:r>
          </a:p>
          <a:p>
            <a:pPr lvl="2"/>
            <a:r>
              <a:rPr lang="et-EE"/>
              <a:t>Kolmas tase</a:t>
            </a:r>
          </a:p>
          <a:p>
            <a:pPr lvl="3"/>
            <a:r>
              <a:rPr lang="et-EE"/>
              <a:t>Neljas tase</a:t>
            </a:r>
          </a:p>
          <a:p>
            <a:pPr lvl="4"/>
            <a:r>
              <a:rPr lang="et-EE"/>
              <a:t>Viies tase</a:t>
            </a:r>
          </a:p>
        </p:txBody>
      </p:sp>
      <p:sp>
        <p:nvSpPr>
          <p:cNvPr id="4" name="Kuupäeva kohatäide 3"/>
          <p:cNvSpPr>
            <a:spLocks noGrp="1"/>
          </p:cNvSpPr>
          <p:nvPr>
            <p:ph type="dt" sz="half" idx="10"/>
          </p:nvPr>
        </p:nvSpPr>
        <p:spPr/>
        <p:txBody>
          <a:bodyPr/>
          <a:lstStyle/>
          <a:p>
            <a:fld id="{D98F534A-E472-4E71-AC54-75A6B0D4316B}" type="datetimeFigureOut">
              <a:rPr lang="et-EE" smtClean="0"/>
              <a:t>03.05.2022</a:t>
            </a:fld>
            <a:endParaRPr lang="et-EE"/>
          </a:p>
        </p:txBody>
      </p:sp>
      <p:sp>
        <p:nvSpPr>
          <p:cNvPr id="5" name="Jaluse kohatäide 4"/>
          <p:cNvSpPr>
            <a:spLocks noGrp="1"/>
          </p:cNvSpPr>
          <p:nvPr>
            <p:ph type="ftr" sz="quarter" idx="11"/>
          </p:nvPr>
        </p:nvSpPr>
        <p:spPr/>
        <p:txBody>
          <a:bodyPr/>
          <a:lstStyle/>
          <a:p>
            <a:endParaRPr lang="et-EE"/>
          </a:p>
        </p:txBody>
      </p:sp>
    </p:spTree>
    <p:extLst>
      <p:ext uri="{BB962C8B-B14F-4D97-AF65-F5344CB8AC3E}">
        <p14:creationId xmlns:p14="http://schemas.microsoft.com/office/powerpoint/2010/main" val="21256930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ealkiri ja sisu">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a:t>Muutke pealkirja laadi</a:t>
            </a:r>
          </a:p>
        </p:txBody>
      </p:sp>
      <p:sp>
        <p:nvSpPr>
          <p:cNvPr id="3" name="Sisu kohatäide 2"/>
          <p:cNvSpPr>
            <a:spLocks noGrp="1"/>
          </p:cNvSpPr>
          <p:nvPr>
            <p:ph idx="1"/>
          </p:nvPr>
        </p:nvSpPr>
        <p:spPr/>
        <p:txBody>
          <a:bodyPr/>
          <a:lstStyle/>
          <a:p>
            <a:pPr lvl="0"/>
            <a:r>
              <a:rPr lang="et-EE"/>
              <a:t>Muutke teksti laade</a:t>
            </a:r>
          </a:p>
          <a:p>
            <a:pPr lvl="1"/>
            <a:r>
              <a:rPr lang="et-EE"/>
              <a:t>Teine tase</a:t>
            </a:r>
          </a:p>
          <a:p>
            <a:pPr lvl="2"/>
            <a:r>
              <a:rPr lang="et-EE"/>
              <a:t>Kolmas tase</a:t>
            </a:r>
          </a:p>
          <a:p>
            <a:pPr lvl="3"/>
            <a:r>
              <a:rPr lang="et-EE"/>
              <a:t>Neljas tase</a:t>
            </a:r>
          </a:p>
          <a:p>
            <a:pPr lvl="4"/>
            <a:r>
              <a:rPr lang="et-EE"/>
              <a:t>Viies tase</a:t>
            </a:r>
          </a:p>
        </p:txBody>
      </p:sp>
      <p:sp>
        <p:nvSpPr>
          <p:cNvPr id="4" name="Kuupäeva kohatäide 3"/>
          <p:cNvSpPr>
            <a:spLocks noGrp="1"/>
          </p:cNvSpPr>
          <p:nvPr>
            <p:ph type="dt" sz="half" idx="10"/>
          </p:nvPr>
        </p:nvSpPr>
        <p:spPr/>
        <p:txBody>
          <a:bodyPr/>
          <a:lstStyle/>
          <a:p>
            <a:fld id="{D98F534A-E472-4E71-AC54-75A6B0D4316B}" type="datetimeFigureOut">
              <a:rPr lang="et-EE" smtClean="0"/>
              <a:t>03.05.2022</a:t>
            </a:fld>
            <a:endParaRPr lang="et-EE"/>
          </a:p>
        </p:txBody>
      </p:sp>
      <p:sp>
        <p:nvSpPr>
          <p:cNvPr id="5" name="Jaluse kohatäide 4"/>
          <p:cNvSpPr>
            <a:spLocks noGrp="1"/>
          </p:cNvSpPr>
          <p:nvPr>
            <p:ph type="ftr" sz="quarter" idx="11"/>
          </p:nvPr>
        </p:nvSpPr>
        <p:spPr/>
        <p:txBody>
          <a:bodyPr/>
          <a:lstStyle/>
          <a:p>
            <a:endParaRPr lang="et-EE"/>
          </a:p>
        </p:txBody>
      </p:sp>
    </p:spTree>
    <p:extLst>
      <p:ext uri="{BB962C8B-B14F-4D97-AF65-F5344CB8AC3E}">
        <p14:creationId xmlns:p14="http://schemas.microsoft.com/office/powerpoint/2010/main" val="85168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Jaotise päis">
    <p:spTree>
      <p:nvGrpSpPr>
        <p:cNvPr id="1" name=""/>
        <p:cNvGrpSpPr/>
        <p:nvPr/>
      </p:nvGrpSpPr>
      <p:grpSpPr>
        <a:xfrm>
          <a:off x="0" y="0"/>
          <a:ext cx="0" cy="0"/>
          <a:chOff x="0" y="0"/>
          <a:chExt cx="0" cy="0"/>
        </a:xfrm>
      </p:grpSpPr>
      <p:sp>
        <p:nvSpPr>
          <p:cNvPr id="2" name="Pealkiri 1"/>
          <p:cNvSpPr>
            <a:spLocks noGrp="1"/>
          </p:cNvSpPr>
          <p:nvPr>
            <p:ph type="title"/>
          </p:nvPr>
        </p:nvSpPr>
        <p:spPr>
          <a:xfrm>
            <a:off x="831850" y="1709738"/>
            <a:ext cx="10515600" cy="2852737"/>
          </a:xfrm>
        </p:spPr>
        <p:txBody>
          <a:bodyPr anchor="b"/>
          <a:lstStyle>
            <a:lvl1pPr>
              <a:defRPr sz="6000"/>
            </a:lvl1pPr>
          </a:lstStyle>
          <a:p>
            <a:r>
              <a:rPr lang="et-EE"/>
              <a:t>Muutke pealkirja laadi</a:t>
            </a:r>
          </a:p>
        </p:txBody>
      </p:sp>
      <p:sp>
        <p:nvSpPr>
          <p:cNvPr id="3" name="Teksti kohatäid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t-EE"/>
              <a:t>Muutke teksti laade</a:t>
            </a:r>
          </a:p>
        </p:txBody>
      </p:sp>
      <p:sp>
        <p:nvSpPr>
          <p:cNvPr id="4" name="Kuupäeva kohatäide 3"/>
          <p:cNvSpPr>
            <a:spLocks noGrp="1"/>
          </p:cNvSpPr>
          <p:nvPr>
            <p:ph type="dt" sz="half" idx="10"/>
          </p:nvPr>
        </p:nvSpPr>
        <p:spPr/>
        <p:txBody>
          <a:bodyPr/>
          <a:lstStyle/>
          <a:p>
            <a:fld id="{D98F534A-E472-4E71-AC54-75A6B0D4316B}" type="datetimeFigureOut">
              <a:rPr lang="et-EE" smtClean="0"/>
              <a:t>03.05.2022</a:t>
            </a:fld>
            <a:endParaRPr lang="et-EE"/>
          </a:p>
        </p:txBody>
      </p:sp>
      <p:sp>
        <p:nvSpPr>
          <p:cNvPr id="5" name="Jaluse kohatäide 4"/>
          <p:cNvSpPr>
            <a:spLocks noGrp="1"/>
          </p:cNvSpPr>
          <p:nvPr>
            <p:ph type="ftr" sz="quarter" idx="11"/>
          </p:nvPr>
        </p:nvSpPr>
        <p:spPr/>
        <p:txBody>
          <a:bodyPr/>
          <a:lstStyle/>
          <a:p>
            <a:endParaRPr lang="et-EE"/>
          </a:p>
        </p:txBody>
      </p:sp>
    </p:spTree>
    <p:extLst>
      <p:ext uri="{BB962C8B-B14F-4D97-AF65-F5344CB8AC3E}">
        <p14:creationId xmlns:p14="http://schemas.microsoft.com/office/powerpoint/2010/main" val="15423997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 sisu">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a:t>Muutke pealkirja laadi</a:t>
            </a:r>
          </a:p>
        </p:txBody>
      </p:sp>
      <p:sp>
        <p:nvSpPr>
          <p:cNvPr id="3" name="Sisu kohatäide 2"/>
          <p:cNvSpPr>
            <a:spLocks noGrp="1"/>
          </p:cNvSpPr>
          <p:nvPr>
            <p:ph sz="half" idx="1"/>
          </p:nvPr>
        </p:nvSpPr>
        <p:spPr>
          <a:xfrm>
            <a:off x="838200" y="1825625"/>
            <a:ext cx="5181600" cy="4351338"/>
          </a:xfrm>
        </p:spPr>
        <p:txBody>
          <a:bodyPr/>
          <a:lstStyle/>
          <a:p>
            <a:pPr lvl="0"/>
            <a:r>
              <a:rPr lang="et-EE"/>
              <a:t>Muutke teksti laade</a:t>
            </a:r>
          </a:p>
          <a:p>
            <a:pPr lvl="1"/>
            <a:r>
              <a:rPr lang="et-EE"/>
              <a:t>Teine tase</a:t>
            </a:r>
          </a:p>
          <a:p>
            <a:pPr lvl="2"/>
            <a:r>
              <a:rPr lang="et-EE"/>
              <a:t>Kolmas tase</a:t>
            </a:r>
          </a:p>
          <a:p>
            <a:pPr lvl="3"/>
            <a:r>
              <a:rPr lang="et-EE"/>
              <a:t>Neljas tase</a:t>
            </a:r>
          </a:p>
          <a:p>
            <a:pPr lvl="4"/>
            <a:r>
              <a:rPr lang="et-EE"/>
              <a:t>Viies tase</a:t>
            </a:r>
          </a:p>
        </p:txBody>
      </p:sp>
      <p:sp>
        <p:nvSpPr>
          <p:cNvPr id="4" name="Sisu kohatäide 3"/>
          <p:cNvSpPr>
            <a:spLocks noGrp="1"/>
          </p:cNvSpPr>
          <p:nvPr>
            <p:ph sz="half" idx="2"/>
          </p:nvPr>
        </p:nvSpPr>
        <p:spPr>
          <a:xfrm>
            <a:off x="6096000" y="1825625"/>
            <a:ext cx="5257800" cy="4043330"/>
          </a:xfrm>
        </p:spPr>
        <p:txBody>
          <a:bodyPr/>
          <a:lstStyle/>
          <a:p>
            <a:pPr lvl="0"/>
            <a:r>
              <a:rPr lang="et-EE"/>
              <a:t>Muutke teksti laade</a:t>
            </a:r>
          </a:p>
          <a:p>
            <a:pPr lvl="1"/>
            <a:r>
              <a:rPr lang="et-EE"/>
              <a:t>Teine tase</a:t>
            </a:r>
          </a:p>
          <a:p>
            <a:pPr lvl="2"/>
            <a:r>
              <a:rPr lang="et-EE"/>
              <a:t>Kolmas tase</a:t>
            </a:r>
          </a:p>
          <a:p>
            <a:pPr lvl="3"/>
            <a:r>
              <a:rPr lang="et-EE"/>
              <a:t>Neljas tase</a:t>
            </a:r>
          </a:p>
          <a:p>
            <a:pPr lvl="4"/>
            <a:r>
              <a:rPr lang="et-EE"/>
              <a:t>Viies tase</a:t>
            </a:r>
          </a:p>
        </p:txBody>
      </p:sp>
      <p:sp>
        <p:nvSpPr>
          <p:cNvPr id="5" name="Kuupäeva kohatäide 4"/>
          <p:cNvSpPr>
            <a:spLocks noGrp="1"/>
          </p:cNvSpPr>
          <p:nvPr>
            <p:ph type="dt" sz="half" idx="10"/>
          </p:nvPr>
        </p:nvSpPr>
        <p:spPr/>
        <p:txBody>
          <a:bodyPr/>
          <a:lstStyle/>
          <a:p>
            <a:fld id="{D98F534A-E472-4E71-AC54-75A6B0D4316B}" type="datetimeFigureOut">
              <a:rPr lang="et-EE" smtClean="0"/>
              <a:t>03.05.2022</a:t>
            </a:fld>
            <a:endParaRPr lang="et-EE"/>
          </a:p>
        </p:txBody>
      </p:sp>
      <p:sp>
        <p:nvSpPr>
          <p:cNvPr id="6" name="Jaluse kohatäide 5"/>
          <p:cNvSpPr>
            <a:spLocks noGrp="1"/>
          </p:cNvSpPr>
          <p:nvPr>
            <p:ph type="ftr" sz="quarter" idx="11"/>
          </p:nvPr>
        </p:nvSpPr>
        <p:spPr/>
        <p:txBody>
          <a:bodyPr/>
          <a:lstStyle/>
          <a:p>
            <a:endParaRPr lang="et-EE"/>
          </a:p>
        </p:txBody>
      </p:sp>
    </p:spTree>
    <p:extLst>
      <p:ext uri="{BB962C8B-B14F-4D97-AF65-F5344CB8AC3E}">
        <p14:creationId xmlns:p14="http://schemas.microsoft.com/office/powerpoint/2010/main" val="39088197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õrdlus">
    <p:spTree>
      <p:nvGrpSpPr>
        <p:cNvPr id="1" name=""/>
        <p:cNvGrpSpPr/>
        <p:nvPr/>
      </p:nvGrpSpPr>
      <p:grpSpPr>
        <a:xfrm>
          <a:off x="0" y="0"/>
          <a:ext cx="0" cy="0"/>
          <a:chOff x="0" y="0"/>
          <a:chExt cx="0" cy="0"/>
        </a:xfrm>
      </p:grpSpPr>
      <p:sp>
        <p:nvSpPr>
          <p:cNvPr id="2" name="Pealkiri 1"/>
          <p:cNvSpPr>
            <a:spLocks noGrp="1"/>
          </p:cNvSpPr>
          <p:nvPr>
            <p:ph type="title"/>
          </p:nvPr>
        </p:nvSpPr>
        <p:spPr>
          <a:xfrm>
            <a:off x="839788" y="365125"/>
            <a:ext cx="10515600" cy="1325563"/>
          </a:xfrm>
        </p:spPr>
        <p:txBody>
          <a:bodyPr/>
          <a:lstStyle/>
          <a:p>
            <a:r>
              <a:rPr lang="et-EE"/>
              <a:t>Muutke pealkirja laadi</a:t>
            </a:r>
          </a:p>
        </p:txBody>
      </p:sp>
      <p:sp>
        <p:nvSpPr>
          <p:cNvPr id="3" name="Teksti kohatäid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a:t>Muutke teksti laade</a:t>
            </a:r>
          </a:p>
        </p:txBody>
      </p:sp>
      <p:sp>
        <p:nvSpPr>
          <p:cNvPr id="4" name="Sisu kohatäide 3"/>
          <p:cNvSpPr>
            <a:spLocks noGrp="1"/>
          </p:cNvSpPr>
          <p:nvPr>
            <p:ph sz="half" idx="2"/>
          </p:nvPr>
        </p:nvSpPr>
        <p:spPr>
          <a:xfrm>
            <a:off x="839788" y="2505075"/>
            <a:ext cx="5157787" cy="3494509"/>
          </a:xfrm>
        </p:spPr>
        <p:txBody>
          <a:bodyPr/>
          <a:lstStyle/>
          <a:p>
            <a:pPr lvl="0"/>
            <a:r>
              <a:rPr lang="et-EE"/>
              <a:t>Muutke teksti laade</a:t>
            </a:r>
          </a:p>
          <a:p>
            <a:pPr lvl="1"/>
            <a:r>
              <a:rPr lang="et-EE"/>
              <a:t>Teine tase</a:t>
            </a:r>
          </a:p>
          <a:p>
            <a:pPr lvl="2"/>
            <a:r>
              <a:rPr lang="et-EE"/>
              <a:t>Kolmas tase</a:t>
            </a:r>
          </a:p>
          <a:p>
            <a:pPr lvl="3"/>
            <a:r>
              <a:rPr lang="et-EE"/>
              <a:t>Neljas tase</a:t>
            </a:r>
          </a:p>
          <a:p>
            <a:pPr lvl="4"/>
            <a:r>
              <a:rPr lang="et-EE"/>
              <a:t>Viies tase</a:t>
            </a:r>
          </a:p>
        </p:txBody>
      </p:sp>
      <p:sp>
        <p:nvSpPr>
          <p:cNvPr id="5" name="Teksti kohatäid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a:t>Muutke teksti laade</a:t>
            </a:r>
          </a:p>
        </p:txBody>
      </p:sp>
      <p:sp>
        <p:nvSpPr>
          <p:cNvPr id="6" name="Sisu kohatäide 5"/>
          <p:cNvSpPr>
            <a:spLocks noGrp="1"/>
          </p:cNvSpPr>
          <p:nvPr>
            <p:ph sz="quarter" idx="4"/>
          </p:nvPr>
        </p:nvSpPr>
        <p:spPr>
          <a:xfrm>
            <a:off x="6172200" y="2505075"/>
            <a:ext cx="5183188" cy="3494509"/>
          </a:xfrm>
        </p:spPr>
        <p:txBody>
          <a:bodyPr/>
          <a:lstStyle/>
          <a:p>
            <a:pPr lvl="0"/>
            <a:r>
              <a:rPr lang="et-EE"/>
              <a:t>Muutke teksti laade</a:t>
            </a:r>
          </a:p>
          <a:p>
            <a:pPr lvl="1"/>
            <a:r>
              <a:rPr lang="et-EE"/>
              <a:t>Teine tase</a:t>
            </a:r>
          </a:p>
          <a:p>
            <a:pPr lvl="2"/>
            <a:r>
              <a:rPr lang="et-EE"/>
              <a:t>Kolmas tase</a:t>
            </a:r>
          </a:p>
          <a:p>
            <a:pPr lvl="3"/>
            <a:r>
              <a:rPr lang="et-EE"/>
              <a:t>Neljas tase</a:t>
            </a:r>
          </a:p>
          <a:p>
            <a:pPr lvl="4"/>
            <a:r>
              <a:rPr lang="et-EE"/>
              <a:t>Viies tase</a:t>
            </a:r>
          </a:p>
        </p:txBody>
      </p:sp>
      <p:sp>
        <p:nvSpPr>
          <p:cNvPr id="7" name="Kuupäeva kohatäide 6"/>
          <p:cNvSpPr>
            <a:spLocks noGrp="1"/>
          </p:cNvSpPr>
          <p:nvPr>
            <p:ph type="dt" sz="half" idx="10"/>
          </p:nvPr>
        </p:nvSpPr>
        <p:spPr/>
        <p:txBody>
          <a:bodyPr/>
          <a:lstStyle/>
          <a:p>
            <a:fld id="{D98F534A-E472-4E71-AC54-75A6B0D4316B}" type="datetimeFigureOut">
              <a:rPr lang="et-EE" smtClean="0"/>
              <a:t>03.05.2022</a:t>
            </a:fld>
            <a:endParaRPr lang="et-EE"/>
          </a:p>
        </p:txBody>
      </p:sp>
      <p:sp>
        <p:nvSpPr>
          <p:cNvPr id="8" name="Jaluse kohatäide 7"/>
          <p:cNvSpPr>
            <a:spLocks noGrp="1"/>
          </p:cNvSpPr>
          <p:nvPr>
            <p:ph type="ftr" sz="quarter" idx="11"/>
          </p:nvPr>
        </p:nvSpPr>
        <p:spPr/>
        <p:txBody>
          <a:bodyPr/>
          <a:lstStyle/>
          <a:p>
            <a:endParaRPr lang="et-EE"/>
          </a:p>
        </p:txBody>
      </p:sp>
    </p:spTree>
    <p:extLst>
      <p:ext uri="{BB962C8B-B14F-4D97-AF65-F5344CB8AC3E}">
        <p14:creationId xmlns:p14="http://schemas.microsoft.com/office/powerpoint/2010/main" val="20431194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inult pealkiri">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a:t>Muutke pealkirja laadi</a:t>
            </a:r>
          </a:p>
        </p:txBody>
      </p:sp>
      <p:sp>
        <p:nvSpPr>
          <p:cNvPr id="3" name="Kuupäeva kohatäide 2"/>
          <p:cNvSpPr>
            <a:spLocks noGrp="1"/>
          </p:cNvSpPr>
          <p:nvPr>
            <p:ph type="dt" sz="half" idx="10"/>
          </p:nvPr>
        </p:nvSpPr>
        <p:spPr/>
        <p:txBody>
          <a:bodyPr/>
          <a:lstStyle/>
          <a:p>
            <a:fld id="{D98F534A-E472-4E71-AC54-75A6B0D4316B}" type="datetimeFigureOut">
              <a:rPr lang="et-EE" smtClean="0"/>
              <a:t>03.05.2022</a:t>
            </a:fld>
            <a:endParaRPr lang="et-EE"/>
          </a:p>
        </p:txBody>
      </p:sp>
      <p:sp>
        <p:nvSpPr>
          <p:cNvPr id="4" name="Jaluse kohatäide 3"/>
          <p:cNvSpPr>
            <a:spLocks noGrp="1"/>
          </p:cNvSpPr>
          <p:nvPr>
            <p:ph type="ftr" sz="quarter" idx="11"/>
          </p:nvPr>
        </p:nvSpPr>
        <p:spPr/>
        <p:txBody>
          <a:bodyPr/>
          <a:lstStyle/>
          <a:p>
            <a:endParaRPr lang="et-EE"/>
          </a:p>
        </p:txBody>
      </p:sp>
    </p:spTree>
    <p:extLst>
      <p:ext uri="{BB962C8B-B14F-4D97-AF65-F5344CB8AC3E}">
        <p14:creationId xmlns:p14="http://schemas.microsoft.com/office/powerpoint/2010/main" val="37543610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ühi">
    <p:spTree>
      <p:nvGrpSpPr>
        <p:cNvPr id="1" name=""/>
        <p:cNvGrpSpPr/>
        <p:nvPr/>
      </p:nvGrpSpPr>
      <p:grpSpPr>
        <a:xfrm>
          <a:off x="0" y="0"/>
          <a:ext cx="0" cy="0"/>
          <a:chOff x="0" y="0"/>
          <a:chExt cx="0" cy="0"/>
        </a:xfrm>
      </p:grpSpPr>
      <p:sp>
        <p:nvSpPr>
          <p:cNvPr id="2" name="Kuupäeva kohatäide 1"/>
          <p:cNvSpPr>
            <a:spLocks noGrp="1"/>
          </p:cNvSpPr>
          <p:nvPr>
            <p:ph type="dt" sz="half" idx="10"/>
          </p:nvPr>
        </p:nvSpPr>
        <p:spPr/>
        <p:txBody>
          <a:bodyPr/>
          <a:lstStyle/>
          <a:p>
            <a:fld id="{D98F534A-E472-4E71-AC54-75A6B0D4316B}" type="datetimeFigureOut">
              <a:rPr lang="et-EE" smtClean="0"/>
              <a:t>03.05.2022</a:t>
            </a:fld>
            <a:endParaRPr lang="et-EE"/>
          </a:p>
        </p:txBody>
      </p:sp>
      <p:sp>
        <p:nvSpPr>
          <p:cNvPr id="3" name="Jaluse kohatäide 2"/>
          <p:cNvSpPr>
            <a:spLocks noGrp="1"/>
          </p:cNvSpPr>
          <p:nvPr>
            <p:ph type="ftr" sz="quarter" idx="11"/>
          </p:nvPr>
        </p:nvSpPr>
        <p:spPr/>
        <p:txBody>
          <a:bodyPr/>
          <a:lstStyle/>
          <a:p>
            <a:endParaRPr lang="et-EE"/>
          </a:p>
        </p:txBody>
      </p:sp>
    </p:spTree>
    <p:extLst>
      <p:ext uri="{BB962C8B-B14F-4D97-AF65-F5344CB8AC3E}">
        <p14:creationId xmlns:p14="http://schemas.microsoft.com/office/powerpoint/2010/main" val="36011862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Pealdisega sisu">
    <p:spTree>
      <p:nvGrpSpPr>
        <p:cNvPr id="1" name=""/>
        <p:cNvGrpSpPr/>
        <p:nvPr/>
      </p:nvGrpSpPr>
      <p:grpSpPr>
        <a:xfrm>
          <a:off x="0" y="0"/>
          <a:ext cx="0" cy="0"/>
          <a:chOff x="0" y="0"/>
          <a:chExt cx="0" cy="0"/>
        </a:xfrm>
      </p:grpSpPr>
      <p:sp>
        <p:nvSpPr>
          <p:cNvPr id="2" name="Pealkiri 1"/>
          <p:cNvSpPr>
            <a:spLocks noGrp="1"/>
          </p:cNvSpPr>
          <p:nvPr>
            <p:ph type="title"/>
          </p:nvPr>
        </p:nvSpPr>
        <p:spPr>
          <a:xfrm>
            <a:off x="839788" y="457200"/>
            <a:ext cx="3932237" cy="1600200"/>
          </a:xfrm>
        </p:spPr>
        <p:txBody>
          <a:bodyPr anchor="b"/>
          <a:lstStyle>
            <a:lvl1pPr>
              <a:defRPr sz="3200"/>
            </a:lvl1pPr>
          </a:lstStyle>
          <a:p>
            <a:r>
              <a:rPr lang="et-EE"/>
              <a:t>Muutke pealkirja laadi</a:t>
            </a:r>
          </a:p>
        </p:txBody>
      </p:sp>
      <p:sp>
        <p:nvSpPr>
          <p:cNvPr id="3" name="Sisu kohatäide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t-EE"/>
              <a:t>Muutke teksti laade</a:t>
            </a:r>
          </a:p>
          <a:p>
            <a:pPr lvl="1"/>
            <a:r>
              <a:rPr lang="et-EE"/>
              <a:t>Teine tase</a:t>
            </a:r>
          </a:p>
          <a:p>
            <a:pPr lvl="2"/>
            <a:r>
              <a:rPr lang="et-EE"/>
              <a:t>Kolmas tase</a:t>
            </a:r>
          </a:p>
          <a:p>
            <a:pPr lvl="3"/>
            <a:r>
              <a:rPr lang="et-EE"/>
              <a:t>Neljas tase</a:t>
            </a:r>
          </a:p>
          <a:p>
            <a:pPr lvl="4"/>
            <a:r>
              <a:rPr lang="et-EE"/>
              <a:t>Viies tase</a:t>
            </a:r>
          </a:p>
        </p:txBody>
      </p:sp>
      <p:sp>
        <p:nvSpPr>
          <p:cNvPr id="4" name="Teksti kohatäid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t-EE"/>
              <a:t>Muutke teksti laade</a:t>
            </a:r>
          </a:p>
        </p:txBody>
      </p:sp>
      <p:sp>
        <p:nvSpPr>
          <p:cNvPr id="5" name="Kuupäeva kohatäide 4"/>
          <p:cNvSpPr>
            <a:spLocks noGrp="1"/>
          </p:cNvSpPr>
          <p:nvPr>
            <p:ph type="dt" sz="half" idx="10"/>
          </p:nvPr>
        </p:nvSpPr>
        <p:spPr/>
        <p:txBody>
          <a:bodyPr/>
          <a:lstStyle/>
          <a:p>
            <a:fld id="{D98F534A-E472-4E71-AC54-75A6B0D4316B}" type="datetimeFigureOut">
              <a:rPr lang="et-EE" smtClean="0"/>
              <a:t>03.05.2022</a:t>
            </a:fld>
            <a:endParaRPr lang="et-EE"/>
          </a:p>
        </p:txBody>
      </p:sp>
      <p:sp>
        <p:nvSpPr>
          <p:cNvPr id="6" name="Jaluse kohatäide 5"/>
          <p:cNvSpPr>
            <a:spLocks noGrp="1"/>
          </p:cNvSpPr>
          <p:nvPr>
            <p:ph type="ftr" sz="quarter" idx="11"/>
          </p:nvPr>
        </p:nvSpPr>
        <p:spPr/>
        <p:txBody>
          <a:bodyPr/>
          <a:lstStyle/>
          <a:p>
            <a:endParaRPr lang="et-EE"/>
          </a:p>
        </p:txBody>
      </p:sp>
    </p:spTree>
    <p:extLst>
      <p:ext uri="{BB962C8B-B14F-4D97-AF65-F5344CB8AC3E}">
        <p14:creationId xmlns:p14="http://schemas.microsoft.com/office/powerpoint/2010/main" val="36100245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ldiallkirjaga pilt">
    <p:spTree>
      <p:nvGrpSpPr>
        <p:cNvPr id="1" name=""/>
        <p:cNvGrpSpPr/>
        <p:nvPr/>
      </p:nvGrpSpPr>
      <p:grpSpPr>
        <a:xfrm>
          <a:off x="0" y="0"/>
          <a:ext cx="0" cy="0"/>
          <a:chOff x="0" y="0"/>
          <a:chExt cx="0" cy="0"/>
        </a:xfrm>
      </p:grpSpPr>
      <p:sp>
        <p:nvSpPr>
          <p:cNvPr id="2" name="Pealkiri 1"/>
          <p:cNvSpPr>
            <a:spLocks noGrp="1"/>
          </p:cNvSpPr>
          <p:nvPr>
            <p:ph type="title"/>
          </p:nvPr>
        </p:nvSpPr>
        <p:spPr>
          <a:xfrm>
            <a:off x="839788" y="457200"/>
            <a:ext cx="3932237" cy="1600200"/>
          </a:xfrm>
        </p:spPr>
        <p:txBody>
          <a:bodyPr anchor="b"/>
          <a:lstStyle>
            <a:lvl1pPr>
              <a:defRPr sz="3200"/>
            </a:lvl1pPr>
          </a:lstStyle>
          <a:p>
            <a:r>
              <a:rPr lang="et-EE"/>
              <a:t>Muutke pealkirja laadi</a:t>
            </a:r>
          </a:p>
        </p:txBody>
      </p:sp>
      <p:sp>
        <p:nvSpPr>
          <p:cNvPr id="3" name="Pildi kohatäid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t-EE"/>
          </a:p>
        </p:txBody>
      </p:sp>
      <p:sp>
        <p:nvSpPr>
          <p:cNvPr id="4" name="Teksti kohatäid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t-EE"/>
              <a:t>Muutke teksti laade</a:t>
            </a:r>
          </a:p>
        </p:txBody>
      </p:sp>
      <p:sp>
        <p:nvSpPr>
          <p:cNvPr id="5" name="Kuupäeva kohatäide 4"/>
          <p:cNvSpPr>
            <a:spLocks noGrp="1"/>
          </p:cNvSpPr>
          <p:nvPr>
            <p:ph type="dt" sz="half" idx="10"/>
          </p:nvPr>
        </p:nvSpPr>
        <p:spPr/>
        <p:txBody>
          <a:bodyPr/>
          <a:lstStyle/>
          <a:p>
            <a:fld id="{D98F534A-E472-4E71-AC54-75A6B0D4316B}" type="datetimeFigureOut">
              <a:rPr lang="et-EE" smtClean="0"/>
              <a:t>03.05.2022</a:t>
            </a:fld>
            <a:endParaRPr lang="et-EE"/>
          </a:p>
        </p:txBody>
      </p:sp>
      <p:sp>
        <p:nvSpPr>
          <p:cNvPr id="6" name="Jaluse kohatäide 5"/>
          <p:cNvSpPr>
            <a:spLocks noGrp="1"/>
          </p:cNvSpPr>
          <p:nvPr>
            <p:ph type="ftr" sz="quarter" idx="11"/>
          </p:nvPr>
        </p:nvSpPr>
        <p:spPr/>
        <p:txBody>
          <a:bodyPr/>
          <a:lstStyle/>
          <a:p>
            <a:endParaRPr lang="et-EE"/>
          </a:p>
        </p:txBody>
      </p:sp>
    </p:spTree>
    <p:extLst>
      <p:ext uri="{BB962C8B-B14F-4D97-AF65-F5344CB8AC3E}">
        <p14:creationId xmlns:p14="http://schemas.microsoft.com/office/powerpoint/2010/main" val="22350341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58000">
              <a:schemeClr val="accent1">
                <a:lumMod val="5000"/>
                <a:lumOff val="95000"/>
              </a:schemeClr>
            </a:gs>
            <a:gs pos="96000">
              <a:srgbClr val="BEEAFE"/>
            </a:gs>
            <a:gs pos="97000">
              <a:srgbClr val="BEEAFE"/>
            </a:gs>
            <a:gs pos="94000">
              <a:srgbClr val="BEEAFE"/>
            </a:gs>
          </a:gsLst>
          <a:lin ang="5400000" scaled="1"/>
        </a:gradFill>
        <a:effectLst/>
      </p:bgPr>
    </p:bg>
    <p:spTree>
      <p:nvGrpSpPr>
        <p:cNvPr id="1" name=""/>
        <p:cNvGrpSpPr/>
        <p:nvPr/>
      </p:nvGrpSpPr>
      <p:grpSpPr>
        <a:xfrm>
          <a:off x="0" y="0"/>
          <a:ext cx="0" cy="0"/>
          <a:chOff x="0" y="0"/>
          <a:chExt cx="0" cy="0"/>
        </a:xfrm>
      </p:grpSpPr>
      <p:sp>
        <p:nvSpPr>
          <p:cNvPr id="2" name="Pealkirja kohatäide 1"/>
          <p:cNvSpPr>
            <a:spLocks noGrp="1"/>
          </p:cNvSpPr>
          <p:nvPr>
            <p:ph type="title"/>
          </p:nvPr>
        </p:nvSpPr>
        <p:spPr>
          <a:xfrm>
            <a:off x="838200" y="177283"/>
            <a:ext cx="10515600" cy="2220684"/>
          </a:xfrm>
          <a:prstGeom prst="rect">
            <a:avLst/>
          </a:prstGeom>
        </p:spPr>
        <p:txBody>
          <a:bodyPr vert="horz" lIns="91440" tIns="45720" rIns="91440" bIns="45720" rtlCol="0" anchor="ctr">
            <a:normAutofit/>
          </a:bodyPr>
          <a:lstStyle/>
          <a:p>
            <a:r>
              <a:rPr lang="et-EE" dirty="0"/>
              <a:t>Muutke pealkirja laadi</a:t>
            </a:r>
          </a:p>
        </p:txBody>
      </p:sp>
      <p:sp>
        <p:nvSpPr>
          <p:cNvPr id="3" name="Teksti kohatäide 2"/>
          <p:cNvSpPr>
            <a:spLocks noGrp="1"/>
          </p:cNvSpPr>
          <p:nvPr>
            <p:ph type="body" idx="1"/>
          </p:nvPr>
        </p:nvSpPr>
        <p:spPr>
          <a:xfrm>
            <a:off x="838200" y="2491273"/>
            <a:ext cx="10515600" cy="3228392"/>
          </a:xfrm>
          <a:prstGeom prst="rect">
            <a:avLst/>
          </a:prstGeom>
        </p:spPr>
        <p:txBody>
          <a:bodyPr vert="horz" lIns="91440" tIns="45720" rIns="91440" bIns="45720" rtlCol="0">
            <a:normAutofit/>
          </a:bodyPr>
          <a:lstStyle/>
          <a:p>
            <a:pPr lvl="0"/>
            <a:r>
              <a:rPr lang="et-EE" dirty="0"/>
              <a:t>Muutke teksti laade</a:t>
            </a:r>
          </a:p>
          <a:p>
            <a:pPr lvl="1"/>
            <a:r>
              <a:rPr lang="et-EE" dirty="0"/>
              <a:t>Teine tase</a:t>
            </a:r>
          </a:p>
          <a:p>
            <a:pPr lvl="2"/>
            <a:r>
              <a:rPr lang="et-EE" dirty="0"/>
              <a:t>Kolmas tase</a:t>
            </a:r>
          </a:p>
          <a:p>
            <a:pPr lvl="3"/>
            <a:r>
              <a:rPr lang="et-EE" dirty="0"/>
              <a:t>Neljas tase</a:t>
            </a:r>
          </a:p>
          <a:p>
            <a:pPr lvl="4"/>
            <a:r>
              <a:rPr lang="et-EE" dirty="0"/>
              <a:t>Viies tase</a:t>
            </a:r>
          </a:p>
        </p:txBody>
      </p:sp>
      <p:sp>
        <p:nvSpPr>
          <p:cNvPr id="4" name="Kuupäeva kohatäid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8F534A-E472-4E71-AC54-75A6B0D4316B}" type="datetimeFigureOut">
              <a:rPr lang="et-EE" smtClean="0"/>
              <a:t>03.05.2022</a:t>
            </a:fld>
            <a:endParaRPr lang="et-EE"/>
          </a:p>
        </p:txBody>
      </p:sp>
      <p:sp>
        <p:nvSpPr>
          <p:cNvPr id="5" name="Jaluse kohatäide 4"/>
          <p:cNvSpPr>
            <a:spLocks noGrp="1"/>
          </p:cNvSpPr>
          <p:nvPr>
            <p:ph type="ftr" sz="quarter" idx="3"/>
          </p:nvPr>
        </p:nvSpPr>
        <p:spPr>
          <a:xfrm>
            <a:off x="3581400" y="6356349"/>
            <a:ext cx="2567473"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t-EE" dirty="0"/>
          </a:p>
        </p:txBody>
      </p:sp>
      <p:pic>
        <p:nvPicPr>
          <p:cNvPr id="7" name="Pilt 6"/>
          <p:cNvPicPr>
            <a:picLocks noChangeAspect="1"/>
          </p:cNvPicPr>
          <p:nvPr userDrawn="1"/>
        </p:nvPicPr>
        <p:blipFill>
          <a:blip r:embed="rId13"/>
          <a:stretch>
            <a:fillRect/>
          </a:stretch>
        </p:blipFill>
        <p:spPr>
          <a:xfrm>
            <a:off x="7868324" y="6245678"/>
            <a:ext cx="3485476" cy="475795"/>
          </a:xfrm>
          <a:prstGeom prst="rect">
            <a:avLst/>
          </a:prstGeom>
        </p:spPr>
      </p:pic>
    </p:spTree>
    <p:extLst>
      <p:ext uri="{BB962C8B-B14F-4D97-AF65-F5344CB8AC3E}">
        <p14:creationId xmlns:p14="http://schemas.microsoft.com/office/powerpoint/2010/main" val="11286036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1000">
              <a:schemeClr val="accent1">
                <a:lumMod val="5000"/>
                <a:lumOff val="95000"/>
              </a:schemeClr>
            </a:gs>
            <a:gs pos="46000">
              <a:schemeClr val="bg1"/>
            </a:gs>
            <a:gs pos="100000">
              <a:srgbClr val="BEEAFE"/>
            </a:gs>
            <a:gs pos="100000">
              <a:srgbClr val="00B0F0"/>
            </a:gs>
          </a:gsLst>
          <a:lin ang="5400000" scaled="1"/>
        </a:gradFill>
        <a:effectLst/>
      </p:bgPr>
    </p:bg>
    <p:spTree>
      <p:nvGrpSpPr>
        <p:cNvPr id="1" name=""/>
        <p:cNvGrpSpPr/>
        <p:nvPr/>
      </p:nvGrpSpPr>
      <p:grpSpPr>
        <a:xfrm>
          <a:off x="0" y="0"/>
          <a:ext cx="0" cy="0"/>
          <a:chOff x="0" y="0"/>
          <a:chExt cx="0" cy="0"/>
        </a:xfrm>
      </p:grpSpPr>
      <p:sp>
        <p:nvSpPr>
          <p:cNvPr id="2" name="Pealkiri 1"/>
          <p:cNvSpPr>
            <a:spLocks noGrp="1"/>
          </p:cNvSpPr>
          <p:nvPr>
            <p:ph type="ctrTitle"/>
          </p:nvPr>
        </p:nvSpPr>
        <p:spPr>
          <a:xfrm>
            <a:off x="1524000" y="438539"/>
            <a:ext cx="9144000" cy="3071424"/>
          </a:xfrm>
          <a:noFill/>
        </p:spPr>
        <p:txBody>
          <a:bodyPr>
            <a:normAutofit/>
          </a:bodyPr>
          <a:lstStyle/>
          <a:p>
            <a:r>
              <a:rPr lang="et-EE" sz="4800" b="1" dirty="0"/>
              <a:t>Eesti Linnade ja Valdade Liidu tegevuse ülevaade</a:t>
            </a:r>
          </a:p>
        </p:txBody>
      </p:sp>
      <p:sp>
        <p:nvSpPr>
          <p:cNvPr id="3" name="Alapealkiri 2"/>
          <p:cNvSpPr>
            <a:spLocks noGrp="1"/>
          </p:cNvSpPr>
          <p:nvPr>
            <p:ph type="subTitle" idx="1"/>
          </p:nvPr>
        </p:nvSpPr>
        <p:spPr>
          <a:xfrm>
            <a:off x="1524000" y="3602038"/>
            <a:ext cx="9144000" cy="932640"/>
          </a:xfrm>
        </p:spPr>
        <p:txBody>
          <a:bodyPr/>
          <a:lstStyle/>
          <a:p>
            <a:r>
              <a:rPr lang="et-EE" dirty="0"/>
              <a:t>Veikko Luhalaid, ELVL tegevdirektor</a:t>
            </a:r>
          </a:p>
        </p:txBody>
      </p:sp>
    </p:spTree>
    <p:extLst>
      <p:ext uri="{BB962C8B-B14F-4D97-AF65-F5344CB8AC3E}">
        <p14:creationId xmlns:p14="http://schemas.microsoft.com/office/powerpoint/2010/main" val="20261323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a:bodyPr>
          <a:lstStyle/>
          <a:p>
            <a:r>
              <a:rPr lang="fi-FI" sz="3600" b="1" dirty="0"/>
              <a:t>Eesti </a:t>
            </a:r>
            <a:r>
              <a:rPr lang="fi-FI" sz="3600" b="1" dirty="0" err="1"/>
              <a:t>Linnade</a:t>
            </a:r>
            <a:r>
              <a:rPr lang="fi-FI" sz="3600" b="1" dirty="0"/>
              <a:t> ja </a:t>
            </a:r>
            <a:r>
              <a:rPr lang="fi-FI" sz="3600" b="1" dirty="0" err="1"/>
              <a:t>Valdade</a:t>
            </a:r>
            <a:r>
              <a:rPr lang="fi-FI" sz="3600" b="1" dirty="0"/>
              <a:t> </a:t>
            </a:r>
            <a:r>
              <a:rPr lang="fi-FI" sz="3600" b="1" dirty="0" err="1"/>
              <a:t>Liidu</a:t>
            </a:r>
            <a:r>
              <a:rPr lang="fi-FI" sz="3600" b="1" dirty="0"/>
              <a:t> </a:t>
            </a:r>
            <a:r>
              <a:rPr lang="fi-FI" sz="3600" b="1" dirty="0" err="1"/>
              <a:t>tegevussuunad</a:t>
            </a:r>
            <a:r>
              <a:rPr lang="fi-FI" sz="3600" b="1" dirty="0"/>
              <a:t> 20</a:t>
            </a:r>
            <a:r>
              <a:rPr lang="et-EE" sz="3600" b="1" dirty="0"/>
              <a:t>22</a:t>
            </a:r>
            <a:r>
              <a:rPr lang="fi-FI" sz="3600" b="1" dirty="0"/>
              <a:t> – 202</a:t>
            </a:r>
            <a:r>
              <a:rPr lang="et-EE" sz="3600" b="1" dirty="0"/>
              <a:t>5</a:t>
            </a:r>
          </a:p>
        </p:txBody>
      </p:sp>
      <p:sp>
        <p:nvSpPr>
          <p:cNvPr id="3" name="Sisu kohatäide 2"/>
          <p:cNvSpPr>
            <a:spLocks noGrp="1"/>
          </p:cNvSpPr>
          <p:nvPr>
            <p:ph idx="1"/>
          </p:nvPr>
        </p:nvSpPr>
        <p:spPr>
          <a:xfrm>
            <a:off x="838200" y="1937982"/>
            <a:ext cx="10515600" cy="3781683"/>
          </a:xfrm>
        </p:spPr>
        <p:txBody>
          <a:bodyPr>
            <a:normAutofit fontScale="25000" lnSpcReduction="20000"/>
          </a:bodyPr>
          <a:lstStyle/>
          <a:p>
            <a:pPr marL="0" indent="0">
              <a:buNone/>
            </a:pPr>
            <a:endParaRPr lang="et-EE" b="1" u="sng" dirty="0"/>
          </a:p>
          <a:p>
            <a:pPr marL="0" indent="0">
              <a:buNone/>
            </a:pPr>
            <a:r>
              <a:rPr lang="et-EE" sz="9600" b="1" dirty="0"/>
              <a:t> </a:t>
            </a:r>
            <a:r>
              <a:rPr lang="et-EE" sz="11200" b="1" dirty="0"/>
              <a:t>EESMÄRGID</a:t>
            </a:r>
            <a:endParaRPr lang="et-EE" sz="11200" dirty="0"/>
          </a:p>
          <a:p>
            <a:pPr marL="0" indent="0">
              <a:buNone/>
            </a:pPr>
            <a:r>
              <a:rPr lang="et-EE" sz="11200" b="1" dirty="0"/>
              <a:t>Omavalitsuste ülesannete osas:</a:t>
            </a:r>
            <a:br>
              <a:rPr lang="et-EE" sz="11200" dirty="0"/>
            </a:br>
            <a:r>
              <a:rPr lang="et-EE" sz="11200" dirty="0"/>
              <a:t>• kohalikele omavalitsustele </a:t>
            </a:r>
            <a:r>
              <a:rPr lang="et-EE" sz="11200" b="1" dirty="0"/>
              <a:t>stabiilse</a:t>
            </a:r>
            <a:r>
              <a:rPr lang="et-EE" sz="11200" dirty="0"/>
              <a:t> ja </a:t>
            </a:r>
            <a:r>
              <a:rPr lang="et-EE" sz="11200" b="1" dirty="0"/>
              <a:t>seadustele põhineva tulubaasi </a:t>
            </a:r>
            <a:r>
              <a:rPr lang="et-EE" sz="11200" dirty="0"/>
              <a:t>kindlustamise ning kohaliku omavalitsuse </a:t>
            </a:r>
            <a:r>
              <a:rPr lang="et-EE" sz="11200" b="1" dirty="0"/>
              <a:t>finantsautonoomia</a:t>
            </a:r>
            <a:r>
              <a:rPr lang="et-EE" sz="11200" dirty="0"/>
              <a:t> tegeliku tagamise eest seismine;</a:t>
            </a:r>
            <a:br>
              <a:rPr lang="et-EE" sz="11200" dirty="0"/>
            </a:br>
            <a:r>
              <a:rPr lang="et-EE" sz="11200" dirty="0"/>
              <a:t>• liikmetele seadusega ettenähtud ülesannete paremaks täitmiseks võimaluste loomine;</a:t>
            </a:r>
            <a:br>
              <a:rPr lang="et-EE" sz="11200" dirty="0"/>
            </a:br>
            <a:r>
              <a:rPr lang="et-EE" sz="11200" dirty="0"/>
              <a:t>• omavalitsusametnike ja töötajate nõustamine ning nende teadmiste ja ametioskuste täiendamine;</a:t>
            </a:r>
            <a:br>
              <a:rPr lang="et-EE" sz="11200" dirty="0"/>
            </a:br>
            <a:r>
              <a:rPr lang="et-EE" sz="11200" dirty="0"/>
              <a:t>• </a:t>
            </a:r>
            <a:r>
              <a:rPr lang="et-EE" sz="11200" b="1" dirty="0"/>
              <a:t>uuringute</a:t>
            </a:r>
            <a:r>
              <a:rPr lang="et-EE" sz="11200" dirty="0"/>
              <a:t> – ja </a:t>
            </a:r>
            <a:r>
              <a:rPr lang="et-EE" sz="11200" b="1" dirty="0"/>
              <a:t>arendusalase tegevuse </a:t>
            </a:r>
            <a:r>
              <a:rPr lang="et-EE" sz="11200" dirty="0"/>
              <a:t>edendamine (KOV arendusjuhid).</a:t>
            </a:r>
          </a:p>
          <a:p>
            <a:endParaRPr lang="et-EE" sz="11200" b="1" dirty="0"/>
          </a:p>
          <a:p>
            <a:endParaRPr lang="et-EE" sz="9600" b="1" dirty="0"/>
          </a:p>
          <a:p>
            <a:endParaRPr lang="et-EE" sz="9600" b="1" dirty="0"/>
          </a:p>
          <a:p>
            <a:pPr marL="0" indent="0">
              <a:buNone/>
            </a:pPr>
            <a:br>
              <a:rPr lang="et-EE" sz="8000" dirty="0"/>
            </a:br>
            <a:endParaRPr lang="et-EE" sz="8000" dirty="0"/>
          </a:p>
          <a:p>
            <a:endParaRPr lang="et-EE" dirty="0"/>
          </a:p>
          <a:p>
            <a:endParaRPr lang="et-EE" b="1" dirty="0"/>
          </a:p>
          <a:p>
            <a:endParaRPr lang="et-EE" b="1" dirty="0"/>
          </a:p>
          <a:p>
            <a:endParaRPr lang="et-EE" dirty="0"/>
          </a:p>
          <a:p>
            <a:endParaRPr lang="et-EE" dirty="0"/>
          </a:p>
          <a:p>
            <a:endParaRPr lang="et-EE" dirty="0"/>
          </a:p>
          <a:p>
            <a:endParaRPr lang="et-EE" dirty="0"/>
          </a:p>
        </p:txBody>
      </p:sp>
    </p:spTree>
    <p:extLst>
      <p:ext uri="{BB962C8B-B14F-4D97-AF65-F5344CB8AC3E}">
        <p14:creationId xmlns:p14="http://schemas.microsoft.com/office/powerpoint/2010/main" val="4278108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a:bodyPr>
          <a:lstStyle/>
          <a:p>
            <a:r>
              <a:rPr lang="et-EE" sz="3600" b="1" dirty="0"/>
              <a:t>Riigieelarve läbirääkimised</a:t>
            </a:r>
          </a:p>
        </p:txBody>
      </p:sp>
      <p:sp>
        <p:nvSpPr>
          <p:cNvPr id="3" name="Sisu kohatäide 2"/>
          <p:cNvSpPr>
            <a:spLocks noGrp="1"/>
          </p:cNvSpPr>
          <p:nvPr>
            <p:ph idx="1"/>
          </p:nvPr>
        </p:nvSpPr>
        <p:spPr>
          <a:xfrm>
            <a:off x="838200" y="1937982"/>
            <a:ext cx="10515600" cy="3781683"/>
          </a:xfrm>
        </p:spPr>
        <p:txBody>
          <a:bodyPr>
            <a:normAutofit fontScale="25000" lnSpcReduction="20000"/>
          </a:bodyPr>
          <a:lstStyle/>
          <a:p>
            <a:pPr marL="0" indent="0">
              <a:buNone/>
            </a:pPr>
            <a:endParaRPr lang="et-EE" b="1" u="sng" dirty="0"/>
          </a:p>
          <a:p>
            <a:r>
              <a:rPr lang="et-EE" sz="11200" dirty="0"/>
              <a:t>Oluline ja unikaalne roll osaleda riigieelarve läbirääkimistel ning läbi selle protsessi </a:t>
            </a:r>
            <a:r>
              <a:rPr lang="et-EE" sz="11200" dirty="0" err="1"/>
              <a:t>kaitsa</a:t>
            </a:r>
            <a:r>
              <a:rPr lang="et-EE" sz="11200" dirty="0"/>
              <a:t> </a:t>
            </a:r>
            <a:r>
              <a:rPr lang="et-EE" sz="11200" b="1" dirty="0"/>
              <a:t>KOV-te huve riigi tasandil</a:t>
            </a:r>
            <a:r>
              <a:rPr lang="et-EE" sz="11200" dirty="0"/>
              <a:t>!</a:t>
            </a:r>
          </a:p>
          <a:p>
            <a:r>
              <a:rPr lang="et-EE" sz="11200" dirty="0"/>
              <a:t>ELVL räägib riigiga läbi iga järgmise aasta riigieelarves sisalduvate edasiantavate </a:t>
            </a:r>
            <a:r>
              <a:rPr lang="et-EE" sz="11200" b="1" dirty="0"/>
              <a:t>maksude</a:t>
            </a:r>
            <a:r>
              <a:rPr lang="et-EE" sz="11200" dirty="0"/>
              <a:t> ja </a:t>
            </a:r>
            <a:r>
              <a:rPr lang="et-EE" sz="11200" b="1" dirty="0"/>
              <a:t>toetuste</a:t>
            </a:r>
            <a:r>
              <a:rPr lang="et-EE" sz="11200" dirty="0"/>
              <a:t> teema.</a:t>
            </a:r>
          </a:p>
          <a:p>
            <a:r>
              <a:rPr lang="et-EE" sz="11200" b="1" u="sng" dirty="0"/>
              <a:t>Läbirääkimiste teemad on</a:t>
            </a:r>
            <a:r>
              <a:rPr lang="et-EE" sz="11200" u="sng" dirty="0"/>
              <a:t>:</a:t>
            </a:r>
          </a:p>
          <a:p>
            <a:r>
              <a:rPr lang="et-EE" sz="11200" dirty="0"/>
              <a:t>Riigieelarvest </a:t>
            </a:r>
            <a:r>
              <a:rPr lang="fi-FI" sz="11200" dirty="0" err="1"/>
              <a:t>edasiantavate</a:t>
            </a:r>
            <a:r>
              <a:rPr lang="fi-FI" sz="11200" dirty="0"/>
              <a:t> </a:t>
            </a:r>
            <a:r>
              <a:rPr lang="fi-FI" sz="11200" b="1" dirty="0" err="1"/>
              <a:t>maksude</a:t>
            </a:r>
            <a:r>
              <a:rPr lang="et-EE" sz="11200" b="1" dirty="0"/>
              <a:t> </a:t>
            </a:r>
            <a:r>
              <a:rPr lang="et-EE" sz="11200" dirty="0"/>
              <a:t>ja </a:t>
            </a:r>
            <a:r>
              <a:rPr lang="et-EE" sz="11200" b="1" dirty="0"/>
              <a:t>toetuste</a:t>
            </a:r>
            <a:r>
              <a:rPr lang="et-EE" sz="11200" dirty="0"/>
              <a:t> </a:t>
            </a:r>
            <a:r>
              <a:rPr lang="fi-FI" sz="11200" dirty="0"/>
              <a:t>(</a:t>
            </a:r>
            <a:r>
              <a:rPr lang="et-EE" sz="11200" b="1" dirty="0"/>
              <a:t>üksikisiku </a:t>
            </a:r>
            <a:r>
              <a:rPr lang="fi-FI" sz="11200" b="1" dirty="0" err="1"/>
              <a:t>tulumaks</a:t>
            </a:r>
            <a:r>
              <a:rPr lang="fi-FI" sz="11200" dirty="0"/>
              <a:t>, </a:t>
            </a:r>
            <a:r>
              <a:rPr lang="et-EE" sz="11200" b="1" dirty="0"/>
              <a:t>tasandusfond</a:t>
            </a:r>
            <a:r>
              <a:rPr lang="et-EE" sz="11200" dirty="0"/>
              <a:t>; </a:t>
            </a:r>
            <a:r>
              <a:rPr lang="fi-FI" sz="11200" b="1" dirty="0" err="1"/>
              <a:t>maamaks</a:t>
            </a:r>
            <a:r>
              <a:rPr lang="fi-FI" sz="11200" dirty="0"/>
              <a:t>, </a:t>
            </a:r>
            <a:r>
              <a:rPr lang="fi-FI" sz="11200" b="1" dirty="0" err="1"/>
              <a:t>keskkonnatasud</a:t>
            </a:r>
            <a:r>
              <a:rPr lang="et-EE" sz="11200" b="1" dirty="0"/>
              <a:t>e </a:t>
            </a:r>
            <a:r>
              <a:rPr lang="fi-FI" sz="11200" u="sng" dirty="0"/>
              <a:t>osa suurus ja </a:t>
            </a:r>
            <a:r>
              <a:rPr lang="fi-FI" sz="11200" u="sng" dirty="0" err="1"/>
              <a:t>laekumise</a:t>
            </a:r>
            <a:r>
              <a:rPr lang="fi-FI" sz="11200" u="sng" dirty="0"/>
              <a:t> </a:t>
            </a:r>
            <a:r>
              <a:rPr lang="fi-FI" sz="11200" u="sng" dirty="0" err="1"/>
              <a:t>põhimõtted</a:t>
            </a:r>
            <a:r>
              <a:rPr lang="fi-FI" sz="11200" dirty="0"/>
              <a:t>; </a:t>
            </a:r>
            <a:endParaRPr lang="et-EE" sz="11200" dirty="0"/>
          </a:p>
          <a:p>
            <a:r>
              <a:rPr lang="et-EE" sz="11200" dirty="0"/>
              <a:t>KOV üksusele seadusega pandud </a:t>
            </a:r>
            <a:r>
              <a:rPr lang="et-EE" sz="11200" b="1" dirty="0"/>
              <a:t>riiklike ülesannete kulude katmise tingimused ja korraldus.</a:t>
            </a:r>
          </a:p>
          <a:p>
            <a:endParaRPr lang="et-EE" sz="11200" dirty="0"/>
          </a:p>
          <a:p>
            <a:endParaRPr lang="et-EE" sz="11200" dirty="0"/>
          </a:p>
          <a:p>
            <a:endParaRPr lang="et-EE" sz="11200" b="1" dirty="0"/>
          </a:p>
          <a:p>
            <a:endParaRPr lang="et-EE" sz="9600" b="1" dirty="0"/>
          </a:p>
          <a:p>
            <a:endParaRPr lang="et-EE" sz="9600" b="1" dirty="0"/>
          </a:p>
          <a:p>
            <a:pPr marL="0" indent="0">
              <a:buNone/>
            </a:pPr>
            <a:br>
              <a:rPr lang="et-EE" sz="8000" dirty="0"/>
            </a:br>
            <a:endParaRPr lang="et-EE" sz="8000" dirty="0"/>
          </a:p>
          <a:p>
            <a:endParaRPr lang="et-EE" dirty="0"/>
          </a:p>
          <a:p>
            <a:endParaRPr lang="et-EE" b="1" dirty="0"/>
          </a:p>
          <a:p>
            <a:endParaRPr lang="et-EE" b="1" dirty="0"/>
          </a:p>
          <a:p>
            <a:endParaRPr lang="et-EE" dirty="0"/>
          </a:p>
          <a:p>
            <a:endParaRPr lang="et-EE" dirty="0"/>
          </a:p>
          <a:p>
            <a:endParaRPr lang="et-EE" dirty="0"/>
          </a:p>
          <a:p>
            <a:endParaRPr lang="et-EE" dirty="0"/>
          </a:p>
        </p:txBody>
      </p:sp>
    </p:spTree>
    <p:extLst>
      <p:ext uri="{BB962C8B-B14F-4D97-AF65-F5344CB8AC3E}">
        <p14:creationId xmlns:p14="http://schemas.microsoft.com/office/powerpoint/2010/main" val="38151767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838200" y="177283"/>
            <a:ext cx="10515600" cy="1198844"/>
          </a:xfrm>
        </p:spPr>
        <p:txBody>
          <a:bodyPr>
            <a:normAutofit/>
          </a:bodyPr>
          <a:lstStyle/>
          <a:p>
            <a:r>
              <a:rPr lang="et-EE" sz="3600" b="1" dirty="0"/>
              <a:t>ELVL tegevused</a:t>
            </a:r>
          </a:p>
        </p:txBody>
      </p:sp>
      <p:sp>
        <p:nvSpPr>
          <p:cNvPr id="3" name="Sisu kohatäide 2"/>
          <p:cNvSpPr>
            <a:spLocks noGrp="1"/>
          </p:cNvSpPr>
          <p:nvPr>
            <p:ph idx="1"/>
          </p:nvPr>
        </p:nvSpPr>
        <p:spPr>
          <a:xfrm>
            <a:off x="838200" y="1511929"/>
            <a:ext cx="10515600" cy="4399984"/>
          </a:xfrm>
        </p:spPr>
        <p:txBody>
          <a:bodyPr>
            <a:normAutofit fontScale="25000" lnSpcReduction="20000"/>
          </a:bodyPr>
          <a:lstStyle/>
          <a:p>
            <a:pPr marL="0" indent="0">
              <a:buNone/>
            </a:pPr>
            <a:endParaRPr lang="et-EE" b="1" u="sng" dirty="0"/>
          </a:p>
          <a:p>
            <a:pPr marL="0" indent="0">
              <a:buNone/>
            </a:pPr>
            <a:r>
              <a:rPr lang="et-EE" sz="11200" dirty="0"/>
              <a:t>-</a:t>
            </a:r>
            <a:r>
              <a:rPr lang="et-EE" sz="11200" b="1" dirty="0"/>
              <a:t>Õigusloomes</a:t>
            </a:r>
            <a:r>
              <a:rPr lang="et-EE" sz="11200" dirty="0"/>
              <a:t> kaasa rääkimine ja selle kujundamises osalemine!</a:t>
            </a:r>
          </a:p>
          <a:p>
            <a:pPr marL="0" indent="0">
              <a:buNone/>
            </a:pPr>
            <a:r>
              <a:rPr lang="et-EE" sz="11200" dirty="0"/>
              <a:t>-Kooskõlastame õigusakte läbi </a:t>
            </a:r>
            <a:r>
              <a:rPr lang="et-EE" sz="11200" b="1" dirty="0"/>
              <a:t>EIS-süsteemi</a:t>
            </a:r>
            <a:r>
              <a:rPr lang="et-EE" sz="11200" dirty="0"/>
              <a:t> ning anname seaduseelnõudele arvamusi;</a:t>
            </a:r>
          </a:p>
          <a:p>
            <a:pPr marL="0" indent="0">
              <a:buNone/>
            </a:pPr>
            <a:r>
              <a:rPr lang="et-EE" sz="11200" dirty="0"/>
              <a:t>-Osaleme </a:t>
            </a:r>
            <a:r>
              <a:rPr lang="et-EE" sz="11200" b="1" dirty="0"/>
              <a:t>Riigikogu töökomisjonide t</a:t>
            </a:r>
            <a:r>
              <a:rPr lang="et-EE" sz="11200" dirty="0"/>
              <a:t>öös;</a:t>
            </a:r>
          </a:p>
          <a:p>
            <a:pPr marL="0" indent="0">
              <a:buNone/>
            </a:pPr>
            <a:r>
              <a:rPr lang="et-EE" sz="11200" dirty="0"/>
              <a:t>-EL finantsperioodi 2021-2027 kujundamises kaasarääkimine ning siseriiklike meetmete kujundamine.</a:t>
            </a:r>
          </a:p>
          <a:p>
            <a:pPr marL="0" indent="0">
              <a:buNone/>
            </a:pPr>
            <a:r>
              <a:rPr lang="et-EE" sz="11200" dirty="0"/>
              <a:t>-Uue </a:t>
            </a:r>
            <a:r>
              <a:rPr lang="et-EE" sz="11200" b="1" dirty="0" err="1"/>
              <a:t>KOKS`s</a:t>
            </a:r>
            <a:r>
              <a:rPr lang="et-EE" sz="11200" b="1" dirty="0"/>
              <a:t> eksperdi töörühmas </a:t>
            </a:r>
            <a:r>
              <a:rPr lang="et-EE" sz="11200" dirty="0"/>
              <a:t>osalemine ja ning seaduseelnõu kujundamine. (1993 aastast kehtiva baasseaduse </a:t>
            </a:r>
            <a:r>
              <a:rPr lang="et-EE" sz="11200" dirty="0" err="1"/>
              <a:t>reviskon</a:t>
            </a:r>
            <a:r>
              <a:rPr lang="et-EE" sz="11200" dirty="0"/>
              <a:t>!)</a:t>
            </a:r>
          </a:p>
          <a:p>
            <a:pPr marL="0" indent="0">
              <a:buNone/>
            </a:pPr>
            <a:r>
              <a:rPr lang="et-EE" sz="11200" dirty="0"/>
              <a:t>-</a:t>
            </a:r>
            <a:r>
              <a:rPr lang="et-EE" sz="11200" b="1" dirty="0"/>
              <a:t>Koolitustegevus</a:t>
            </a:r>
          </a:p>
          <a:p>
            <a:pPr marL="0" indent="0">
              <a:buNone/>
            </a:pPr>
            <a:r>
              <a:rPr lang="et-EE" sz="11200" b="1" dirty="0"/>
              <a:t>-Linnade ja valdade päevade </a:t>
            </a:r>
            <a:r>
              <a:rPr lang="et-EE" sz="11200" dirty="0"/>
              <a:t>korraldamine (aasta suurim koolitusüritus    26-27. mail 2021  Tallinna Lauluväljakul väliüritusena).</a:t>
            </a:r>
          </a:p>
          <a:p>
            <a:pPr marL="0" indent="0">
              <a:buNone/>
            </a:pPr>
            <a:endParaRPr lang="et-EE" sz="11200" dirty="0"/>
          </a:p>
          <a:p>
            <a:pPr marL="0" indent="0">
              <a:buNone/>
            </a:pPr>
            <a:endParaRPr lang="et-EE" sz="11200" dirty="0"/>
          </a:p>
          <a:p>
            <a:endParaRPr lang="et-EE" sz="11200" dirty="0"/>
          </a:p>
          <a:p>
            <a:endParaRPr lang="et-EE" sz="11200" dirty="0"/>
          </a:p>
          <a:p>
            <a:pPr marL="0" indent="0">
              <a:buNone/>
            </a:pPr>
            <a:endParaRPr lang="et-EE" sz="11200" dirty="0"/>
          </a:p>
          <a:p>
            <a:endParaRPr lang="et-EE" sz="9600" b="1" dirty="0"/>
          </a:p>
          <a:p>
            <a:endParaRPr lang="et-EE" sz="9600" b="1" dirty="0"/>
          </a:p>
          <a:p>
            <a:pPr marL="0" indent="0">
              <a:buNone/>
            </a:pPr>
            <a:br>
              <a:rPr lang="et-EE" sz="8000" dirty="0"/>
            </a:br>
            <a:endParaRPr lang="et-EE" sz="8000" dirty="0"/>
          </a:p>
          <a:p>
            <a:endParaRPr lang="et-EE" dirty="0"/>
          </a:p>
          <a:p>
            <a:endParaRPr lang="et-EE" b="1" dirty="0"/>
          </a:p>
          <a:p>
            <a:endParaRPr lang="et-EE" b="1" dirty="0"/>
          </a:p>
          <a:p>
            <a:endParaRPr lang="et-EE" dirty="0"/>
          </a:p>
          <a:p>
            <a:endParaRPr lang="et-EE" dirty="0"/>
          </a:p>
          <a:p>
            <a:endParaRPr lang="et-EE" dirty="0"/>
          </a:p>
          <a:p>
            <a:endParaRPr lang="et-EE" dirty="0"/>
          </a:p>
        </p:txBody>
      </p:sp>
    </p:spTree>
    <p:extLst>
      <p:ext uri="{BB962C8B-B14F-4D97-AF65-F5344CB8AC3E}">
        <p14:creationId xmlns:p14="http://schemas.microsoft.com/office/powerpoint/2010/main" val="13237963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823685" y="0"/>
            <a:ext cx="10515600" cy="1748646"/>
          </a:xfrm>
        </p:spPr>
        <p:txBody>
          <a:bodyPr>
            <a:normAutofit/>
          </a:bodyPr>
          <a:lstStyle/>
          <a:p>
            <a:r>
              <a:rPr lang="et-EE" sz="3600" b="1" dirty="0"/>
              <a:t>ELVL tegevused (riiklikud töörühmad, kuhu kuuluvad liidu esindajad)</a:t>
            </a:r>
          </a:p>
        </p:txBody>
      </p:sp>
      <p:sp>
        <p:nvSpPr>
          <p:cNvPr id="3" name="Sisu kohatäide 2"/>
          <p:cNvSpPr>
            <a:spLocks noGrp="1"/>
          </p:cNvSpPr>
          <p:nvPr>
            <p:ph idx="1"/>
          </p:nvPr>
        </p:nvSpPr>
        <p:spPr>
          <a:xfrm>
            <a:off x="823685" y="1459832"/>
            <a:ext cx="10515600" cy="5096479"/>
          </a:xfrm>
        </p:spPr>
        <p:txBody>
          <a:bodyPr numCol="2">
            <a:noAutofit/>
          </a:bodyPr>
          <a:lstStyle/>
          <a:p>
            <a:pPr marL="0" indent="0">
              <a:buNone/>
            </a:pPr>
            <a:r>
              <a:rPr lang="et-EE" sz="2400" b="1" dirty="0"/>
              <a:t>Keskkonnavaldkond:</a:t>
            </a:r>
          </a:p>
          <a:p>
            <a:r>
              <a:rPr lang="et-EE" sz="2400" dirty="0"/>
              <a:t>Metsanduse arengukava aastani 2030 koostamise töögrupp (juhtkogu)</a:t>
            </a:r>
          </a:p>
          <a:p>
            <a:r>
              <a:rPr lang="et-EE" sz="2400" dirty="0"/>
              <a:t>Eesti keskkonnakasutuse välismõjude rahasse hindamise analüüsi töörühm</a:t>
            </a:r>
          </a:p>
          <a:p>
            <a:r>
              <a:rPr lang="et-EE" sz="2400" dirty="0"/>
              <a:t>Euroopa Maastikukonventsiooni rakendamise  töörühm</a:t>
            </a:r>
          </a:p>
          <a:p>
            <a:r>
              <a:rPr lang="fi-FI" sz="2400" dirty="0" err="1"/>
              <a:t>Kliimamuutustega</a:t>
            </a:r>
            <a:r>
              <a:rPr lang="fi-FI" sz="2400" dirty="0"/>
              <a:t> </a:t>
            </a:r>
            <a:r>
              <a:rPr lang="fi-FI" sz="2400" dirty="0" err="1"/>
              <a:t>kohanemise</a:t>
            </a:r>
            <a:r>
              <a:rPr lang="fi-FI" sz="2400" dirty="0"/>
              <a:t> </a:t>
            </a:r>
            <a:r>
              <a:rPr lang="fi-FI" sz="2400" dirty="0" err="1"/>
              <a:t>arengukava</a:t>
            </a:r>
            <a:r>
              <a:rPr lang="fi-FI" sz="2400" dirty="0"/>
              <a:t> </a:t>
            </a:r>
            <a:r>
              <a:rPr lang="fi-FI" sz="2400" dirty="0" err="1"/>
              <a:t>aastani</a:t>
            </a:r>
            <a:r>
              <a:rPr lang="fi-FI" sz="2400" dirty="0"/>
              <a:t> 2030 </a:t>
            </a:r>
            <a:r>
              <a:rPr lang="fi-FI" sz="2400" dirty="0" err="1"/>
              <a:t>juhtkomisjon</a:t>
            </a:r>
            <a:endParaRPr lang="et-EE" sz="2400" dirty="0"/>
          </a:p>
          <a:p>
            <a:r>
              <a:rPr lang="et-EE" sz="2400" dirty="0"/>
              <a:t>Maavarade komisjon</a:t>
            </a:r>
          </a:p>
          <a:p>
            <a:r>
              <a:rPr lang="fi-FI" sz="2400" dirty="0"/>
              <a:t>Euroopa </a:t>
            </a:r>
            <a:r>
              <a:rPr lang="fi-FI" sz="2400" dirty="0" err="1"/>
              <a:t>Merendus</a:t>
            </a:r>
            <a:r>
              <a:rPr lang="fi-FI" sz="2400" dirty="0"/>
              <a:t>- ja </a:t>
            </a:r>
            <a:r>
              <a:rPr lang="fi-FI" sz="2400" dirty="0" err="1"/>
              <a:t>Kalandusfondi</a:t>
            </a:r>
            <a:r>
              <a:rPr lang="fi-FI" sz="2400" dirty="0"/>
              <a:t> 2021-2027 </a:t>
            </a:r>
            <a:r>
              <a:rPr lang="fi-FI" sz="2400" dirty="0" err="1"/>
              <a:t>rakenduskava</a:t>
            </a:r>
            <a:r>
              <a:rPr lang="fi-FI" sz="2400" dirty="0"/>
              <a:t> </a:t>
            </a:r>
            <a:r>
              <a:rPr lang="fi-FI" sz="2400" dirty="0" err="1"/>
              <a:t>ettevalmistav</a:t>
            </a:r>
            <a:r>
              <a:rPr lang="fi-FI" sz="2400" dirty="0"/>
              <a:t> </a:t>
            </a:r>
            <a:r>
              <a:rPr lang="fi-FI" sz="2400" dirty="0" err="1"/>
              <a:t>ekspertkomisjon</a:t>
            </a:r>
            <a:endParaRPr lang="et-EE" sz="2400" dirty="0"/>
          </a:p>
          <a:p>
            <a:endParaRPr lang="et-EE" sz="2400" dirty="0"/>
          </a:p>
          <a:p>
            <a:pPr marL="0" indent="0">
              <a:buNone/>
            </a:pPr>
            <a:endParaRPr lang="et-EE" sz="2400" dirty="0"/>
          </a:p>
          <a:p>
            <a:pPr marL="0" indent="0">
              <a:buNone/>
            </a:pPr>
            <a:endParaRPr lang="et-EE" sz="2400" dirty="0"/>
          </a:p>
          <a:p>
            <a:r>
              <a:rPr lang="et-EE" sz="2400" dirty="0"/>
              <a:t>Ühtekuuluvuspoliitika fondide rakenduskava  2014–2020 valdkondliku juhtkomisjon (energiatõhusus, veekaitse ja roheline infrastruktuur ja hädaolukordadeks valmisoleku suurendamine)</a:t>
            </a:r>
          </a:p>
          <a:p>
            <a:r>
              <a:rPr lang="et-EE" sz="2400" dirty="0"/>
              <a:t>Keskkonnaameti kliendinõukoda</a:t>
            </a:r>
          </a:p>
          <a:p>
            <a:r>
              <a:rPr lang="et-EE" sz="2400" dirty="0"/>
              <a:t>Maastikuarhitektuuri kutsekomisjon</a:t>
            </a:r>
          </a:p>
          <a:p>
            <a:r>
              <a:rPr lang="et-EE" sz="2400" dirty="0"/>
              <a:t>Mereala planeeringu juhtrühm</a:t>
            </a:r>
          </a:p>
          <a:p>
            <a:endParaRPr lang="et-EE" sz="2400" dirty="0"/>
          </a:p>
          <a:p>
            <a:endParaRPr lang="et-EE" sz="2400" b="1" dirty="0"/>
          </a:p>
          <a:p>
            <a:endParaRPr lang="et-EE" sz="2400" dirty="0"/>
          </a:p>
          <a:p>
            <a:endParaRPr lang="et-EE" sz="2400" dirty="0"/>
          </a:p>
          <a:p>
            <a:endParaRPr lang="et-EE" sz="2400" dirty="0"/>
          </a:p>
          <a:p>
            <a:endParaRPr lang="et-EE" sz="2400" dirty="0"/>
          </a:p>
          <a:p>
            <a:endParaRPr lang="et-EE" sz="2400" dirty="0"/>
          </a:p>
        </p:txBody>
      </p:sp>
    </p:spTree>
    <p:extLst>
      <p:ext uri="{BB962C8B-B14F-4D97-AF65-F5344CB8AC3E}">
        <p14:creationId xmlns:p14="http://schemas.microsoft.com/office/powerpoint/2010/main" val="11715599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823685" y="0"/>
            <a:ext cx="10515600" cy="1748646"/>
          </a:xfrm>
        </p:spPr>
        <p:txBody>
          <a:bodyPr>
            <a:normAutofit/>
          </a:bodyPr>
          <a:lstStyle/>
          <a:p>
            <a:r>
              <a:rPr lang="et-EE" sz="3600" b="1" dirty="0"/>
              <a:t>ELVL tegevused (riiklikud töörühmad, kuhu kuuluvad liidu esindajad)</a:t>
            </a:r>
          </a:p>
        </p:txBody>
      </p:sp>
      <p:sp>
        <p:nvSpPr>
          <p:cNvPr id="3" name="Sisu kohatäide 2"/>
          <p:cNvSpPr>
            <a:spLocks noGrp="1"/>
          </p:cNvSpPr>
          <p:nvPr>
            <p:ph idx="1"/>
          </p:nvPr>
        </p:nvSpPr>
        <p:spPr>
          <a:xfrm>
            <a:off x="978567" y="1427747"/>
            <a:ext cx="10360717" cy="4812632"/>
          </a:xfrm>
        </p:spPr>
        <p:txBody>
          <a:bodyPr numCol="2">
            <a:normAutofit fontScale="25000" lnSpcReduction="20000"/>
          </a:bodyPr>
          <a:lstStyle/>
          <a:p>
            <a:pPr marL="0" indent="0">
              <a:buNone/>
            </a:pPr>
            <a:r>
              <a:rPr lang="et-EE" sz="9600" b="1" dirty="0"/>
              <a:t>Sotsiaalvaldkond:</a:t>
            </a:r>
            <a:r>
              <a:rPr lang="et-EE" sz="9600" dirty="0"/>
              <a:t> </a:t>
            </a:r>
          </a:p>
          <a:p>
            <a:r>
              <a:rPr lang="et-EE" sz="9600" dirty="0"/>
              <a:t>Kohtupsühhiaatria arendamise juhtrühm</a:t>
            </a:r>
          </a:p>
          <a:p>
            <a:r>
              <a:rPr lang="et-EE" sz="9600" dirty="0"/>
              <a:t>Ligipääsetavuse rakkerühm</a:t>
            </a:r>
          </a:p>
          <a:p>
            <a:r>
              <a:rPr lang="et-EE" sz="9600" dirty="0"/>
              <a:t>Lastekaitse nõukogu</a:t>
            </a:r>
          </a:p>
          <a:p>
            <a:r>
              <a:rPr lang="et-EE" sz="9600" dirty="0"/>
              <a:t>Lastekaitse nõukogu mitteametlik töörühm</a:t>
            </a:r>
          </a:p>
          <a:p>
            <a:r>
              <a:rPr lang="et-EE" sz="9600" dirty="0"/>
              <a:t>Pikaajalise hoolduse nõuandev kogu</a:t>
            </a:r>
          </a:p>
          <a:p>
            <a:r>
              <a:rPr lang="et-EE" sz="9600" dirty="0"/>
              <a:t>Sotsiaalpedagoogi kutseala kutsete kutsekomisjon</a:t>
            </a:r>
          </a:p>
          <a:p>
            <a:r>
              <a:rPr lang="et-EE" sz="9600" dirty="0"/>
              <a:t>Sotsiaaltöötaja kutsestandardite uuendamise töörühm</a:t>
            </a:r>
          </a:p>
          <a:p>
            <a:r>
              <a:rPr lang="et-EE" sz="9600" dirty="0"/>
              <a:t>Tervisedendaja kutsekomisjon</a:t>
            </a:r>
          </a:p>
          <a:p>
            <a:r>
              <a:rPr lang="et-EE" sz="9600" dirty="0"/>
              <a:t>Lapsehoidja kutsekomisjon</a:t>
            </a:r>
          </a:p>
          <a:p>
            <a:endParaRPr lang="et-EE" sz="9600" b="1" dirty="0"/>
          </a:p>
          <a:p>
            <a:endParaRPr lang="et-EE" sz="9600" b="1" dirty="0"/>
          </a:p>
          <a:p>
            <a:endParaRPr lang="et-EE" sz="9600" b="1" dirty="0"/>
          </a:p>
          <a:p>
            <a:endParaRPr lang="et-EE" sz="9600" b="1" dirty="0"/>
          </a:p>
          <a:p>
            <a:endParaRPr lang="et-EE" sz="9600" b="1" dirty="0"/>
          </a:p>
          <a:p>
            <a:endParaRPr lang="et-EE" sz="9600" b="1" dirty="0"/>
          </a:p>
          <a:p>
            <a:r>
              <a:rPr lang="et-EE" sz="9600" b="1" dirty="0"/>
              <a:t>Turvalisus:</a:t>
            </a:r>
          </a:p>
          <a:p>
            <a:r>
              <a:rPr lang="fi-FI" sz="9600" dirty="0" err="1"/>
              <a:t>Lähisuhtevägivalla</a:t>
            </a:r>
            <a:r>
              <a:rPr lang="fi-FI" sz="9600" dirty="0"/>
              <a:t> </a:t>
            </a:r>
            <a:r>
              <a:rPr lang="fi-FI" sz="9600" dirty="0" err="1"/>
              <a:t>all</a:t>
            </a:r>
            <a:r>
              <a:rPr lang="fi-FI" sz="9600" dirty="0"/>
              <a:t> </a:t>
            </a:r>
            <a:r>
              <a:rPr lang="fi-FI" sz="9600" dirty="0" err="1"/>
              <a:t>kannatanu</a:t>
            </a:r>
            <a:r>
              <a:rPr lang="fi-FI" sz="9600" dirty="0"/>
              <a:t> kaitse</a:t>
            </a:r>
            <a:r>
              <a:rPr lang="et-EE" sz="9600" dirty="0"/>
              <a:t> </a:t>
            </a:r>
            <a:r>
              <a:rPr lang="fi-FI" sz="9600" dirty="0" err="1"/>
              <a:t>juhtrühm</a:t>
            </a:r>
            <a:endParaRPr lang="et-EE" sz="9600" dirty="0"/>
          </a:p>
          <a:p>
            <a:r>
              <a:rPr lang="et-EE" sz="9600" dirty="0"/>
              <a:t>Juhtumikorralduse mudeli juhtrühm ( riskis olevate perede toetamiseks ning turvalise elukeskkonna arendamiseks)</a:t>
            </a:r>
          </a:p>
          <a:p>
            <a:r>
              <a:rPr lang="et-EE" sz="9600" dirty="0"/>
              <a:t>Sõiduteel toimunud sündmuste lahendamise töörühm</a:t>
            </a:r>
          </a:p>
          <a:p>
            <a:r>
              <a:rPr lang="et-EE" sz="9600" dirty="0"/>
              <a:t>Koolinoorte ideekonkursi „Mina suudan“ üleriigilise vooru hindamiskomisjon</a:t>
            </a:r>
          </a:p>
          <a:p>
            <a:endParaRPr lang="et-EE" sz="9600" dirty="0"/>
          </a:p>
          <a:p>
            <a:pPr marL="0" indent="0">
              <a:buNone/>
            </a:pPr>
            <a:endParaRPr lang="et-EE" sz="9600" dirty="0"/>
          </a:p>
          <a:p>
            <a:pPr marL="0" indent="0">
              <a:buNone/>
            </a:pPr>
            <a:endParaRPr lang="et-EE" sz="9600" dirty="0"/>
          </a:p>
          <a:p>
            <a:pPr marL="0" indent="0">
              <a:buNone/>
            </a:pPr>
            <a:endParaRPr lang="et-EE" sz="9600" dirty="0"/>
          </a:p>
          <a:p>
            <a:endParaRPr lang="et-EE" sz="9600" dirty="0"/>
          </a:p>
          <a:p>
            <a:pPr marL="0" indent="0">
              <a:buNone/>
            </a:pPr>
            <a:br>
              <a:rPr lang="et-EE" sz="8000" dirty="0"/>
            </a:br>
            <a:endParaRPr lang="et-EE" sz="8000" dirty="0"/>
          </a:p>
          <a:p>
            <a:endParaRPr lang="et-EE" dirty="0"/>
          </a:p>
          <a:p>
            <a:endParaRPr lang="et-EE" b="1" dirty="0"/>
          </a:p>
          <a:p>
            <a:pPr marL="0" indent="0">
              <a:buNone/>
            </a:pPr>
            <a:endParaRPr lang="et-EE" dirty="0"/>
          </a:p>
          <a:p>
            <a:pPr marL="0" indent="0">
              <a:buNone/>
            </a:pPr>
            <a:endParaRPr lang="et-EE" dirty="0"/>
          </a:p>
          <a:p>
            <a:endParaRPr lang="et-EE" dirty="0"/>
          </a:p>
          <a:p>
            <a:endParaRPr lang="et-EE" dirty="0"/>
          </a:p>
          <a:p>
            <a:endParaRPr lang="et-EE" dirty="0"/>
          </a:p>
        </p:txBody>
      </p:sp>
    </p:spTree>
    <p:extLst>
      <p:ext uri="{BB962C8B-B14F-4D97-AF65-F5344CB8AC3E}">
        <p14:creationId xmlns:p14="http://schemas.microsoft.com/office/powerpoint/2010/main" val="9652825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823685" y="0"/>
            <a:ext cx="10515600" cy="1748646"/>
          </a:xfrm>
        </p:spPr>
        <p:txBody>
          <a:bodyPr>
            <a:normAutofit/>
          </a:bodyPr>
          <a:lstStyle/>
          <a:p>
            <a:r>
              <a:rPr lang="et-EE" sz="3600" b="1" dirty="0"/>
              <a:t>ELVL tegevused (riiklikud töörühmad, kuhu kuuluvad liidu esindajad)</a:t>
            </a:r>
          </a:p>
        </p:txBody>
      </p:sp>
      <p:sp>
        <p:nvSpPr>
          <p:cNvPr id="3" name="Sisu kohatäide 2"/>
          <p:cNvSpPr>
            <a:spLocks noGrp="1"/>
          </p:cNvSpPr>
          <p:nvPr>
            <p:ph idx="1"/>
          </p:nvPr>
        </p:nvSpPr>
        <p:spPr>
          <a:xfrm>
            <a:off x="823685" y="1459832"/>
            <a:ext cx="10515600" cy="5096479"/>
          </a:xfrm>
        </p:spPr>
        <p:txBody>
          <a:bodyPr numCol="2">
            <a:noAutofit/>
          </a:bodyPr>
          <a:lstStyle/>
          <a:p>
            <a:r>
              <a:rPr lang="et-EE" sz="2400" b="1" dirty="0"/>
              <a:t>Haridusvaldkond:</a:t>
            </a:r>
          </a:p>
          <a:p>
            <a:r>
              <a:rPr lang="et-EE" sz="2400" dirty="0"/>
              <a:t>Hariduse valdkondlik komisjon</a:t>
            </a:r>
          </a:p>
          <a:p>
            <a:r>
              <a:rPr lang="et-EE" sz="2400" dirty="0"/>
              <a:t>Hariduse Kutsenõukogu</a:t>
            </a:r>
          </a:p>
          <a:p>
            <a:r>
              <a:rPr lang="et-EE" sz="2400" dirty="0"/>
              <a:t>Alushariduse seaduse eelnõu väljatöötamise töörühm</a:t>
            </a:r>
          </a:p>
          <a:p>
            <a:r>
              <a:rPr lang="et-EE" sz="2400" dirty="0"/>
              <a:t>Koolieelse lasteasutuse riikliku õppekava muutmise eelnõu töörühm</a:t>
            </a:r>
          </a:p>
          <a:p>
            <a:r>
              <a:rPr lang="et-EE" sz="2400" dirty="0"/>
              <a:t>Kaasava hariduse meetme hindamiskomisjon</a:t>
            </a:r>
          </a:p>
          <a:p>
            <a:r>
              <a:rPr lang="et-EE" sz="2400" dirty="0"/>
              <a:t>Hariduspreemiate komisjon</a:t>
            </a:r>
          </a:p>
          <a:p>
            <a:r>
              <a:rPr lang="et-EE" sz="2400" dirty="0"/>
              <a:t>Haridustöötajate tunnustamise riiklik komisjon</a:t>
            </a:r>
          </a:p>
          <a:p>
            <a:endParaRPr lang="et-EE" sz="2400" dirty="0"/>
          </a:p>
          <a:p>
            <a:endParaRPr lang="et-EE" sz="2400" dirty="0"/>
          </a:p>
          <a:p>
            <a:endParaRPr lang="et-EE" sz="2400" dirty="0"/>
          </a:p>
          <a:p>
            <a:endParaRPr lang="et-EE" sz="2400" dirty="0"/>
          </a:p>
          <a:p>
            <a:endParaRPr lang="et-EE" sz="2400" dirty="0"/>
          </a:p>
          <a:p>
            <a:endParaRPr lang="et-EE" sz="2400" dirty="0"/>
          </a:p>
          <a:p>
            <a:r>
              <a:rPr lang="et-EE" sz="2400" dirty="0"/>
              <a:t>Haridusstrateegia 2021-2035 töörühmad: individuaalseid valikuid toetav haridussüsteem; </a:t>
            </a:r>
            <a:r>
              <a:rPr lang="fi-FI" sz="2400" dirty="0" err="1"/>
              <a:t>oskused</a:t>
            </a:r>
            <a:r>
              <a:rPr lang="fi-FI" sz="2400" dirty="0"/>
              <a:t> ja </a:t>
            </a:r>
            <a:r>
              <a:rPr lang="fi-FI" sz="2400" dirty="0" err="1"/>
              <a:t>oskuste</a:t>
            </a:r>
            <a:r>
              <a:rPr lang="fi-FI" sz="2400" dirty="0"/>
              <a:t> </a:t>
            </a:r>
            <a:r>
              <a:rPr lang="fi-FI" sz="2400" dirty="0" err="1"/>
              <a:t>parem</a:t>
            </a:r>
            <a:r>
              <a:rPr lang="fi-FI" sz="2400" dirty="0"/>
              <a:t> </a:t>
            </a:r>
            <a:r>
              <a:rPr lang="fi-FI" sz="2400" dirty="0" err="1"/>
              <a:t>kasutamine</a:t>
            </a:r>
            <a:r>
              <a:rPr lang="et-EE" sz="2400" dirty="0"/>
              <a:t>; </a:t>
            </a:r>
            <a:r>
              <a:rPr lang="fi-FI" sz="2400" dirty="0" err="1"/>
              <a:t>õpetamine</a:t>
            </a:r>
            <a:r>
              <a:rPr lang="fi-FI" sz="2400" dirty="0"/>
              <a:t> </a:t>
            </a:r>
            <a:r>
              <a:rPr lang="fi-FI" sz="2400" dirty="0" err="1"/>
              <a:t>kui</a:t>
            </a:r>
            <a:r>
              <a:rPr lang="fi-FI" sz="2400" dirty="0"/>
              <a:t> </a:t>
            </a:r>
            <a:r>
              <a:rPr lang="fi-FI" sz="2400" dirty="0" err="1"/>
              <a:t>koostöö</a:t>
            </a:r>
            <a:r>
              <a:rPr lang="fi-FI" sz="2400" dirty="0"/>
              <a:t> ja </a:t>
            </a:r>
            <a:r>
              <a:rPr lang="fi-FI" sz="2400" dirty="0" err="1"/>
              <a:t>õpetaja</a:t>
            </a:r>
            <a:r>
              <a:rPr lang="fi-FI" sz="2400" dirty="0"/>
              <a:t> </a:t>
            </a:r>
            <a:r>
              <a:rPr lang="fi-FI" sz="2400" dirty="0" err="1"/>
              <a:t>kui</a:t>
            </a:r>
            <a:r>
              <a:rPr lang="fi-FI" sz="2400" dirty="0"/>
              <a:t> </a:t>
            </a:r>
            <a:r>
              <a:rPr lang="fi-FI" sz="2400" dirty="0" err="1"/>
              <a:t>teejuht</a:t>
            </a:r>
            <a:r>
              <a:rPr lang="fi-FI" sz="2400" dirty="0"/>
              <a:t> </a:t>
            </a:r>
            <a:endParaRPr lang="et-EE" sz="2400" dirty="0"/>
          </a:p>
          <a:p>
            <a:r>
              <a:rPr lang="et-EE" sz="2400" dirty="0"/>
              <a:t>Kultuuri Kutsenõukogu </a:t>
            </a:r>
          </a:p>
          <a:p>
            <a:r>
              <a:rPr lang="et-EE" sz="2400" dirty="0"/>
              <a:t>Eripedagoogi kutsekomisjon</a:t>
            </a:r>
          </a:p>
          <a:p>
            <a:r>
              <a:rPr lang="et-EE" sz="2400" dirty="0"/>
              <a:t>Noorsootöötaja kutsekomisjon</a:t>
            </a:r>
          </a:p>
          <a:p>
            <a:r>
              <a:rPr lang="et-EE" sz="2400" dirty="0" err="1"/>
              <a:t>Noortevaldkonna</a:t>
            </a:r>
            <a:r>
              <a:rPr lang="et-EE" sz="2400" dirty="0"/>
              <a:t> tunnustuskomisjon</a:t>
            </a:r>
          </a:p>
          <a:p>
            <a:r>
              <a:rPr lang="et-EE" sz="2400" dirty="0"/>
              <a:t>Õpetaja kutsekomisjon</a:t>
            </a:r>
          </a:p>
          <a:p>
            <a:endParaRPr lang="et-EE" sz="2400" b="1" dirty="0"/>
          </a:p>
          <a:p>
            <a:endParaRPr lang="et-EE" sz="2400" dirty="0"/>
          </a:p>
          <a:p>
            <a:endParaRPr lang="et-EE" sz="2400" dirty="0"/>
          </a:p>
          <a:p>
            <a:endParaRPr lang="et-EE" sz="2400" dirty="0"/>
          </a:p>
          <a:p>
            <a:endParaRPr lang="et-EE" sz="2400" dirty="0"/>
          </a:p>
          <a:p>
            <a:endParaRPr lang="et-EE" sz="2400" dirty="0"/>
          </a:p>
        </p:txBody>
      </p:sp>
    </p:spTree>
    <p:extLst>
      <p:ext uri="{BB962C8B-B14F-4D97-AF65-F5344CB8AC3E}">
        <p14:creationId xmlns:p14="http://schemas.microsoft.com/office/powerpoint/2010/main" val="38924553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823685" y="0"/>
            <a:ext cx="10515600" cy="1748646"/>
          </a:xfrm>
        </p:spPr>
        <p:txBody>
          <a:bodyPr>
            <a:normAutofit/>
          </a:bodyPr>
          <a:lstStyle/>
          <a:p>
            <a:r>
              <a:rPr lang="et-EE" sz="3600" b="1" dirty="0"/>
              <a:t>ELVL tegevused (riiklikud töörühmad, kuhu kuuluvad liidu esindajad)</a:t>
            </a:r>
          </a:p>
        </p:txBody>
      </p:sp>
      <p:sp>
        <p:nvSpPr>
          <p:cNvPr id="3" name="Sisu kohatäide 2"/>
          <p:cNvSpPr>
            <a:spLocks noGrp="1"/>
          </p:cNvSpPr>
          <p:nvPr>
            <p:ph idx="1"/>
          </p:nvPr>
        </p:nvSpPr>
        <p:spPr>
          <a:xfrm>
            <a:off x="823685" y="1459832"/>
            <a:ext cx="10515600" cy="5096479"/>
          </a:xfrm>
        </p:spPr>
        <p:txBody>
          <a:bodyPr numCol="2">
            <a:noAutofit/>
          </a:bodyPr>
          <a:lstStyle/>
          <a:p>
            <a:r>
              <a:rPr lang="et-EE" sz="2400" b="1" dirty="0"/>
              <a:t>Planeeringud, transport ja energeetika: </a:t>
            </a:r>
          </a:p>
          <a:p>
            <a:r>
              <a:rPr lang="et-EE" sz="2400" dirty="0"/>
              <a:t>Energeetika nõukogu</a:t>
            </a:r>
          </a:p>
          <a:p>
            <a:r>
              <a:rPr lang="et-EE" sz="2400" dirty="0"/>
              <a:t>EL eelarve perioodi 2014-2020 prioriteetse suuna "Jätkusuutlik transport" meetme valdkondlik komisjon</a:t>
            </a:r>
          </a:p>
          <a:p>
            <a:r>
              <a:rPr lang="et-EE" sz="2400" dirty="0"/>
              <a:t>Vabariigi Valitsuse liikluskomisjon</a:t>
            </a:r>
          </a:p>
          <a:p>
            <a:r>
              <a:rPr lang="fi-FI" sz="2400" dirty="0" err="1"/>
              <a:t>Taristu</a:t>
            </a:r>
            <a:r>
              <a:rPr lang="fi-FI" sz="2400" dirty="0"/>
              <a:t> ja </a:t>
            </a:r>
            <a:r>
              <a:rPr lang="fi-FI" sz="2400" dirty="0" err="1"/>
              <a:t>liikuvuse</a:t>
            </a:r>
            <a:r>
              <a:rPr lang="fi-FI" sz="2400" dirty="0"/>
              <a:t> </a:t>
            </a:r>
            <a:r>
              <a:rPr lang="fi-FI" sz="2400" dirty="0" err="1"/>
              <a:t>arengukava</a:t>
            </a:r>
            <a:r>
              <a:rPr lang="fi-FI" sz="2400" dirty="0"/>
              <a:t> 2021-2030 </a:t>
            </a:r>
            <a:r>
              <a:rPr lang="fi-FI" sz="2400" dirty="0" err="1"/>
              <a:t>koostamise</a:t>
            </a:r>
            <a:r>
              <a:rPr lang="fi-FI" sz="2400" dirty="0"/>
              <a:t> </a:t>
            </a:r>
            <a:r>
              <a:rPr lang="fi-FI" sz="2400" dirty="0" err="1"/>
              <a:t>juhtkomisjon</a:t>
            </a:r>
            <a:endParaRPr lang="et-EE" sz="2400" dirty="0"/>
          </a:p>
          <a:p>
            <a:r>
              <a:rPr lang="et-EE" sz="2400" dirty="0"/>
              <a:t>EVS/ PK 915:2012 „Ehitustööde ja ehitiste projekteerimise riigihangete korraldamine“</a:t>
            </a:r>
          </a:p>
          <a:p>
            <a:endParaRPr lang="et-EE" sz="2400" dirty="0"/>
          </a:p>
          <a:p>
            <a:endParaRPr lang="et-EE" sz="2400" dirty="0"/>
          </a:p>
          <a:p>
            <a:pPr marL="0" indent="0">
              <a:buNone/>
            </a:pPr>
            <a:endParaRPr lang="et-EE" sz="2400" dirty="0"/>
          </a:p>
          <a:p>
            <a:r>
              <a:rPr lang="et-EE" sz="2400" b="1" dirty="0"/>
              <a:t>Kultuurivaldkond:</a:t>
            </a:r>
          </a:p>
          <a:p>
            <a:r>
              <a:rPr lang="fi-FI" sz="2400" dirty="0"/>
              <a:t>Eesti Laulu- ja </a:t>
            </a:r>
            <a:r>
              <a:rPr lang="fi-FI" sz="2400" dirty="0" err="1"/>
              <a:t>Tantsupeo</a:t>
            </a:r>
            <a:r>
              <a:rPr lang="fi-FI" sz="2400" dirty="0"/>
              <a:t> </a:t>
            </a:r>
            <a:r>
              <a:rPr lang="fi-FI" sz="2400" dirty="0" err="1"/>
              <a:t>Sihtasutuse</a:t>
            </a:r>
            <a:r>
              <a:rPr lang="fi-FI" sz="2400" dirty="0"/>
              <a:t> </a:t>
            </a:r>
            <a:r>
              <a:rPr lang="fi-FI" sz="2400" dirty="0" err="1"/>
              <a:t>nõukogu</a:t>
            </a:r>
            <a:r>
              <a:rPr lang="fi-FI" sz="2400" dirty="0"/>
              <a:t> </a:t>
            </a:r>
            <a:endParaRPr lang="et-EE" sz="2400" dirty="0"/>
          </a:p>
          <a:p>
            <a:r>
              <a:rPr lang="fi-FI" sz="2400" dirty="0"/>
              <a:t>Euroopa </a:t>
            </a:r>
            <a:r>
              <a:rPr lang="fi-FI" sz="2400" dirty="0" err="1"/>
              <a:t>Kultuuripealinn</a:t>
            </a:r>
            <a:r>
              <a:rPr lang="fi-FI" sz="2400" dirty="0"/>
              <a:t> 2024 konkurssi </a:t>
            </a:r>
            <a:r>
              <a:rPr lang="fi-FI" sz="2400" dirty="0" err="1"/>
              <a:t>ettevalmistav</a:t>
            </a:r>
            <a:r>
              <a:rPr lang="fi-FI" sz="2400" dirty="0"/>
              <a:t> </a:t>
            </a:r>
            <a:r>
              <a:rPr lang="fi-FI" sz="2400" dirty="0" err="1"/>
              <a:t>töörühm</a:t>
            </a:r>
            <a:endParaRPr lang="et-EE" sz="2400" dirty="0"/>
          </a:p>
          <a:p>
            <a:r>
              <a:rPr lang="et-EE" sz="2400" dirty="0"/>
              <a:t>Muinsuskaitse Nõukogu</a:t>
            </a:r>
          </a:p>
          <a:p>
            <a:r>
              <a:rPr lang="et-EE" sz="2400" dirty="0" err="1"/>
              <a:t>Rahvaraaamatukogude</a:t>
            </a:r>
            <a:r>
              <a:rPr lang="et-EE" sz="2400" dirty="0"/>
              <a:t> nõukogu</a:t>
            </a:r>
          </a:p>
          <a:p>
            <a:pPr marL="0" indent="0">
              <a:buNone/>
            </a:pPr>
            <a:endParaRPr lang="et-EE" sz="2400" dirty="0"/>
          </a:p>
          <a:p>
            <a:pPr marL="0" indent="0">
              <a:buNone/>
            </a:pPr>
            <a:endParaRPr lang="et-EE" sz="2400" b="1" dirty="0"/>
          </a:p>
          <a:p>
            <a:endParaRPr lang="et-EE" sz="2400" dirty="0"/>
          </a:p>
          <a:p>
            <a:endParaRPr lang="et-EE" sz="2400" dirty="0"/>
          </a:p>
          <a:p>
            <a:endParaRPr lang="et-EE" sz="2400" dirty="0"/>
          </a:p>
          <a:p>
            <a:endParaRPr lang="et-EE" sz="2400" dirty="0"/>
          </a:p>
          <a:p>
            <a:endParaRPr lang="et-EE" sz="2400" dirty="0"/>
          </a:p>
        </p:txBody>
      </p:sp>
    </p:spTree>
    <p:extLst>
      <p:ext uri="{BB962C8B-B14F-4D97-AF65-F5344CB8AC3E}">
        <p14:creationId xmlns:p14="http://schemas.microsoft.com/office/powerpoint/2010/main" val="15796772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823685" y="0"/>
            <a:ext cx="10515600" cy="1748646"/>
          </a:xfrm>
        </p:spPr>
        <p:txBody>
          <a:bodyPr>
            <a:normAutofit/>
          </a:bodyPr>
          <a:lstStyle/>
          <a:p>
            <a:r>
              <a:rPr lang="et-EE" sz="3600" b="1" dirty="0"/>
              <a:t>ELVL tegevused (riiklikud töörühmad, kuhu kuuluvad liidu esindajad)</a:t>
            </a:r>
          </a:p>
        </p:txBody>
      </p:sp>
      <p:sp>
        <p:nvSpPr>
          <p:cNvPr id="3" name="Sisu kohatäide 2"/>
          <p:cNvSpPr>
            <a:spLocks noGrp="1"/>
          </p:cNvSpPr>
          <p:nvPr>
            <p:ph idx="1"/>
          </p:nvPr>
        </p:nvSpPr>
        <p:spPr>
          <a:xfrm>
            <a:off x="823685" y="1459832"/>
            <a:ext cx="10515600" cy="5096479"/>
          </a:xfrm>
        </p:spPr>
        <p:txBody>
          <a:bodyPr numCol="2">
            <a:noAutofit/>
          </a:bodyPr>
          <a:lstStyle/>
          <a:p>
            <a:r>
              <a:rPr lang="et-EE" sz="2400" dirty="0"/>
              <a:t>Struktuurivahendite seirekomisjon</a:t>
            </a:r>
          </a:p>
          <a:p>
            <a:r>
              <a:rPr lang="et-EE" sz="2400" dirty="0"/>
              <a:t>Ühtekuuluvuspoliitika rakenduskava seirekomisjon</a:t>
            </a:r>
          </a:p>
          <a:p>
            <a:r>
              <a:rPr lang="et-EE" sz="2400" dirty="0"/>
              <a:t>Dokumendihaldusnõukogu</a:t>
            </a:r>
          </a:p>
          <a:p>
            <a:r>
              <a:rPr lang="et-EE" sz="2400" dirty="0"/>
              <a:t>Riikliku piirkondliku statistika korraldamise töörühm</a:t>
            </a:r>
          </a:p>
          <a:p>
            <a:r>
              <a:rPr lang="nn-NO" sz="2400" dirty="0"/>
              <a:t>"Kohalik ja regionaalne arendusvõimekus" hindamiskomisjon</a:t>
            </a:r>
            <a:endParaRPr lang="et-EE" sz="2400" dirty="0"/>
          </a:p>
          <a:p>
            <a:r>
              <a:rPr lang="et-EE" sz="2400" dirty="0"/>
              <a:t>Projekti „Mobiilne eluviis, avalike teenuste tarbimine ja elukohaandmed riiklikes registrites“ juhtkomisjon</a:t>
            </a:r>
          </a:p>
          <a:p>
            <a:r>
              <a:rPr lang="et-EE" sz="2400" dirty="0"/>
              <a:t>Avatud riigivalitsemise arengukomisjon</a:t>
            </a:r>
          </a:p>
          <a:p>
            <a:r>
              <a:rPr lang="et-EE" sz="2400" dirty="0"/>
              <a:t>Digipöörde nõukoda</a:t>
            </a:r>
          </a:p>
          <a:p>
            <a:r>
              <a:rPr lang="et-EE" sz="2400" dirty="0"/>
              <a:t>Digivärava määruse siseriiklik kontaktisik</a:t>
            </a:r>
          </a:p>
          <a:p>
            <a:endParaRPr lang="et-EE" sz="2400" dirty="0"/>
          </a:p>
          <a:p>
            <a:endParaRPr lang="et-EE" sz="2400" dirty="0"/>
          </a:p>
          <a:p>
            <a:endParaRPr lang="et-EE" sz="2400" dirty="0"/>
          </a:p>
          <a:p>
            <a:endParaRPr lang="et-EE" sz="2400" dirty="0"/>
          </a:p>
        </p:txBody>
      </p:sp>
    </p:spTree>
    <p:extLst>
      <p:ext uri="{BB962C8B-B14F-4D97-AF65-F5344CB8AC3E}">
        <p14:creationId xmlns:p14="http://schemas.microsoft.com/office/powerpoint/2010/main" val="35103278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838201" y="-472038"/>
            <a:ext cx="10501084" cy="2220684"/>
          </a:xfrm>
        </p:spPr>
        <p:txBody>
          <a:bodyPr>
            <a:normAutofit/>
          </a:bodyPr>
          <a:lstStyle/>
          <a:p>
            <a:r>
              <a:rPr lang="et-EE" sz="3600" b="1" dirty="0"/>
              <a:t>KOV IKT kompetentsikeskus</a:t>
            </a:r>
          </a:p>
        </p:txBody>
      </p:sp>
      <p:sp>
        <p:nvSpPr>
          <p:cNvPr id="3" name="Sisu kohatäide 2"/>
          <p:cNvSpPr>
            <a:spLocks noGrp="1"/>
          </p:cNvSpPr>
          <p:nvPr>
            <p:ph idx="1"/>
          </p:nvPr>
        </p:nvSpPr>
        <p:spPr>
          <a:xfrm>
            <a:off x="838200" y="2199992"/>
            <a:ext cx="10515600" cy="2372008"/>
          </a:xfrm>
        </p:spPr>
        <p:txBody>
          <a:bodyPr>
            <a:normAutofit fontScale="25000" lnSpcReduction="20000"/>
          </a:bodyPr>
          <a:lstStyle/>
          <a:p>
            <a:pPr marL="0" indent="0">
              <a:buNone/>
            </a:pPr>
            <a:endParaRPr lang="et-EE" sz="9600" dirty="0"/>
          </a:p>
          <a:p>
            <a:r>
              <a:rPr lang="et-EE" sz="9600" b="1" dirty="0"/>
              <a:t>KOV IKT kompetentsikeskus </a:t>
            </a:r>
            <a:r>
              <a:rPr lang="et-EE" sz="9600" dirty="0"/>
              <a:t>– Omavalitsuste infotehnoloogia arendamine. KOV IKT strateegia 2021 ja tegevuskava selle elluviimiseks</a:t>
            </a:r>
          </a:p>
          <a:p>
            <a:endParaRPr lang="et-EE" sz="9600" dirty="0"/>
          </a:p>
          <a:p>
            <a:r>
              <a:rPr lang="et-EE" sz="9600" dirty="0"/>
              <a:t>Liit hakkab haldama ja arendama KOV infosüsteeme: KOVMEN;KOVTP; VOLIS; Anna Teada </a:t>
            </a:r>
          </a:p>
          <a:p>
            <a:endParaRPr lang="et-EE" sz="9600" dirty="0"/>
          </a:p>
          <a:p>
            <a:pPr marL="0" indent="0">
              <a:buNone/>
            </a:pPr>
            <a:endParaRPr lang="et-EE" sz="9600" dirty="0"/>
          </a:p>
          <a:p>
            <a:pPr marL="0" indent="0">
              <a:buNone/>
            </a:pPr>
            <a:endParaRPr lang="et-EE" sz="9600" dirty="0"/>
          </a:p>
          <a:p>
            <a:pPr marL="0" indent="0">
              <a:buNone/>
            </a:pPr>
            <a:endParaRPr lang="fi-FI" sz="9600" dirty="0"/>
          </a:p>
          <a:p>
            <a:pPr marL="0" indent="0">
              <a:buNone/>
            </a:pPr>
            <a:endParaRPr lang="et-EE" sz="9600" dirty="0"/>
          </a:p>
          <a:p>
            <a:pPr marL="0" indent="0">
              <a:buNone/>
            </a:pPr>
            <a:endParaRPr lang="fi-FI" sz="9600" dirty="0"/>
          </a:p>
          <a:p>
            <a:pPr marL="0" indent="0">
              <a:buNone/>
            </a:pPr>
            <a:endParaRPr lang="fi-FI" sz="9600" dirty="0"/>
          </a:p>
          <a:p>
            <a:pPr marL="0" indent="0">
              <a:buNone/>
            </a:pPr>
            <a:endParaRPr lang="fi-FI" sz="9600" dirty="0"/>
          </a:p>
          <a:p>
            <a:pPr marL="0" indent="0">
              <a:buNone/>
            </a:pPr>
            <a:endParaRPr lang="et-EE" sz="9600" dirty="0"/>
          </a:p>
          <a:p>
            <a:pPr marL="0" indent="0">
              <a:buNone/>
            </a:pPr>
            <a:r>
              <a:rPr lang="et-EE" sz="9600" dirty="0"/>
              <a:t> </a:t>
            </a:r>
            <a:endParaRPr lang="fi-FI" sz="9600" dirty="0"/>
          </a:p>
          <a:p>
            <a:pPr marL="0" indent="0">
              <a:buNone/>
            </a:pPr>
            <a:endParaRPr lang="et-EE" sz="9600" dirty="0"/>
          </a:p>
          <a:p>
            <a:pPr marL="0" indent="0">
              <a:buNone/>
            </a:pPr>
            <a:endParaRPr lang="et-EE" sz="9600" dirty="0"/>
          </a:p>
          <a:p>
            <a:pPr marL="0" indent="0">
              <a:buNone/>
            </a:pPr>
            <a:endParaRPr lang="et-EE" sz="9600" dirty="0"/>
          </a:p>
          <a:p>
            <a:pPr marL="0" indent="0">
              <a:buNone/>
            </a:pPr>
            <a:endParaRPr lang="et-EE" sz="9600" dirty="0"/>
          </a:p>
          <a:p>
            <a:pPr marL="0" indent="0">
              <a:buNone/>
            </a:pPr>
            <a:endParaRPr lang="et-EE" sz="9600" dirty="0"/>
          </a:p>
          <a:p>
            <a:endParaRPr lang="et-EE" sz="9600" dirty="0"/>
          </a:p>
          <a:p>
            <a:pPr marL="0" indent="0">
              <a:buNone/>
            </a:pPr>
            <a:br>
              <a:rPr lang="et-EE" sz="8000" dirty="0"/>
            </a:br>
            <a:endParaRPr lang="et-EE" sz="8000" dirty="0"/>
          </a:p>
          <a:p>
            <a:endParaRPr lang="et-EE" dirty="0"/>
          </a:p>
          <a:p>
            <a:endParaRPr lang="et-EE" b="1" dirty="0"/>
          </a:p>
          <a:p>
            <a:endParaRPr lang="et-EE" b="1" dirty="0"/>
          </a:p>
          <a:p>
            <a:endParaRPr lang="et-EE" dirty="0"/>
          </a:p>
          <a:p>
            <a:endParaRPr lang="et-EE" dirty="0"/>
          </a:p>
          <a:p>
            <a:endParaRPr lang="et-EE" dirty="0"/>
          </a:p>
          <a:p>
            <a:endParaRPr lang="et-EE" dirty="0"/>
          </a:p>
        </p:txBody>
      </p:sp>
    </p:spTree>
    <p:extLst>
      <p:ext uri="{BB962C8B-B14F-4D97-AF65-F5344CB8AC3E}">
        <p14:creationId xmlns:p14="http://schemas.microsoft.com/office/powerpoint/2010/main" val="30132943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a:bodyPr>
          <a:lstStyle/>
          <a:p>
            <a:r>
              <a:rPr lang="et-EE" sz="3600" b="1" dirty="0"/>
              <a:t>Kokkuvõtteks</a:t>
            </a:r>
          </a:p>
        </p:txBody>
      </p:sp>
      <p:sp>
        <p:nvSpPr>
          <p:cNvPr id="3" name="Sisu kohatäide 2"/>
          <p:cNvSpPr>
            <a:spLocks noGrp="1"/>
          </p:cNvSpPr>
          <p:nvPr>
            <p:ph idx="1"/>
          </p:nvPr>
        </p:nvSpPr>
        <p:spPr>
          <a:xfrm>
            <a:off x="838200" y="2204185"/>
            <a:ext cx="10515600" cy="3515480"/>
          </a:xfrm>
        </p:spPr>
        <p:txBody>
          <a:bodyPr>
            <a:normAutofit fontScale="25000" lnSpcReduction="20000"/>
          </a:bodyPr>
          <a:lstStyle/>
          <a:p>
            <a:pPr marL="0" indent="0">
              <a:buNone/>
            </a:pPr>
            <a:endParaRPr lang="et-EE" b="1" u="sng" dirty="0"/>
          </a:p>
          <a:p>
            <a:r>
              <a:rPr lang="et-EE" sz="11200" b="1" dirty="0"/>
              <a:t>Liidu poliitika kujundavad liidu liikmed:</a:t>
            </a:r>
          </a:p>
          <a:p>
            <a:pPr marL="0" indent="0">
              <a:buNone/>
            </a:pPr>
            <a:r>
              <a:rPr lang="et-EE" sz="11200" dirty="0"/>
              <a:t>-nii liikmelisusega,</a:t>
            </a:r>
            <a:br>
              <a:rPr lang="et-EE" sz="11200" dirty="0"/>
            </a:br>
            <a:r>
              <a:rPr lang="et-EE" sz="11200" dirty="0"/>
              <a:t>-esindajate nimetamisega,</a:t>
            </a:r>
            <a:br>
              <a:rPr lang="et-EE" sz="11200" dirty="0"/>
            </a:br>
            <a:r>
              <a:rPr lang="et-EE" sz="11200" dirty="0"/>
              <a:t>-juhatuse valimisega,</a:t>
            </a:r>
            <a:br>
              <a:rPr lang="et-EE" sz="11200" dirty="0"/>
            </a:br>
            <a:r>
              <a:rPr lang="et-EE" sz="11200" dirty="0"/>
              <a:t>-tegevussuundade otsustamisega,</a:t>
            </a:r>
            <a:br>
              <a:rPr lang="et-EE" sz="11200" dirty="0"/>
            </a:br>
            <a:r>
              <a:rPr lang="et-EE" sz="11200" dirty="0"/>
              <a:t>-ettepanekute esitamisega,</a:t>
            </a:r>
            <a:br>
              <a:rPr lang="et-EE" sz="11200" dirty="0"/>
            </a:br>
            <a:r>
              <a:rPr lang="et-EE" sz="11200" dirty="0"/>
              <a:t>-seisukohtade kujundamisega, </a:t>
            </a:r>
            <a:br>
              <a:rPr lang="et-EE" sz="11200" dirty="0"/>
            </a:br>
            <a:r>
              <a:rPr lang="et-EE" sz="11200" dirty="0"/>
              <a:t>-läbirääkimiste delegatsiooni töörühmades aktiivse osalemisega;</a:t>
            </a:r>
            <a:br>
              <a:rPr lang="et-EE" sz="11200" dirty="0"/>
            </a:br>
            <a:r>
              <a:rPr lang="et-EE" sz="11200" dirty="0"/>
              <a:t>-õigusloomes osalemisega jne.</a:t>
            </a:r>
          </a:p>
          <a:p>
            <a:endParaRPr lang="et-EE" sz="11200" dirty="0"/>
          </a:p>
          <a:p>
            <a:pPr marL="0" indent="0">
              <a:buNone/>
            </a:pPr>
            <a:endParaRPr lang="et-EE" sz="11200" dirty="0"/>
          </a:p>
          <a:p>
            <a:endParaRPr lang="et-EE" sz="9600" b="1" dirty="0"/>
          </a:p>
          <a:p>
            <a:endParaRPr lang="et-EE" sz="9600" b="1" dirty="0"/>
          </a:p>
          <a:p>
            <a:pPr marL="0" indent="0">
              <a:buNone/>
            </a:pPr>
            <a:br>
              <a:rPr lang="et-EE" sz="8000" dirty="0"/>
            </a:br>
            <a:endParaRPr lang="et-EE" sz="8000" dirty="0"/>
          </a:p>
          <a:p>
            <a:endParaRPr lang="et-EE" dirty="0"/>
          </a:p>
          <a:p>
            <a:endParaRPr lang="et-EE" b="1" dirty="0"/>
          </a:p>
          <a:p>
            <a:endParaRPr lang="et-EE" b="1" dirty="0"/>
          </a:p>
          <a:p>
            <a:endParaRPr lang="et-EE" dirty="0"/>
          </a:p>
          <a:p>
            <a:endParaRPr lang="et-EE" dirty="0"/>
          </a:p>
          <a:p>
            <a:endParaRPr lang="et-EE" dirty="0"/>
          </a:p>
          <a:p>
            <a:endParaRPr lang="et-EE" dirty="0"/>
          </a:p>
        </p:txBody>
      </p:sp>
    </p:spTree>
    <p:extLst>
      <p:ext uri="{BB962C8B-B14F-4D97-AF65-F5344CB8AC3E}">
        <p14:creationId xmlns:p14="http://schemas.microsoft.com/office/powerpoint/2010/main" val="1369670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a:bodyPr>
          <a:lstStyle/>
          <a:p>
            <a:r>
              <a:rPr lang="et-EE" sz="3600" b="1" dirty="0"/>
              <a:t>Eesti Linnade ja Valdade Liidu eellugu - ELL ja EMOL</a:t>
            </a:r>
          </a:p>
        </p:txBody>
      </p:sp>
      <p:sp>
        <p:nvSpPr>
          <p:cNvPr id="3" name="Sisu kohatäide 2"/>
          <p:cNvSpPr>
            <a:spLocks noGrp="1"/>
          </p:cNvSpPr>
          <p:nvPr>
            <p:ph idx="1"/>
          </p:nvPr>
        </p:nvSpPr>
        <p:spPr>
          <a:xfrm>
            <a:off x="838200" y="1964602"/>
            <a:ext cx="10515600" cy="3755063"/>
          </a:xfrm>
        </p:spPr>
        <p:txBody>
          <a:bodyPr>
            <a:normAutofit fontScale="25000" lnSpcReduction="20000"/>
          </a:bodyPr>
          <a:lstStyle/>
          <a:p>
            <a:pPr marL="0" indent="0">
              <a:buNone/>
            </a:pPr>
            <a:r>
              <a:rPr lang="et-EE" sz="11200" b="1" dirty="0"/>
              <a:t>Üleriigiline omavalitsusliit, </a:t>
            </a:r>
            <a:r>
              <a:rPr lang="et-EE" sz="11200" dirty="0"/>
              <a:t>liikmeteks 78 omavalitsust (15 linna, 63 valda seisuga kokku ca 99% Eesti elanikkonnast). </a:t>
            </a:r>
          </a:p>
          <a:p>
            <a:pPr marL="0" indent="0">
              <a:buNone/>
            </a:pPr>
            <a:endParaRPr lang="et-EE" sz="11200" dirty="0"/>
          </a:p>
          <a:p>
            <a:pPr marL="0" indent="0">
              <a:buNone/>
            </a:pPr>
            <a:r>
              <a:rPr lang="et-EE" sz="11200" dirty="0"/>
              <a:t>Eesmärgiks</a:t>
            </a:r>
            <a:r>
              <a:rPr lang="et-EE" sz="11200" b="1" dirty="0"/>
              <a:t> esindada</a:t>
            </a:r>
            <a:r>
              <a:rPr lang="et-EE" sz="11200" dirty="0"/>
              <a:t> ja </a:t>
            </a:r>
            <a:r>
              <a:rPr lang="et-EE" sz="11200" b="1" dirty="0"/>
              <a:t>kaitsta liikmete huve</a:t>
            </a:r>
            <a:r>
              <a:rPr lang="et-EE" sz="11200" dirty="0"/>
              <a:t> nii </a:t>
            </a:r>
            <a:r>
              <a:rPr lang="et-EE" sz="11200" b="1" dirty="0"/>
              <a:t>riigisisesel</a:t>
            </a:r>
            <a:r>
              <a:rPr lang="et-EE" sz="11200" dirty="0"/>
              <a:t> kui ka </a:t>
            </a:r>
            <a:r>
              <a:rPr lang="et-EE" sz="11200" b="1" dirty="0"/>
              <a:t>rahvusvahelisel tasandil</a:t>
            </a:r>
            <a:r>
              <a:rPr lang="et-EE" sz="11200" dirty="0"/>
              <a:t>. </a:t>
            </a:r>
          </a:p>
          <a:p>
            <a:pPr marL="0" indent="0">
              <a:buNone/>
            </a:pPr>
            <a:endParaRPr lang="et-EE" sz="11200" dirty="0"/>
          </a:p>
          <a:p>
            <a:pPr marL="0" indent="0">
              <a:buNone/>
            </a:pPr>
            <a:r>
              <a:rPr lang="et-EE" sz="11200" dirty="0"/>
              <a:t>Tegevusvaldkond hõlmab </a:t>
            </a:r>
            <a:r>
              <a:rPr lang="et-EE" sz="11200" b="1" dirty="0"/>
              <a:t>kogu kohaliku omavalitsuste korraldust</a:t>
            </a:r>
            <a:r>
              <a:rPr lang="et-EE" sz="11200" dirty="0"/>
              <a:t>, alates </a:t>
            </a:r>
            <a:r>
              <a:rPr lang="et-EE" sz="11200" b="1" dirty="0"/>
              <a:t>eelarvetest</a:t>
            </a:r>
            <a:r>
              <a:rPr lang="et-EE" sz="11200" dirty="0"/>
              <a:t> ja lõpetades </a:t>
            </a:r>
            <a:r>
              <a:rPr lang="et-EE" sz="11200" b="1" dirty="0"/>
              <a:t>välissuhtlusega</a:t>
            </a:r>
            <a:r>
              <a:rPr lang="et-EE" sz="11200" dirty="0"/>
              <a:t>.</a:t>
            </a:r>
          </a:p>
          <a:p>
            <a:pPr marL="0" indent="0">
              <a:buNone/>
            </a:pPr>
            <a:endParaRPr lang="et-EE" sz="11200" dirty="0"/>
          </a:p>
          <a:p>
            <a:pPr marL="0" indent="0">
              <a:buNone/>
            </a:pPr>
            <a:r>
              <a:rPr lang="et-EE" sz="11200" dirty="0"/>
              <a:t> </a:t>
            </a:r>
          </a:p>
          <a:p>
            <a:endParaRPr lang="et-EE" sz="11200" dirty="0"/>
          </a:p>
          <a:p>
            <a:endParaRPr lang="et-EE" sz="11200" dirty="0"/>
          </a:p>
          <a:p>
            <a:pPr marL="0" indent="0">
              <a:buNone/>
            </a:pPr>
            <a:endParaRPr lang="et-EE" sz="11200" dirty="0"/>
          </a:p>
          <a:p>
            <a:endParaRPr lang="et-EE" sz="9600" b="1" dirty="0"/>
          </a:p>
          <a:p>
            <a:endParaRPr lang="et-EE" sz="9600" b="1" dirty="0"/>
          </a:p>
          <a:p>
            <a:pPr marL="0" indent="0">
              <a:buNone/>
            </a:pPr>
            <a:br>
              <a:rPr lang="et-EE" sz="8000" dirty="0"/>
            </a:br>
            <a:endParaRPr lang="et-EE" sz="8000" dirty="0"/>
          </a:p>
          <a:p>
            <a:endParaRPr lang="et-EE" dirty="0"/>
          </a:p>
          <a:p>
            <a:endParaRPr lang="et-EE" b="1" dirty="0"/>
          </a:p>
          <a:p>
            <a:endParaRPr lang="et-EE" b="1" dirty="0"/>
          </a:p>
          <a:p>
            <a:endParaRPr lang="et-EE" dirty="0"/>
          </a:p>
          <a:p>
            <a:endParaRPr lang="et-EE" dirty="0"/>
          </a:p>
          <a:p>
            <a:endParaRPr lang="et-EE" dirty="0"/>
          </a:p>
          <a:p>
            <a:endParaRPr lang="et-EE" dirty="0"/>
          </a:p>
        </p:txBody>
      </p:sp>
    </p:spTree>
    <p:extLst>
      <p:ext uri="{BB962C8B-B14F-4D97-AF65-F5344CB8AC3E}">
        <p14:creationId xmlns:p14="http://schemas.microsoft.com/office/powerpoint/2010/main" val="3979213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a:bodyPr>
          <a:lstStyle/>
          <a:p>
            <a:r>
              <a:rPr lang="et-EE" sz="3600" b="1" dirty="0"/>
              <a:t>Tulevikuvaade</a:t>
            </a:r>
          </a:p>
        </p:txBody>
      </p:sp>
      <p:sp>
        <p:nvSpPr>
          <p:cNvPr id="3" name="Sisu kohatäide 2"/>
          <p:cNvSpPr>
            <a:spLocks noGrp="1"/>
          </p:cNvSpPr>
          <p:nvPr>
            <p:ph idx="1"/>
          </p:nvPr>
        </p:nvSpPr>
        <p:spPr>
          <a:xfrm>
            <a:off x="838200" y="1719618"/>
            <a:ext cx="10515600" cy="4000047"/>
          </a:xfrm>
        </p:spPr>
        <p:txBody>
          <a:bodyPr>
            <a:normAutofit fontScale="25000" lnSpcReduction="20000"/>
          </a:bodyPr>
          <a:lstStyle/>
          <a:p>
            <a:pPr marL="0" indent="0">
              <a:buNone/>
            </a:pPr>
            <a:endParaRPr lang="et-EE" sz="11200" dirty="0"/>
          </a:p>
          <a:p>
            <a:pPr marL="0" indent="0">
              <a:buNone/>
            </a:pPr>
            <a:r>
              <a:rPr lang="et-EE" sz="11200" dirty="0"/>
              <a:t>-</a:t>
            </a:r>
            <a:r>
              <a:rPr lang="et-EE" sz="11200" b="1" dirty="0"/>
              <a:t>ELVL uued tegevussuunad 2022-2025 </a:t>
            </a:r>
            <a:r>
              <a:rPr lang="et-EE" sz="11200" dirty="0"/>
              <a:t>(paneb paika liidu tegevused ja suunised liidule järgmise 4 aasta vaates).</a:t>
            </a:r>
          </a:p>
          <a:p>
            <a:pPr marL="0" indent="0">
              <a:buNone/>
            </a:pPr>
            <a:r>
              <a:rPr lang="et-EE" sz="11200" dirty="0"/>
              <a:t>-ELVL personaliarenduse kompetentsi loomise toetamine</a:t>
            </a:r>
          </a:p>
          <a:p>
            <a:pPr marL="0" indent="0">
              <a:buNone/>
            </a:pPr>
            <a:r>
              <a:rPr lang="et-EE" sz="11200" dirty="0"/>
              <a:t>-</a:t>
            </a:r>
            <a:r>
              <a:rPr lang="et-EE" sz="11200" b="1" dirty="0"/>
              <a:t>ELVL – Kohalike omavalitsuste </a:t>
            </a:r>
            <a:r>
              <a:rPr lang="et-EE" sz="11200" b="1" dirty="0" err="1"/>
              <a:t>koolitustustekorraldamise</a:t>
            </a:r>
            <a:r>
              <a:rPr lang="et-EE" sz="11200" b="1" dirty="0"/>
              <a:t> kompetentsikeskus </a:t>
            </a:r>
            <a:r>
              <a:rPr lang="et-EE" sz="11200" dirty="0"/>
              <a:t>(oleme </a:t>
            </a:r>
            <a:r>
              <a:rPr lang="et-EE" sz="11200" dirty="0" err="1"/>
              <a:t>rahandusministeeriumgia</a:t>
            </a:r>
            <a:r>
              <a:rPr lang="et-EE" sz="11200" dirty="0"/>
              <a:t> arutanud; liidust võiks saada </a:t>
            </a:r>
            <a:r>
              <a:rPr lang="et-EE" sz="11200" dirty="0" err="1"/>
              <a:t>kov</a:t>
            </a:r>
            <a:r>
              <a:rPr lang="et-EE" sz="11200" dirty="0"/>
              <a:t> koolituste </a:t>
            </a:r>
            <a:r>
              <a:rPr lang="et-EE" sz="11200" dirty="0" err="1"/>
              <a:t>korraladaja</a:t>
            </a:r>
            <a:r>
              <a:rPr lang="et-EE" sz="11200" dirty="0"/>
              <a:t>; koondaks enda alla </a:t>
            </a:r>
            <a:r>
              <a:rPr lang="et-EE" sz="11200" dirty="0" err="1"/>
              <a:t>KOV-de</a:t>
            </a:r>
            <a:r>
              <a:rPr lang="et-EE" sz="11200" dirty="0"/>
              <a:t> koolitusvajadused; saame liidus kokku panna parimad koolitusprogrammid; kindlasti koostöö koht ka ülikoolidega. Teiste riikide liidud korraldavad koolitusi.</a:t>
            </a:r>
          </a:p>
          <a:p>
            <a:pPr marL="0" indent="0">
              <a:buNone/>
            </a:pPr>
            <a:r>
              <a:rPr lang="et-EE" sz="11200" dirty="0"/>
              <a:t>-KOV juhtide arenguprogrammid; KOV haridusjuhtide koolitused; </a:t>
            </a:r>
          </a:p>
          <a:p>
            <a:pPr marL="0" indent="0">
              <a:buNone/>
            </a:pPr>
            <a:endParaRPr lang="et-EE" sz="11200" dirty="0"/>
          </a:p>
          <a:p>
            <a:endParaRPr lang="et-EE" sz="9600" b="1" dirty="0"/>
          </a:p>
          <a:p>
            <a:endParaRPr lang="et-EE" sz="9600" b="1" dirty="0"/>
          </a:p>
          <a:p>
            <a:pPr marL="0" indent="0">
              <a:buNone/>
            </a:pPr>
            <a:br>
              <a:rPr lang="et-EE" sz="8000" dirty="0"/>
            </a:br>
            <a:endParaRPr lang="et-EE" sz="8000" dirty="0"/>
          </a:p>
          <a:p>
            <a:endParaRPr lang="et-EE" dirty="0"/>
          </a:p>
          <a:p>
            <a:endParaRPr lang="et-EE" b="1" dirty="0"/>
          </a:p>
          <a:p>
            <a:endParaRPr lang="et-EE" b="1" dirty="0"/>
          </a:p>
          <a:p>
            <a:endParaRPr lang="et-EE" dirty="0"/>
          </a:p>
          <a:p>
            <a:endParaRPr lang="et-EE" dirty="0"/>
          </a:p>
          <a:p>
            <a:endParaRPr lang="et-EE" dirty="0"/>
          </a:p>
          <a:p>
            <a:endParaRPr lang="et-EE" dirty="0"/>
          </a:p>
        </p:txBody>
      </p:sp>
    </p:spTree>
    <p:extLst>
      <p:ext uri="{BB962C8B-B14F-4D97-AF65-F5344CB8AC3E}">
        <p14:creationId xmlns:p14="http://schemas.microsoft.com/office/powerpoint/2010/main" val="34372560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838200" y="177283"/>
            <a:ext cx="10515600" cy="1108309"/>
          </a:xfrm>
        </p:spPr>
        <p:txBody>
          <a:bodyPr>
            <a:normAutofit/>
          </a:bodyPr>
          <a:lstStyle/>
          <a:p>
            <a:r>
              <a:rPr lang="et-EE" sz="3600" b="1" dirty="0"/>
              <a:t>Tulevikuvaade</a:t>
            </a:r>
          </a:p>
        </p:txBody>
      </p:sp>
      <p:sp>
        <p:nvSpPr>
          <p:cNvPr id="3" name="Sisu kohatäide 2"/>
          <p:cNvSpPr>
            <a:spLocks noGrp="1"/>
          </p:cNvSpPr>
          <p:nvPr>
            <p:ph idx="1"/>
          </p:nvPr>
        </p:nvSpPr>
        <p:spPr>
          <a:xfrm>
            <a:off x="838200" y="1285592"/>
            <a:ext cx="10515600" cy="4798337"/>
          </a:xfrm>
        </p:spPr>
        <p:txBody>
          <a:bodyPr>
            <a:normAutofit fontScale="25000" lnSpcReduction="20000"/>
          </a:bodyPr>
          <a:lstStyle/>
          <a:p>
            <a:pPr marL="0" indent="0">
              <a:buNone/>
            </a:pPr>
            <a:endParaRPr lang="et-EE" sz="11200" dirty="0"/>
          </a:p>
          <a:p>
            <a:pPr marL="0" indent="0">
              <a:buNone/>
            </a:pPr>
            <a:r>
              <a:rPr lang="et-EE" sz="11200" dirty="0"/>
              <a:t>-</a:t>
            </a:r>
            <a:r>
              <a:rPr lang="et-EE" sz="11200" b="1" dirty="0"/>
              <a:t>Õpetajate alampalga läbirääkimised (eeldus on saada selge volitud liitu liikmetelt selle teemaga tegelemiseks; oleme HTM-s vaatleja staatuses)</a:t>
            </a:r>
            <a:r>
              <a:rPr lang="et-EE" sz="11200" dirty="0"/>
              <a:t>; </a:t>
            </a:r>
          </a:p>
          <a:p>
            <a:pPr marL="0" indent="0">
              <a:buNone/>
            </a:pPr>
            <a:r>
              <a:rPr lang="et-EE" sz="11200" dirty="0"/>
              <a:t>-ELVL juhatus arutas oma koosolekul seda teemat ja otsustas, et ELVL on huvitatud meie liikmete koolitusvajaduste analüüsimisest ja edaspidisest koolituste korraldamisest. Pikaajaline koostöö meie põhjanaabrite üleriigiliste liitudega näitab, see on üks nende olulisi tegevusvaldkondi.</a:t>
            </a:r>
          </a:p>
          <a:p>
            <a:pPr marL="0" indent="0">
              <a:buNone/>
            </a:pPr>
            <a:endParaRPr lang="et-EE" sz="11200" dirty="0"/>
          </a:p>
          <a:p>
            <a:pPr marL="0" indent="0">
              <a:buNone/>
            </a:pPr>
            <a:r>
              <a:rPr lang="et-EE" sz="11200" dirty="0"/>
              <a:t>-KOV koolitus- ja arendusvajaduse kogumine ja analüüsimine (sh sidustatult </a:t>
            </a:r>
            <a:r>
              <a:rPr lang="et-EE" sz="11200" dirty="0" err="1"/>
              <a:t>KOVidele</a:t>
            </a:r>
            <a:r>
              <a:rPr lang="et-EE" sz="11200" dirty="0"/>
              <a:t> suunatud toetuste temaatika ja ajakavaga); koolitusvajaduse perioodiline analüüs ja selleks sisendite kogumine </a:t>
            </a:r>
            <a:r>
              <a:rPr lang="et-EE" sz="11200" dirty="0" err="1"/>
              <a:t>KOVidelt</a:t>
            </a:r>
            <a:r>
              <a:rPr lang="et-EE" sz="11200" dirty="0"/>
              <a:t>;</a:t>
            </a:r>
          </a:p>
          <a:p>
            <a:pPr marL="0" indent="0">
              <a:buNone/>
            </a:pPr>
            <a:endParaRPr lang="et-EE" sz="11200" dirty="0"/>
          </a:p>
          <a:p>
            <a:endParaRPr lang="et-EE" sz="9600" b="1" dirty="0"/>
          </a:p>
          <a:p>
            <a:endParaRPr lang="et-EE" sz="9600" b="1" dirty="0"/>
          </a:p>
          <a:p>
            <a:pPr marL="0" indent="0">
              <a:buNone/>
            </a:pPr>
            <a:br>
              <a:rPr lang="et-EE" sz="8000" dirty="0"/>
            </a:br>
            <a:endParaRPr lang="et-EE" sz="8000" dirty="0"/>
          </a:p>
          <a:p>
            <a:endParaRPr lang="et-EE" dirty="0"/>
          </a:p>
          <a:p>
            <a:endParaRPr lang="et-EE" b="1" dirty="0"/>
          </a:p>
          <a:p>
            <a:endParaRPr lang="et-EE" b="1" dirty="0"/>
          </a:p>
          <a:p>
            <a:endParaRPr lang="et-EE" dirty="0"/>
          </a:p>
          <a:p>
            <a:endParaRPr lang="et-EE" dirty="0"/>
          </a:p>
          <a:p>
            <a:endParaRPr lang="et-EE" dirty="0"/>
          </a:p>
          <a:p>
            <a:endParaRPr lang="et-EE" dirty="0"/>
          </a:p>
        </p:txBody>
      </p:sp>
    </p:spTree>
    <p:extLst>
      <p:ext uri="{BB962C8B-B14F-4D97-AF65-F5344CB8AC3E}">
        <p14:creationId xmlns:p14="http://schemas.microsoft.com/office/powerpoint/2010/main" val="2962619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838200" y="177283"/>
            <a:ext cx="10515600" cy="1226004"/>
          </a:xfrm>
        </p:spPr>
        <p:txBody>
          <a:bodyPr>
            <a:normAutofit/>
          </a:bodyPr>
          <a:lstStyle/>
          <a:p>
            <a:r>
              <a:rPr lang="et-EE" sz="3600" b="1" dirty="0"/>
              <a:t>Tulevikuvaade</a:t>
            </a:r>
          </a:p>
        </p:txBody>
      </p:sp>
      <p:sp>
        <p:nvSpPr>
          <p:cNvPr id="3" name="Sisu kohatäide 2"/>
          <p:cNvSpPr>
            <a:spLocks noGrp="1"/>
          </p:cNvSpPr>
          <p:nvPr>
            <p:ph idx="1"/>
          </p:nvPr>
        </p:nvSpPr>
        <p:spPr>
          <a:xfrm>
            <a:off x="838200" y="1195057"/>
            <a:ext cx="10515600" cy="4952245"/>
          </a:xfrm>
        </p:spPr>
        <p:txBody>
          <a:bodyPr>
            <a:normAutofit fontScale="25000" lnSpcReduction="20000"/>
          </a:bodyPr>
          <a:lstStyle/>
          <a:p>
            <a:pPr marL="0" indent="0">
              <a:buNone/>
            </a:pPr>
            <a:endParaRPr lang="et-EE" sz="11200" dirty="0"/>
          </a:p>
          <a:p>
            <a:pPr marL="0" indent="0">
              <a:buNone/>
            </a:pPr>
            <a:r>
              <a:rPr lang="et-EE" sz="11200" dirty="0"/>
              <a:t>-Koostöö </a:t>
            </a:r>
            <a:r>
              <a:rPr lang="et-EE" sz="11200" b="1" dirty="0"/>
              <a:t>maakondlike omavalitsuste esindusorganisatsioonidega </a:t>
            </a:r>
            <a:r>
              <a:rPr lang="et-EE" sz="11200" dirty="0"/>
              <a:t>(</a:t>
            </a:r>
            <a:r>
              <a:rPr lang="et-EE" sz="11200" dirty="0" err="1"/>
              <a:t>MAROdega</a:t>
            </a:r>
            <a:r>
              <a:rPr lang="et-EE" sz="11200" dirty="0"/>
              <a:t>)  maakonna arengustrateegia elluviimiseks vajalike personaliarendustegevuste kavandamiseks.</a:t>
            </a:r>
          </a:p>
          <a:p>
            <a:pPr marL="0" indent="0">
              <a:buNone/>
            </a:pPr>
            <a:r>
              <a:rPr lang="et-EE" sz="11200" dirty="0"/>
              <a:t>-Koostöö </a:t>
            </a:r>
            <a:r>
              <a:rPr lang="et-EE" sz="11200" b="1" dirty="0"/>
              <a:t>ülikoolidega</a:t>
            </a:r>
            <a:r>
              <a:rPr lang="et-EE" sz="11200" dirty="0"/>
              <a:t> </a:t>
            </a:r>
            <a:r>
              <a:rPr lang="et-EE" sz="11200" dirty="0" err="1"/>
              <a:t>KOVide</a:t>
            </a:r>
            <a:r>
              <a:rPr lang="et-EE" sz="11200" dirty="0"/>
              <a:t> koolitusvajadusele vastavate. tasemeõppekavade arendamiseks ja täiendkoolituste planeerimiseks</a:t>
            </a:r>
          </a:p>
          <a:p>
            <a:pPr marL="0" indent="0">
              <a:buNone/>
            </a:pPr>
            <a:r>
              <a:rPr lang="et-EE" sz="11200" dirty="0"/>
              <a:t>-</a:t>
            </a:r>
            <a:r>
              <a:rPr lang="et-EE" sz="11200" b="1" dirty="0"/>
              <a:t>Koolituste</a:t>
            </a:r>
            <a:r>
              <a:rPr lang="et-EE" sz="11200" dirty="0"/>
              <a:t> (nt volinike sisseelamiskoolitused, siseaudit) ja infopäevade korraldamine.</a:t>
            </a:r>
          </a:p>
          <a:p>
            <a:pPr marL="0" indent="0">
              <a:buNone/>
            </a:pPr>
            <a:r>
              <a:rPr lang="et-EE" sz="11200" dirty="0"/>
              <a:t>-</a:t>
            </a:r>
            <a:r>
              <a:rPr lang="et-EE" sz="11200" b="1" dirty="0"/>
              <a:t>Ekspertteadmise ja parimate praktikate koondamine ja levitamine </a:t>
            </a:r>
            <a:r>
              <a:rPr lang="et-EE" sz="11200" dirty="0" err="1"/>
              <a:t>KOVide</a:t>
            </a:r>
            <a:r>
              <a:rPr lang="et-EE" sz="11200" dirty="0"/>
              <a:t> seas, kogemuse vahetamise toetamine (sh nt roteerumine) SF projektide paremaks elluviimiseks (nii sisulisemates teemades (koostöömudelid, teenuste disain vms kui  ka tehnilisemates nt hangete läbiviimine, projekti aruandlus vms)</a:t>
            </a:r>
          </a:p>
          <a:p>
            <a:endParaRPr lang="et-EE" sz="9600" b="1" dirty="0"/>
          </a:p>
          <a:p>
            <a:endParaRPr lang="et-EE" sz="9600" b="1" dirty="0"/>
          </a:p>
          <a:p>
            <a:pPr marL="0" indent="0">
              <a:buNone/>
            </a:pPr>
            <a:br>
              <a:rPr lang="et-EE" sz="8000" dirty="0"/>
            </a:br>
            <a:endParaRPr lang="et-EE" sz="8000" dirty="0"/>
          </a:p>
          <a:p>
            <a:endParaRPr lang="et-EE" dirty="0"/>
          </a:p>
          <a:p>
            <a:endParaRPr lang="et-EE" b="1" dirty="0"/>
          </a:p>
          <a:p>
            <a:endParaRPr lang="et-EE" b="1" dirty="0"/>
          </a:p>
          <a:p>
            <a:endParaRPr lang="et-EE" dirty="0"/>
          </a:p>
          <a:p>
            <a:endParaRPr lang="et-EE" dirty="0"/>
          </a:p>
          <a:p>
            <a:endParaRPr lang="et-EE" dirty="0"/>
          </a:p>
          <a:p>
            <a:endParaRPr lang="et-EE" dirty="0"/>
          </a:p>
        </p:txBody>
      </p:sp>
    </p:spTree>
    <p:extLst>
      <p:ext uri="{BB962C8B-B14F-4D97-AF65-F5344CB8AC3E}">
        <p14:creationId xmlns:p14="http://schemas.microsoft.com/office/powerpoint/2010/main" val="12103073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a:bodyPr>
          <a:lstStyle/>
          <a:p>
            <a:endParaRPr lang="et-EE" sz="3600" b="1" dirty="0"/>
          </a:p>
        </p:txBody>
      </p:sp>
      <p:sp>
        <p:nvSpPr>
          <p:cNvPr id="3" name="Sisu kohatäide 2"/>
          <p:cNvSpPr>
            <a:spLocks noGrp="1"/>
          </p:cNvSpPr>
          <p:nvPr>
            <p:ph idx="1"/>
          </p:nvPr>
        </p:nvSpPr>
        <p:spPr>
          <a:xfrm>
            <a:off x="852715" y="1748646"/>
            <a:ext cx="10515600" cy="4000047"/>
          </a:xfrm>
        </p:spPr>
        <p:txBody>
          <a:bodyPr>
            <a:normAutofit fontScale="70000" lnSpcReduction="20000"/>
          </a:bodyPr>
          <a:lstStyle/>
          <a:p>
            <a:pPr marL="0" indent="0">
              <a:buNone/>
            </a:pPr>
            <a:endParaRPr lang="et-EE" sz="9600" b="1" dirty="0"/>
          </a:p>
          <a:p>
            <a:endParaRPr lang="et-EE" sz="9600" b="1" dirty="0"/>
          </a:p>
          <a:p>
            <a:pPr marL="0" indent="0">
              <a:buNone/>
            </a:pPr>
            <a:r>
              <a:rPr lang="et-EE" sz="9600" dirty="0"/>
              <a:t>Aitäh kuulamast!</a:t>
            </a:r>
          </a:p>
          <a:p>
            <a:pPr marL="0" indent="0">
              <a:buNone/>
            </a:pPr>
            <a:br>
              <a:rPr lang="et-EE" sz="8000" dirty="0"/>
            </a:br>
            <a:endParaRPr lang="et-EE" sz="8000" dirty="0"/>
          </a:p>
          <a:p>
            <a:endParaRPr lang="et-EE" dirty="0"/>
          </a:p>
          <a:p>
            <a:endParaRPr lang="et-EE" b="1" dirty="0"/>
          </a:p>
          <a:p>
            <a:endParaRPr lang="et-EE" b="1" dirty="0"/>
          </a:p>
          <a:p>
            <a:endParaRPr lang="et-EE" dirty="0"/>
          </a:p>
          <a:p>
            <a:endParaRPr lang="et-EE" dirty="0"/>
          </a:p>
          <a:p>
            <a:endParaRPr lang="et-EE" dirty="0"/>
          </a:p>
          <a:p>
            <a:endParaRPr lang="et-EE" dirty="0"/>
          </a:p>
        </p:txBody>
      </p:sp>
    </p:spTree>
    <p:extLst>
      <p:ext uri="{BB962C8B-B14F-4D97-AF65-F5344CB8AC3E}">
        <p14:creationId xmlns:p14="http://schemas.microsoft.com/office/powerpoint/2010/main" val="30102251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a:bodyPr>
          <a:lstStyle/>
          <a:p>
            <a:r>
              <a:rPr lang="et-EE" sz="3600" b="1" dirty="0"/>
              <a:t>Eesti Linnade ja Valdade Liit - tegevuse õiguslikust alusest</a:t>
            </a:r>
          </a:p>
        </p:txBody>
      </p:sp>
      <p:sp>
        <p:nvSpPr>
          <p:cNvPr id="3" name="Sisu kohatäide 2"/>
          <p:cNvSpPr>
            <a:spLocks noGrp="1"/>
          </p:cNvSpPr>
          <p:nvPr>
            <p:ph idx="1"/>
          </p:nvPr>
        </p:nvSpPr>
        <p:spPr>
          <a:xfrm>
            <a:off x="838200" y="1937982"/>
            <a:ext cx="10515600" cy="3781683"/>
          </a:xfrm>
        </p:spPr>
        <p:txBody>
          <a:bodyPr>
            <a:normAutofit lnSpcReduction="10000"/>
          </a:bodyPr>
          <a:lstStyle/>
          <a:p>
            <a:r>
              <a:rPr lang="et-EE" dirty="0"/>
              <a:t>T</a:t>
            </a:r>
            <a:r>
              <a:rPr lang="fi-FI" dirty="0" err="1"/>
              <a:t>egevuses</a:t>
            </a:r>
            <a:r>
              <a:rPr lang="fi-FI" dirty="0"/>
              <a:t> </a:t>
            </a:r>
            <a:r>
              <a:rPr lang="fi-FI" dirty="0" err="1"/>
              <a:t>lähtub</a:t>
            </a:r>
            <a:r>
              <a:rPr lang="fi-FI" dirty="0"/>
              <a:t> </a:t>
            </a:r>
            <a:r>
              <a:rPr lang="fi-FI" dirty="0" err="1"/>
              <a:t>liit</a:t>
            </a:r>
            <a:r>
              <a:rPr lang="fi-FI" dirty="0"/>
              <a:t> </a:t>
            </a:r>
            <a:r>
              <a:rPr lang="fi-FI" b="1" dirty="0" err="1"/>
              <a:t>kohaliku</a:t>
            </a:r>
            <a:r>
              <a:rPr lang="fi-FI" b="1" dirty="0"/>
              <a:t> </a:t>
            </a:r>
            <a:r>
              <a:rPr lang="fi-FI" b="1" dirty="0" err="1"/>
              <a:t>omavalitsuse</a:t>
            </a:r>
            <a:r>
              <a:rPr lang="fi-FI" b="1" dirty="0"/>
              <a:t> </a:t>
            </a:r>
            <a:r>
              <a:rPr lang="fi-FI" b="1" dirty="0" err="1"/>
              <a:t>üksuste</a:t>
            </a:r>
            <a:r>
              <a:rPr lang="fi-FI" b="1" dirty="0"/>
              <a:t> </a:t>
            </a:r>
            <a:r>
              <a:rPr lang="fi-FI" b="1" dirty="0" err="1"/>
              <a:t>liitude</a:t>
            </a:r>
            <a:r>
              <a:rPr lang="fi-FI" b="1" dirty="0"/>
              <a:t> </a:t>
            </a:r>
            <a:r>
              <a:rPr lang="fi-FI" b="1" dirty="0" err="1"/>
              <a:t>seadusest</a:t>
            </a:r>
            <a:r>
              <a:rPr lang="fi-FI" dirty="0"/>
              <a:t>.</a:t>
            </a:r>
            <a:endParaRPr lang="et-EE" dirty="0"/>
          </a:p>
          <a:p>
            <a:r>
              <a:rPr lang="et-EE" dirty="0"/>
              <a:t>M</a:t>
            </a:r>
            <a:r>
              <a:rPr lang="fi-FI" dirty="0" err="1"/>
              <a:t>ittetulundusühing</a:t>
            </a:r>
            <a:r>
              <a:rPr lang="fi-FI" dirty="0"/>
              <a:t>, mille </a:t>
            </a:r>
            <a:r>
              <a:rPr lang="fi-FI" dirty="0" err="1"/>
              <a:t>suhtes</a:t>
            </a:r>
            <a:r>
              <a:rPr lang="fi-FI" dirty="0"/>
              <a:t> </a:t>
            </a:r>
            <a:r>
              <a:rPr lang="fi-FI" dirty="0" err="1"/>
              <a:t>kohaldatakse</a:t>
            </a:r>
            <a:r>
              <a:rPr lang="fi-FI" dirty="0"/>
              <a:t> </a:t>
            </a:r>
            <a:r>
              <a:rPr lang="fi-FI" b="1" dirty="0" err="1"/>
              <a:t>mittetulundusühingute</a:t>
            </a:r>
            <a:r>
              <a:rPr lang="fi-FI" b="1" dirty="0"/>
              <a:t> </a:t>
            </a:r>
            <a:r>
              <a:rPr lang="fi-FI" b="1" dirty="0" err="1"/>
              <a:t>seadust</a:t>
            </a:r>
            <a:r>
              <a:rPr lang="fi-FI" dirty="0"/>
              <a:t>, </a:t>
            </a:r>
            <a:r>
              <a:rPr lang="fi-FI" dirty="0" err="1"/>
              <a:t>arvestades</a:t>
            </a:r>
            <a:r>
              <a:rPr lang="fi-FI" dirty="0"/>
              <a:t> </a:t>
            </a:r>
            <a:r>
              <a:rPr lang="fi-FI" dirty="0" err="1"/>
              <a:t>käesolevas</a:t>
            </a:r>
            <a:r>
              <a:rPr lang="fi-FI" dirty="0"/>
              <a:t> </a:t>
            </a:r>
            <a:r>
              <a:rPr lang="fi-FI" dirty="0" err="1"/>
              <a:t>seaduses</a:t>
            </a:r>
            <a:r>
              <a:rPr lang="fi-FI" dirty="0"/>
              <a:t> </a:t>
            </a:r>
            <a:r>
              <a:rPr lang="fi-FI" dirty="0" err="1"/>
              <a:t>ettenähtud</a:t>
            </a:r>
            <a:r>
              <a:rPr lang="fi-FI" dirty="0"/>
              <a:t> erisusi.</a:t>
            </a:r>
          </a:p>
          <a:p>
            <a:r>
              <a:rPr lang="et-EE" dirty="0"/>
              <a:t>Eesmärgiks KOV-te </a:t>
            </a:r>
            <a:r>
              <a:rPr lang="et-EE" b="1" dirty="0"/>
              <a:t>ühistegevuse</a:t>
            </a:r>
            <a:r>
              <a:rPr lang="et-EE" dirty="0"/>
              <a:t> kaudu </a:t>
            </a:r>
            <a:r>
              <a:rPr lang="et-EE" b="1" dirty="0"/>
              <a:t>KOV-te üldisele arengule kaasaaitamine, liikmete esindamine </a:t>
            </a:r>
            <a:r>
              <a:rPr lang="et-EE" dirty="0"/>
              <a:t>ja nende </a:t>
            </a:r>
            <a:r>
              <a:rPr lang="et-EE" b="1" dirty="0"/>
              <a:t>ühiste huvide kaitsmine</a:t>
            </a:r>
            <a:r>
              <a:rPr lang="et-EE" dirty="0"/>
              <a:t>, samuti </a:t>
            </a:r>
            <a:r>
              <a:rPr lang="et-EE" b="1" dirty="0"/>
              <a:t>liikmete koostöö edendamine </a:t>
            </a:r>
            <a:r>
              <a:rPr lang="et-EE" dirty="0"/>
              <a:t>ja liikmetele seadusega ettenähtud ülesannete paremaks täitmiseks </a:t>
            </a:r>
            <a:r>
              <a:rPr lang="et-EE" b="1" dirty="0"/>
              <a:t>võimaluste loomine</a:t>
            </a:r>
            <a:r>
              <a:rPr lang="et-EE" dirty="0"/>
              <a:t>.</a:t>
            </a:r>
          </a:p>
          <a:p>
            <a:endParaRPr lang="et-EE" dirty="0"/>
          </a:p>
          <a:p>
            <a:endParaRPr lang="et-EE" dirty="0"/>
          </a:p>
        </p:txBody>
      </p:sp>
    </p:spTree>
    <p:extLst>
      <p:ext uri="{BB962C8B-B14F-4D97-AF65-F5344CB8AC3E}">
        <p14:creationId xmlns:p14="http://schemas.microsoft.com/office/powerpoint/2010/main" val="2153474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a:bodyPr>
          <a:lstStyle/>
          <a:p>
            <a:r>
              <a:rPr lang="et-EE" sz="3600" b="1" dirty="0"/>
              <a:t>Eesti Linnade ja Valdade Liit - tegevuse õiguslikust alusest</a:t>
            </a:r>
          </a:p>
        </p:txBody>
      </p:sp>
      <p:sp>
        <p:nvSpPr>
          <p:cNvPr id="3" name="Sisu kohatäide 2"/>
          <p:cNvSpPr>
            <a:spLocks noGrp="1"/>
          </p:cNvSpPr>
          <p:nvPr>
            <p:ph idx="1"/>
          </p:nvPr>
        </p:nvSpPr>
        <p:spPr>
          <a:xfrm>
            <a:off x="838200" y="1937982"/>
            <a:ext cx="10515600" cy="3781683"/>
          </a:xfrm>
        </p:spPr>
        <p:txBody>
          <a:bodyPr>
            <a:normAutofit lnSpcReduction="10000"/>
          </a:bodyPr>
          <a:lstStyle/>
          <a:p>
            <a:r>
              <a:rPr lang="et-EE" b="1" dirty="0"/>
              <a:t>§ 4. Asutamine (</a:t>
            </a:r>
            <a:r>
              <a:rPr lang="et-EE" b="1" i="1" dirty="0"/>
              <a:t>kohaliku omavalitsuse üksuste liitude seadus</a:t>
            </a:r>
            <a:r>
              <a:rPr lang="et-EE" b="1" dirty="0"/>
              <a:t>)</a:t>
            </a:r>
            <a:endParaRPr lang="et-EE" dirty="0"/>
          </a:p>
          <a:p>
            <a:r>
              <a:rPr lang="et-EE" dirty="0"/>
              <a:t> (2) </a:t>
            </a:r>
            <a:r>
              <a:rPr lang="et-EE" b="1" dirty="0"/>
              <a:t>Üleriigilise liidu</a:t>
            </a:r>
            <a:r>
              <a:rPr lang="et-EE" dirty="0"/>
              <a:t> võivad ühiselt asutada </a:t>
            </a:r>
            <a:r>
              <a:rPr lang="et-EE" b="1" u="sng" dirty="0"/>
              <a:t>üle poole Eesti kohaliku omavalitsuse</a:t>
            </a:r>
            <a:r>
              <a:rPr lang="et-EE" b="1" dirty="0"/>
              <a:t> üksustest</a:t>
            </a:r>
            <a:r>
              <a:rPr lang="et-EE" dirty="0"/>
              <a:t> või kohaliku omavalitsuse üksused, </a:t>
            </a:r>
            <a:r>
              <a:rPr lang="et-EE" u="sng" dirty="0"/>
              <a:t>kelle elanike arv kokku moodustab rahvastikuregistri andmete alusel üle poole Eesti elanike arvust</a:t>
            </a:r>
            <a:r>
              <a:rPr lang="et-EE" dirty="0"/>
              <a:t>.</a:t>
            </a:r>
          </a:p>
          <a:p>
            <a:r>
              <a:rPr lang="et-EE" b="1" dirty="0"/>
              <a:t>§ 8. Liidu esindusülesanded</a:t>
            </a:r>
            <a:endParaRPr lang="et-EE" dirty="0"/>
          </a:p>
          <a:p>
            <a:r>
              <a:rPr lang="et-EE" dirty="0"/>
              <a:t>(1) Liit </a:t>
            </a:r>
            <a:r>
              <a:rPr lang="et-EE" b="1" dirty="0"/>
              <a:t>esindab</a:t>
            </a:r>
            <a:r>
              <a:rPr lang="et-EE" dirty="0"/>
              <a:t> liitu kuuluvaid kohaliku omavalitsuse üksusi kui </a:t>
            </a:r>
            <a:r>
              <a:rPr lang="et-EE" b="1" dirty="0"/>
              <a:t>tervikut</a:t>
            </a:r>
            <a:r>
              <a:rPr lang="et-EE" dirty="0"/>
              <a:t> suhetes </a:t>
            </a:r>
            <a:r>
              <a:rPr lang="et-EE" b="1" dirty="0"/>
              <a:t>riigiorganite</a:t>
            </a:r>
            <a:r>
              <a:rPr lang="et-EE" dirty="0"/>
              <a:t>, teiste isikute ja </a:t>
            </a:r>
            <a:r>
              <a:rPr lang="et-EE" b="1" dirty="0"/>
              <a:t>rahvusvaheliste organisatsioonidega</a:t>
            </a:r>
          </a:p>
          <a:p>
            <a:endParaRPr lang="et-EE" dirty="0"/>
          </a:p>
          <a:p>
            <a:endParaRPr lang="et-EE" dirty="0"/>
          </a:p>
          <a:p>
            <a:endParaRPr lang="et-EE" dirty="0"/>
          </a:p>
          <a:p>
            <a:endParaRPr lang="et-EE" dirty="0"/>
          </a:p>
        </p:txBody>
      </p:sp>
    </p:spTree>
    <p:extLst>
      <p:ext uri="{BB962C8B-B14F-4D97-AF65-F5344CB8AC3E}">
        <p14:creationId xmlns:p14="http://schemas.microsoft.com/office/powerpoint/2010/main" val="3181377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a:bodyPr>
          <a:lstStyle/>
          <a:p>
            <a:r>
              <a:rPr lang="et-EE" sz="3600" b="1" dirty="0"/>
              <a:t>Eesti Linnade ja Valdade Liit - tegevuse õiguslikust alusest</a:t>
            </a:r>
          </a:p>
        </p:txBody>
      </p:sp>
      <p:sp>
        <p:nvSpPr>
          <p:cNvPr id="3" name="Sisu kohatäide 2"/>
          <p:cNvSpPr>
            <a:spLocks noGrp="1"/>
          </p:cNvSpPr>
          <p:nvPr>
            <p:ph idx="1"/>
          </p:nvPr>
        </p:nvSpPr>
        <p:spPr>
          <a:xfrm>
            <a:off x="838200" y="1937982"/>
            <a:ext cx="10515600" cy="3781683"/>
          </a:xfrm>
        </p:spPr>
        <p:txBody>
          <a:bodyPr>
            <a:normAutofit/>
          </a:bodyPr>
          <a:lstStyle/>
          <a:p>
            <a:r>
              <a:rPr lang="et-EE" b="1" u="sng" dirty="0"/>
              <a:t>Liidu sisemised õiguslikud korrad</a:t>
            </a:r>
            <a:r>
              <a:rPr lang="et-EE" b="1" dirty="0"/>
              <a:t>:</a:t>
            </a:r>
          </a:p>
          <a:p>
            <a:r>
              <a:rPr lang="et-EE" b="1" dirty="0"/>
              <a:t>ELVL põhikiri</a:t>
            </a:r>
          </a:p>
          <a:p>
            <a:r>
              <a:rPr lang="et-EE" b="1" dirty="0"/>
              <a:t>ELVL volikogu koosoleku töökord</a:t>
            </a:r>
          </a:p>
          <a:p>
            <a:r>
              <a:rPr lang="et-EE" b="1" dirty="0"/>
              <a:t>ELVL juhatuse koosoleku töökord</a:t>
            </a:r>
          </a:p>
          <a:p>
            <a:r>
              <a:rPr lang="et-EE" b="1" dirty="0"/>
              <a:t>ELVL büroo põhimäärus</a:t>
            </a:r>
          </a:p>
          <a:p>
            <a:r>
              <a:rPr lang="et-EE" b="1" dirty="0"/>
              <a:t>ELVL esindajate nimetamise kord</a:t>
            </a:r>
          </a:p>
          <a:p>
            <a:endParaRPr lang="et-EE" dirty="0"/>
          </a:p>
          <a:p>
            <a:endParaRPr lang="et-EE" dirty="0"/>
          </a:p>
          <a:p>
            <a:endParaRPr lang="et-EE" dirty="0"/>
          </a:p>
          <a:p>
            <a:endParaRPr lang="et-EE" dirty="0"/>
          </a:p>
        </p:txBody>
      </p:sp>
    </p:spTree>
    <p:extLst>
      <p:ext uri="{BB962C8B-B14F-4D97-AF65-F5344CB8AC3E}">
        <p14:creationId xmlns:p14="http://schemas.microsoft.com/office/powerpoint/2010/main" val="10069947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a:bodyPr>
          <a:lstStyle/>
          <a:p>
            <a:r>
              <a:rPr lang="et-EE" sz="3600" b="1" dirty="0"/>
              <a:t>Eesti Linnade ja Valdade Liit - tegevuse õiguslikust alusest</a:t>
            </a:r>
          </a:p>
        </p:txBody>
      </p:sp>
      <p:sp>
        <p:nvSpPr>
          <p:cNvPr id="3" name="Sisu kohatäide 2"/>
          <p:cNvSpPr>
            <a:spLocks noGrp="1"/>
          </p:cNvSpPr>
          <p:nvPr>
            <p:ph idx="1"/>
          </p:nvPr>
        </p:nvSpPr>
        <p:spPr>
          <a:xfrm>
            <a:off x="838200" y="2462542"/>
            <a:ext cx="10515600" cy="3257123"/>
          </a:xfrm>
        </p:spPr>
        <p:txBody>
          <a:bodyPr>
            <a:normAutofit/>
          </a:bodyPr>
          <a:lstStyle/>
          <a:p>
            <a:r>
              <a:rPr lang="et-EE" sz="2600" dirty="0"/>
              <a:t>Liidu kõrgeim organ on liikmete esindajate </a:t>
            </a:r>
            <a:r>
              <a:rPr lang="et-EE" sz="2600" b="1" dirty="0"/>
              <a:t>üldkoosolek</a:t>
            </a:r>
            <a:r>
              <a:rPr lang="et-EE" sz="2600" dirty="0"/>
              <a:t>, koguneb üldjuhul korra valimisperioodil (240 esindajat)</a:t>
            </a:r>
          </a:p>
          <a:p>
            <a:pPr marL="457200" lvl="1" indent="0">
              <a:buNone/>
            </a:pPr>
            <a:endParaRPr lang="et-EE" sz="2200" b="1" dirty="0"/>
          </a:p>
          <a:p>
            <a:r>
              <a:rPr lang="et-EE" sz="2600" dirty="0"/>
              <a:t>Liidu liikmeid esindab </a:t>
            </a:r>
            <a:r>
              <a:rPr lang="et-EE" sz="2600" b="1" dirty="0"/>
              <a:t>volikogu, k</a:t>
            </a:r>
            <a:r>
              <a:rPr lang="et-EE" sz="2600" dirty="0"/>
              <a:t>oguneb korra kvartalis või vastavalt vajadusele (120 esindajat)</a:t>
            </a:r>
          </a:p>
          <a:p>
            <a:pPr marL="0" indent="0">
              <a:buNone/>
            </a:pPr>
            <a:endParaRPr lang="et-EE" sz="10400" b="1" dirty="0"/>
          </a:p>
          <a:p>
            <a:pPr marL="0" indent="0">
              <a:buNone/>
            </a:pPr>
            <a:endParaRPr lang="et-EE" sz="10400" dirty="0"/>
          </a:p>
          <a:p>
            <a:endParaRPr lang="et-EE" dirty="0"/>
          </a:p>
          <a:p>
            <a:endParaRPr lang="et-EE" b="1" dirty="0"/>
          </a:p>
          <a:p>
            <a:endParaRPr lang="et-EE" b="1" dirty="0"/>
          </a:p>
          <a:p>
            <a:endParaRPr lang="et-EE" dirty="0"/>
          </a:p>
          <a:p>
            <a:endParaRPr lang="et-EE" dirty="0"/>
          </a:p>
          <a:p>
            <a:endParaRPr lang="et-EE" dirty="0"/>
          </a:p>
          <a:p>
            <a:endParaRPr lang="et-EE" dirty="0"/>
          </a:p>
        </p:txBody>
      </p:sp>
    </p:spTree>
    <p:extLst>
      <p:ext uri="{BB962C8B-B14F-4D97-AF65-F5344CB8AC3E}">
        <p14:creationId xmlns:p14="http://schemas.microsoft.com/office/powerpoint/2010/main" val="36669473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838200" y="177283"/>
            <a:ext cx="10515600" cy="1481037"/>
          </a:xfrm>
        </p:spPr>
        <p:txBody>
          <a:bodyPr>
            <a:normAutofit/>
          </a:bodyPr>
          <a:lstStyle/>
          <a:p>
            <a:r>
              <a:rPr lang="et-EE" sz="3600" b="1" dirty="0"/>
              <a:t>Eesti Linnade ja Valdade Liit - tegevuse õiguslikust alusest</a:t>
            </a:r>
          </a:p>
        </p:txBody>
      </p:sp>
      <p:sp>
        <p:nvSpPr>
          <p:cNvPr id="3" name="Sisu kohatäide 2"/>
          <p:cNvSpPr>
            <a:spLocks noGrp="1"/>
          </p:cNvSpPr>
          <p:nvPr>
            <p:ph idx="1"/>
          </p:nvPr>
        </p:nvSpPr>
        <p:spPr>
          <a:xfrm>
            <a:off x="838200" y="1520982"/>
            <a:ext cx="10515600" cy="4744016"/>
          </a:xfrm>
        </p:spPr>
        <p:txBody>
          <a:bodyPr>
            <a:normAutofit fontScale="25000" lnSpcReduction="20000"/>
          </a:bodyPr>
          <a:lstStyle/>
          <a:p>
            <a:pPr marL="0" indent="0">
              <a:buNone/>
            </a:pPr>
            <a:endParaRPr lang="et-EE" sz="10400" dirty="0"/>
          </a:p>
          <a:p>
            <a:r>
              <a:rPr lang="et-EE" sz="10400" dirty="0"/>
              <a:t>Liitu </a:t>
            </a:r>
            <a:r>
              <a:rPr lang="et-EE" sz="10400" b="1" dirty="0"/>
              <a:t>juhib</a:t>
            </a:r>
            <a:r>
              <a:rPr lang="et-EE" sz="10400" dirty="0"/>
              <a:t> ja </a:t>
            </a:r>
            <a:r>
              <a:rPr lang="et-EE" sz="10400" b="1" dirty="0"/>
              <a:t>esindab</a:t>
            </a:r>
            <a:r>
              <a:rPr lang="et-EE" sz="10400" dirty="0"/>
              <a:t> juhatus, milles on </a:t>
            </a:r>
            <a:r>
              <a:rPr lang="et-EE" sz="10400" b="1" dirty="0"/>
              <a:t>13 liiget</a:t>
            </a:r>
            <a:r>
              <a:rPr lang="et-EE" sz="10400" dirty="0"/>
              <a:t>. </a:t>
            </a:r>
          </a:p>
          <a:p>
            <a:pPr marL="0" indent="0">
              <a:buNone/>
            </a:pPr>
            <a:endParaRPr lang="et-EE" sz="10400" dirty="0"/>
          </a:p>
          <a:p>
            <a:r>
              <a:rPr lang="et-EE" altLang="et-EE" sz="10400" dirty="0">
                <a:latin typeface="Calibri" panose="020F0502020204030204" pitchFamily="34" charset="0"/>
                <a:cs typeface="Calibri" panose="020F0502020204030204" pitchFamily="34" charset="0"/>
              </a:rPr>
              <a:t>Esimees </a:t>
            </a:r>
            <a:r>
              <a:rPr lang="et-EE" altLang="et-EE" sz="10400" b="1" dirty="0">
                <a:latin typeface="Calibri" panose="020F0502020204030204" pitchFamily="34" charset="0"/>
                <a:cs typeface="Calibri" panose="020F0502020204030204" pitchFamily="34" charset="0"/>
              </a:rPr>
              <a:t>Mihhail </a:t>
            </a:r>
            <a:r>
              <a:rPr lang="et-EE" altLang="et-EE" sz="10400" b="1" dirty="0" err="1">
                <a:latin typeface="Calibri" panose="020F0502020204030204" pitchFamily="34" charset="0"/>
                <a:cs typeface="Calibri" panose="020F0502020204030204" pitchFamily="34" charset="0"/>
              </a:rPr>
              <a:t>Kõlvart</a:t>
            </a:r>
            <a:r>
              <a:rPr lang="et-EE" altLang="et-EE" sz="10400" dirty="0">
                <a:latin typeface="Calibri" panose="020F0502020204030204" pitchFamily="34" charset="0"/>
                <a:cs typeface="Calibri" panose="020F0502020204030204" pitchFamily="34" charset="0"/>
              </a:rPr>
              <a:t>; </a:t>
            </a:r>
          </a:p>
          <a:p>
            <a:r>
              <a:rPr lang="et-EE" altLang="et-EE" sz="10400" dirty="0">
                <a:latin typeface="Calibri" panose="020F0502020204030204" pitchFamily="34" charset="0"/>
                <a:cs typeface="Calibri" panose="020F0502020204030204" pitchFamily="34" charset="0"/>
              </a:rPr>
              <a:t>Aseesimehed </a:t>
            </a:r>
            <a:r>
              <a:rPr lang="et-EE" altLang="et-EE" sz="10400" b="1" dirty="0">
                <a:latin typeface="Calibri" panose="020F0502020204030204" pitchFamily="34" charset="0"/>
                <a:cs typeface="Calibri" panose="020F0502020204030204" pitchFamily="34" charset="0"/>
              </a:rPr>
              <a:t>Urmas Klaas </a:t>
            </a:r>
            <a:r>
              <a:rPr lang="et-EE" altLang="et-EE" sz="10400" dirty="0">
                <a:latin typeface="Calibri" panose="020F0502020204030204" pitchFamily="34" charset="0"/>
                <a:cs typeface="Calibri" panose="020F0502020204030204" pitchFamily="34" charset="0"/>
              </a:rPr>
              <a:t>(Tartu linnapea) ja </a:t>
            </a:r>
            <a:r>
              <a:rPr lang="et-EE" altLang="et-EE" sz="10400" b="1" dirty="0">
                <a:latin typeface="Calibri" panose="020F0502020204030204" pitchFamily="34" charset="0"/>
                <a:cs typeface="Calibri" panose="020F0502020204030204" pitchFamily="34" charset="0"/>
              </a:rPr>
              <a:t>Mihkel Juhkami</a:t>
            </a:r>
            <a:r>
              <a:rPr lang="et-EE" altLang="et-EE" sz="10400" dirty="0">
                <a:latin typeface="Calibri" panose="020F0502020204030204" pitchFamily="34" charset="0"/>
                <a:cs typeface="Calibri" panose="020F0502020204030204" pitchFamily="34" charset="0"/>
              </a:rPr>
              <a:t> (Rakvere linnavolikogu esimees).</a:t>
            </a:r>
            <a:br>
              <a:rPr lang="et-EE" altLang="et-EE" sz="10400" dirty="0">
                <a:latin typeface="Calibri" panose="020F0502020204030204" pitchFamily="34" charset="0"/>
                <a:cs typeface="Calibri" panose="020F0502020204030204" pitchFamily="34" charset="0"/>
              </a:rPr>
            </a:br>
            <a:endParaRPr lang="et-EE" altLang="et-EE" sz="10400" dirty="0">
              <a:latin typeface="Calibri" panose="020F0502020204030204" pitchFamily="34" charset="0"/>
              <a:cs typeface="Calibri" panose="020F0502020204030204" pitchFamily="34" charset="0"/>
            </a:endParaRPr>
          </a:p>
          <a:p>
            <a:r>
              <a:rPr lang="et-EE" altLang="et-EE" sz="10400" dirty="0">
                <a:latin typeface="Calibri" panose="020F0502020204030204" pitchFamily="34" charset="0"/>
                <a:cs typeface="Calibri" panose="020F0502020204030204" pitchFamily="34" charset="0"/>
              </a:rPr>
              <a:t>Liikmed: </a:t>
            </a:r>
            <a:r>
              <a:rPr lang="et-EE" altLang="et-EE" sz="10400" b="1" dirty="0">
                <a:latin typeface="Calibri" panose="020F0502020204030204" pitchFamily="34" charset="0"/>
                <a:cs typeface="Calibri" panose="020F0502020204030204" pitchFamily="34" charset="0"/>
              </a:rPr>
              <a:t>Angela </a:t>
            </a:r>
            <a:r>
              <a:rPr lang="et-EE" altLang="et-EE" sz="10400" b="1" dirty="0" err="1">
                <a:latin typeface="Calibri" panose="020F0502020204030204" pitchFamily="34" charset="0"/>
                <a:cs typeface="Calibri" panose="020F0502020204030204" pitchFamily="34" charset="0"/>
              </a:rPr>
              <a:t>Saksing</a:t>
            </a:r>
            <a:r>
              <a:rPr lang="et-EE" altLang="et-EE" sz="10400" b="1" dirty="0">
                <a:latin typeface="Calibri" panose="020F0502020204030204" pitchFamily="34" charset="0"/>
                <a:cs typeface="Calibri" panose="020F0502020204030204" pitchFamily="34" charset="0"/>
              </a:rPr>
              <a:t> </a:t>
            </a:r>
            <a:r>
              <a:rPr lang="et-EE" altLang="et-EE" sz="10400" dirty="0">
                <a:latin typeface="Calibri" panose="020F0502020204030204" pitchFamily="34" charset="0"/>
                <a:cs typeface="Calibri" panose="020F0502020204030204" pitchFamily="34" charset="0"/>
              </a:rPr>
              <a:t>(Jõgeva); </a:t>
            </a:r>
            <a:r>
              <a:rPr lang="et-EE" altLang="et-EE" sz="10400" b="1" dirty="0">
                <a:latin typeface="Calibri" panose="020F0502020204030204" pitchFamily="34" charset="0"/>
                <a:cs typeface="Calibri" panose="020F0502020204030204" pitchFamily="34" charset="0"/>
              </a:rPr>
              <a:t>Imre </a:t>
            </a:r>
            <a:r>
              <a:rPr lang="et-EE" altLang="et-EE" sz="10400" b="1" dirty="0" err="1">
                <a:latin typeface="Calibri" panose="020F0502020204030204" pitchFamily="34" charset="0"/>
                <a:cs typeface="Calibri" panose="020F0502020204030204" pitchFamily="34" charset="0"/>
              </a:rPr>
              <a:t>Jugomäe</a:t>
            </a:r>
            <a:r>
              <a:rPr lang="et-EE" altLang="et-EE" sz="10400" b="1" dirty="0">
                <a:latin typeface="Calibri" panose="020F0502020204030204" pitchFamily="34" charset="0"/>
                <a:cs typeface="Calibri" panose="020F0502020204030204" pitchFamily="34" charset="0"/>
              </a:rPr>
              <a:t> </a:t>
            </a:r>
            <a:r>
              <a:rPr lang="et-EE" altLang="et-EE" sz="10400" dirty="0">
                <a:latin typeface="Calibri" panose="020F0502020204030204" pitchFamily="34" charset="0"/>
                <a:cs typeface="Calibri" panose="020F0502020204030204" pitchFamily="34" charset="0"/>
              </a:rPr>
              <a:t>(Mulgi); </a:t>
            </a:r>
            <a:r>
              <a:rPr lang="et-EE" altLang="et-EE" sz="10400" b="1" dirty="0">
                <a:latin typeface="Calibri" panose="020F0502020204030204" pitchFamily="34" charset="0"/>
                <a:cs typeface="Calibri" panose="020F0502020204030204" pitchFamily="34" charset="0"/>
              </a:rPr>
              <a:t>Argo </a:t>
            </a:r>
            <a:r>
              <a:rPr lang="et-EE" altLang="et-EE" sz="10400" b="1" dirty="0" err="1">
                <a:latin typeface="Calibri" panose="020F0502020204030204" pitchFamily="34" charset="0"/>
                <a:cs typeface="Calibri" panose="020F0502020204030204" pitchFamily="34" charset="0"/>
              </a:rPr>
              <a:t>Annuk</a:t>
            </a:r>
            <a:r>
              <a:rPr lang="et-EE" altLang="et-EE" sz="10400" b="1" dirty="0">
                <a:latin typeface="Calibri" panose="020F0502020204030204" pitchFamily="34" charset="0"/>
                <a:cs typeface="Calibri" panose="020F0502020204030204" pitchFamily="34" charset="0"/>
              </a:rPr>
              <a:t> </a:t>
            </a:r>
            <a:r>
              <a:rPr lang="et-EE" altLang="et-EE" sz="10400" dirty="0">
                <a:latin typeface="Calibri" panose="020F0502020204030204" pitchFamily="34" charset="0"/>
                <a:cs typeface="Calibri" panose="020F0502020204030204" pitchFamily="34" charset="0"/>
              </a:rPr>
              <a:t>(Kambja); </a:t>
            </a:r>
            <a:r>
              <a:rPr lang="et-EE" altLang="et-EE" sz="10400" b="1" dirty="0">
                <a:latin typeface="Calibri" panose="020F0502020204030204" pitchFamily="34" charset="0"/>
                <a:cs typeface="Calibri" panose="020F0502020204030204" pitchFamily="34" charset="0"/>
              </a:rPr>
              <a:t>Erik Sandla </a:t>
            </a:r>
            <a:r>
              <a:rPr lang="et-EE" altLang="et-EE" sz="10400" dirty="0">
                <a:latin typeface="Calibri" panose="020F0502020204030204" pitchFamily="34" charset="0"/>
                <a:cs typeface="Calibri" panose="020F0502020204030204" pitchFamily="34" charset="0"/>
              </a:rPr>
              <a:t>(Harku); </a:t>
            </a:r>
            <a:r>
              <a:rPr lang="et-EE" altLang="et-EE" sz="10400" b="1" dirty="0">
                <a:latin typeface="Calibri" panose="020F0502020204030204" pitchFamily="34" charset="0"/>
                <a:cs typeface="Calibri" panose="020F0502020204030204" pitchFamily="34" charset="0"/>
              </a:rPr>
              <a:t>Irina Talviste </a:t>
            </a:r>
            <a:r>
              <a:rPr lang="et-EE" altLang="et-EE" sz="10400" dirty="0">
                <a:latin typeface="Calibri" panose="020F0502020204030204" pitchFamily="34" charset="0"/>
                <a:cs typeface="Calibri" panose="020F0502020204030204" pitchFamily="34" charset="0"/>
              </a:rPr>
              <a:t>(Pärnu); </a:t>
            </a:r>
            <a:r>
              <a:rPr lang="et-EE" altLang="et-EE" sz="10400" b="1" dirty="0">
                <a:latin typeface="Calibri" panose="020F0502020204030204" pitchFamily="34" charset="0"/>
                <a:cs typeface="Calibri" panose="020F0502020204030204" pitchFamily="34" charset="0"/>
              </a:rPr>
              <a:t>Maris Toomel </a:t>
            </a:r>
            <a:r>
              <a:rPr lang="et-EE" altLang="et-EE" sz="10400" dirty="0">
                <a:latin typeface="Calibri" panose="020F0502020204030204" pitchFamily="34" charset="0"/>
                <a:cs typeface="Calibri" panose="020F0502020204030204" pitchFamily="34" charset="0"/>
              </a:rPr>
              <a:t>(Jõhvi); </a:t>
            </a:r>
            <a:r>
              <a:rPr lang="et-EE" altLang="et-EE" sz="10400" b="1" dirty="0">
                <a:latin typeface="Calibri" panose="020F0502020204030204" pitchFamily="34" charset="0"/>
                <a:cs typeface="Calibri" panose="020F0502020204030204" pitchFamily="34" charset="0"/>
              </a:rPr>
              <a:t>Priit Lomp </a:t>
            </a:r>
            <a:r>
              <a:rPr lang="et-EE" altLang="et-EE" sz="10400" dirty="0">
                <a:latin typeface="Calibri" panose="020F0502020204030204" pitchFamily="34" charset="0"/>
                <a:cs typeface="Calibri" panose="020F0502020204030204" pitchFamily="34" charset="0"/>
              </a:rPr>
              <a:t>(</a:t>
            </a:r>
            <a:r>
              <a:rPr lang="et-EE" altLang="et-EE" sz="10400" dirty="0" err="1">
                <a:latin typeface="Calibri" panose="020F0502020204030204" pitchFamily="34" charset="0"/>
                <a:cs typeface="Calibri" panose="020F0502020204030204" pitchFamily="34" charset="0"/>
              </a:rPr>
              <a:t>Kastre</a:t>
            </a:r>
            <a:r>
              <a:rPr lang="et-EE" altLang="et-EE" sz="10400" dirty="0">
                <a:latin typeface="Calibri" panose="020F0502020204030204" pitchFamily="34" charset="0"/>
                <a:cs typeface="Calibri" panose="020F0502020204030204" pitchFamily="34" charset="0"/>
              </a:rPr>
              <a:t>); </a:t>
            </a:r>
            <a:r>
              <a:rPr lang="et-EE" altLang="et-EE" sz="10400" b="1" dirty="0">
                <a:latin typeface="Calibri" panose="020F0502020204030204" pitchFamily="34" charset="0"/>
                <a:cs typeface="Calibri" panose="020F0502020204030204" pitchFamily="34" charset="0"/>
              </a:rPr>
              <a:t>Georg Pelisaar </a:t>
            </a:r>
            <a:r>
              <a:rPr lang="et-EE" altLang="et-EE" sz="10400" dirty="0">
                <a:latin typeface="Calibri" panose="020F0502020204030204" pitchFamily="34" charset="0"/>
                <a:cs typeface="Calibri" panose="020F0502020204030204" pitchFamily="34" charset="0"/>
              </a:rPr>
              <a:t>(Põlva); </a:t>
            </a:r>
            <a:r>
              <a:rPr lang="et-EE" altLang="et-EE" sz="10400" b="1" dirty="0">
                <a:latin typeface="Calibri" panose="020F0502020204030204" pitchFamily="34" charset="0"/>
                <a:cs typeface="Calibri" panose="020F0502020204030204" pitchFamily="34" charset="0"/>
              </a:rPr>
              <a:t>Kurmet Müürsepp </a:t>
            </a:r>
            <a:r>
              <a:rPr lang="et-EE" altLang="et-EE" sz="10400" dirty="0">
                <a:latin typeface="Calibri" panose="020F0502020204030204" pitchFamily="34" charset="0"/>
                <a:cs typeface="Calibri" panose="020F0502020204030204" pitchFamily="34" charset="0"/>
              </a:rPr>
              <a:t>(Antsla); </a:t>
            </a:r>
            <a:r>
              <a:rPr lang="et-EE" altLang="et-EE" sz="10400" b="1" dirty="0">
                <a:latin typeface="Calibri" panose="020F0502020204030204" pitchFamily="34" charset="0"/>
                <a:cs typeface="Calibri" panose="020F0502020204030204" pitchFamily="34" charset="0"/>
              </a:rPr>
              <a:t>Mart Võrklaev </a:t>
            </a:r>
            <a:r>
              <a:rPr lang="et-EE" altLang="et-EE" sz="10400" dirty="0">
                <a:latin typeface="Calibri" panose="020F0502020204030204" pitchFamily="34" charset="0"/>
                <a:cs typeface="Calibri" panose="020F0502020204030204" pitchFamily="34" charset="0"/>
              </a:rPr>
              <a:t>(Rae)</a:t>
            </a:r>
          </a:p>
          <a:p>
            <a:endParaRPr lang="et-EE" sz="10400" dirty="0">
              <a:latin typeface="Calibri" panose="020F0502020204030204" pitchFamily="34" charset="0"/>
              <a:cs typeface="Calibri" panose="020F0502020204030204" pitchFamily="34" charset="0"/>
            </a:endParaRPr>
          </a:p>
          <a:p>
            <a:r>
              <a:rPr lang="et-EE" sz="10400" dirty="0">
                <a:latin typeface="Calibri" panose="020F0502020204030204" pitchFamily="34" charset="0"/>
                <a:cs typeface="Calibri" panose="020F0502020204030204" pitchFamily="34" charset="0"/>
              </a:rPr>
              <a:t>Büroos töötab 20 inimest</a:t>
            </a:r>
            <a:endParaRPr lang="et-EE" dirty="0"/>
          </a:p>
          <a:p>
            <a:endParaRPr lang="et-EE" b="1" dirty="0"/>
          </a:p>
          <a:p>
            <a:endParaRPr lang="et-EE" b="1" dirty="0"/>
          </a:p>
          <a:p>
            <a:endParaRPr lang="et-EE" dirty="0"/>
          </a:p>
          <a:p>
            <a:endParaRPr lang="et-EE" dirty="0"/>
          </a:p>
          <a:p>
            <a:endParaRPr lang="et-EE" dirty="0"/>
          </a:p>
          <a:p>
            <a:endParaRPr lang="et-EE" dirty="0"/>
          </a:p>
        </p:txBody>
      </p:sp>
    </p:spTree>
    <p:extLst>
      <p:ext uri="{BB962C8B-B14F-4D97-AF65-F5344CB8AC3E}">
        <p14:creationId xmlns:p14="http://schemas.microsoft.com/office/powerpoint/2010/main" val="16157077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838200" y="177283"/>
            <a:ext cx="10515600" cy="1334646"/>
          </a:xfrm>
        </p:spPr>
        <p:txBody>
          <a:bodyPr>
            <a:normAutofit/>
          </a:bodyPr>
          <a:lstStyle/>
          <a:p>
            <a:r>
              <a:rPr lang="fi-FI" sz="3600" b="1" dirty="0"/>
              <a:t>Eesti </a:t>
            </a:r>
            <a:r>
              <a:rPr lang="fi-FI" sz="3600" b="1" dirty="0" err="1"/>
              <a:t>Linnade</a:t>
            </a:r>
            <a:r>
              <a:rPr lang="fi-FI" sz="3600" b="1" dirty="0"/>
              <a:t> ja </a:t>
            </a:r>
            <a:r>
              <a:rPr lang="fi-FI" sz="3600" b="1" dirty="0" err="1"/>
              <a:t>Valdade</a:t>
            </a:r>
            <a:r>
              <a:rPr lang="fi-FI" sz="3600" b="1" dirty="0"/>
              <a:t> </a:t>
            </a:r>
            <a:r>
              <a:rPr lang="fi-FI" sz="3600" b="1" dirty="0" err="1"/>
              <a:t>Liidu</a:t>
            </a:r>
            <a:r>
              <a:rPr lang="fi-FI" sz="3600" b="1" dirty="0"/>
              <a:t> </a:t>
            </a:r>
            <a:r>
              <a:rPr lang="fi-FI" sz="3600" b="1" dirty="0" err="1"/>
              <a:t>tegevussuunad</a:t>
            </a:r>
            <a:r>
              <a:rPr lang="fi-FI" sz="3600" b="1" dirty="0"/>
              <a:t> 2018 – 2021</a:t>
            </a:r>
            <a:endParaRPr lang="et-EE" sz="3600" b="1" dirty="0"/>
          </a:p>
        </p:txBody>
      </p:sp>
      <p:sp>
        <p:nvSpPr>
          <p:cNvPr id="3" name="Sisu kohatäide 2"/>
          <p:cNvSpPr>
            <a:spLocks noGrp="1"/>
          </p:cNvSpPr>
          <p:nvPr>
            <p:ph idx="1"/>
          </p:nvPr>
        </p:nvSpPr>
        <p:spPr>
          <a:xfrm>
            <a:off x="838200" y="1656784"/>
            <a:ext cx="10515600" cy="4255129"/>
          </a:xfrm>
        </p:spPr>
        <p:txBody>
          <a:bodyPr>
            <a:normAutofit fontScale="25000" lnSpcReduction="20000"/>
          </a:bodyPr>
          <a:lstStyle/>
          <a:p>
            <a:pPr marL="0" indent="0">
              <a:buNone/>
            </a:pPr>
            <a:endParaRPr lang="et-EE" b="1" u="sng" dirty="0"/>
          </a:p>
          <a:p>
            <a:r>
              <a:rPr lang="et-EE" sz="12800" dirty="0"/>
              <a:t>“</a:t>
            </a:r>
            <a:r>
              <a:rPr lang="et-EE" sz="12800" b="1" dirty="0"/>
              <a:t>Eesti Linnade ja Valdade Liidu tegevussuunad aastateks 2022-2025</a:t>
            </a:r>
            <a:r>
              <a:rPr lang="et-EE" sz="12800" dirty="0"/>
              <a:t>” on liidu põhikirja mõttest ja liikmete põhihuvide täitmise eesmärgist lähtuv </a:t>
            </a:r>
            <a:r>
              <a:rPr lang="et-EE" sz="12800" b="1" dirty="0"/>
              <a:t>raamdokument</a:t>
            </a:r>
            <a:r>
              <a:rPr lang="et-EE" sz="12800" dirty="0"/>
              <a:t>, mis on </a:t>
            </a:r>
            <a:r>
              <a:rPr lang="et-EE" sz="12800" b="1" dirty="0"/>
              <a:t>kinnitatud liidu üldkoosoleku poolt</a:t>
            </a:r>
            <a:r>
              <a:rPr lang="et-EE" sz="12800" dirty="0"/>
              <a:t>, pidades silmas ajaperioodi kuni järgmiste kohalike omavalitsuste volikogude valimisteni.</a:t>
            </a:r>
          </a:p>
          <a:p>
            <a:r>
              <a:rPr lang="et-EE" sz="12800" dirty="0"/>
              <a:t>Tegevussuunad on aluseks liidu </a:t>
            </a:r>
            <a:r>
              <a:rPr lang="et-EE" sz="12800" b="1" dirty="0"/>
              <a:t>iga-aastaste tegevuskavade koostamisele</a:t>
            </a:r>
            <a:r>
              <a:rPr lang="et-EE" sz="12800" dirty="0"/>
              <a:t>, sh üksikasjalike ettepanekute esitamisele </a:t>
            </a:r>
            <a:r>
              <a:rPr lang="et-EE" sz="12800" b="1" dirty="0"/>
              <a:t>riigi eelarvestrateegia </a:t>
            </a:r>
            <a:r>
              <a:rPr lang="et-EE" sz="12800" dirty="0"/>
              <a:t>ning teiste oluliste </a:t>
            </a:r>
            <a:r>
              <a:rPr lang="et-EE" sz="12800" b="1" dirty="0"/>
              <a:t>arengudokumentide koostamise </a:t>
            </a:r>
            <a:r>
              <a:rPr lang="et-EE" sz="12800" dirty="0"/>
              <a:t>ja tulevaste </a:t>
            </a:r>
            <a:r>
              <a:rPr lang="et-EE" sz="12800" b="1" dirty="0"/>
              <a:t>eelarvete läbirääkimise protsessis</a:t>
            </a:r>
            <a:r>
              <a:rPr lang="et-EE" sz="9600" b="1" dirty="0"/>
              <a:t>. </a:t>
            </a:r>
          </a:p>
          <a:p>
            <a:endParaRPr lang="et-EE" sz="9600" b="1" dirty="0"/>
          </a:p>
          <a:p>
            <a:endParaRPr lang="et-EE" sz="9600" b="1" dirty="0"/>
          </a:p>
          <a:p>
            <a:pPr marL="0" indent="0">
              <a:buNone/>
            </a:pPr>
            <a:br>
              <a:rPr lang="et-EE" sz="8000" dirty="0"/>
            </a:br>
            <a:endParaRPr lang="et-EE" sz="8000" dirty="0"/>
          </a:p>
          <a:p>
            <a:endParaRPr lang="et-EE" dirty="0"/>
          </a:p>
          <a:p>
            <a:endParaRPr lang="et-EE" b="1" dirty="0"/>
          </a:p>
          <a:p>
            <a:endParaRPr lang="et-EE" b="1" dirty="0"/>
          </a:p>
          <a:p>
            <a:endParaRPr lang="et-EE" dirty="0"/>
          </a:p>
          <a:p>
            <a:endParaRPr lang="et-EE" dirty="0"/>
          </a:p>
          <a:p>
            <a:endParaRPr lang="et-EE" dirty="0"/>
          </a:p>
          <a:p>
            <a:endParaRPr lang="et-EE" dirty="0"/>
          </a:p>
        </p:txBody>
      </p:sp>
    </p:spTree>
    <p:extLst>
      <p:ext uri="{BB962C8B-B14F-4D97-AF65-F5344CB8AC3E}">
        <p14:creationId xmlns:p14="http://schemas.microsoft.com/office/powerpoint/2010/main" val="39911066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838200" y="177283"/>
            <a:ext cx="10515600" cy="1316539"/>
          </a:xfrm>
        </p:spPr>
        <p:txBody>
          <a:bodyPr>
            <a:normAutofit/>
          </a:bodyPr>
          <a:lstStyle/>
          <a:p>
            <a:r>
              <a:rPr lang="fi-FI" sz="3600" b="1" dirty="0"/>
              <a:t>Eesti </a:t>
            </a:r>
            <a:r>
              <a:rPr lang="fi-FI" sz="3600" b="1" dirty="0" err="1"/>
              <a:t>Linnade</a:t>
            </a:r>
            <a:r>
              <a:rPr lang="fi-FI" sz="3600" b="1" dirty="0"/>
              <a:t> ja </a:t>
            </a:r>
            <a:r>
              <a:rPr lang="fi-FI" sz="3600" b="1" dirty="0" err="1"/>
              <a:t>Valdade</a:t>
            </a:r>
            <a:r>
              <a:rPr lang="fi-FI" sz="3600" b="1" dirty="0"/>
              <a:t> </a:t>
            </a:r>
            <a:r>
              <a:rPr lang="fi-FI" sz="3600" b="1" dirty="0" err="1"/>
              <a:t>Liidu</a:t>
            </a:r>
            <a:r>
              <a:rPr lang="fi-FI" sz="3600" b="1" dirty="0"/>
              <a:t> </a:t>
            </a:r>
            <a:r>
              <a:rPr lang="fi-FI" sz="3600" b="1" dirty="0" err="1"/>
              <a:t>tegevussuunad</a:t>
            </a:r>
            <a:r>
              <a:rPr lang="fi-FI" sz="3600" b="1" dirty="0"/>
              <a:t> 20</a:t>
            </a:r>
            <a:r>
              <a:rPr lang="et-EE" sz="3600" b="1" dirty="0"/>
              <a:t>22</a:t>
            </a:r>
            <a:r>
              <a:rPr lang="fi-FI" sz="3600" b="1" dirty="0"/>
              <a:t> – 202</a:t>
            </a:r>
            <a:r>
              <a:rPr lang="et-EE" sz="3600" b="1" dirty="0"/>
              <a:t>5</a:t>
            </a:r>
          </a:p>
        </p:txBody>
      </p:sp>
      <p:sp>
        <p:nvSpPr>
          <p:cNvPr id="3" name="Sisu kohatäide 2"/>
          <p:cNvSpPr>
            <a:spLocks noGrp="1"/>
          </p:cNvSpPr>
          <p:nvPr>
            <p:ph idx="1"/>
          </p:nvPr>
        </p:nvSpPr>
        <p:spPr>
          <a:xfrm>
            <a:off x="838200" y="1493821"/>
            <a:ext cx="10515600" cy="4680641"/>
          </a:xfrm>
        </p:spPr>
        <p:txBody>
          <a:bodyPr>
            <a:normAutofit fontScale="25000" lnSpcReduction="20000"/>
          </a:bodyPr>
          <a:lstStyle/>
          <a:p>
            <a:pPr marL="0" indent="0">
              <a:buNone/>
            </a:pPr>
            <a:endParaRPr lang="et-EE" b="1" u="sng" dirty="0"/>
          </a:p>
          <a:p>
            <a:pPr marL="0" indent="0">
              <a:buNone/>
            </a:pPr>
            <a:r>
              <a:rPr lang="et-EE" sz="9600" b="1" dirty="0"/>
              <a:t> </a:t>
            </a:r>
            <a:r>
              <a:rPr lang="et-EE" sz="11200" b="1" dirty="0"/>
              <a:t>EESMÄRGID</a:t>
            </a:r>
          </a:p>
          <a:p>
            <a:pPr marL="0" indent="0">
              <a:buNone/>
            </a:pPr>
            <a:endParaRPr lang="et-EE" sz="11200" dirty="0"/>
          </a:p>
          <a:p>
            <a:pPr marL="0" indent="0">
              <a:buNone/>
            </a:pPr>
            <a:r>
              <a:rPr lang="et-EE" sz="11200" b="1" dirty="0"/>
              <a:t>Omavalitsussüsteemi arengu osas:</a:t>
            </a:r>
          </a:p>
          <a:p>
            <a:pPr marL="0" indent="0">
              <a:buNone/>
            </a:pPr>
            <a:br>
              <a:rPr lang="et-EE" sz="11200" dirty="0"/>
            </a:br>
            <a:r>
              <a:rPr lang="et-EE" sz="11200" dirty="0"/>
              <a:t>• kohalike omavalitsuste </a:t>
            </a:r>
            <a:r>
              <a:rPr lang="et-EE" sz="11200" b="1" dirty="0"/>
              <a:t>ühishuvide teadvustamine</a:t>
            </a:r>
            <a:r>
              <a:rPr lang="et-EE" sz="11200" dirty="0"/>
              <a:t>, </a:t>
            </a:r>
            <a:r>
              <a:rPr lang="et-EE" sz="11200" b="1" dirty="0"/>
              <a:t>esindamine</a:t>
            </a:r>
            <a:r>
              <a:rPr lang="et-EE" sz="11200" dirty="0"/>
              <a:t> ja </a:t>
            </a:r>
            <a:r>
              <a:rPr lang="et-EE" sz="11200" b="1" dirty="0"/>
              <a:t>kaitsmine</a:t>
            </a:r>
            <a:r>
              <a:rPr lang="et-EE" sz="11200" dirty="0"/>
              <a:t> lähtudes Euroopa kohaliku omavalitsuse harta väärtustest ja põhimõtetest ning Eesti Vabariigi põhiseadusest;</a:t>
            </a:r>
            <a:br>
              <a:rPr lang="et-EE" sz="11200" dirty="0"/>
            </a:br>
            <a:r>
              <a:rPr lang="et-EE" sz="11200" dirty="0"/>
              <a:t>• omavalitsusliku haldussüsteemi </a:t>
            </a:r>
            <a:r>
              <a:rPr lang="et-EE" sz="11200" b="1" dirty="0"/>
              <a:t>arengule kaasaaitamine </a:t>
            </a:r>
            <a:r>
              <a:rPr lang="et-EE" sz="11200" dirty="0"/>
              <a:t>demokraatia ja võimu detsentraliseerimise põhimõtete alusel;</a:t>
            </a:r>
            <a:br>
              <a:rPr lang="et-EE" sz="11200" dirty="0"/>
            </a:br>
            <a:r>
              <a:rPr lang="et-EE" sz="11200" dirty="0"/>
              <a:t>• </a:t>
            </a:r>
            <a:r>
              <a:rPr lang="et-EE" sz="11200" b="1" dirty="0"/>
              <a:t>liikmete üleriigilise ühistegevuse </a:t>
            </a:r>
            <a:r>
              <a:rPr lang="et-EE" sz="11200" dirty="0"/>
              <a:t>kaudu kohaliku omavalitsuse üldisele jätkusuutlikule arengule kaasaaitamine;</a:t>
            </a:r>
            <a:br>
              <a:rPr lang="et-EE" sz="11200" dirty="0"/>
            </a:br>
            <a:r>
              <a:rPr lang="et-EE" sz="11200" dirty="0"/>
              <a:t>• liikmetevahelise üleriigilise </a:t>
            </a:r>
            <a:r>
              <a:rPr lang="et-EE" sz="11200" b="1" dirty="0"/>
              <a:t>koostöö edendamine ja ühisprojektide koordineerimine.</a:t>
            </a:r>
          </a:p>
          <a:p>
            <a:endParaRPr lang="et-EE" sz="11200" b="1" dirty="0"/>
          </a:p>
          <a:p>
            <a:endParaRPr lang="et-EE" sz="9600" b="1" dirty="0"/>
          </a:p>
          <a:p>
            <a:endParaRPr lang="et-EE" sz="9600" b="1" dirty="0"/>
          </a:p>
          <a:p>
            <a:pPr marL="0" indent="0">
              <a:buNone/>
            </a:pPr>
            <a:br>
              <a:rPr lang="et-EE" sz="8000" dirty="0"/>
            </a:br>
            <a:endParaRPr lang="et-EE" sz="8000" dirty="0"/>
          </a:p>
          <a:p>
            <a:endParaRPr lang="et-EE" dirty="0"/>
          </a:p>
          <a:p>
            <a:endParaRPr lang="et-EE" b="1" dirty="0"/>
          </a:p>
          <a:p>
            <a:endParaRPr lang="et-EE" b="1" dirty="0"/>
          </a:p>
          <a:p>
            <a:endParaRPr lang="et-EE" dirty="0"/>
          </a:p>
          <a:p>
            <a:endParaRPr lang="et-EE" dirty="0"/>
          </a:p>
          <a:p>
            <a:endParaRPr lang="et-EE" dirty="0"/>
          </a:p>
          <a:p>
            <a:endParaRPr lang="et-EE" dirty="0"/>
          </a:p>
        </p:txBody>
      </p:sp>
    </p:spTree>
    <p:extLst>
      <p:ext uri="{BB962C8B-B14F-4D97-AF65-F5344CB8AC3E}">
        <p14:creationId xmlns:p14="http://schemas.microsoft.com/office/powerpoint/2010/main" val="3993728934"/>
      </p:ext>
    </p:extLst>
  </p:cSld>
  <p:clrMapOvr>
    <a:masterClrMapping/>
  </p:clrMapOvr>
</p:sld>
</file>

<file path=ppt/theme/theme1.xml><?xml version="1.0" encoding="utf-8"?>
<a:theme xmlns:a="http://schemas.openxmlformats.org/drawingml/2006/main" name="Office'i kujundu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arkvarakomplekti Office kujundu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331590E3B0F91478275621E71501E72" ma:contentTypeVersion="11" ma:contentTypeDescription="Create a new document." ma:contentTypeScope="" ma:versionID="423f4a3f10f908329bfd74b9cd6ba852">
  <xsd:schema xmlns:xsd="http://www.w3.org/2001/XMLSchema" xmlns:xs="http://www.w3.org/2001/XMLSchema" xmlns:p="http://schemas.microsoft.com/office/2006/metadata/properties" xmlns:ns3="0724b6fa-2cd9-4b94-95d1-2f0a04d395e8" xmlns:ns4="d995db1f-3caf-424c-9b43-e992d9bc1d33" targetNamespace="http://schemas.microsoft.com/office/2006/metadata/properties" ma:root="true" ma:fieldsID="d3eaf3f0f58aff5206cfcb96fb7a1718" ns3:_="" ns4:_="">
    <xsd:import namespace="0724b6fa-2cd9-4b94-95d1-2f0a04d395e8"/>
    <xsd:import namespace="d995db1f-3caf-424c-9b43-e992d9bc1d33"/>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GenerationTime" minOccurs="0"/>
                <xsd:element ref="ns3:MediaServiceEventHashCode" minOccurs="0"/>
                <xsd:element ref="ns3:MediaServiceOCR"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724b6fa-2cd9-4b94-95d1-2f0a04d395e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995db1f-3caf-424c-9b43-e992d9bc1d33"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4FC308D-716E-43E8-9D66-BE979D65547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724b6fa-2cd9-4b94-95d1-2f0a04d395e8"/>
    <ds:schemaRef ds:uri="d995db1f-3caf-424c-9b43-e992d9bc1d3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3748336-68BD-4A74-AE50-66124E70490B}">
  <ds:schemaRefs>
    <ds:schemaRef ds:uri="http://schemas.microsoft.com/sharepoint/v3/contenttype/forms"/>
  </ds:schemaRefs>
</ds:datastoreItem>
</file>

<file path=customXml/itemProps3.xml><?xml version="1.0" encoding="utf-8"?>
<ds:datastoreItem xmlns:ds="http://schemas.openxmlformats.org/officeDocument/2006/customXml" ds:itemID="{251353D1-B8CA-4C5B-BF64-3ED8E11B5EDD}">
  <ds:schemaRefs>
    <ds:schemaRef ds:uri="http://www.w3.org/XML/1998/namespace"/>
    <ds:schemaRef ds:uri="0724b6fa-2cd9-4b94-95d1-2f0a04d395e8"/>
    <ds:schemaRef ds:uri="http://purl.org/dc/elements/1.1/"/>
    <ds:schemaRef ds:uri="http://schemas.microsoft.com/office/infopath/2007/PartnerControls"/>
    <ds:schemaRef ds:uri="http://purl.org/dc/terms/"/>
    <ds:schemaRef ds:uri="http://schemas.openxmlformats.org/package/2006/metadata/core-properties"/>
    <ds:schemaRef ds:uri="http://schemas.microsoft.com/office/2006/documentManagement/types"/>
    <ds:schemaRef ds:uri="d995db1f-3caf-424c-9b43-e992d9bc1d33"/>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4100</TotalTime>
  <Words>1449</Words>
  <Application>Microsoft Office PowerPoint</Application>
  <PresentationFormat>Widescreen</PresentationFormat>
  <Paragraphs>350</Paragraphs>
  <Slides>23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Calibri Light</vt:lpstr>
      <vt:lpstr>Office'i kujundus</vt:lpstr>
      <vt:lpstr>Eesti Linnade ja Valdade Liidu tegevuse ülevaade</vt:lpstr>
      <vt:lpstr>Eesti Linnade ja Valdade Liidu eellugu - ELL ja EMOL</vt:lpstr>
      <vt:lpstr>Eesti Linnade ja Valdade Liit - tegevuse õiguslikust alusest</vt:lpstr>
      <vt:lpstr>Eesti Linnade ja Valdade Liit - tegevuse õiguslikust alusest</vt:lpstr>
      <vt:lpstr>Eesti Linnade ja Valdade Liit - tegevuse õiguslikust alusest</vt:lpstr>
      <vt:lpstr>Eesti Linnade ja Valdade Liit - tegevuse õiguslikust alusest</vt:lpstr>
      <vt:lpstr>Eesti Linnade ja Valdade Liit - tegevuse õiguslikust alusest</vt:lpstr>
      <vt:lpstr>Eesti Linnade ja Valdade Liidu tegevussuunad 2018 – 2021</vt:lpstr>
      <vt:lpstr>Eesti Linnade ja Valdade Liidu tegevussuunad 2022 – 2025</vt:lpstr>
      <vt:lpstr>Eesti Linnade ja Valdade Liidu tegevussuunad 2022 – 2025</vt:lpstr>
      <vt:lpstr>Riigieelarve läbirääkimised</vt:lpstr>
      <vt:lpstr>ELVL tegevused</vt:lpstr>
      <vt:lpstr>ELVL tegevused (riiklikud töörühmad, kuhu kuuluvad liidu esindajad)</vt:lpstr>
      <vt:lpstr>ELVL tegevused (riiklikud töörühmad, kuhu kuuluvad liidu esindajad)</vt:lpstr>
      <vt:lpstr>ELVL tegevused (riiklikud töörühmad, kuhu kuuluvad liidu esindajad)</vt:lpstr>
      <vt:lpstr>ELVL tegevused (riiklikud töörühmad, kuhu kuuluvad liidu esindajad)</vt:lpstr>
      <vt:lpstr>ELVL tegevused (riiklikud töörühmad, kuhu kuuluvad liidu esindajad)</vt:lpstr>
      <vt:lpstr>KOV IKT kompetentsikeskus</vt:lpstr>
      <vt:lpstr>Kokkuvõtteks</vt:lpstr>
      <vt:lpstr>Tulevikuvaade</vt:lpstr>
      <vt:lpstr>Tulevikuvaade</vt:lpstr>
      <vt:lpstr>Tulevikuvaade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PowerPointi esitlus</dc:title>
  <dc:creator>Sirje Ludvig</dc:creator>
  <cp:lastModifiedBy>Sulev Lääne</cp:lastModifiedBy>
  <cp:revision>183</cp:revision>
  <cp:lastPrinted>2020-02-27T14:09:27Z</cp:lastPrinted>
  <dcterms:created xsi:type="dcterms:W3CDTF">2018-10-25T09:44:27Z</dcterms:created>
  <dcterms:modified xsi:type="dcterms:W3CDTF">2022-05-03T03:35:30Z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0x0101001331590E3B0F91478275621E71501E72</vt:lpwstr>
  </property>
</Properties>
</file>