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6" r:id="rId1"/>
  </p:sldMasterIdLst>
  <p:notesMasterIdLst>
    <p:notesMasterId r:id="rId15"/>
  </p:notesMasterIdLst>
  <p:sldIdLst>
    <p:sldId id="259" r:id="rId2"/>
    <p:sldId id="262" r:id="rId3"/>
    <p:sldId id="319" r:id="rId4"/>
    <p:sldId id="300" r:id="rId5"/>
    <p:sldId id="432" r:id="rId6"/>
    <p:sldId id="431" r:id="rId7"/>
    <p:sldId id="257" r:id="rId8"/>
    <p:sldId id="260" r:id="rId9"/>
    <p:sldId id="425" r:id="rId10"/>
    <p:sldId id="303" r:id="rId11"/>
    <p:sldId id="430" r:id="rId12"/>
    <p:sldId id="320" r:id="rId13"/>
    <p:sldId id="27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0" d="100"/>
          <a:sy n="110" d="100"/>
        </p:scale>
        <p:origin x="76" y="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5BCD75-829C-4D18-9FFE-E501A9872132}" type="datetimeFigureOut">
              <a:rPr lang="et-EE" smtClean="0"/>
              <a:t>29.09.2022</a:t>
            </a:fld>
            <a:endParaRPr lang="et-E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t-E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9DC61B-D11D-41DC-827D-DF246357BBE8}" type="slidenum">
              <a:rPr lang="et-EE" smtClean="0"/>
              <a:t>‹#›</a:t>
            </a:fld>
            <a:endParaRPr lang="et-EE"/>
          </a:p>
        </p:txBody>
      </p:sp>
    </p:spTree>
    <p:extLst>
      <p:ext uri="{BB962C8B-B14F-4D97-AF65-F5344CB8AC3E}">
        <p14:creationId xmlns:p14="http://schemas.microsoft.com/office/powerpoint/2010/main" val="25418454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79375" y="739775"/>
            <a:ext cx="6577013" cy="3700463"/>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73577" y="4686499"/>
            <a:ext cx="5388610" cy="4439841"/>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707837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468281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447263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372971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417267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2845763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42921490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118421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2748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1575D5B-5608-481D-9466-E822AF6D374E}" type="datetimeFigureOut">
              <a:rPr lang="et-EE" smtClean="0"/>
              <a:t>29.09.2022</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94139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1575D5B-5608-481D-9466-E822AF6D374E}" type="datetimeFigureOut">
              <a:rPr lang="et-EE" smtClean="0"/>
              <a:t>29.09.2022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195814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1575D5B-5608-481D-9466-E822AF6D374E}" type="datetimeFigureOut">
              <a:rPr lang="et-EE" smtClean="0"/>
              <a:t>29.09.2022</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9340627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1575D5B-5608-481D-9466-E822AF6D374E}" type="datetimeFigureOut">
              <a:rPr lang="et-EE" smtClean="0"/>
              <a:t>29.09.2022</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480586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575D5B-5608-481D-9466-E822AF6D374E}" type="datetimeFigureOut">
              <a:rPr lang="et-EE" smtClean="0"/>
              <a:t>29.09.2022</a:t>
            </a:fld>
            <a:endParaRPr lang="et-EE"/>
          </a:p>
        </p:txBody>
      </p:sp>
      <p:sp>
        <p:nvSpPr>
          <p:cNvPr id="3" name="Footer Placeholder 2"/>
          <p:cNvSpPr>
            <a:spLocks noGrp="1"/>
          </p:cNvSpPr>
          <p:nvPr>
            <p:ph type="ftr" sz="quarter" idx="11"/>
          </p:nvPr>
        </p:nvSpPr>
        <p:spPr/>
        <p:txBody>
          <a:bodyPr/>
          <a:lstStyle/>
          <a:p>
            <a:endParaRPr lang="et-EE"/>
          </a:p>
        </p:txBody>
      </p:sp>
      <p:sp>
        <p:nvSpPr>
          <p:cNvPr id="4" name="Slide Number Placeholder 3"/>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1532954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1575D5B-5608-481D-9466-E822AF6D374E}" type="datetimeFigureOut">
              <a:rPr lang="et-EE" smtClean="0"/>
              <a:t>29.09.2022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3786810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1575D5B-5608-481D-9466-E822AF6D374E}" type="datetimeFigureOut">
              <a:rPr lang="et-EE" smtClean="0"/>
              <a:t>29.09.2022</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3406C254-F1A9-41C7-891D-53B0D7EBBAAD}" type="slidenum">
              <a:rPr lang="et-EE" smtClean="0"/>
              <a:t>‹#›</a:t>
            </a:fld>
            <a:endParaRPr lang="et-EE"/>
          </a:p>
        </p:txBody>
      </p:sp>
    </p:spTree>
    <p:extLst>
      <p:ext uri="{BB962C8B-B14F-4D97-AF65-F5344CB8AC3E}">
        <p14:creationId xmlns:p14="http://schemas.microsoft.com/office/powerpoint/2010/main" val="24420420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1575D5B-5608-481D-9466-E822AF6D374E}" type="datetimeFigureOut">
              <a:rPr lang="et-EE" smtClean="0"/>
              <a:t>29.09.2022</a:t>
            </a:fld>
            <a:endParaRPr lang="et-E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t-E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406C254-F1A9-41C7-891D-53B0D7EBBAAD}" type="slidenum">
              <a:rPr lang="et-EE" smtClean="0"/>
              <a:t>‹#›</a:t>
            </a:fld>
            <a:endParaRPr lang="et-EE"/>
          </a:p>
        </p:txBody>
      </p:sp>
    </p:spTree>
    <p:extLst>
      <p:ext uri="{BB962C8B-B14F-4D97-AF65-F5344CB8AC3E}">
        <p14:creationId xmlns:p14="http://schemas.microsoft.com/office/powerpoint/2010/main" val="2521144883"/>
      </p:ext>
    </p:extLst>
  </p:cSld>
  <p:clrMap bg1="lt1" tx1="dk1" bg2="lt2" tx2="dk2" accent1="accent1" accent2="accent2" accent3="accent3" accent4="accent4" accent5="accent5" accent6="accent6" hlink="hlink" folHlink="folHlink"/>
  <p:sldLayoutIdLst>
    <p:sldLayoutId id="2147483827" r:id="rId1"/>
    <p:sldLayoutId id="2147483828" r:id="rId2"/>
    <p:sldLayoutId id="2147483829" r:id="rId3"/>
    <p:sldLayoutId id="2147483830" r:id="rId4"/>
    <p:sldLayoutId id="2147483831" r:id="rId5"/>
    <p:sldLayoutId id="2147483832" r:id="rId6"/>
    <p:sldLayoutId id="2147483833" r:id="rId7"/>
    <p:sldLayoutId id="2147483834" r:id="rId8"/>
    <p:sldLayoutId id="2147483835" r:id="rId9"/>
    <p:sldLayoutId id="2147483836" r:id="rId10"/>
    <p:sldLayoutId id="2147483837" r:id="rId11"/>
    <p:sldLayoutId id="2147483838" r:id="rId12"/>
    <p:sldLayoutId id="2147483839" r:id="rId13"/>
    <p:sldLayoutId id="2147483840" r:id="rId14"/>
    <p:sldLayoutId id="2147483841" r:id="rId15"/>
    <p:sldLayoutId id="214748384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en.wikipedia.org/wiki/Michio_Kak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ostimees.ee/author/158635"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415611" y="998554"/>
            <a:ext cx="11360800" cy="2240627"/>
          </a:xfrm>
          <a:prstGeom prst="rect">
            <a:avLst/>
          </a:prstGeom>
        </p:spPr>
        <p:txBody>
          <a:bodyPr spcFirstLastPara="1" vert="horz" wrap="square" lIns="121900" tIns="121900" rIns="121900" bIns="121900" rtlCol="0" anchor="b" anchorCtr="0">
            <a:normAutofit fontScale="90000"/>
          </a:bodyPr>
          <a:lstStyle/>
          <a:p>
            <a:pPr lvl="0" algn="ctr"/>
            <a:r>
              <a:rPr lang="fi-FI" sz="5400" b="1" dirty="0"/>
              <a:t>EESTI VII OMAVALITSUSPÄEV</a:t>
            </a:r>
            <a:br>
              <a:rPr lang="fi-FI" sz="5400" b="1" dirty="0"/>
            </a:br>
            <a:r>
              <a:rPr lang="fi-FI" sz="5400" b="1" dirty="0"/>
              <a:t>„ELULE AASTAID JA AASTATELE ELU!“</a:t>
            </a:r>
            <a:endParaRPr sz="5400" dirty="0"/>
          </a:p>
        </p:txBody>
      </p:sp>
      <p:sp>
        <p:nvSpPr>
          <p:cNvPr id="55" name="Google Shape;55;p13"/>
          <p:cNvSpPr txBox="1">
            <a:spLocks noGrp="1"/>
          </p:cNvSpPr>
          <p:nvPr>
            <p:ph type="subTitle" idx="1"/>
          </p:nvPr>
        </p:nvSpPr>
        <p:spPr>
          <a:xfrm>
            <a:off x="415600" y="3429000"/>
            <a:ext cx="11360800" cy="1652047"/>
          </a:xfrm>
          <a:prstGeom prst="rect">
            <a:avLst/>
          </a:prstGeom>
        </p:spPr>
        <p:txBody>
          <a:bodyPr spcFirstLastPara="1" vert="horz" wrap="square" lIns="121900" tIns="121900" rIns="121900" bIns="121900" rtlCol="0" anchor="t" anchorCtr="0">
            <a:noAutofit/>
          </a:bodyPr>
          <a:lstStyle/>
          <a:p>
            <a:pPr algn="ctr"/>
            <a:r>
              <a:rPr lang="en-GB" sz="2800" b="1" i="1" dirty="0"/>
              <a:t>SULEV LÄÄNE</a:t>
            </a:r>
          </a:p>
          <a:p>
            <a:pPr algn="ctr"/>
            <a:r>
              <a:rPr lang="en-GB" sz="2800" b="1" i="1" dirty="0"/>
              <a:t>AVASÕNAD</a:t>
            </a:r>
          </a:p>
          <a:p>
            <a:pPr algn="ctr"/>
            <a:r>
              <a:rPr lang="en-GB" sz="2800" b="1" i="1" dirty="0"/>
              <a:t>VILJANDI, 29.09.2022</a:t>
            </a:r>
          </a:p>
        </p:txBody>
      </p:sp>
      <p:pic>
        <p:nvPicPr>
          <p:cNvPr id="56" name="Google Shape;56;p13"/>
          <p:cNvPicPr preferRelativeResize="0"/>
          <p:nvPr/>
        </p:nvPicPr>
        <p:blipFill>
          <a:blip r:embed="rId3">
            <a:alphaModFix/>
          </a:blip>
          <a:stretch>
            <a:fillRect/>
          </a:stretch>
        </p:blipFill>
        <p:spPr>
          <a:xfrm>
            <a:off x="8705833" y="4916435"/>
            <a:ext cx="3070567" cy="1805600"/>
          </a:xfrm>
          <a:prstGeom prst="rect">
            <a:avLst/>
          </a:prstGeom>
          <a:noFill/>
          <a:ln>
            <a:noFill/>
          </a:ln>
        </p:spPr>
      </p:pic>
      <p:pic>
        <p:nvPicPr>
          <p:cNvPr id="57" name="Google Shape;57;p13"/>
          <p:cNvPicPr preferRelativeResize="0"/>
          <p:nvPr/>
        </p:nvPicPr>
        <p:blipFill>
          <a:blip r:embed="rId4">
            <a:alphaModFix/>
          </a:blip>
          <a:stretch>
            <a:fillRect/>
          </a:stretch>
        </p:blipFill>
        <p:spPr>
          <a:xfrm>
            <a:off x="201695" y="5402437"/>
            <a:ext cx="5194200" cy="11376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971BA-1C93-4E5D-BB53-0D8F606A38C3}"/>
              </a:ext>
            </a:extLst>
          </p:cNvPr>
          <p:cNvSpPr>
            <a:spLocks noGrp="1"/>
          </p:cNvSpPr>
          <p:nvPr>
            <p:ph type="title"/>
          </p:nvPr>
        </p:nvSpPr>
        <p:spPr>
          <a:xfrm>
            <a:off x="677334" y="609599"/>
            <a:ext cx="8596668" cy="1618527"/>
          </a:xfrm>
        </p:spPr>
        <p:txBody>
          <a:bodyPr>
            <a:normAutofit fontScale="90000"/>
          </a:bodyPr>
          <a:lstStyle/>
          <a:p>
            <a:pPr algn="ctr"/>
            <a:r>
              <a:rPr lang="en-US" b="1" dirty="0" err="1"/>
              <a:t>Koos</a:t>
            </a:r>
            <a:r>
              <a:rPr lang="en-US" b="1" dirty="0"/>
              <a:t> </a:t>
            </a:r>
            <a:r>
              <a:rPr lang="en-US" b="1" dirty="0" err="1"/>
              <a:t>oleme</a:t>
            </a:r>
            <a:r>
              <a:rPr lang="en-US" b="1" dirty="0"/>
              <a:t> </a:t>
            </a:r>
            <a:r>
              <a:rPr lang="en-US" b="1" dirty="0" err="1"/>
              <a:t>tugevamad</a:t>
            </a:r>
            <a:r>
              <a:rPr lang="en-US" b="1" dirty="0"/>
              <a:t>, </a:t>
            </a:r>
            <a:r>
              <a:rPr lang="en-US" b="1" dirty="0" err="1"/>
              <a:t>koostöö</a:t>
            </a:r>
            <a:r>
              <a:rPr lang="en-US" b="1" dirty="0"/>
              <a:t> </a:t>
            </a:r>
            <a:r>
              <a:rPr lang="en-US" b="1" dirty="0" err="1"/>
              <a:t>annab</a:t>
            </a:r>
            <a:r>
              <a:rPr lang="en-US" b="1" dirty="0"/>
              <a:t> </a:t>
            </a:r>
            <a:r>
              <a:rPr lang="en-US" b="1" dirty="0" err="1"/>
              <a:t>uusi</a:t>
            </a:r>
            <a:r>
              <a:rPr lang="en-US" b="1" dirty="0"/>
              <a:t> </a:t>
            </a:r>
            <a:r>
              <a:rPr lang="en-US" b="1" dirty="0" err="1"/>
              <a:t>ideid</a:t>
            </a:r>
            <a:r>
              <a:rPr lang="en-US" b="1" dirty="0"/>
              <a:t> </a:t>
            </a:r>
            <a:r>
              <a:rPr lang="en-US" b="1" dirty="0" err="1"/>
              <a:t>ning</a:t>
            </a:r>
            <a:r>
              <a:rPr lang="en-US" b="1" dirty="0"/>
              <a:t> </a:t>
            </a:r>
            <a:r>
              <a:rPr lang="en-US" b="1" dirty="0" err="1"/>
              <a:t>energiat</a:t>
            </a:r>
            <a:r>
              <a:rPr lang="en-US" b="1" dirty="0"/>
              <a:t>, et </a:t>
            </a:r>
            <a:r>
              <a:rPr lang="en-US" b="1" dirty="0" err="1"/>
              <a:t>uutele</a:t>
            </a:r>
            <a:r>
              <a:rPr lang="en-US" b="1" dirty="0"/>
              <a:t> </a:t>
            </a:r>
            <a:r>
              <a:rPr lang="en-US" b="1" dirty="0" err="1"/>
              <a:t>väljakutsetele</a:t>
            </a:r>
            <a:r>
              <a:rPr lang="en-US" b="1" dirty="0"/>
              <a:t> </a:t>
            </a:r>
            <a:r>
              <a:rPr lang="en-US" b="1" dirty="0" err="1"/>
              <a:t>vastata</a:t>
            </a:r>
            <a:r>
              <a:rPr lang="en-US" b="1" dirty="0"/>
              <a:t>…</a:t>
            </a:r>
            <a:endParaRPr lang="et-EE" b="1" dirty="0"/>
          </a:p>
        </p:txBody>
      </p:sp>
      <p:sp>
        <p:nvSpPr>
          <p:cNvPr id="3" name="Content Placeholder 2">
            <a:extLst>
              <a:ext uri="{FF2B5EF4-FFF2-40B4-BE49-F238E27FC236}">
                <a16:creationId xmlns:a16="http://schemas.microsoft.com/office/drawing/2014/main" id="{D7E18881-8940-40A0-90F5-DF0B0AA51E48}"/>
              </a:ext>
            </a:extLst>
          </p:cNvPr>
          <p:cNvSpPr>
            <a:spLocks noGrp="1"/>
          </p:cNvSpPr>
          <p:nvPr>
            <p:ph idx="1"/>
          </p:nvPr>
        </p:nvSpPr>
        <p:spPr>
          <a:xfrm>
            <a:off x="677334" y="2160589"/>
            <a:ext cx="8596668" cy="4425406"/>
          </a:xfrm>
        </p:spPr>
        <p:txBody>
          <a:bodyPr>
            <a:normAutofit lnSpcReduction="10000"/>
          </a:bodyPr>
          <a:lstStyle/>
          <a:p>
            <a:endParaRPr lang="en-US" dirty="0"/>
          </a:p>
          <a:p>
            <a:pPr algn="just"/>
            <a:r>
              <a:rPr lang="en-US" sz="2400" b="1" dirty="0"/>
              <a:t>MAAILM ON MUUTUNUD - NÜÜD TULEB KA MEIL MUUTUDA, NII RIIGIL, KOHALIKUL OMAVALITSUSEL, ÜLIKOOLIL- IGAÜHEL MEIST</a:t>
            </a:r>
          </a:p>
          <a:p>
            <a:pPr algn="just"/>
            <a:r>
              <a:rPr lang="en-US" sz="2400" b="1" dirty="0"/>
              <a:t>UUED VÄLJAKUTSED – UUED LAHENDUSTEED, NÄITEKS:</a:t>
            </a:r>
          </a:p>
          <a:p>
            <a:pPr algn="just"/>
            <a:r>
              <a:rPr lang="et-EE" sz="2400" b="1" dirty="0"/>
              <a:t>Rahandusministeerium sai valmis energia kokkuhoidmise juhised riigiasutustele, soovitades muu hulgas, et reedeti võiks töötada kodus, kontoris tuleks käsi pesta külma veega ning toatemperatuur võiks jääda alla 21 kraadi. Tallinna tehnikaülikooli professori </a:t>
            </a:r>
            <a:r>
              <a:rPr lang="et-EE" sz="2400" b="1" dirty="0" err="1"/>
              <a:t>Jarek</a:t>
            </a:r>
            <a:r>
              <a:rPr lang="et-EE" sz="2400" b="1" dirty="0"/>
              <a:t> Kurnitski sõnul on paljud Eesti avalikud hooned </a:t>
            </a:r>
            <a:r>
              <a:rPr lang="et-EE" sz="2400" b="1" dirty="0" err="1"/>
              <a:t>üleköetud</a:t>
            </a:r>
            <a:r>
              <a:rPr lang="et-EE" sz="2400" b="1" dirty="0"/>
              <a:t>.</a:t>
            </a:r>
            <a:endParaRPr lang="en-US" sz="2400" b="1" dirty="0"/>
          </a:p>
        </p:txBody>
      </p:sp>
    </p:spTree>
    <p:extLst>
      <p:ext uri="{BB962C8B-B14F-4D97-AF65-F5344CB8AC3E}">
        <p14:creationId xmlns:p14="http://schemas.microsoft.com/office/powerpoint/2010/main" val="3715574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C9DDCF0-4137-4600-B441-461864D0010C}"/>
              </a:ext>
            </a:extLst>
          </p:cNvPr>
          <p:cNvSpPr>
            <a:spLocks noGrp="1"/>
          </p:cNvSpPr>
          <p:nvPr>
            <p:ph type="title"/>
          </p:nvPr>
        </p:nvSpPr>
        <p:spPr/>
        <p:txBody>
          <a:bodyPr>
            <a:normAutofit fontScale="90000"/>
          </a:bodyPr>
          <a:lstStyle/>
          <a:p>
            <a:pPr algn="ctr">
              <a:defRPr/>
            </a:pPr>
            <a:r>
              <a:rPr lang="en-US" sz="3600" b="1" dirty="0"/>
              <a:t>MÕTLEME VEEL…</a:t>
            </a:r>
            <a:br>
              <a:rPr lang="en-US" sz="3600" b="1" dirty="0"/>
            </a:br>
            <a:r>
              <a:rPr lang="et-EE" sz="3100" b="0" i="0" u="sng" dirty="0" err="1">
                <a:solidFill>
                  <a:srgbClr val="4007A2"/>
                </a:solidFill>
                <a:effectLst/>
                <a:latin typeface="Roboto" panose="02000000000000000000" pitchFamily="2" charset="0"/>
                <a:hlinkClick r:id="rId2"/>
              </a:rPr>
              <a:t>Michio</a:t>
            </a:r>
            <a:r>
              <a:rPr lang="et-EE" sz="3100" b="0" i="0" u="sng" dirty="0">
                <a:solidFill>
                  <a:srgbClr val="4007A2"/>
                </a:solidFill>
                <a:effectLst/>
                <a:latin typeface="Roboto" panose="02000000000000000000" pitchFamily="2" charset="0"/>
                <a:hlinkClick r:id="rId2"/>
              </a:rPr>
              <a:t> Kaku</a:t>
            </a:r>
            <a:r>
              <a:rPr lang="en-US" sz="3100" b="0" i="0" u="sng" dirty="0">
                <a:solidFill>
                  <a:srgbClr val="4007A2"/>
                </a:solidFill>
                <a:effectLst/>
                <a:latin typeface="Roboto" panose="02000000000000000000" pitchFamily="2" charset="0"/>
              </a:rPr>
              <a:t>: </a:t>
            </a:r>
            <a:r>
              <a:rPr lang="en-US" sz="3100" b="1" dirty="0"/>
              <a:t>INIMESE AJU … ON KÕIGE KEERUKAM OBJEKT MEILE TEADAOLEVAS UNIVERSUMIS</a:t>
            </a:r>
            <a:endParaRPr lang="et-EE" sz="3100" b="1" dirty="0"/>
          </a:p>
        </p:txBody>
      </p:sp>
      <p:pic>
        <p:nvPicPr>
          <p:cNvPr id="132099" name="Picture 2" descr="Võib olla pilt järgmisest: 1 isik ja tekst sisuga: ScienceAtademy 21096 The human brain has 100 billion neurons, each neuron connected to 10,000 other neurons. Sitting on your shoulders is the most complicated object in the known universe.">
            <a:extLst>
              <a:ext uri="{FF2B5EF4-FFF2-40B4-BE49-F238E27FC236}">
                <a16:creationId xmlns:a16="http://schemas.microsoft.com/office/drawing/2014/main" id="{01A06A8C-F696-1531-4428-0942DFAB793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839165" y="2160588"/>
            <a:ext cx="8738886" cy="4552728"/>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8F0E8-1CA8-7C3A-D6B6-ECE575BA65AA}"/>
              </a:ext>
            </a:extLst>
          </p:cNvPr>
          <p:cNvSpPr>
            <a:spLocks noGrp="1"/>
          </p:cNvSpPr>
          <p:nvPr>
            <p:ph type="title"/>
          </p:nvPr>
        </p:nvSpPr>
        <p:spPr>
          <a:xfrm>
            <a:off x="838200" y="365125"/>
            <a:ext cx="10515600" cy="1509974"/>
          </a:xfrm>
        </p:spPr>
        <p:txBody>
          <a:bodyPr>
            <a:normAutofit fontScale="90000"/>
          </a:bodyPr>
          <a:lstStyle/>
          <a:p>
            <a:pPr algn="ctr"/>
            <a:r>
              <a:rPr lang="en-US" b="1" dirty="0"/>
              <a:t>HOIAME EESTI KOHALIKKU OMAVALITSUST JA OMAVALITSUSPÄEVA, NÜÜD KA OVP LIPPU KÕRGEL – EES OOTAVAD OVP RAE VALLAS, VÕRUMAAL …</a:t>
            </a:r>
            <a:endParaRPr lang="et-EE" b="1" dirty="0"/>
          </a:p>
        </p:txBody>
      </p:sp>
      <p:pic>
        <p:nvPicPr>
          <p:cNvPr id="4" name="Content Placeholder 6" descr="pilt">
            <a:extLst>
              <a:ext uri="{FF2B5EF4-FFF2-40B4-BE49-F238E27FC236}">
                <a16:creationId xmlns:a16="http://schemas.microsoft.com/office/drawing/2014/main" id="{5FABBC0E-19FC-F595-FCE7-96BEEE109F84}"/>
              </a:ext>
            </a:extLst>
          </p:cNvPr>
          <p:cNvPicPr>
            <a:picLocks noGrp="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677863" y="2497764"/>
            <a:ext cx="8596312" cy="3207085"/>
          </a:xfrm>
        </p:spPr>
      </p:pic>
    </p:spTree>
    <p:extLst>
      <p:ext uri="{BB962C8B-B14F-4D97-AF65-F5344CB8AC3E}">
        <p14:creationId xmlns:p14="http://schemas.microsoft.com/office/powerpoint/2010/main" val="38598330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t" sz="7200" b="1" dirty="0"/>
              <a:t>SUUR TÄNU</a:t>
            </a:r>
            <a:r>
              <a:rPr lang="en-US" sz="7200" b="1" dirty="0"/>
              <a:t>!</a:t>
            </a:r>
            <a:endParaRPr lang="et-EE" sz="7200" b="1" dirty="0"/>
          </a:p>
        </p:txBody>
      </p:sp>
      <p:sp>
        <p:nvSpPr>
          <p:cNvPr id="3" name="Content Placeholder 2"/>
          <p:cNvSpPr>
            <a:spLocks noGrp="1"/>
          </p:cNvSpPr>
          <p:nvPr>
            <p:ph idx="1"/>
          </p:nvPr>
        </p:nvSpPr>
        <p:spPr/>
        <p:txBody>
          <a:bodyPr>
            <a:normAutofit fontScale="92500" lnSpcReduction="20000"/>
          </a:bodyPr>
          <a:lstStyle/>
          <a:p>
            <a:pPr marL="0" indent="0" algn="ctr">
              <a:buNone/>
            </a:pPr>
            <a:endParaRPr lang="et" sz="2800" b="1" dirty="0"/>
          </a:p>
          <a:p>
            <a:pPr marL="0" lvl="0" indent="0" algn="ctr">
              <a:spcBef>
                <a:spcPts val="0"/>
              </a:spcBef>
              <a:spcAft>
                <a:spcPts val="1600"/>
              </a:spcAft>
              <a:buNone/>
            </a:pPr>
            <a:r>
              <a:rPr lang="et" sz="3500" b="1" dirty="0">
                <a:solidFill>
                  <a:srgbClr val="000000"/>
                </a:solidFill>
                <a:latin typeface="Lato"/>
                <a:ea typeface="Lato"/>
                <a:cs typeface="Lato"/>
                <a:sym typeface="Lato"/>
              </a:rPr>
              <a:t>Täna</a:t>
            </a:r>
            <a:r>
              <a:rPr lang="en-US" sz="3500" b="1" dirty="0">
                <a:solidFill>
                  <a:srgbClr val="000000"/>
                </a:solidFill>
                <a:latin typeface="Lato"/>
                <a:ea typeface="Lato"/>
                <a:cs typeface="Lato"/>
                <a:sym typeface="Lato"/>
              </a:rPr>
              <a:t>me</a:t>
            </a:r>
            <a:r>
              <a:rPr lang="et" sz="3500" b="1" dirty="0">
                <a:solidFill>
                  <a:srgbClr val="000000"/>
                </a:solidFill>
                <a:latin typeface="Lato"/>
                <a:ea typeface="Lato"/>
                <a:cs typeface="Lato"/>
                <a:sym typeface="Lato"/>
              </a:rPr>
              <a:t> veelkord kaaskorraldajaid, esinejaid, moderaatoreid ning osalejaid!</a:t>
            </a:r>
          </a:p>
          <a:p>
            <a:pPr marL="0" lvl="0" indent="0" algn="ctr">
              <a:spcBef>
                <a:spcPts val="0"/>
              </a:spcBef>
              <a:spcAft>
                <a:spcPts val="1600"/>
              </a:spcAft>
              <a:buNone/>
            </a:pPr>
            <a:endParaRPr lang="en-US" sz="3500" b="1" dirty="0">
              <a:solidFill>
                <a:srgbClr val="000000"/>
              </a:solidFill>
              <a:latin typeface="Lato"/>
              <a:ea typeface="Lato"/>
              <a:cs typeface="Lato"/>
              <a:sym typeface="Lato"/>
            </a:endParaRPr>
          </a:p>
          <a:p>
            <a:pPr marL="0" lvl="0" indent="0" algn="ctr">
              <a:spcBef>
                <a:spcPts val="0"/>
              </a:spcBef>
              <a:spcAft>
                <a:spcPts val="1600"/>
              </a:spcAft>
              <a:buNone/>
            </a:pPr>
            <a:r>
              <a:rPr lang="et" sz="3500" b="1" dirty="0">
                <a:solidFill>
                  <a:srgbClr val="000000"/>
                </a:solidFill>
                <a:latin typeface="Lato"/>
                <a:ea typeface="Lato"/>
                <a:cs typeface="Lato"/>
                <a:sym typeface="Lato"/>
              </a:rPr>
              <a:t>SUUR TÄNU</a:t>
            </a:r>
            <a:r>
              <a:rPr lang="en-US" sz="3500" b="1" dirty="0">
                <a:solidFill>
                  <a:srgbClr val="000000"/>
                </a:solidFill>
                <a:latin typeface="Lato"/>
                <a:ea typeface="Lato"/>
                <a:cs typeface="Lato"/>
                <a:sym typeface="Lato"/>
              </a:rPr>
              <a:t> VILJANDI!!!</a:t>
            </a:r>
            <a:br>
              <a:rPr lang="et" sz="3500" dirty="0">
                <a:solidFill>
                  <a:srgbClr val="000000"/>
                </a:solidFill>
                <a:latin typeface="Lato"/>
                <a:ea typeface="Lato"/>
                <a:cs typeface="Lato"/>
                <a:sym typeface="Lato"/>
              </a:rPr>
            </a:br>
            <a:endParaRPr lang="et" sz="3500" dirty="0">
              <a:solidFill>
                <a:srgbClr val="000000"/>
              </a:solidFill>
              <a:latin typeface="Lato"/>
              <a:ea typeface="Lato"/>
              <a:cs typeface="Lato"/>
              <a:sym typeface="Lato"/>
            </a:endParaRPr>
          </a:p>
          <a:p>
            <a:pPr marL="0" indent="0" algn="ctr">
              <a:spcAft>
                <a:spcPts val="1600"/>
              </a:spcAft>
              <a:buNone/>
            </a:pPr>
            <a:r>
              <a:rPr lang="et-EE" sz="3500" b="1" dirty="0">
                <a:solidFill>
                  <a:schemeClr val="tx1"/>
                </a:solidFill>
              </a:rPr>
              <a:t>EDUKAID OMAVALITSUSPÄEVI!</a:t>
            </a:r>
          </a:p>
          <a:p>
            <a:endParaRPr lang="et" dirty="0"/>
          </a:p>
          <a:p>
            <a:endParaRPr lang="et-EE" dirty="0"/>
          </a:p>
        </p:txBody>
      </p:sp>
    </p:spTree>
    <p:extLst>
      <p:ext uri="{BB962C8B-B14F-4D97-AF65-F5344CB8AC3E}">
        <p14:creationId xmlns:p14="http://schemas.microsoft.com/office/powerpoint/2010/main" val="51099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473724"/>
          </a:xfrm>
        </p:spPr>
        <p:txBody>
          <a:bodyPr>
            <a:noAutofit/>
          </a:bodyPr>
          <a:lstStyle/>
          <a:p>
            <a:pPr algn="ctr"/>
            <a:r>
              <a:rPr lang="et-EE" sz="4000" b="1" dirty="0"/>
              <a:t>PALJU ÕNNE</a:t>
            </a:r>
            <a:r>
              <a:rPr lang="en-US" sz="4000" b="1" dirty="0"/>
              <a:t> EESTI VII OVP VALLAD &amp;</a:t>
            </a:r>
            <a:r>
              <a:rPr lang="et-EE" sz="4000" b="1" dirty="0"/>
              <a:t> LINNAD</a:t>
            </a:r>
            <a:r>
              <a:rPr lang="en-US" sz="4000" b="1" dirty="0"/>
              <a:t>, EDU KAASTEELISTELE </a:t>
            </a:r>
            <a:endParaRPr lang="et-EE" sz="4000" b="1" dirty="0"/>
          </a:p>
        </p:txBody>
      </p:sp>
      <p:sp>
        <p:nvSpPr>
          <p:cNvPr id="3" name="Content Placeholder 2"/>
          <p:cNvSpPr>
            <a:spLocks noGrp="1"/>
          </p:cNvSpPr>
          <p:nvPr>
            <p:ph idx="1"/>
          </p:nvPr>
        </p:nvSpPr>
        <p:spPr>
          <a:xfrm>
            <a:off x="677334" y="2160589"/>
            <a:ext cx="8596668" cy="4397374"/>
          </a:xfrm>
        </p:spPr>
        <p:txBody>
          <a:bodyPr>
            <a:normAutofit fontScale="77500" lnSpcReduction="20000"/>
          </a:bodyPr>
          <a:lstStyle/>
          <a:p>
            <a:pPr algn="just"/>
            <a:r>
              <a:rPr lang="en-US" sz="3200" b="1" dirty="0" err="1">
                <a:solidFill>
                  <a:schemeClr val="tx1"/>
                </a:solidFill>
              </a:rPr>
              <a:t>Südamlik</a:t>
            </a:r>
            <a:r>
              <a:rPr lang="en-US" sz="3200" b="1" dirty="0">
                <a:solidFill>
                  <a:schemeClr val="tx1"/>
                </a:solidFill>
              </a:rPr>
              <a:t> </a:t>
            </a:r>
            <a:r>
              <a:rPr lang="en-US" sz="3200" b="1" dirty="0" err="1">
                <a:solidFill>
                  <a:schemeClr val="tx1"/>
                </a:solidFill>
              </a:rPr>
              <a:t>tänu</a:t>
            </a:r>
            <a:r>
              <a:rPr lang="en-US" sz="3200" b="1" dirty="0">
                <a:solidFill>
                  <a:schemeClr val="tx1"/>
                </a:solidFill>
              </a:rPr>
              <a:t> </a:t>
            </a:r>
            <a:r>
              <a:rPr lang="en-US" sz="3200" b="1" dirty="0" err="1">
                <a:solidFill>
                  <a:schemeClr val="tx1"/>
                </a:solidFill>
              </a:rPr>
              <a:t>kõigile</a:t>
            </a:r>
            <a:r>
              <a:rPr lang="en-US" sz="3200" b="1" dirty="0">
                <a:solidFill>
                  <a:schemeClr val="tx1"/>
                </a:solidFill>
              </a:rPr>
              <a:t> OVP </a:t>
            </a:r>
            <a:r>
              <a:rPr lang="en-US" sz="3200" b="1" dirty="0" err="1">
                <a:solidFill>
                  <a:schemeClr val="tx1"/>
                </a:solidFill>
              </a:rPr>
              <a:t>korralduskomitee</a:t>
            </a:r>
            <a:r>
              <a:rPr lang="en-US" sz="3200" b="1" dirty="0">
                <a:solidFill>
                  <a:schemeClr val="tx1"/>
                </a:solidFill>
              </a:rPr>
              <a:t> </a:t>
            </a:r>
            <a:r>
              <a:rPr lang="en-US" sz="3200" b="1" dirty="0" err="1">
                <a:solidFill>
                  <a:schemeClr val="tx1"/>
                </a:solidFill>
              </a:rPr>
              <a:t>liikmetele</a:t>
            </a:r>
            <a:r>
              <a:rPr lang="en-US" sz="3200" b="1" dirty="0">
                <a:solidFill>
                  <a:schemeClr val="tx1"/>
                </a:solidFill>
              </a:rPr>
              <a:t> </a:t>
            </a:r>
            <a:r>
              <a:rPr lang="en-US" sz="3200" b="1" dirty="0" err="1">
                <a:solidFill>
                  <a:schemeClr val="tx1"/>
                </a:solidFill>
              </a:rPr>
              <a:t>ning</a:t>
            </a:r>
            <a:r>
              <a:rPr lang="en-US" sz="3200" b="1" dirty="0">
                <a:solidFill>
                  <a:schemeClr val="tx1"/>
                </a:solidFill>
              </a:rPr>
              <a:t> </a:t>
            </a:r>
            <a:r>
              <a:rPr lang="en-US" sz="3200" b="1" dirty="0" err="1">
                <a:solidFill>
                  <a:schemeClr val="tx1"/>
                </a:solidFill>
              </a:rPr>
              <a:t>insitutsioonidele</a:t>
            </a:r>
            <a:r>
              <a:rPr lang="en-US" sz="3200" b="1" dirty="0">
                <a:solidFill>
                  <a:schemeClr val="tx1"/>
                </a:solidFill>
              </a:rPr>
              <a:t>;</a:t>
            </a:r>
          </a:p>
          <a:p>
            <a:pPr algn="just"/>
            <a:r>
              <a:rPr lang="en-US" sz="3200" b="1" dirty="0" err="1">
                <a:solidFill>
                  <a:schemeClr val="tx1"/>
                </a:solidFill>
              </a:rPr>
              <a:t>Tänusõnad</a:t>
            </a:r>
            <a:r>
              <a:rPr lang="en-US" sz="3200" b="1" dirty="0">
                <a:solidFill>
                  <a:schemeClr val="tx1"/>
                </a:solidFill>
              </a:rPr>
              <a:t> </a:t>
            </a:r>
            <a:r>
              <a:rPr lang="en-US" sz="3200" b="1" dirty="0" err="1"/>
              <a:t>Viljandi</a:t>
            </a:r>
            <a:r>
              <a:rPr lang="en-US" sz="3200" b="1" dirty="0">
                <a:solidFill>
                  <a:schemeClr val="tx1"/>
                </a:solidFill>
              </a:rPr>
              <a:t> </a:t>
            </a:r>
            <a:r>
              <a:rPr lang="en-US" sz="3200" b="1" dirty="0" err="1">
                <a:solidFill>
                  <a:schemeClr val="tx1"/>
                </a:solidFill>
              </a:rPr>
              <a:t>linna</a:t>
            </a:r>
            <a:r>
              <a:rPr lang="en-US" sz="3200" b="1" dirty="0">
                <a:solidFill>
                  <a:schemeClr val="tx1"/>
                </a:solidFill>
              </a:rPr>
              <a:t> ja </a:t>
            </a:r>
            <a:r>
              <a:rPr lang="en-US" sz="3200" b="1" dirty="0" err="1">
                <a:solidFill>
                  <a:schemeClr val="tx1"/>
                </a:solidFill>
              </a:rPr>
              <a:t>maakonna</a:t>
            </a:r>
            <a:r>
              <a:rPr lang="en-US" sz="3200" b="1" dirty="0">
                <a:solidFill>
                  <a:schemeClr val="tx1"/>
                </a:solidFill>
              </a:rPr>
              <a:t> </a:t>
            </a:r>
            <a:r>
              <a:rPr lang="en-US" sz="3200" b="1" dirty="0" err="1">
                <a:solidFill>
                  <a:schemeClr val="tx1"/>
                </a:solidFill>
              </a:rPr>
              <a:t>juhtide</a:t>
            </a:r>
            <a:r>
              <a:rPr lang="en-US" sz="3200" b="1" dirty="0">
                <a:solidFill>
                  <a:schemeClr val="tx1"/>
                </a:solidFill>
              </a:rPr>
              <a:t> ja </a:t>
            </a:r>
            <a:r>
              <a:rPr lang="en-US" sz="3200" b="1" dirty="0" err="1">
                <a:solidFill>
                  <a:schemeClr val="tx1"/>
                </a:solidFill>
              </a:rPr>
              <a:t>töötajatele</a:t>
            </a:r>
            <a:r>
              <a:rPr lang="en-US" sz="3200" b="1" dirty="0">
                <a:solidFill>
                  <a:schemeClr val="tx1"/>
                </a:solidFill>
              </a:rPr>
              <a:t>, </a:t>
            </a:r>
            <a:r>
              <a:rPr lang="en-US" sz="3200" b="1" dirty="0" err="1">
                <a:solidFill>
                  <a:schemeClr val="tx1"/>
                </a:solidFill>
              </a:rPr>
              <a:t>kes</a:t>
            </a:r>
            <a:r>
              <a:rPr lang="en-US" sz="3200" b="1" dirty="0">
                <a:solidFill>
                  <a:schemeClr val="tx1"/>
                </a:solidFill>
              </a:rPr>
              <a:t> </a:t>
            </a:r>
            <a:r>
              <a:rPr lang="en-US" sz="3200" b="1" dirty="0" err="1">
                <a:solidFill>
                  <a:schemeClr val="tx1"/>
                </a:solidFill>
              </a:rPr>
              <a:t>väga</a:t>
            </a:r>
            <a:r>
              <a:rPr lang="en-US" sz="3200" b="1" dirty="0">
                <a:solidFill>
                  <a:schemeClr val="tx1"/>
                </a:solidFill>
              </a:rPr>
              <a:t> </a:t>
            </a:r>
            <a:r>
              <a:rPr lang="en-US" sz="3200" b="1" dirty="0" err="1">
                <a:solidFill>
                  <a:schemeClr val="tx1"/>
                </a:solidFill>
              </a:rPr>
              <a:t>palju</a:t>
            </a:r>
            <a:r>
              <a:rPr lang="en-US" sz="3200" b="1" dirty="0">
                <a:solidFill>
                  <a:schemeClr val="tx1"/>
                </a:solidFill>
              </a:rPr>
              <a:t> </a:t>
            </a:r>
            <a:r>
              <a:rPr lang="en-US" sz="3200" b="1" dirty="0" err="1">
                <a:solidFill>
                  <a:schemeClr val="tx1"/>
                </a:solidFill>
              </a:rPr>
              <a:t>panustanud</a:t>
            </a:r>
            <a:r>
              <a:rPr lang="en-US" sz="3200" b="1" dirty="0">
                <a:solidFill>
                  <a:schemeClr val="tx1"/>
                </a:solidFill>
              </a:rPr>
              <a:t> OVP </a:t>
            </a:r>
            <a:r>
              <a:rPr lang="en-US" sz="3200" b="1" dirty="0" err="1">
                <a:solidFill>
                  <a:schemeClr val="tx1"/>
                </a:solidFill>
              </a:rPr>
              <a:t>ettevalmistamisse</a:t>
            </a:r>
            <a:r>
              <a:rPr lang="en-US" sz="3200" b="1" dirty="0">
                <a:solidFill>
                  <a:schemeClr val="tx1"/>
                </a:solidFill>
              </a:rPr>
              <a:t> ja </a:t>
            </a:r>
            <a:r>
              <a:rPr lang="en-US" sz="3200" b="1" dirty="0" err="1">
                <a:solidFill>
                  <a:schemeClr val="tx1"/>
                </a:solidFill>
              </a:rPr>
              <a:t>korraldamisse</a:t>
            </a:r>
            <a:endParaRPr lang="en-US" sz="3200" b="1" dirty="0">
              <a:solidFill>
                <a:schemeClr val="tx1"/>
              </a:solidFill>
            </a:endParaRPr>
          </a:p>
          <a:p>
            <a:pPr algn="just"/>
            <a:r>
              <a:rPr lang="en-US" sz="3200" b="1" dirty="0" err="1"/>
              <a:t>S</a:t>
            </a:r>
            <a:r>
              <a:rPr lang="en-US" sz="3200" b="1" dirty="0" err="1">
                <a:solidFill>
                  <a:schemeClr val="tx1"/>
                </a:solidFill>
              </a:rPr>
              <a:t>uur</a:t>
            </a:r>
            <a:r>
              <a:rPr lang="en-US" sz="3200" b="1" dirty="0">
                <a:solidFill>
                  <a:schemeClr val="tx1"/>
                </a:solidFill>
              </a:rPr>
              <a:t> </a:t>
            </a:r>
            <a:r>
              <a:rPr lang="en-US" sz="3200" b="1" dirty="0" err="1">
                <a:solidFill>
                  <a:schemeClr val="tx1"/>
                </a:solidFill>
              </a:rPr>
              <a:t>tänu</a:t>
            </a:r>
            <a:r>
              <a:rPr lang="en-US" sz="3200" b="1" dirty="0">
                <a:solidFill>
                  <a:schemeClr val="tx1"/>
                </a:solidFill>
              </a:rPr>
              <a:t> </a:t>
            </a:r>
            <a:r>
              <a:rPr lang="en-US" sz="3200" b="1" dirty="0" err="1">
                <a:solidFill>
                  <a:schemeClr val="tx1"/>
                </a:solidFill>
              </a:rPr>
              <a:t>kõigile</a:t>
            </a:r>
            <a:r>
              <a:rPr lang="en-US" sz="3200" b="1" dirty="0">
                <a:solidFill>
                  <a:schemeClr val="tx1"/>
                </a:solidFill>
              </a:rPr>
              <a:t> </a:t>
            </a:r>
            <a:r>
              <a:rPr lang="en-US" sz="3200" b="1" dirty="0" err="1">
                <a:solidFill>
                  <a:schemeClr val="tx1"/>
                </a:solidFill>
              </a:rPr>
              <a:t>OVPst</a:t>
            </a:r>
            <a:r>
              <a:rPr lang="en-US" sz="3200" b="1" dirty="0">
                <a:solidFill>
                  <a:schemeClr val="tx1"/>
                </a:solidFill>
              </a:rPr>
              <a:t> </a:t>
            </a:r>
            <a:r>
              <a:rPr lang="en-US" sz="3200" b="1" dirty="0" err="1">
                <a:solidFill>
                  <a:schemeClr val="tx1"/>
                </a:solidFill>
              </a:rPr>
              <a:t>osavõtjatele</a:t>
            </a:r>
            <a:r>
              <a:rPr lang="en-US" sz="3200" b="1" dirty="0">
                <a:solidFill>
                  <a:schemeClr val="tx1"/>
                </a:solidFill>
              </a:rPr>
              <a:t>, </a:t>
            </a:r>
            <a:r>
              <a:rPr lang="en-US" sz="3200" b="1" dirty="0" err="1">
                <a:solidFill>
                  <a:schemeClr val="tx1"/>
                </a:solidFill>
              </a:rPr>
              <a:t>sh</a:t>
            </a:r>
            <a:r>
              <a:rPr lang="en-US" sz="3200" b="1" dirty="0">
                <a:solidFill>
                  <a:schemeClr val="tx1"/>
                </a:solidFill>
              </a:rPr>
              <a:t> </a:t>
            </a:r>
            <a:r>
              <a:rPr lang="en-US" sz="3200" b="1" dirty="0" err="1">
                <a:solidFill>
                  <a:schemeClr val="tx1"/>
                </a:solidFill>
              </a:rPr>
              <a:t>esinejatele</a:t>
            </a:r>
            <a:r>
              <a:rPr lang="en-US" sz="3200" b="1" dirty="0">
                <a:solidFill>
                  <a:schemeClr val="tx1"/>
                </a:solidFill>
              </a:rPr>
              <a:t> </a:t>
            </a:r>
            <a:r>
              <a:rPr lang="en-US" sz="3200" b="1" dirty="0" err="1">
                <a:solidFill>
                  <a:schemeClr val="tx1"/>
                </a:solidFill>
              </a:rPr>
              <a:t>ning</a:t>
            </a:r>
            <a:r>
              <a:rPr lang="en-US" sz="3200" b="1" dirty="0">
                <a:solidFill>
                  <a:schemeClr val="tx1"/>
                </a:solidFill>
              </a:rPr>
              <a:t> </a:t>
            </a:r>
            <a:r>
              <a:rPr lang="en-US" sz="3200" b="1" dirty="0" err="1">
                <a:solidFill>
                  <a:schemeClr val="tx1"/>
                </a:solidFill>
              </a:rPr>
              <a:t>moderaatoritele</a:t>
            </a:r>
            <a:r>
              <a:rPr lang="en-US" sz="3200" b="1" dirty="0">
                <a:solidFill>
                  <a:schemeClr val="tx1"/>
                </a:solidFill>
              </a:rPr>
              <a:t>;</a:t>
            </a:r>
          </a:p>
          <a:p>
            <a:pPr algn="just"/>
            <a:r>
              <a:rPr lang="en-US" sz="3200" b="1" dirty="0">
                <a:solidFill>
                  <a:srgbClr val="000000"/>
                </a:solidFill>
                <a:effectLst/>
                <a:latin typeface="Times New Roman" panose="02020603050405020304" pitchFamily="18" charset="0"/>
                <a:ea typeface="Times New Roman" panose="02020603050405020304" pitchFamily="18" charset="0"/>
              </a:rPr>
              <a:t>16.11.2021 KOHTUMINE RIIGIKOGU JUHATUSEGA</a:t>
            </a:r>
          </a:p>
          <a:p>
            <a:pPr marL="0" indent="0" algn="just">
              <a:buNone/>
            </a:pPr>
            <a:r>
              <a:rPr lang="et-EE" sz="3200" b="1" dirty="0">
                <a:solidFill>
                  <a:srgbClr val="000000"/>
                </a:solidFill>
                <a:effectLst/>
                <a:latin typeface="Times New Roman" panose="02020603050405020304" pitchFamily="18" charset="0"/>
                <a:ea typeface="Times New Roman" panose="02020603050405020304" pitchFamily="18" charset="0"/>
              </a:rPr>
              <a:t>EESTI OMAVALITSUSPÄEV KUI RIIKLIK TÄHTPÄEV - EESTI VI OMAVALITSUSPÄEVA JA HARJUMAA OMAVALITSUSPÄEVA DEKLARATSIOONIDE ÜLEANDMINE RIIGIKOGU JUHATUSEL</a:t>
            </a:r>
            <a:r>
              <a:rPr lang="en-US" sz="3200" b="1" dirty="0">
                <a:solidFill>
                  <a:srgbClr val="000000"/>
                </a:solidFill>
                <a:effectLst/>
                <a:latin typeface="Times New Roman" panose="02020603050405020304" pitchFamily="18" charset="0"/>
                <a:ea typeface="Times New Roman" panose="02020603050405020304" pitchFamily="18" charset="0"/>
              </a:rPr>
              <a:t>E</a:t>
            </a:r>
            <a:endParaRPr lang="et-EE" sz="3200" dirty="0"/>
          </a:p>
        </p:txBody>
      </p:sp>
    </p:spTree>
    <p:extLst>
      <p:ext uri="{BB962C8B-B14F-4D97-AF65-F5344CB8AC3E}">
        <p14:creationId xmlns:p14="http://schemas.microsoft.com/office/powerpoint/2010/main" val="3532057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A5F2C3-D337-F986-7D5C-B3DE3DBDB829}"/>
              </a:ext>
            </a:extLst>
          </p:cNvPr>
          <p:cNvSpPr>
            <a:spLocks noGrp="1"/>
          </p:cNvSpPr>
          <p:nvPr>
            <p:ph type="title"/>
          </p:nvPr>
        </p:nvSpPr>
        <p:spPr/>
        <p:txBody>
          <a:bodyPr>
            <a:normAutofit fontScale="90000"/>
          </a:bodyPr>
          <a:lstStyle/>
          <a:p>
            <a:pPr algn="ctr"/>
            <a:r>
              <a:rPr lang="fi-FI" sz="2400" b="1" dirty="0">
                <a:effectLst/>
                <a:latin typeface="Times New Roman" panose="02020603050405020304" pitchFamily="18" charset="0"/>
                <a:ea typeface="Times New Roman" panose="02020603050405020304" pitchFamily="18" charset="0"/>
              </a:rPr>
              <a:t>17.01.2022 </a:t>
            </a:r>
            <a:r>
              <a:rPr lang="fi-FI" sz="2400" b="1" dirty="0" err="1">
                <a:effectLst/>
                <a:latin typeface="Times New Roman" panose="02020603050405020304" pitchFamily="18" charset="0"/>
                <a:ea typeface="Times New Roman" panose="02020603050405020304" pitchFamily="18" charset="0"/>
              </a:rPr>
              <a:t>kell</a:t>
            </a:r>
            <a:r>
              <a:rPr lang="fi-FI" sz="2400" b="1" dirty="0">
                <a:effectLst/>
                <a:latin typeface="Times New Roman" panose="02020603050405020304" pitchFamily="18" charset="0"/>
                <a:ea typeface="Times New Roman" panose="02020603050405020304" pitchFamily="18" charset="0"/>
              </a:rPr>
              <a:t> 16.00:Kohtumine </a:t>
            </a:r>
            <a:r>
              <a:rPr lang="fi-FI" sz="2400" b="1" dirty="0" err="1">
                <a:effectLst/>
                <a:latin typeface="Times New Roman" panose="02020603050405020304" pitchFamily="18" charset="0"/>
                <a:ea typeface="Times New Roman" panose="02020603050405020304" pitchFamily="18" charset="0"/>
              </a:rPr>
              <a:t>Aivar</a:t>
            </a:r>
            <a:r>
              <a:rPr lang="fi-FI" sz="2400" b="1" dirty="0">
                <a:effectLst/>
                <a:latin typeface="Times New Roman" panose="02020603050405020304" pitchFamily="18" charset="0"/>
                <a:ea typeface="Times New Roman" panose="02020603050405020304" pitchFamily="18" charset="0"/>
              </a:rPr>
              <a:t> </a:t>
            </a:r>
            <a:r>
              <a:rPr lang="fi-FI" sz="2400" b="1" dirty="0" err="1">
                <a:effectLst/>
                <a:latin typeface="Times New Roman" panose="02020603050405020304" pitchFamily="18" charset="0"/>
                <a:ea typeface="Times New Roman" panose="02020603050405020304" pitchFamily="18" charset="0"/>
              </a:rPr>
              <a:t>Koka</a:t>
            </a:r>
            <a:r>
              <a:rPr lang="fi-FI" sz="2400" b="1" dirty="0">
                <a:effectLst/>
                <a:latin typeface="Times New Roman" panose="02020603050405020304" pitchFamily="18" charset="0"/>
                <a:ea typeface="Times New Roman" panose="02020603050405020304" pitchFamily="18" charset="0"/>
              </a:rPr>
              <a:t>, Helmen </a:t>
            </a:r>
            <a:r>
              <a:rPr lang="fi-FI" sz="2400" b="1" dirty="0" err="1">
                <a:effectLst/>
                <a:latin typeface="Times New Roman" panose="02020603050405020304" pitchFamily="18" charset="0"/>
                <a:ea typeface="Times New Roman" panose="02020603050405020304" pitchFamily="18" charset="0"/>
              </a:rPr>
              <a:t>Küti</a:t>
            </a:r>
            <a:r>
              <a:rPr lang="fi-FI" sz="2400" b="1" dirty="0">
                <a:effectLst/>
                <a:latin typeface="Times New Roman" panose="02020603050405020304" pitchFamily="18" charset="0"/>
                <a:ea typeface="Times New Roman" panose="02020603050405020304" pitchFamily="18" charset="0"/>
              </a:rPr>
              <a:t> ja Tiiu </a:t>
            </a:r>
            <a:r>
              <a:rPr lang="fi-FI" sz="2400" b="1" dirty="0" err="1">
                <a:effectLst/>
                <a:latin typeface="Times New Roman" panose="02020603050405020304" pitchFamily="18" charset="0"/>
                <a:ea typeface="Times New Roman" panose="02020603050405020304" pitchFamily="18" charset="0"/>
              </a:rPr>
              <a:t>Aroga</a:t>
            </a:r>
            <a:br>
              <a:rPr lang="fi-FI" sz="2400" b="1" dirty="0">
                <a:effectLst/>
                <a:latin typeface="Times New Roman" panose="02020603050405020304" pitchFamily="18" charset="0"/>
                <a:ea typeface="Times New Roman" panose="02020603050405020304" pitchFamily="18" charset="0"/>
              </a:rPr>
            </a:br>
            <a:br>
              <a:rPr lang="fi-FI" sz="2400" b="1" dirty="0">
                <a:effectLst/>
                <a:latin typeface="Times New Roman" panose="02020603050405020304" pitchFamily="18" charset="0"/>
                <a:ea typeface="Times New Roman" panose="02020603050405020304" pitchFamily="18" charset="0"/>
              </a:rPr>
            </a:br>
            <a:r>
              <a:rPr lang="fi-FI" sz="2400" b="1" i="0" dirty="0">
                <a:solidFill>
                  <a:srgbClr val="333333"/>
                </a:solidFill>
                <a:effectLst/>
                <a:latin typeface="Open Sans" panose="020B0606030504020204" pitchFamily="34" charset="0"/>
              </a:rPr>
              <a:t>"</a:t>
            </a:r>
            <a:r>
              <a:rPr lang="fi-FI" sz="2400" b="1" i="0" dirty="0" err="1">
                <a:solidFill>
                  <a:srgbClr val="333333"/>
                </a:solidFill>
                <a:effectLst/>
                <a:latin typeface="Open Sans" panose="020B0606030504020204" pitchFamily="34" charset="0"/>
              </a:rPr>
              <a:t>Elule</a:t>
            </a:r>
            <a:r>
              <a:rPr lang="fi-FI" sz="2400" b="1" i="0" dirty="0">
                <a:solidFill>
                  <a:srgbClr val="333333"/>
                </a:solidFill>
                <a:effectLst/>
                <a:latin typeface="Open Sans" panose="020B0606030504020204" pitchFamily="34" charset="0"/>
              </a:rPr>
              <a:t> </a:t>
            </a:r>
            <a:r>
              <a:rPr lang="fi-FI" sz="2400" b="1" i="0" dirty="0" err="1">
                <a:solidFill>
                  <a:srgbClr val="333333"/>
                </a:solidFill>
                <a:effectLst/>
                <a:latin typeface="Open Sans" panose="020B0606030504020204" pitchFamily="34" charset="0"/>
              </a:rPr>
              <a:t>aastaid</a:t>
            </a:r>
            <a:r>
              <a:rPr lang="fi-FI" sz="2400" b="1" i="0" dirty="0">
                <a:solidFill>
                  <a:srgbClr val="333333"/>
                </a:solidFill>
                <a:effectLst/>
                <a:latin typeface="Open Sans" panose="020B0606030504020204" pitchFamily="34" charset="0"/>
              </a:rPr>
              <a:t> ja </a:t>
            </a:r>
            <a:r>
              <a:rPr lang="fi-FI" sz="2400" b="1" i="0" dirty="0" err="1">
                <a:solidFill>
                  <a:srgbClr val="333333"/>
                </a:solidFill>
                <a:effectLst/>
                <a:latin typeface="Open Sans" panose="020B0606030504020204" pitchFamily="34" charset="0"/>
              </a:rPr>
              <a:t>aastatele</a:t>
            </a:r>
            <a:r>
              <a:rPr lang="fi-FI" sz="2400" b="1" i="0" dirty="0">
                <a:solidFill>
                  <a:srgbClr val="333333"/>
                </a:solidFill>
                <a:effectLst/>
                <a:latin typeface="Open Sans" panose="020B0606030504020204" pitchFamily="34" charset="0"/>
              </a:rPr>
              <a:t> </a:t>
            </a:r>
            <a:r>
              <a:rPr lang="fi-FI" sz="2400" b="1" i="0" dirty="0" err="1">
                <a:solidFill>
                  <a:srgbClr val="333333"/>
                </a:solidFill>
                <a:effectLst/>
                <a:latin typeface="Open Sans" panose="020B0606030504020204" pitchFamily="34" charset="0"/>
              </a:rPr>
              <a:t>elu</a:t>
            </a:r>
            <a:r>
              <a:rPr lang="fi-FI" sz="2400" b="1" i="0" dirty="0">
                <a:solidFill>
                  <a:srgbClr val="333333"/>
                </a:solidFill>
                <a:effectLst/>
                <a:latin typeface="Open Sans" panose="020B0606030504020204" pitchFamily="34" charset="0"/>
              </a:rPr>
              <a:t>!"</a:t>
            </a:r>
            <a:br>
              <a:rPr lang="fi-FI" sz="2400" b="0" i="0" dirty="0">
                <a:solidFill>
                  <a:srgbClr val="333333"/>
                </a:solidFill>
                <a:effectLst/>
                <a:latin typeface="Open Sans" panose="020B0606030504020204" pitchFamily="34" charset="0"/>
              </a:rPr>
            </a:br>
            <a:endParaRPr lang="et-EE" sz="2400" b="1" dirty="0"/>
          </a:p>
        </p:txBody>
      </p:sp>
      <p:sp>
        <p:nvSpPr>
          <p:cNvPr id="3" name="Content Placeholder 2">
            <a:extLst>
              <a:ext uri="{FF2B5EF4-FFF2-40B4-BE49-F238E27FC236}">
                <a16:creationId xmlns:a16="http://schemas.microsoft.com/office/drawing/2014/main" id="{6B1A7499-EBCD-7F76-9EAA-3B5A8D74478B}"/>
              </a:ext>
            </a:extLst>
          </p:cNvPr>
          <p:cNvSpPr>
            <a:spLocks noGrp="1"/>
          </p:cNvSpPr>
          <p:nvPr>
            <p:ph idx="1"/>
          </p:nvPr>
        </p:nvSpPr>
        <p:spPr/>
        <p:txBody>
          <a:bodyPr>
            <a:normAutofit lnSpcReduction="10000"/>
          </a:bodyPr>
          <a:lstStyle/>
          <a:p>
            <a:pPr marL="0" indent="0" algn="just">
              <a:buNone/>
            </a:pPr>
            <a:r>
              <a:rPr lang="fi-FI" sz="1800" b="1" dirty="0">
                <a:effectLst/>
                <a:latin typeface="Times New Roman" panose="02020603050405020304" pitchFamily="18" charset="0"/>
                <a:ea typeface="Times New Roman" panose="02020603050405020304" pitchFamily="18" charset="0"/>
              </a:rPr>
              <a:t>AEG:	</a:t>
            </a:r>
            <a:r>
              <a:rPr lang="fi-FI" sz="1800" dirty="0">
                <a:effectLst/>
                <a:latin typeface="Times New Roman" panose="02020603050405020304" pitchFamily="18" charset="0"/>
                <a:ea typeface="Times New Roman" panose="02020603050405020304" pitchFamily="18" charset="0"/>
              </a:rPr>
              <a:t>	17.01.2022 </a:t>
            </a:r>
            <a:r>
              <a:rPr lang="fi-FI" sz="1800" dirty="0" err="1">
                <a:effectLst/>
                <a:latin typeface="Times New Roman" panose="02020603050405020304" pitchFamily="18" charset="0"/>
                <a:ea typeface="Times New Roman" panose="02020603050405020304" pitchFamily="18" charset="0"/>
              </a:rPr>
              <a:t>kell</a:t>
            </a:r>
            <a:r>
              <a:rPr lang="fi-FI" sz="1800" dirty="0">
                <a:effectLst/>
                <a:latin typeface="Times New Roman" panose="02020603050405020304" pitchFamily="18" charset="0"/>
                <a:ea typeface="Times New Roman" panose="02020603050405020304" pitchFamily="18" charset="0"/>
              </a:rPr>
              <a:t> 16.00</a:t>
            </a:r>
            <a:endParaRPr lang="et-EE" sz="1800" dirty="0">
              <a:effectLst/>
              <a:latin typeface="Times New Roman" panose="02020603050405020304" pitchFamily="18" charset="0"/>
              <a:ea typeface="Times New Roman" panose="02020603050405020304" pitchFamily="18" charset="0"/>
            </a:endParaRPr>
          </a:p>
          <a:p>
            <a:pPr marL="0" indent="0" algn="just">
              <a:buNone/>
            </a:pPr>
            <a:endParaRPr lang="et-EE" sz="1800" dirty="0">
              <a:effectLst/>
              <a:latin typeface="Times New Roman" panose="02020603050405020304" pitchFamily="18" charset="0"/>
              <a:ea typeface="Times New Roman" panose="02020603050405020304" pitchFamily="18" charset="0"/>
            </a:endParaRPr>
          </a:p>
          <a:p>
            <a:pPr algn="just"/>
            <a:r>
              <a:rPr lang="fi-FI" sz="1800" b="1" dirty="0">
                <a:effectLst/>
                <a:latin typeface="Times New Roman" panose="02020603050405020304" pitchFamily="18" charset="0"/>
                <a:ea typeface="Times New Roman" panose="02020603050405020304" pitchFamily="18" charset="0"/>
              </a:rPr>
              <a:t>KOHT:</a:t>
            </a:r>
            <a:r>
              <a:rPr lang="fi-FI" sz="1800" dirty="0">
                <a:effectLst/>
                <a:latin typeface="Times New Roman" panose="02020603050405020304" pitchFamily="18" charset="0"/>
                <a:ea typeface="Times New Roman" panose="02020603050405020304" pitchFamily="18" charset="0"/>
              </a:rPr>
              <a:t>	</a:t>
            </a:r>
            <a:r>
              <a:rPr lang="fi-FI" sz="1800" dirty="0" err="1">
                <a:effectLst/>
                <a:latin typeface="Times New Roman" panose="02020603050405020304" pitchFamily="18" charset="0"/>
                <a:ea typeface="Times New Roman" panose="02020603050405020304" pitchFamily="18" charset="0"/>
              </a:rPr>
              <a:t>Riigikogu</a:t>
            </a:r>
            <a:endParaRPr lang="et-EE" sz="1800" dirty="0">
              <a:effectLst/>
              <a:latin typeface="Times New Roman" panose="02020603050405020304" pitchFamily="18" charset="0"/>
              <a:ea typeface="Times New Roman" panose="02020603050405020304" pitchFamily="18" charset="0"/>
            </a:endParaRPr>
          </a:p>
          <a:p>
            <a:pPr algn="just"/>
            <a:r>
              <a:rPr lang="et-EE" sz="1800" b="1" dirty="0">
                <a:solidFill>
                  <a:srgbClr val="222222"/>
                </a:solidFill>
                <a:effectLst/>
                <a:latin typeface="Times New Roman" panose="02020603050405020304" pitchFamily="18" charset="0"/>
                <a:ea typeface="Times New Roman" panose="02020603050405020304" pitchFamily="18" charset="0"/>
              </a:rPr>
              <a:t>TEEMAD:</a:t>
            </a:r>
            <a:endParaRPr lang="et-EE" sz="1800" dirty="0">
              <a:effectLst/>
              <a:latin typeface="Times New Roman" panose="02020603050405020304" pitchFamily="18" charset="0"/>
              <a:ea typeface="Times New Roman" panose="02020603050405020304" pitchFamily="18" charset="0"/>
            </a:endParaRPr>
          </a:p>
          <a:p>
            <a:pPr marL="342900" lvl="0" indent="-342900" algn="just">
              <a:lnSpc>
                <a:spcPct val="107000"/>
              </a:lnSpc>
              <a:buSzPts val="1200"/>
              <a:buFont typeface="+mj-lt"/>
              <a:buAutoNum type="arabicPeriod"/>
            </a:pPr>
            <a:r>
              <a:rPr lang="et-EE" sz="1800" dirty="0">
                <a:effectLst/>
                <a:latin typeface="Times New Roman" panose="02020603050405020304" pitchFamily="18" charset="0"/>
                <a:ea typeface="Calibri" panose="020F0502020204030204" pitchFamily="34" charset="0"/>
                <a:cs typeface="Times New Roman" panose="02020603050405020304" pitchFamily="18" charset="0"/>
              </a:rPr>
              <a:t>Eesti VII omavalitsuspäevast (OVP) Viljandis, sh kava ideedest ja sellega seonduvast;</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200"/>
              <a:buFont typeface="+mj-lt"/>
              <a:buAutoNum type="arabicPeriod"/>
            </a:pPr>
            <a:r>
              <a:rPr lang="et-EE" sz="1800" dirty="0">
                <a:effectLst/>
                <a:latin typeface="Times New Roman" panose="02020603050405020304" pitchFamily="18" charset="0"/>
                <a:ea typeface="Calibri" panose="020F0502020204030204" pitchFamily="34" charset="0"/>
                <a:cs typeface="Times New Roman" panose="02020603050405020304" pitchFamily="18" charset="0"/>
              </a:rPr>
              <a:t>OVP sisu, aja, korralduse jm asjaolude täpsustamine; jätkutegevustest;</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200"/>
              <a:buFont typeface="+mj-lt"/>
              <a:buAutoNum type="arabicPeriod"/>
            </a:pPr>
            <a:r>
              <a:rPr lang="et-EE" sz="1800" dirty="0">
                <a:effectLst/>
                <a:latin typeface="Times New Roman" panose="02020603050405020304" pitchFamily="18" charset="0"/>
                <a:ea typeface="Calibri" panose="020F0502020204030204" pitchFamily="34" charset="0"/>
                <a:cs typeface="Times New Roman" panose="02020603050405020304" pitchFamily="18" charset="0"/>
              </a:rPr>
              <a:t>OVP võimaliku deklaratsiooni projekti ettevalmistamisest, sh asjakohase töögrupi moodustamisest; konkurss Aasta Tegu ja sellega seonduv;</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1200"/>
              <a:buFont typeface="+mj-lt"/>
              <a:buAutoNum type="arabicPeriod"/>
            </a:pPr>
            <a:r>
              <a:rPr lang="et-EE" sz="1800" dirty="0">
                <a:effectLst/>
                <a:latin typeface="Times New Roman" panose="02020603050405020304" pitchFamily="18" charset="0"/>
                <a:ea typeface="Calibri" panose="020F0502020204030204" pitchFamily="34" charset="0"/>
                <a:cs typeface="Times New Roman" panose="02020603050405020304" pitchFamily="18" charset="0"/>
              </a:rPr>
              <a:t>OVP korralduskomitee võimalikust koosolekust (sh ajast, kohast, päevakorrast jms);</a:t>
            </a: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200"/>
              <a:buFont typeface="+mj-lt"/>
              <a:buAutoNum type="arabicPeriod"/>
            </a:pPr>
            <a:r>
              <a:rPr lang="et-EE" sz="1800" dirty="0">
                <a:effectLst/>
                <a:latin typeface="Times New Roman" panose="02020603050405020304" pitchFamily="18" charset="0"/>
                <a:ea typeface="Calibri" panose="020F0502020204030204" pitchFamily="34" charset="0"/>
                <a:cs typeface="Times New Roman" panose="02020603050405020304" pitchFamily="18" charset="0"/>
              </a:rPr>
              <a:t>Muud küsimused (sh traditsioonilisest foorumist Riigikogus).</a:t>
            </a:r>
            <a:endParaRPr lang="en-US" sz="18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l">
              <a:buNone/>
            </a:pPr>
            <a:endParaRPr lang="fi-FI" sz="1200" b="0" i="0" dirty="0">
              <a:solidFill>
                <a:srgbClr val="333333"/>
              </a:solidFill>
              <a:effectLst/>
              <a:latin typeface="Open Sans" panose="020B0606030504020204" pitchFamily="34" charset="0"/>
            </a:endParaRPr>
          </a:p>
          <a:p>
            <a:pPr marL="0" indent="0" algn="l">
              <a:buNone/>
            </a:pPr>
            <a:endParaRPr lang="fi-FI" sz="1200" b="0" i="0" dirty="0">
              <a:solidFill>
                <a:srgbClr val="333333"/>
              </a:solidFill>
              <a:effectLst/>
              <a:latin typeface="Open Sans" panose="020B0606030504020204" pitchFamily="34" charset="0"/>
            </a:endParaRPr>
          </a:p>
          <a:p>
            <a:pPr marL="342900" lvl="0" indent="-342900" algn="just">
              <a:lnSpc>
                <a:spcPct val="107000"/>
              </a:lnSpc>
              <a:spcAft>
                <a:spcPts val="800"/>
              </a:spcAft>
              <a:buSzPts val="1200"/>
              <a:buFont typeface="+mj-lt"/>
              <a:buAutoNum type="arabicPeriod"/>
            </a:pPr>
            <a:endParaRPr lang="et-EE"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t-EE" dirty="0"/>
          </a:p>
        </p:txBody>
      </p:sp>
    </p:spTree>
    <p:extLst>
      <p:ext uri="{BB962C8B-B14F-4D97-AF65-F5344CB8AC3E}">
        <p14:creationId xmlns:p14="http://schemas.microsoft.com/office/powerpoint/2010/main" val="1161663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t-EE" b="1" dirty="0"/>
              <a:t>1. OKTOOBER</a:t>
            </a:r>
            <a:r>
              <a:rPr lang="en-US" b="1" dirty="0"/>
              <a:t> - OMAVALITSUSPÄEV - RIIKLIK TÄHTPÄEV 5. KORDA</a:t>
            </a:r>
            <a:endParaRPr lang="et-EE" b="1" dirty="0"/>
          </a:p>
        </p:txBody>
      </p:sp>
      <p:sp>
        <p:nvSpPr>
          <p:cNvPr id="3" name="Content Placeholder 2"/>
          <p:cNvSpPr>
            <a:spLocks noGrp="1"/>
          </p:cNvSpPr>
          <p:nvPr>
            <p:ph idx="1"/>
          </p:nvPr>
        </p:nvSpPr>
        <p:spPr>
          <a:xfrm>
            <a:off x="677334" y="1930400"/>
            <a:ext cx="8596668" cy="5269053"/>
          </a:xfrm>
        </p:spPr>
        <p:txBody>
          <a:bodyPr>
            <a:normAutofit fontScale="25000" lnSpcReduction="20000"/>
          </a:bodyPr>
          <a:lstStyle/>
          <a:p>
            <a:pPr algn="just"/>
            <a:r>
              <a:rPr lang="et-EE" sz="8000" b="1" dirty="0">
                <a:solidFill>
                  <a:schemeClr val="tx1"/>
                </a:solidFill>
              </a:rPr>
              <a:t>Omavalitsuspäeva tähistam</a:t>
            </a:r>
            <a:r>
              <a:rPr lang="en-US" sz="8000" b="1" dirty="0">
                <a:solidFill>
                  <a:schemeClr val="tx1"/>
                </a:solidFill>
              </a:rPr>
              <a:t>e</a:t>
            </a:r>
            <a:r>
              <a:rPr lang="et-EE" sz="8000" b="1" dirty="0">
                <a:solidFill>
                  <a:schemeClr val="tx1"/>
                </a:solidFill>
              </a:rPr>
              <a:t> 1. oktoobril, kuna siis asuti 1866 </a:t>
            </a:r>
            <a:r>
              <a:rPr lang="en-US" sz="8000" b="1" dirty="0" err="1">
                <a:solidFill>
                  <a:schemeClr val="tx1"/>
                </a:solidFill>
              </a:rPr>
              <a:t>looma</a:t>
            </a:r>
            <a:r>
              <a:rPr lang="en-US" sz="8000" b="1" dirty="0">
                <a:solidFill>
                  <a:schemeClr val="tx1"/>
                </a:solidFill>
              </a:rPr>
              <a:t> </a:t>
            </a:r>
            <a:r>
              <a:rPr lang="en-US" sz="8000" b="1" dirty="0" err="1">
                <a:solidFill>
                  <a:schemeClr val="tx1"/>
                </a:solidFill>
              </a:rPr>
              <a:t>ning</a:t>
            </a:r>
            <a:r>
              <a:rPr lang="en-US" sz="8000" b="1" dirty="0">
                <a:solidFill>
                  <a:schemeClr val="tx1"/>
                </a:solidFill>
              </a:rPr>
              <a:t> </a:t>
            </a:r>
            <a:r>
              <a:rPr lang="et-EE" sz="8000" b="1" dirty="0">
                <a:solidFill>
                  <a:schemeClr val="tx1"/>
                </a:solidFill>
              </a:rPr>
              <a:t>1990 </a:t>
            </a:r>
            <a:r>
              <a:rPr lang="en-US" sz="8000" b="1" dirty="0" err="1">
                <a:solidFill>
                  <a:schemeClr val="tx1"/>
                </a:solidFill>
              </a:rPr>
              <a:t>taastama</a:t>
            </a:r>
            <a:r>
              <a:rPr lang="et-EE" sz="8000" b="1" dirty="0">
                <a:solidFill>
                  <a:schemeClr val="tx1"/>
                </a:solidFill>
              </a:rPr>
              <a:t> uut -  oma omavalitsust. </a:t>
            </a:r>
          </a:p>
          <a:p>
            <a:pPr algn="just"/>
            <a:r>
              <a:rPr lang="et-EE" sz="8000" b="1" dirty="0">
                <a:solidFill>
                  <a:schemeClr val="tx1"/>
                </a:solidFill>
              </a:rPr>
              <a:t>Eesti I Omavalitsuspäev toimus 4.10.2016 Riigikogu Konverentsikeskuses ning sellega tähistati 150. aasta möödumist Eesti avaliku halduse loomisest. </a:t>
            </a:r>
            <a:r>
              <a:rPr lang="en-US" sz="8000" b="1" dirty="0" err="1">
                <a:solidFill>
                  <a:schemeClr val="tx1"/>
                </a:solidFill>
              </a:rPr>
              <a:t>Tegemist</a:t>
            </a:r>
            <a:r>
              <a:rPr lang="en-US" sz="8000" b="1" dirty="0">
                <a:solidFill>
                  <a:schemeClr val="tx1"/>
                </a:solidFill>
              </a:rPr>
              <a:t> </a:t>
            </a:r>
            <a:r>
              <a:rPr lang="en-US" sz="8000" b="1" dirty="0" err="1">
                <a:solidFill>
                  <a:schemeClr val="tx1"/>
                </a:solidFill>
              </a:rPr>
              <a:t>oli</a:t>
            </a:r>
            <a:r>
              <a:rPr lang="en-US" sz="8000" b="1" dirty="0">
                <a:solidFill>
                  <a:schemeClr val="tx1"/>
                </a:solidFill>
              </a:rPr>
              <a:t> </a:t>
            </a:r>
            <a:r>
              <a:rPr lang="et-EE" sz="8000" b="1" dirty="0">
                <a:solidFill>
                  <a:schemeClr val="tx1"/>
                </a:solidFill>
              </a:rPr>
              <a:t>eestlaste ja lätlaste avaliku halduse loomisesega 1866, ku</a:t>
            </a:r>
            <a:r>
              <a:rPr lang="en-US" sz="8000" b="1" dirty="0" err="1">
                <a:solidFill>
                  <a:schemeClr val="tx1"/>
                </a:solidFill>
              </a:rPr>
              <a:t>na</a:t>
            </a:r>
            <a:r>
              <a:rPr lang="et-EE" sz="8000" b="1" dirty="0">
                <a:solidFill>
                  <a:schemeClr val="tx1"/>
                </a:solidFill>
              </a:rPr>
              <a:t> 1. oktoobril jõustus esimene avaliku halduse seadus “Makoggukonna Seadus Baltia-merre kubbermangudele    Ria-,Tallinna- ja Kura-male“. </a:t>
            </a:r>
            <a:endParaRPr lang="en-US" sz="8000" b="1" dirty="0">
              <a:solidFill>
                <a:schemeClr val="tx1"/>
              </a:solidFill>
            </a:endParaRPr>
          </a:p>
          <a:p>
            <a:pPr algn="just"/>
            <a:r>
              <a:rPr lang="en-US" sz="8000" b="1" dirty="0">
                <a:solidFill>
                  <a:schemeClr val="tx1"/>
                </a:solidFill>
              </a:rPr>
              <a:t>1. </a:t>
            </a:r>
            <a:r>
              <a:rPr lang="en-US" sz="8000" b="1" dirty="0" err="1">
                <a:solidFill>
                  <a:schemeClr val="tx1"/>
                </a:solidFill>
              </a:rPr>
              <a:t>oktoobril</a:t>
            </a:r>
            <a:r>
              <a:rPr lang="en-US" sz="8000" b="1" dirty="0">
                <a:solidFill>
                  <a:schemeClr val="tx1"/>
                </a:solidFill>
              </a:rPr>
              <a:t> 1990. said </a:t>
            </a:r>
            <a:r>
              <a:rPr lang="en-US" sz="8000" b="1" dirty="0" err="1">
                <a:solidFill>
                  <a:schemeClr val="tx1"/>
                </a:solidFill>
              </a:rPr>
              <a:t>esimestena</a:t>
            </a:r>
            <a:r>
              <a:rPr lang="en-US" sz="8000" b="1" dirty="0">
                <a:solidFill>
                  <a:schemeClr val="tx1"/>
                </a:solidFill>
              </a:rPr>
              <a:t> </a:t>
            </a:r>
            <a:r>
              <a:rPr lang="en-US" sz="8000" b="1" dirty="0" err="1">
                <a:solidFill>
                  <a:schemeClr val="tx1"/>
                </a:solidFill>
              </a:rPr>
              <a:t>taas</a:t>
            </a:r>
            <a:r>
              <a:rPr lang="en-US" sz="8000" b="1" dirty="0">
                <a:solidFill>
                  <a:schemeClr val="tx1"/>
                </a:solidFill>
              </a:rPr>
              <a:t> </a:t>
            </a:r>
            <a:r>
              <a:rPr lang="en-US" sz="8000" b="1" dirty="0" err="1">
                <a:solidFill>
                  <a:schemeClr val="tx1"/>
                </a:solidFill>
              </a:rPr>
              <a:t>omavalitsusliku</a:t>
            </a:r>
            <a:r>
              <a:rPr lang="en-US" sz="8000" b="1" dirty="0">
                <a:solidFill>
                  <a:schemeClr val="tx1"/>
                </a:solidFill>
              </a:rPr>
              <a:t> </a:t>
            </a:r>
            <a:r>
              <a:rPr lang="en-US" sz="8000" b="1" dirty="0" err="1">
                <a:solidFill>
                  <a:schemeClr val="tx1"/>
                </a:solidFill>
              </a:rPr>
              <a:t>staatuse</a:t>
            </a:r>
            <a:r>
              <a:rPr lang="en-US" sz="8000" b="1" dirty="0">
                <a:solidFill>
                  <a:schemeClr val="tx1"/>
                </a:solidFill>
              </a:rPr>
              <a:t> </a:t>
            </a:r>
            <a:r>
              <a:rPr lang="en-US" sz="8000" b="1" dirty="0" err="1">
                <a:solidFill>
                  <a:schemeClr val="tx1"/>
                </a:solidFill>
              </a:rPr>
              <a:t>Kuressare</a:t>
            </a:r>
            <a:r>
              <a:rPr lang="en-US" sz="8000" b="1" dirty="0">
                <a:solidFill>
                  <a:schemeClr val="tx1"/>
                </a:solidFill>
              </a:rPr>
              <a:t> </a:t>
            </a:r>
            <a:r>
              <a:rPr lang="en-US" sz="8000" b="1" dirty="0" err="1">
                <a:solidFill>
                  <a:schemeClr val="tx1"/>
                </a:solidFill>
              </a:rPr>
              <a:t>linn</a:t>
            </a:r>
            <a:r>
              <a:rPr lang="en-US" sz="8000" b="1" dirty="0">
                <a:solidFill>
                  <a:schemeClr val="tx1"/>
                </a:solidFill>
              </a:rPr>
              <a:t> </a:t>
            </a:r>
            <a:r>
              <a:rPr lang="en-US" sz="8000" b="1" dirty="0" err="1">
                <a:solidFill>
                  <a:schemeClr val="tx1"/>
                </a:solidFill>
              </a:rPr>
              <a:t>ning</a:t>
            </a:r>
            <a:r>
              <a:rPr lang="en-US" sz="8000" b="1" dirty="0">
                <a:solidFill>
                  <a:schemeClr val="tx1"/>
                </a:solidFill>
              </a:rPr>
              <a:t> </a:t>
            </a:r>
            <a:r>
              <a:rPr lang="en-US" sz="8000" b="1" dirty="0" err="1">
                <a:solidFill>
                  <a:schemeClr val="tx1"/>
                </a:solidFill>
              </a:rPr>
              <a:t>Muhu</a:t>
            </a:r>
            <a:r>
              <a:rPr lang="en-US" sz="8000" b="1" dirty="0">
                <a:solidFill>
                  <a:schemeClr val="tx1"/>
                </a:solidFill>
              </a:rPr>
              <a:t> </a:t>
            </a:r>
            <a:r>
              <a:rPr lang="en-US" sz="8000" b="1" dirty="0" err="1">
                <a:solidFill>
                  <a:schemeClr val="tx1"/>
                </a:solidFill>
              </a:rPr>
              <a:t>vald</a:t>
            </a:r>
            <a:endParaRPr lang="et-EE" sz="8000" b="1" dirty="0">
              <a:solidFill>
                <a:schemeClr val="tx1"/>
              </a:solidFill>
            </a:endParaRPr>
          </a:p>
          <a:p>
            <a:pPr algn="just"/>
            <a:r>
              <a:rPr lang="et-EE" sz="8000" b="1" dirty="0">
                <a:solidFill>
                  <a:schemeClr val="tx1"/>
                </a:solidFill>
              </a:rPr>
              <a:t>II Omavalitsuspäev </a:t>
            </a:r>
            <a:r>
              <a:rPr lang="en-US" sz="8000" b="1" dirty="0">
                <a:solidFill>
                  <a:schemeClr val="tx1"/>
                </a:solidFill>
              </a:rPr>
              <a:t>2917.</a:t>
            </a:r>
            <a:r>
              <a:rPr lang="et-EE" sz="8000" b="1" dirty="0">
                <a:solidFill>
                  <a:schemeClr val="tx1"/>
                </a:solidFill>
              </a:rPr>
              <a:t> aastal </a:t>
            </a:r>
            <a:r>
              <a:rPr lang="en-US" sz="8000" b="1" dirty="0" err="1">
                <a:solidFill>
                  <a:schemeClr val="tx1"/>
                </a:solidFill>
              </a:rPr>
              <a:t>võttis</a:t>
            </a:r>
            <a:r>
              <a:rPr lang="en-US" sz="8000" b="1" dirty="0">
                <a:solidFill>
                  <a:schemeClr val="tx1"/>
                </a:solidFill>
              </a:rPr>
              <a:t> </a:t>
            </a:r>
            <a:r>
              <a:rPr lang="en-US" sz="8000" b="1" dirty="0" err="1">
                <a:solidFill>
                  <a:schemeClr val="tx1"/>
                </a:solidFill>
              </a:rPr>
              <a:t>enne</a:t>
            </a:r>
            <a:r>
              <a:rPr lang="en-US" sz="8000" b="1" dirty="0">
                <a:solidFill>
                  <a:schemeClr val="tx1"/>
                </a:solidFill>
              </a:rPr>
              <a:t> </a:t>
            </a:r>
            <a:r>
              <a:rPr lang="en-US" sz="8000" b="1" dirty="0" err="1">
                <a:solidFill>
                  <a:schemeClr val="tx1"/>
                </a:solidFill>
              </a:rPr>
              <a:t>haldusrefmormi</a:t>
            </a:r>
            <a:r>
              <a:rPr lang="en-US" sz="8000" b="1" dirty="0">
                <a:solidFill>
                  <a:schemeClr val="tx1"/>
                </a:solidFill>
              </a:rPr>
              <a:t> </a:t>
            </a:r>
            <a:r>
              <a:rPr lang="en-US" sz="8000" b="1" dirty="0" err="1">
                <a:solidFill>
                  <a:schemeClr val="tx1"/>
                </a:solidFill>
              </a:rPr>
              <a:t>kokku</a:t>
            </a:r>
            <a:r>
              <a:rPr lang="en-US" sz="8000" b="1" dirty="0">
                <a:solidFill>
                  <a:schemeClr val="tx1"/>
                </a:solidFill>
              </a:rPr>
              <a:t> </a:t>
            </a:r>
            <a:r>
              <a:rPr lang="et-EE" sz="8000" b="1" dirty="0">
                <a:solidFill>
                  <a:schemeClr val="tx1"/>
                </a:solidFill>
              </a:rPr>
              <a:t>kokkas</a:t>
            </a:r>
            <a:r>
              <a:rPr lang="en-US" sz="8000" b="1" dirty="0">
                <a:solidFill>
                  <a:schemeClr val="tx1"/>
                </a:solidFill>
              </a:rPr>
              <a:t>u 28 </a:t>
            </a:r>
            <a:r>
              <a:rPr lang="en-US" sz="8000" b="1" dirty="0" err="1">
                <a:solidFill>
                  <a:schemeClr val="tx1"/>
                </a:solidFill>
              </a:rPr>
              <a:t>aas</a:t>
            </a:r>
            <a:r>
              <a:rPr lang="et-EE" sz="8000" b="1" dirty="0">
                <a:solidFill>
                  <a:schemeClr val="tx1"/>
                </a:solidFill>
              </a:rPr>
              <a:t>tat toiminud </a:t>
            </a:r>
            <a:r>
              <a:rPr lang="en-US" sz="8000" b="1" dirty="0" err="1">
                <a:solidFill>
                  <a:schemeClr val="tx1"/>
                </a:solidFill>
              </a:rPr>
              <a:t>omavalitsus</a:t>
            </a:r>
            <a:r>
              <a:rPr lang="et-EE" sz="8000" b="1" dirty="0">
                <a:solidFill>
                  <a:schemeClr val="tx1"/>
                </a:solidFill>
              </a:rPr>
              <a:t>süsteemi ja avaldas tunnustust selle loojatele ja arendajatele.</a:t>
            </a:r>
            <a:endParaRPr lang="en-US" sz="8000" b="1" dirty="0">
              <a:solidFill>
                <a:schemeClr val="tx1"/>
              </a:solidFill>
            </a:endParaRPr>
          </a:p>
          <a:p>
            <a:pPr algn="just"/>
            <a:r>
              <a:rPr lang="en-US" sz="8000" b="1" dirty="0">
                <a:solidFill>
                  <a:schemeClr val="tx1"/>
                </a:solidFill>
              </a:rPr>
              <a:t>III </a:t>
            </a:r>
            <a:r>
              <a:rPr lang="en-US" sz="8000" b="1" dirty="0" err="1">
                <a:solidFill>
                  <a:schemeClr val="tx1"/>
                </a:solidFill>
              </a:rPr>
              <a:t>Omavalitsuspäev</a:t>
            </a:r>
            <a:r>
              <a:rPr lang="en-US" sz="8000" b="1" dirty="0">
                <a:solidFill>
                  <a:schemeClr val="tx1"/>
                </a:solidFill>
              </a:rPr>
              <a:t> </a:t>
            </a:r>
            <a:r>
              <a:rPr lang="en-US" sz="8000" b="1" dirty="0" err="1">
                <a:solidFill>
                  <a:schemeClr val="tx1"/>
                </a:solidFill>
              </a:rPr>
              <a:t>toimus</a:t>
            </a:r>
            <a:r>
              <a:rPr lang="en-US" sz="8000" b="1" dirty="0">
                <a:solidFill>
                  <a:schemeClr val="tx1"/>
                </a:solidFill>
              </a:rPr>
              <a:t> 2018 </a:t>
            </a:r>
            <a:r>
              <a:rPr lang="en-US" sz="8000" b="1" dirty="0" err="1">
                <a:solidFill>
                  <a:schemeClr val="tx1"/>
                </a:solidFill>
              </a:rPr>
              <a:t>esmakordselt</a:t>
            </a:r>
            <a:r>
              <a:rPr lang="en-US" sz="8000" b="1" dirty="0">
                <a:solidFill>
                  <a:schemeClr val="tx1"/>
                </a:solidFill>
              </a:rPr>
              <a:t> </a:t>
            </a:r>
            <a:r>
              <a:rPr lang="en-US" sz="8000" b="1" dirty="0" err="1">
                <a:solidFill>
                  <a:schemeClr val="tx1"/>
                </a:solidFill>
              </a:rPr>
              <a:t>väljaspool</a:t>
            </a:r>
            <a:r>
              <a:rPr lang="en-US" sz="8000" b="1" dirty="0">
                <a:solidFill>
                  <a:schemeClr val="tx1"/>
                </a:solidFill>
              </a:rPr>
              <a:t> </a:t>
            </a:r>
            <a:r>
              <a:rPr lang="en-US" sz="8000" b="1" dirty="0" err="1">
                <a:solidFill>
                  <a:schemeClr val="tx1"/>
                </a:solidFill>
              </a:rPr>
              <a:t>Tallinna</a:t>
            </a:r>
            <a:r>
              <a:rPr lang="en-US" sz="8000" b="1" dirty="0">
                <a:solidFill>
                  <a:schemeClr val="tx1"/>
                </a:solidFill>
              </a:rPr>
              <a:t>, </a:t>
            </a:r>
            <a:r>
              <a:rPr lang="en-US" sz="8000" b="1" dirty="0" err="1">
                <a:solidFill>
                  <a:schemeClr val="tx1"/>
                </a:solidFill>
              </a:rPr>
              <a:t>Narvas</a:t>
            </a:r>
            <a:r>
              <a:rPr lang="en-US" sz="8000" b="1" dirty="0">
                <a:solidFill>
                  <a:schemeClr val="tx1"/>
                </a:solidFill>
              </a:rPr>
              <a:t> </a:t>
            </a:r>
            <a:r>
              <a:rPr lang="en-US" sz="8000" b="1" dirty="0" err="1">
                <a:solidFill>
                  <a:schemeClr val="tx1"/>
                </a:solidFill>
              </a:rPr>
              <a:t>teemaks</a:t>
            </a:r>
            <a:r>
              <a:rPr lang="en-US" sz="8000" b="1" dirty="0">
                <a:solidFill>
                  <a:schemeClr val="tx1"/>
                </a:solidFill>
              </a:rPr>
              <a:t> </a:t>
            </a:r>
            <a:r>
              <a:rPr lang="et-EE" sz="8000" b="1" i="1" dirty="0"/>
              <a:t>EESTI JA EUROOPA LIIT – TÄNASED ARENGUD JA TULEVIKU KOOSTÖÖ VÕTMETEEMAD  NARVAS ning IDA-VIRUMAA</a:t>
            </a:r>
            <a:r>
              <a:rPr lang="en-US" sz="8000" b="1" i="1" dirty="0"/>
              <a:t>L </a:t>
            </a:r>
          </a:p>
          <a:p>
            <a:pPr algn="just"/>
            <a:r>
              <a:rPr lang="en-US" sz="8000" b="1" i="1" dirty="0"/>
              <a:t>– ESIMEST KORDA RIIKLIK TÄHTPÄEV …</a:t>
            </a:r>
            <a:endParaRPr lang="et-EE" sz="8000" b="1" dirty="0">
              <a:solidFill>
                <a:schemeClr val="tx1"/>
              </a:solidFill>
            </a:endParaRPr>
          </a:p>
          <a:p>
            <a:endParaRPr lang="et-EE" sz="5000" dirty="0"/>
          </a:p>
        </p:txBody>
      </p:sp>
    </p:spTree>
    <p:extLst>
      <p:ext uri="{BB962C8B-B14F-4D97-AF65-F5344CB8AC3E}">
        <p14:creationId xmlns:p14="http://schemas.microsoft.com/office/powerpoint/2010/main" val="188837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D69F0-69C1-88DD-DAB4-28116DD4CB3D}"/>
              </a:ext>
            </a:extLst>
          </p:cNvPr>
          <p:cNvSpPr>
            <a:spLocks noGrp="1"/>
          </p:cNvSpPr>
          <p:nvPr>
            <p:ph type="title"/>
          </p:nvPr>
        </p:nvSpPr>
        <p:spPr/>
        <p:txBody>
          <a:bodyPr>
            <a:normAutofit/>
          </a:bodyPr>
          <a:lstStyle/>
          <a:p>
            <a:pPr algn="ctr"/>
            <a:r>
              <a:rPr lang="en-US" b="1" dirty="0" err="1"/>
              <a:t>Viljandimaa</a:t>
            </a:r>
            <a:r>
              <a:rPr lang="en-US" b="1" dirty="0"/>
              <a:t> </a:t>
            </a:r>
            <a:r>
              <a:rPr lang="en-US" b="1" dirty="0" err="1"/>
              <a:t>Omavalitsuspäeva</a:t>
            </a:r>
            <a:r>
              <a:rPr lang="en-US" b="1" dirty="0"/>
              <a:t> </a:t>
            </a:r>
            <a:r>
              <a:rPr lang="en-US" b="1" dirty="0" err="1"/>
              <a:t>protokoll</a:t>
            </a:r>
            <a:r>
              <a:rPr lang="en-US" b="1" dirty="0"/>
              <a:t> nr 1, 17. </a:t>
            </a:r>
            <a:r>
              <a:rPr lang="en-US" b="1" dirty="0" err="1"/>
              <a:t>jaanuar</a:t>
            </a:r>
            <a:r>
              <a:rPr lang="en-US" b="1" dirty="0"/>
              <a:t> 1992 …</a:t>
            </a:r>
            <a:endParaRPr lang="et-EE" b="1" dirty="0"/>
          </a:p>
        </p:txBody>
      </p:sp>
      <p:sp>
        <p:nvSpPr>
          <p:cNvPr id="3" name="Content Placeholder 2">
            <a:extLst>
              <a:ext uri="{FF2B5EF4-FFF2-40B4-BE49-F238E27FC236}">
                <a16:creationId xmlns:a16="http://schemas.microsoft.com/office/drawing/2014/main" id="{27CEE2EC-80EA-C957-82B1-C4204CA3E9B8}"/>
              </a:ext>
            </a:extLst>
          </p:cNvPr>
          <p:cNvSpPr>
            <a:spLocks noGrp="1"/>
          </p:cNvSpPr>
          <p:nvPr>
            <p:ph idx="1"/>
          </p:nvPr>
        </p:nvSpPr>
        <p:spPr/>
        <p:txBody>
          <a:bodyPr>
            <a:normAutofit/>
          </a:bodyPr>
          <a:lstStyle/>
          <a:p>
            <a:pPr algn="just"/>
            <a:r>
              <a:rPr lang="en-US" b="1" dirty="0" err="1"/>
              <a:t>Viljandimaa</a:t>
            </a:r>
            <a:r>
              <a:rPr lang="en-US" b="1" dirty="0"/>
              <a:t> </a:t>
            </a:r>
            <a:r>
              <a:rPr lang="en-US" b="1" dirty="0" err="1"/>
              <a:t>Omavalitsuste</a:t>
            </a:r>
            <a:r>
              <a:rPr lang="en-US" b="1" dirty="0"/>
              <a:t> </a:t>
            </a:r>
            <a:r>
              <a:rPr lang="en-US" b="1" dirty="0" err="1"/>
              <a:t>Liidu</a:t>
            </a:r>
            <a:r>
              <a:rPr lang="en-US" b="1" dirty="0"/>
              <a:t> </a:t>
            </a:r>
            <a:r>
              <a:rPr lang="en-US" b="1" dirty="0" err="1"/>
              <a:t>algatustoimkonna</a:t>
            </a:r>
            <a:r>
              <a:rPr lang="en-US" b="1" dirty="0"/>
              <a:t> </a:t>
            </a:r>
            <a:r>
              <a:rPr lang="en-US" b="1" dirty="0" err="1"/>
              <a:t>nimel</a:t>
            </a:r>
            <a:r>
              <a:rPr lang="en-US" b="1" dirty="0"/>
              <a:t> </a:t>
            </a:r>
            <a:r>
              <a:rPr lang="en-US" b="1" dirty="0" err="1"/>
              <a:t>avab</a:t>
            </a:r>
            <a:r>
              <a:rPr lang="en-US" b="1" dirty="0"/>
              <a:t> </a:t>
            </a:r>
            <a:r>
              <a:rPr lang="en-US" b="1" dirty="0" err="1"/>
              <a:t>esimese</a:t>
            </a:r>
            <a:r>
              <a:rPr lang="en-US" b="1" dirty="0"/>
              <a:t> </a:t>
            </a:r>
            <a:r>
              <a:rPr lang="en-US" b="1" dirty="0" err="1"/>
              <a:t>Omavalitsuspäeva</a:t>
            </a:r>
            <a:r>
              <a:rPr lang="en-US" b="1" dirty="0"/>
              <a:t> </a:t>
            </a:r>
            <a:r>
              <a:rPr lang="en-US" b="1" dirty="0" err="1"/>
              <a:t>hr</a:t>
            </a:r>
            <a:r>
              <a:rPr lang="en-US" b="1" dirty="0"/>
              <a:t> </a:t>
            </a:r>
            <a:r>
              <a:rPr lang="en-US" b="1" dirty="0" err="1"/>
              <a:t>Helir-Valdor</a:t>
            </a:r>
            <a:r>
              <a:rPr lang="en-US" b="1" dirty="0"/>
              <a:t> Seeder ja </a:t>
            </a:r>
            <a:r>
              <a:rPr lang="en-US" b="1" dirty="0" err="1"/>
              <a:t>tegi</a:t>
            </a:r>
            <a:r>
              <a:rPr lang="en-US" b="1" dirty="0"/>
              <a:t> </a:t>
            </a:r>
            <a:r>
              <a:rPr lang="en-US" b="1" dirty="0" err="1"/>
              <a:t>ettepaneku</a:t>
            </a:r>
            <a:r>
              <a:rPr lang="en-US" b="1" dirty="0"/>
              <a:t> </a:t>
            </a:r>
            <a:r>
              <a:rPr lang="en-US" b="1" dirty="0" err="1"/>
              <a:t>valida</a:t>
            </a:r>
            <a:r>
              <a:rPr lang="en-US" b="1" dirty="0"/>
              <a:t> </a:t>
            </a:r>
            <a:r>
              <a:rPr lang="en-US" b="1" dirty="0" err="1"/>
              <a:t>istungi</a:t>
            </a:r>
            <a:r>
              <a:rPr lang="en-US" b="1" dirty="0"/>
              <a:t> </a:t>
            </a:r>
            <a:r>
              <a:rPr lang="en-US" b="1" dirty="0" err="1"/>
              <a:t>juhatajaks</a:t>
            </a:r>
            <a:r>
              <a:rPr lang="en-US" b="1" dirty="0"/>
              <a:t> </a:t>
            </a:r>
            <a:r>
              <a:rPr lang="en-US" b="1" dirty="0" err="1"/>
              <a:t>Märt</a:t>
            </a:r>
            <a:r>
              <a:rPr lang="en-US" b="1" dirty="0"/>
              <a:t> Moll (</a:t>
            </a:r>
            <a:r>
              <a:rPr lang="en-US" b="1" dirty="0" err="1"/>
              <a:t>Suure-Jaani</a:t>
            </a:r>
            <a:r>
              <a:rPr lang="en-US" b="1" dirty="0"/>
              <a:t> </a:t>
            </a:r>
            <a:r>
              <a:rPr lang="en-US" b="1" dirty="0" err="1"/>
              <a:t>linnapea</a:t>
            </a:r>
            <a:r>
              <a:rPr lang="en-US" b="1" dirty="0"/>
              <a:t>) …</a:t>
            </a:r>
          </a:p>
          <a:p>
            <a:pPr algn="just"/>
            <a:r>
              <a:rPr lang="en-US" b="1" dirty="0"/>
              <a:t>I </a:t>
            </a:r>
            <a:r>
              <a:rPr lang="en-US" b="1" dirty="0" err="1"/>
              <a:t>Viljandimaa</a:t>
            </a:r>
            <a:r>
              <a:rPr lang="en-US" b="1" dirty="0"/>
              <a:t> </a:t>
            </a:r>
            <a:r>
              <a:rPr lang="en-US" b="1" dirty="0" err="1"/>
              <a:t>Omavalitsuste</a:t>
            </a:r>
            <a:r>
              <a:rPr lang="en-US" b="1" dirty="0"/>
              <a:t> </a:t>
            </a:r>
            <a:r>
              <a:rPr lang="en-US" b="1" dirty="0" err="1"/>
              <a:t>Liidu</a:t>
            </a:r>
            <a:r>
              <a:rPr lang="en-US" b="1" dirty="0"/>
              <a:t> </a:t>
            </a:r>
            <a:r>
              <a:rPr lang="en-US" b="1" dirty="0" err="1"/>
              <a:t>asutamine</a:t>
            </a:r>
            <a:endParaRPr lang="en-US" b="1" dirty="0"/>
          </a:p>
          <a:p>
            <a:pPr algn="just"/>
            <a:r>
              <a:rPr lang="en-US" b="1" dirty="0" err="1"/>
              <a:t>Märt</a:t>
            </a:r>
            <a:r>
              <a:rPr lang="en-US" b="1" dirty="0"/>
              <a:t> Moll </a:t>
            </a:r>
            <a:r>
              <a:rPr lang="en-US" b="1" dirty="0" err="1"/>
              <a:t>tegi</a:t>
            </a:r>
            <a:r>
              <a:rPr lang="en-US" b="1" dirty="0"/>
              <a:t> </a:t>
            </a:r>
            <a:r>
              <a:rPr lang="en-US" b="1" dirty="0" err="1"/>
              <a:t>lühiülevaate</a:t>
            </a:r>
            <a:r>
              <a:rPr lang="en-US" b="1" dirty="0"/>
              <a:t> </a:t>
            </a:r>
            <a:r>
              <a:rPr lang="en-US" b="1" dirty="0" err="1"/>
              <a:t>algatusrühma</a:t>
            </a:r>
            <a:r>
              <a:rPr lang="en-US" b="1" dirty="0"/>
              <a:t> </a:t>
            </a:r>
            <a:r>
              <a:rPr lang="en-US" b="1" dirty="0" err="1"/>
              <a:t>tööst</a:t>
            </a:r>
            <a:r>
              <a:rPr lang="en-US" b="1" dirty="0"/>
              <a:t>, </a:t>
            </a:r>
            <a:r>
              <a:rPr lang="en-US" b="1" dirty="0" err="1"/>
              <a:t>kes</a:t>
            </a:r>
            <a:r>
              <a:rPr lang="en-US" b="1" dirty="0"/>
              <a:t> </a:t>
            </a:r>
            <a:r>
              <a:rPr lang="en-US" b="1" dirty="0" err="1"/>
              <a:t>leidis</a:t>
            </a:r>
            <a:r>
              <a:rPr lang="en-US" b="1" dirty="0"/>
              <a:t> et </a:t>
            </a:r>
            <a:r>
              <a:rPr lang="en-US" b="1" dirty="0" err="1"/>
              <a:t>loodav</a:t>
            </a:r>
            <a:r>
              <a:rPr lang="en-US" b="1" dirty="0"/>
              <a:t> </a:t>
            </a:r>
            <a:r>
              <a:rPr lang="en-US" b="1" dirty="0" err="1"/>
              <a:t>ühendus</a:t>
            </a:r>
            <a:r>
              <a:rPr lang="en-US" b="1" dirty="0"/>
              <a:t> on </a:t>
            </a:r>
            <a:r>
              <a:rPr lang="en-US" b="1" dirty="0" err="1"/>
              <a:t>vajalik</a:t>
            </a:r>
            <a:r>
              <a:rPr lang="en-US" b="1" dirty="0"/>
              <a:t> organ, </a:t>
            </a:r>
            <a:r>
              <a:rPr lang="en-US" b="1" dirty="0" err="1"/>
              <a:t>mille</a:t>
            </a:r>
            <a:r>
              <a:rPr lang="en-US" b="1" dirty="0"/>
              <a:t> </a:t>
            </a:r>
            <a:r>
              <a:rPr lang="en-US" b="1" dirty="0" err="1"/>
              <a:t>kaudu</a:t>
            </a:r>
            <a:r>
              <a:rPr lang="en-US" b="1" dirty="0"/>
              <a:t> </a:t>
            </a:r>
            <a:r>
              <a:rPr lang="en-US" b="1" dirty="0" err="1"/>
              <a:t>kostaks</a:t>
            </a:r>
            <a:r>
              <a:rPr lang="en-US" b="1" dirty="0"/>
              <a:t> </a:t>
            </a:r>
            <a:r>
              <a:rPr lang="en-US" b="1" dirty="0" err="1"/>
              <a:t>selgemalt</a:t>
            </a:r>
            <a:r>
              <a:rPr lang="en-US" b="1" dirty="0"/>
              <a:t> </a:t>
            </a:r>
            <a:r>
              <a:rPr lang="en-US" b="1" dirty="0" err="1"/>
              <a:t>omavalitsuste</a:t>
            </a:r>
            <a:r>
              <a:rPr lang="en-US" b="1" dirty="0"/>
              <a:t> </a:t>
            </a:r>
            <a:r>
              <a:rPr lang="en-US" b="1" dirty="0" err="1"/>
              <a:t>hääl</a:t>
            </a:r>
            <a:r>
              <a:rPr lang="en-US" b="1" dirty="0"/>
              <a:t> </a:t>
            </a:r>
            <a:r>
              <a:rPr lang="en-US" b="1" dirty="0" err="1"/>
              <a:t>ning</a:t>
            </a:r>
            <a:r>
              <a:rPr lang="en-US" b="1" dirty="0"/>
              <a:t> </a:t>
            </a:r>
            <a:r>
              <a:rPr lang="en-US" b="1" dirty="0" err="1"/>
              <a:t>kes</a:t>
            </a:r>
            <a:r>
              <a:rPr lang="en-US" b="1" dirty="0"/>
              <a:t> </a:t>
            </a:r>
            <a:r>
              <a:rPr lang="en-US" b="1" dirty="0" err="1"/>
              <a:t>suudaks</a:t>
            </a:r>
            <a:r>
              <a:rPr lang="en-US" b="1" dirty="0"/>
              <a:t> </a:t>
            </a:r>
            <a:r>
              <a:rPr lang="en-US" b="1" dirty="0" err="1"/>
              <a:t>teha</a:t>
            </a:r>
            <a:r>
              <a:rPr lang="en-US" b="1" dirty="0"/>
              <a:t> </a:t>
            </a:r>
            <a:r>
              <a:rPr lang="en-US" b="1" dirty="0" err="1"/>
              <a:t>majanduslikku</a:t>
            </a:r>
            <a:r>
              <a:rPr lang="en-US" b="1" dirty="0"/>
              <a:t> </a:t>
            </a:r>
            <a:r>
              <a:rPr lang="en-US" b="1" dirty="0" err="1"/>
              <a:t>koostööd</a:t>
            </a:r>
            <a:r>
              <a:rPr lang="en-US" b="1" dirty="0"/>
              <a:t> </a:t>
            </a:r>
            <a:r>
              <a:rPr lang="en-US" b="1" dirty="0" err="1"/>
              <a:t>iseseisvunud</a:t>
            </a:r>
            <a:r>
              <a:rPr lang="en-US" b="1" dirty="0"/>
              <a:t> </a:t>
            </a:r>
            <a:r>
              <a:rPr lang="en-US" b="1" dirty="0" err="1"/>
              <a:t>valdade</a:t>
            </a:r>
            <a:r>
              <a:rPr lang="en-US" b="1" dirty="0"/>
              <a:t> </a:t>
            </a:r>
            <a:r>
              <a:rPr lang="en-US" b="1" dirty="0" err="1"/>
              <a:t>vahel</a:t>
            </a:r>
            <a:r>
              <a:rPr lang="en-US" b="1" dirty="0"/>
              <a:t> …</a:t>
            </a:r>
          </a:p>
          <a:p>
            <a:pPr algn="just"/>
            <a:r>
              <a:rPr lang="en-US" b="1" dirty="0"/>
              <a:t>POOLT: 25, VASTU 0, ERAPOOLETUID 3 </a:t>
            </a:r>
          </a:p>
        </p:txBody>
      </p:sp>
    </p:spTree>
    <p:extLst>
      <p:ext uri="{BB962C8B-B14F-4D97-AF65-F5344CB8AC3E}">
        <p14:creationId xmlns:p14="http://schemas.microsoft.com/office/powerpoint/2010/main" val="3673880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D70267-3ACE-AAF2-FBC2-0F9B4FDCBDEA}"/>
              </a:ext>
            </a:extLst>
          </p:cNvPr>
          <p:cNvSpPr>
            <a:spLocks noGrp="1"/>
          </p:cNvSpPr>
          <p:nvPr>
            <p:ph type="title"/>
          </p:nvPr>
        </p:nvSpPr>
        <p:spPr/>
        <p:txBody>
          <a:bodyPr>
            <a:normAutofit/>
          </a:bodyPr>
          <a:lstStyle/>
          <a:p>
            <a:r>
              <a:rPr lang="en-US" dirty="0" err="1"/>
              <a:t>Nõupidamised</a:t>
            </a:r>
            <a:r>
              <a:rPr lang="en-US" dirty="0"/>
              <a:t> </a:t>
            </a:r>
            <a:r>
              <a:rPr lang="en-US" dirty="0" err="1"/>
              <a:t>Viljandis</a:t>
            </a:r>
            <a:r>
              <a:rPr lang="en-US" dirty="0"/>
              <a:t>, </a:t>
            </a:r>
            <a:r>
              <a:rPr lang="en-US" dirty="0" err="1"/>
              <a:t>Riigikogus</a:t>
            </a:r>
            <a:r>
              <a:rPr lang="en-US" dirty="0"/>
              <a:t>, </a:t>
            </a:r>
            <a:r>
              <a:rPr lang="en-US" dirty="0" err="1"/>
              <a:t>Tallinna</a:t>
            </a:r>
            <a:r>
              <a:rPr lang="en-US" dirty="0"/>
              <a:t> </a:t>
            </a:r>
            <a:r>
              <a:rPr lang="en-US" dirty="0" err="1"/>
              <a:t>Ülikoolis</a:t>
            </a:r>
            <a:r>
              <a:rPr lang="en-US" dirty="0"/>
              <a:t>, </a:t>
            </a:r>
            <a:r>
              <a:rPr lang="en-US" dirty="0" err="1"/>
              <a:t>õhtuti</a:t>
            </a:r>
            <a:r>
              <a:rPr lang="en-US" dirty="0"/>
              <a:t> </a:t>
            </a:r>
            <a:r>
              <a:rPr lang="en-US" dirty="0" err="1"/>
              <a:t>Zoomis</a:t>
            </a:r>
            <a:r>
              <a:rPr lang="en-US" dirty="0"/>
              <a:t> …</a:t>
            </a:r>
            <a:endParaRPr lang="et-EE" dirty="0"/>
          </a:p>
        </p:txBody>
      </p:sp>
      <p:pic>
        <p:nvPicPr>
          <p:cNvPr id="1026" name="Picture 2" descr="pilt">
            <a:extLst>
              <a:ext uri="{FF2B5EF4-FFF2-40B4-BE49-F238E27FC236}">
                <a16:creationId xmlns:a16="http://schemas.microsoft.com/office/drawing/2014/main" id="{5A4E9BAA-7C30-6388-04A3-21C7D4D1F4C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73620" y="2106592"/>
            <a:ext cx="10330405" cy="447940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194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7C3F8A-B54A-4447-A7C6-0262FDCF423B}"/>
              </a:ext>
            </a:extLst>
          </p:cNvPr>
          <p:cNvSpPr>
            <a:spLocks noGrp="1"/>
          </p:cNvSpPr>
          <p:nvPr>
            <p:ph type="title"/>
          </p:nvPr>
        </p:nvSpPr>
        <p:spPr/>
        <p:txBody>
          <a:bodyPr>
            <a:normAutofit/>
          </a:bodyPr>
          <a:lstStyle/>
          <a:p>
            <a:pPr algn="ctr"/>
            <a:r>
              <a:rPr lang="en-US" b="1" dirty="0"/>
              <a:t>OVP DEKLARATSIOONI PROJEKT &amp; TÖÖTOAD NING OMA LIPP</a:t>
            </a:r>
            <a:endParaRPr lang="et-EE" b="1" dirty="0"/>
          </a:p>
        </p:txBody>
      </p:sp>
      <p:sp>
        <p:nvSpPr>
          <p:cNvPr id="3" name="Content Placeholder 2">
            <a:extLst>
              <a:ext uri="{FF2B5EF4-FFF2-40B4-BE49-F238E27FC236}">
                <a16:creationId xmlns:a16="http://schemas.microsoft.com/office/drawing/2014/main" id="{FCCA3E5A-376F-4210-A789-C35DA41C3E9C}"/>
              </a:ext>
            </a:extLst>
          </p:cNvPr>
          <p:cNvSpPr>
            <a:spLocks noGrp="1"/>
          </p:cNvSpPr>
          <p:nvPr>
            <p:ph idx="1"/>
          </p:nvPr>
        </p:nvSpPr>
        <p:spPr/>
        <p:txBody>
          <a:bodyPr>
            <a:normAutofit fontScale="92500" lnSpcReduction="20000"/>
          </a:bodyPr>
          <a:lstStyle/>
          <a:p>
            <a:pPr algn="just"/>
            <a:r>
              <a:rPr lang="en-US" b="1" i="1" dirty="0" err="1"/>
              <a:t>Lisaks</a:t>
            </a:r>
            <a:r>
              <a:rPr lang="en-US" b="1" i="1" dirty="0"/>
              <a:t> </a:t>
            </a:r>
            <a:r>
              <a:rPr lang="en-US" b="1" i="1" dirty="0" err="1"/>
              <a:t>korralduskomiteele</a:t>
            </a:r>
            <a:r>
              <a:rPr lang="en-US" b="1" i="1" dirty="0"/>
              <a:t> </a:t>
            </a:r>
            <a:r>
              <a:rPr lang="en-US" b="1" i="1" dirty="0" err="1"/>
              <a:t>alustas</a:t>
            </a:r>
            <a:r>
              <a:rPr lang="en-US" b="1" i="1" dirty="0"/>
              <a:t> </a:t>
            </a:r>
            <a:r>
              <a:rPr lang="en-US" b="1" i="1" dirty="0" err="1"/>
              <a:t>tööd</a:t>
            </a:r>
            <a:r>
              <a:rPr lang="en-US" b="1" i="1" dirty="0"/>
              <a:t> ka OVP  </a:t>
            </a:r>
            <a:r>
              <a:rPr lang="en-US" b="1" i="1" dirty="0" err="1"/>
              <a:t>deklaratsiooni</a:t>
            </a:r>
            <a:r>
              <a:rPr lang="en-US" b="1" i="1" dirty="0"/>
              <a:t> </a:t>
            </a:r>
            <a:r>
              <a:rPr lang="et-EE" b="1" i="1" dirty="0" err="1"/>
              <a:t>töögrup</a:t>
            </a:r>
            <a:r>
              <a:rPr lang="en-US" b="1" i="1" dirty="0"/>
              <a:t>p, </a:t>
            </a:r>
            <a:r>
              <a:rPr lang="en-US" b="1" i="1" dirty="0" err="1"/>
              <a:t>kelle</a:t>
            </a:r>
            <a:r>
              <a:rPr lang="et-EE" b="1" i="1" dirty="0"/>
              <a:t> poolt on ette valmistatud valdkonna probleeme käsitlev</a:t>
            </a:r>
            <a:r>
              <a:rPr lang="en-US" b="1" i="1" dirty="0"/>
              <a:t> </a:t>
            </a:r>
            <a:r>
              <a:rPr lang="et-EE" b="1" i="1" dirty="0"/>
              <a:t>ning võimalikke lahendusteid pakku</a:t>
            </a:r>
            <a:r>
              <a:rPr lang="en-US" b="1" i="1" dirty="0"/>
              <a:t>v </a:t>
            </a:r>
            <a:r>
              <a:rPr lang="en-US" b="1" i="1" dirty="0" err="1"/>
              <a:t>deklaratsiooni</a:t>
            </a:r>
            <a:r>
              <a:rPr lang="en-US" b="1" i="1" dirty="0"/>
              <a:t> </a:t>
            </a:r>
            <a:r>
              <a:rPr lang="en-US" b="1" i="1" dirty="0" err="1"/>
              <a:t>projekt</a:t>
            </a:r>
            <a:r>
              <a:rPr lang="en-US" b="1" i="1" dirty="0"/>
              <a:t>, mis on kavas </a:t>
            </a:r>
            <a:r>
              <a:rPr lang="en-US" b="1" i="1" dirty="0" err="1"/>
              <a:t>traditsiooni</a:t>
            </a:r>
            <a:r>
              <a:rPr lang="en-US" b="1" i="1" dirty="0"/>
              <a:t> </a:t>
            </a:r>
            <a:r>
              <a:rPr lang="en-US" b="1" i="1" dirty="0" err="1"/>
              <a:t>kohaselt</a:t>
            </a:r>
            <a:r>
              <a:rPr lang="en-US" b="1" i="1" dirty="0"/>
              <a:t> </a:t>
            </a:r>
            <a:r>
              <a:rPr lang="en-US" b="1" i="1" dirty="0" err="1"/>
              <a:t>esitada</a:t>
            </a:r>
            <a:r>
              <a:rPr lang="en-US" b="1" i="1" dirty="0"/>
              <a:t> </a:t>
            </a:r>
            <a:r>
              <a:rPr lang="et-EE" b="1" i="1" dirty="0"/>
              <a:t>Riigikogu</a:t>
            </a:r>
            <a:r>
              <a:rPr lang="en-US" b="1" i="1" dirty="0"/>
              <a:t> </a:t>
            </a:r>
            <a:r>
              <a:rPr lang="en-US" b="1" i="1" dirty="0" err="1"/>
              <a:t>juhatusele</a:t>
            </a:r>
            <a:r>
              <a:rPr lang="et-EE" b="1" i="1" dirty="0"/>
              <a:t>, Vabariigi Valitsusele ning Eesti Linnade ja Valdade Liidu</a:t>
            </a:r>
            <a:r>
              <a:rPr lang="en-US" b="1" i="1" dirty="0"/>
              <a:t> </a:t>
            </a:r>
            <a:r>
              <a:rPr lang="en-US" b="1" i="1" dirty="0" err="1"/>
              <a:t>juhatusele</a:t>
            </a:r>
            <a:endParaRPr lang="en-US" b="1" i="1" dirty="0"/>
          </a:p>
          <a:p>
            <a:pPr algn="just"/>
            <a:r>
              <a:rPr lang="et-EE" b="1" i="1" dirty="0"/>
              <a:t> Töögruppi</a:t>
            </a:r>
            <a:r>
              <a:rPr lang="en-US" b="1" i="1" dirty="0"/>
              <a:t> </a:t>
            </a:r>
            <a:r>
              <a:rPr lang="et-EE" b="1" i="1" dirty="0"/>
              <a:t>kuulusid riigi ja kohaliku omavalitsuse, ülikoolide</a:t>
            </a:r>
            <a:r>
              <a:rPr lang="en-US" b="1" i="1" dirty="0"/>
              <a:t> </a:t>
            </a:r>
            <a:r>
              <a:rPr lang="en-US" b="1" i="1" dirty="0" err="1"/>
              <a:t>ning</a:t>
            </a:r>
            <a:r>
              <a:rPr lang="en-US" b="1" i="1" dirty="0"/>
              <a:t> </a:t>
            </a:r>
            <a:r>
              <a:rPr lang="et-EE" b="1" i="1" dirty="0"/>
              <a:t>kolmanda sektori asutus</a:t>
            </a:r>
            <a:r>
              <a:rPr lang="en-US" b="1" i="1" dirty="0" err="1"/>
              <a:t>te</a:t>
            </a:r>
            <a:r>
              <a:rPr lang="et-EE" b="1" i="1" dirty="0"/>
              <a:t> juhid ning asjatundjad</a:t>
            </a:r>
            <a:r>
              <a:rPr lang="en-US" b="1" i="1" dirty="0"/>
              <a:t>: </a:t>
            </a:r>
            <a:r>
              <a:rPr lang="et-EE" b="1" i="1" dirty="0">
                <a:solidFill>
                  <a:srgbClr val="333333"/>
                </a:solidFill>
                <a:effectLst/>
                <a:latin typeface="Open Sans" panose="020B0606030504020204" pitchFamily="34" charset="0"/>
              </a:rPr>
              <a:t>Tiiu </a:t>
            </a:r>
            <a:r>
              <a:rPr lang="et-EE" b="1" i="1" dirty="0" err="1">
                <a:solidFill>
                  <a:srgbClr val="333333"/>
                </a:solidFill>
                <a:effectLst/>
                <a:latin typeface="Open Sans" panose="020B0606030504020204" pitchFamily="34" charset="0"/>
              </a:rPr>
              <a:t>Aro</a:t>
            </a:r>
            <a:r>
              <a:rPr lang="et-EE" b="1" i="1" dirty="0">
                <a:solidFill>
                  <a:srgbClr val="333333"/>
                </a:solidFill>
                <a:effectLst/>
                <a:latin typeface="Open Sans" panose="020B0606030504020204" pitchFamily="34" charset="0"/>
              </a:rPr>
              <a:t> ja töögrupp koosseisus </a:t>
            </a:r>
            <a:r>
              <a:rPr lang="et-EE" b="1" i="1" dirty="0" err="1">
                <a:solidFill>
                  <a:srgbClr val="333333"/>
                </a:solidFill>
                <a:effectLst/>
                <a:latin typeface="Open Sans" panose="020B0606030504020204" pitchFamily="34" charset="0"/>
              </a:rPr>
              <a:t>Helmen</a:t>
            </a:r>
            <a:r>
              <a:rPr lang="et-EE" b="1" i="1" dirty="0">
                <a:solidFill>
                  <a:srgbClr val="333333"/>
                </a:solidFill>
                <a:effectLst/>
                <a:latin typeface="Open Sans" panose="020B0606030504020204" pitchFamily="34" charset="0"/>
              </a:rPr>
              <a:t> Kütt, Aivar Kokk, Sulev Lääne, Katrin </a:t>
            </a:r>
            <a:r>
              <a:rPr lang="et-EE" b="1" i="1" dirty="0" err="1">
                <a:solidFill>
                  <a:srgbClr val="333333"/>
                </a:solidFill>
                <a:effectLst/>
                <a:latin typeface="Open Sans" panose="020B0606030504020204" pitchFamily="34" charset="0"/>
              </a:rPr>
              <a:t>Niglas</a:t>
            </a:r>
            <a:r>
              <a:rPr lang="et-EE" b="1" i="1" dirty="0">
                <a:solidFill>
                  <a:srgbClr val="333333"/>
                </a:solidFill>
                <a:effectLst/>
                <a:latin typeface="Open Sans" panose="020B0606030504020204" pitchFamily="34" charset="0"/>
              </a:rPr>
              <a:t>, Indrek </a:t>
            </a:r>
            <a:r>
              <a:rPr lang="et-EE" b="1" i="1" dirty="0" err="1">
                <a:solidFill>
                  <a:srgbClr val="333333"/>
                </a:solidFill>
                <a:effectLst/>
                <a:latin typeface="Open Sans" panose="020B0606030504020204" pitchFamily="34" charset="0"/>
              </a:rPr>
              <a:t>Grauberg</a:t>
            </a:r>
            <a:r>
              <a:rPr lang="et-EE" b="1" i="1" dirty="0">
                <a:solidFill>
                  <a:srgbClr val="333333"/>
                </a:solidFill>
                <a:effectLst/>
                <a:latin typeface="Open Sans" panose="020B0606030504020204" pitchFamily="34" charset="0"/>
              </a:rPr>
              <a:t>, Merike Sisask, Lauri Leppik, Kristjan Port, Leif Kalev, Katri-Liis Lepik, </a:t>
            </a:r>
            <a:r>
              <a:rPr lang="et-EE" b="1" i="1" dirty="0" err="1">
                <a:solidFill>
                  <a:srgbClr val="333333"/>
                </a:solidFill>
                <a:effectLst/>
                <a:latin typeface="Open Sans" panose="020B0606030504020204" pitchFamily="34" charset="0"/>
              </a:rPr>
              <a:t>Rivo</a:t>
            </a:r>
            <a:r>
              <a:rPr lang="et-EE" b="1" i="1" dirty="0">
                <a:solidFill>
                  <a:srgbClr val="333333"/>
                </a:solidFill>
                <a:effectLst/>
                <a:latin typeface="Open Sans" panose="020B0606030504020204" pitchFamily="34" charset="0"/>
              </a:rPr>
              <a:t> Noorkõiv, Aare </a:t>
            </a:r>
            <a:r>
              <a:rPr lang="et-EE" b="1" i="1" dirty="0" err="1">
                <a:solidFill>
                  <a:srgbClr val="333333"/>
                </a:solidFill>
                <a:effectLst/>
                <a:latin typeface="Open Sans" panose="020B0606030504020204" pitchFamily="34" charset="0"/>
              </a:rPr>
              <a:t>Kruuser</a:t>
            </a:r>
            <a:r>
              <a:rPr lang="et-EE" b="1" i="1" dirty="0">
                <a:solidFill>
                  <a:srgbClr val="333333"/>
                </a:solidFill>
                <a:effectLst/>
                <a:latin typeface="Open Sans" panose="020B0606030504020204" pitchFamily="34" charset="0"/>
              </a:rPr>
              <a:t>, Sulev Mäeltsemees, Eve East, </a:t>
            </a:r>
            <a:r>
              <a:rPr lang="et-EE" b="1" i="1" dirty="0" err="1">
                <a:solidFill>
                  <a:srgbClr val="333333"/>
                </a:solidFill>
                <a:effectLst/>
                <a:latin typeface="Open Sans" panose="020B0606030504020204" pitchFamily="34" charset="0"/>
              </a:rPr>
              <a:t>Veikko</a:t>
            </a:r>
            <a:r>
              <a:rPr lang="et-EE" b="1" i="1" dirty="0">
                <a:solidFill>
                  <a:srgbClr val="333333"/>
                </a:solidFill>
                <a:effectLst/>
                <a:latin typeface="Open Sans" panose="020B0606030504020204" pitchFamily="34" charset="0"/>
              </a:rPr>
              <a:t> Luhalaid, Jan Trei, Sirje </a:t>
            </a:r>
            <a:r>
              <a:rPr lang="et-EE" b="1" i="1" dirty="0" err="1">
                <a:solidFill>
                  <a:srgbClr val="333333"/>
                </a:solidFill>
                <a:effectLst/>
                <a:latin typeface="Open Sans" panose="020B0606030504020204" pitchFamily="34" charset="0"/>
              </a:rPr>
              <a:t>Ludvig</a:t>
            </a:r>
            <a:r>
              <a:rPr lang="et-EE" b="1" i="1" dirty="0">
                <a:solidFill>
                  <a:srgbClr val="333333"/>
                </a:solidFill>
                <a:effectLst/>
                <a:latin typeface="Open Sans" panose="020B0606030504020204" pitchFamily="34" charset="0"/>
              </a:rPr>
              <a:t>, Andre Sepp, Madis </a:t>
            </a:r>
            <a:r>
              <a:rPr lang="et-EE" b="1" i="1" dirty="0" err="1">
                <a:solidFill>
                  <a:srgbClr val="333333"/>
                </a:solidFill>
                <a:effectLst/>
                <a:latin typeface="Open Sans" panose="020B0606030504020204" pitchFamily="34" charset="0"/>
              </a:rPr>
              <a:t>Sarik</a:t>
            </a:r>
            <a:r>
              <a:rPr lang="et-EE" b="1" i="1" dirty="0">
                <a:solidFill>
                  <a:srgbClr val="333333"/>
                </a:solidFill>
                <a:effectLst/>
                <a:latin typeface="Open Sans" panose="020B0606030504020204" pitchFamily="34" charset="0"/>
              </a:rPr>
              <a:t>, Tanel </a:t>
            </a:r>
            <a:r>
              <a:rPr lang="et-EE" b="1" i="1" dirty="0" err="1">
                <a:solidFill>
                  <a:srgbClr val="333333"/>
                </a:solidFill>
                <a:effectLst/>
                <a:latin typeface="Open Sans" panose="020B0606030504020204" pitchFamily="34" charset="0"/>
              </a:rPr>
              <a:t>Tammela</a:t>
            </a:r>
            <a:r>
              <a:rPr lang="et-EE" b="1" i="1" dirty="0">
                <a:solidFill>
                  <a:srgbClr val="333333"/>
                </a:solidFill>
                <a:effectLst/>
                <a:latin typeface="Open Sans" panose="020B0606030504020204" pitchFamily="34" charset="0"/>
              </a:rPr>
              <a:t>, Katrin Markii, </a:t>
            </a:r>
            <a:r>
              <a:rPr lang="et-EE" b="1" i="1" dirty="0" err="1">
                <a:solidFill>
                  <a:srgbClr val="333333"/>
                </a:solidFill>
                <a:effectLst/>
                <a:latin typeface="Open Sans" panose="020B0606030504020204" pitchFamily="34" charset="0"/>
              </a:rPr>
              <a:t>Kersten</a:t>
            </a:r>
            <a:r>
              <a:rPr lang="et-EE" b="1" i="1" dirty="0">
                <a:solidFill>
                  <a:srgbClr val="333333"/>
                </a:solidFill>
                <a:effectLst/>
                <a:latin typeface="Open Sans" panose="020B0606030504020204" pitchFamily="34" charset="0"/>
              </a:rPr>
              <a:t> </a:t>
            </a:r>
            <a:r>
              <a:rPr lang="et-EE" b="1" i="1" dirty="0" err="1">
                <a:solidFill>
                  <a:srgbClr val="333333"/>
                </a:solidFill>
                <a:effectLst/>
                <a:latin typeface="Open Sans" panose="020B0606030504020204" pitchFamily="34" charset="0"/>
              </a:rPr>
              <a:t>Kattai</a:t>
            </a:r>
            <a:r>
              <a:rPr lang="et-EE" b="1" i="1" dirty="0">
                <a:solidFill>
                  <a:srgbClr val="333333"/>
                </a:solidFill>
                <a:effectLst/>
                <a:latin typeface="Open Sans" panose="020B0606030504020204" pitchFamily="34" charset="0"/>
              </a:rPr>
              <a:t>, Kadi Kriit, Kalle Sepp</a:t>
            </a:r>
            <a:r>
              <a:rPr lang="en-US" b="1" i="1" dirty="0">
                <a:solidFill>
                  <a:srgbClr val="333333"/>
                </a:solidFill>
                <a:effectLst/>
                <a:latin typeface="Open Sans" panose="020B0606030504020204" pitchFamily="34" charset="0"/>
              </a:rPr>
              <a:t>;</a:t>
            </a:r>
          </a:p>
          <a:p>
            <a:pPr algn="just"/>
            <a:r>
              <a:rPr lang="en-US" b="1" i="1" dirty="0" err="1"/>
              <a:t>Väga</a:t>
            </a:r>
            <a:r>
              <a:rPr lang="en-US" b="1" i="1" dirty="0"/>
              <a:t> </a:t>
            </a:r>
            <a:r>
              <a:rPr lang="en-US" b="1" i="1" dirty="0" err="1"/>
              <a:t>oluline</a:t>
            </a:r>
            <a:r>
              <a:rPr lang="en-US" b="1" i="1" dirty="0"/>
              <a:t> on </a:t>
            </a:r>
            <a:r>
              <a:rPr lang="en-US" b="1" i="1" dirty="0" err="1"/>
              <a:t>olnud</a:t>
            </a:r>
            <a:r>
              <a:rPr lang="en-US" b="1" i="1" dirty="0"/>
              <a:t> ka </a:t>
            </a:r>
            <a:r>
              <a:rPr lang="en-US" b="1" i="1" dirty="0" err="1"/>
              <a:t>töötubade</a:t>
            </a:r>
            <a:r>
              <a:rPr lang="en-US" b="1" i="1" dirty="0"/>
              <a:t> </a:t>
            </a:r>
            <a:r>
              <a:rPr lang="en-US" b="1" i="1" dirty="0" err="1"/>
              <a:t>ettevalmistamine</a:t>
            </a:r>
            <a:r>
              <a:rPr lang="en-US" b="1" i="1" dirty="0"/>
              <a:t>, </a:t>
            </a:r>
            <a:r>
              <a:rPr lang="en-US" b="1" i="1" dirty="0" err="1"/>
              <a:t>kus</a:t>
            </a:r>
            <a:r>
              <a:rPr lang="en-US" b="1" i="1" dirty="0"/>
              <a:t> </a:t>
            </a:r>
            <a:r>
              <a:rPr lang="en-US" b="1" i="1" dirty="0" err="1"/>
              <a:t>koos</a:t>
            </a:r>
            <a:r>
              <a:rPr lang="en-US" b="1" i="1" dirty="0"/>
              <a:t> </a:t>
            </a:r>
            <a:r>
              <a:rPr lang="en-US" b="1" i="1" dirty="0" err="1"/>
              <a:t>avaliku</a:t>
            </a:r>
            <a:r>
              <a:rPr lang="en-US" b="1" i="1" dirty="0"/>
              <a:t> </a:t>
            </a:r>
            <a:r>
              <a:rPr lang="en-US" b="1" i="1" dirty="0" err="1"/>
              <a:t>võimu</a:t>
            </a:r>
            <a:r>
              <a:rPr lang="en-US" b="1" i="1" dirty="0"/>
              <a:t> </a:t>
            </a:r>
            <a:r>
              <a:rPr lang="en-US" b="1" i="1" dirty="0" err="1"/>
              <a:t>esindajatega</a:t>
            </a:r>
            <a:r>
              <a:rPr lang="en-US" b="1" i="1" dirty="0"/>
              <a:t> on </a:t>
            </a:r>
            <a:r>
              <a:rPr lang="en-US" b="1" i="1" dirty="0" err="1"/>
              <a:t>esimest</a:t>
            </a:r>
            <a:r>
              <a:rPr lang="en-US" b="1" i="1" dirty="0"/>
              <a:t> </a:t>
            </a:r>
            <a:r>
              <a:rPr lang="en-US" b="1" i="1" dirty="0" err="1"/>
              <a:t>korda</a:t>
            </a:r>
            <a:r>
              <a:rPr lang="en-US" b="1" i="1" dirty="0"/>
              <a:t> </a:t>
            </a:r>
            <a:r>
              <a:rPr lang="en-US" b="1" i="1" dirty="0" err="1"/>
              <a:t>väga</a:t>
            </a:r>
            <a:r>
              <a:rPr lang="en-US" b="1" i="1" dirty="0"/>
              <a:t> </a:t>
            </a:r>
            <a:r>
              <a:rPr lang="en-US" b="1" i="1" dirty="0" err="1"/>
              <a:t>suur</a:t>
            </a:r>
            <a:r>
              <a:rPr lang="en-US" b="1" i="1" dirty="0"/>
              <a:t> roll ka </a:t>
            </a:r>
            <a:r>
              <a:rPr lang="en-US" b="1" i="1" dirty="0" err="1"/>
              <a:t>teadlastel</a:t>
            </a:r>
            <a:endParaRPr lang="en-US" b="1" i="1" dirty="0"/>
          </a:p>
          <a:p>
            <a:pPr algn="just"/>
            <a:r>
              <a:rPr lang="en-US" b="1" i="1" dirty="0" err="1"/>
              <a:t>Täna</a:t>
            </a:r>
            <a:r>
              <a:rPr lang="en-US" b="1" i="1" dirty="0"/>
              <a:t> </a:t>
            </a:r>
            <a:r>
              <a:rPr lang="en-US" b="1" i="1" dirty="0" err="1"/>
              <a:t>leidis</a:t>
            </a:r>
            <a:r>
              <a:rPr lang="en-US" b="1" i="1" dirty="0"/>
              <a:t> </a:t>
            </a:r>
            <a:r>
              <a:rPr lang="en-US" b="1" i="1" dirty="0" err="1"/>
              <a:t>aset</a:t>
            </a:r>
            <a:r>
              <a:rPr lang="en-US" b="1" i="1" dirty="0"/>
              <a:t> ka OMAVALITSUSPÄEVA LIPU ÕNNISTAMINE … </a:t>
            </a:r>
          </a:p>
        </p:txBody>
      </p:sp>
    </p:spTree>
    <p:extLst>
      <p:ext uri="{BB962C8B-B14F-4D97-AF65-F5344CB8AC3E}">
        <p14:creationId xmlns:p14="http://schemas.microsoft.com/office/powerpoint/2010/main" val="1791799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E606C-5C5C-408D-AB1E-50F55816C459}"/>
              </a:ext>
            </a:extLst>
          </p:cNvPr>
          <p:cNvSpPr>
            <a:spLocks noGrp="1"/>
          </p:cNvSpPr>
          <p:nvPr>
            <p:ph type="title"/>
          </p:nvPr>
        </p:nvSpPr>
        <p:spPr/>
        <p:txBody>
          <a:bodyPr>
            <a:normAutofit/>
          </a:bodyPr>
          <a:lstStyle/>
          <a:p>
            <a:r>
              <a:rPr lang="et-EE" altLang="et-EE" b="1" dirty="0">
                <a:solidFill>
                  <a:srgbClr val="262626"/>
                </a:solidFill>
                <a:latin typeface="Calibri" panose="020F0502020204030204" pitchFamily="34" charset="0"/>
                <a:ea typeface="Times New Roman" panose="02020603050405020304" pitchFamily="18" charset="0"/>
                <a:cs typeface="Arial" panose="020B0604020202020204" pitchFamily="34" charset="0"/>
              </a:rPr>
              <a:t>OLIVER LOMP</a:t>
            </a:r>
            <a:r>
              <a:rPr lang="en-US" altLang="et-EE" b="1" dirty="0">
                <a:solidFill>
                  <a:srgbClr val="262626"/>
                </a:solidFill>
                <a:latin typeface="Calibri" panose="020F0502020204030204" pitchFamily="34" charset="0"/>
                <a:ea typeface="Times New Roman" panose="02020603050405020304" pitchFamily="18" charset="0"/>
                <a:cs typeface="Arial" panose="020B0604020202020204" pitchFamily="34" charset="0"/>
              </a:rPr>
              <a:t>:</a:t>
            </a:r>
            <a:r>
              <a:rPr lang="et-EE" altLang="et-EE" b="1" dirty="0">
                <a:solidFill>
                  <a:srgbClr val="262626"/>
                </a:solidFill>
                <a:latin typeface="Calibri" panose="020F0502020204030204" pitchFamily="34" charset="0"/>
                <a:ea typeface="Times New Roman" panose="02020603050405020304" pitchFamily="18" charset="0"/>
                <a:cs typeface="Arial" panose="020B0604020202020204" pitchFamily="34" charset="0"/>
              </a:rPr>
              <a:t> Me hakkame vaikselt hulluks minema</a:t>
            </a:r>
            <a:endParaRPr lang="et-EE" dirty="0"/>
          </a:p>
        </p:txBody>
      </p:sp>
      <p:sp>
        <p:nvSpPr>
          <p:cNvPr id="3" name="Content Placeholder 2">
            <a:extLst>
              <a:ext uri="{FF2B5EF4-FFF2-40B4-BE49-F238E27FC236}">
                <a16:creationId xmlns:a16="http://schemas.microsoft.com/office/drawing/2014/main" id="{96429132-385E-40C2-A6C7-5CD8C557B9A4}"/>
              </a:ext>
            </a:extLst>
          </p:cNvPr>
          <p:cNvSpPr>
            <a:spLocks noGrp="1"/>
          </p:cNvSpPr>
          <p:nvPr>
            <p:ph idx="1"/>
          </p:nvPr>
        </p:nvSpPr>
        <p:spPr/>
        <p:txBody>
          <a:bodyPr>
            <a:normAutofit lnSpcReduction="10000"/>
          </a:bodyPr>
          <a:lstStyle/>
          <a:p>
            <a:pPr algn="just"/>
            <a:r>
              <a:rPr lang="et-EE" dirty="0">
                <a:solidFill>
                  <a:srgbClr val="262626"/>
                </a:solidFill>
                <a:latin typeface="Times New Roman" panose="02020603050405020304" pitchFamily="18" charset="0"/>
                <a:ea typeface="Times New Roman" panose="02020603050405020304" pitchFamily="18" charset="0"/>
                <a:cs typeface="Arial" panose="020B0604020202020204" pitchFamily="34" charset="0"/>
              </a:rPr>
              <a:t>Sotsiaalministeerium avaldas eelmisel nädalal Tervise Arengu Instituudi ja Tartu Ülikooli poolt aastatel 2020–2022 läbi viidud väga sünge uuringu. Igal viiendal Eesti inimesel on ärevushäire risk ning enam kui veerandil (28%) depressiooni risk. Juba diagnoositud depressioon esineb 12,4% täiskasvanutest. Võrdluseks võib tuua koroonaeelse statistika 2019. aasta detsembrist, mille põhjal oli depressioon diagnoositud 6% täiskasvanuist. Kolme aastaga on seega seis halvenenud enam kui kahekordselt. Juba enne koroonat hoiatas maailma terviseorganisatsioon WHO, et aastaks 2030. saab depressioonist enim töövõimetust põhjustav haigus. Arvestades viimasel kahel ja poolel aastal maailmas toimuvat, on see daatum suure tõenäosusega hirmuäratava kiirusega allapoole tulnud.</a:t>
            </a:r>
            <a:endParaRPr lang="en-US" dirty="0">
              <a:solidFill>
                <a:srgbClr val="262626"/>
              </a:solidFill>
              <a:latin typeface="Times New Roman" panose="02020603050405020304" pitchFamily="18" charset="0"/>
              <a:ea typeface="Times New Roman" panose="02020603050405020304" pitchFamily="18" charset="0"/>
              <a:cs typeface="Arial" panose="020B0604020202020204" pitchFamily="34" charset="0"/>
            </a:endParaRPr>
          </a:p>
          <a:p>
            <a:r>
              <a:rPr lang="en-US" dirty="0">
                <a:solidFill>
                  <a:srgbClr val="262626"/>
                </a:solidFill>
                <a:latin typeface="Times New Roman" panose="02020603050405020304" pitchFamily="18" charset="0"/>
                <a:ea typeface="Times New Roman" panose="02020603050405020304" pitchFamily="18" charset="0"/>
                <a:cs typeface="Arial" panose="020B0604020202020204" pitchFamily="34" charset="0"/>
              </a:rPr>
              <a:t>PM: </a:t>
            </a:r>
            <a:r>
              <a:rPr lang="et-EE" altLang="et-EE" b="1" dirty="0">
                <a:solidFill>
                  <a:srgbClr val="0000FF"/>
                </a:solidFill>
                <a:latin typeface="Calibri" panose="020F0502020204030204" pitchFamily="34" charset="0"/>
                <a:ea typeface="Times New Roman" panose="02020603050405020304" pitchFamily="18" charset="0"/>
                <a:cs typeface="Arial" panose="020B0604020202020204" pitchFamily="34" charset="0"/>
                <a:hlinkClick r:id="rId2"/>
              </a:rPr>
              <a:t>Oliver Lomp</a:t>
            </a:r>
            <a:r>
              <a:rPr lang="et-EE" altLang="et-EE" dirty="0">
                <a:solidFill>
                  <a:srgbClr val="262626"/>
                </a:solidFill>
                <a:latin typeface="Calibri" panose="020F0502020204030204" pitchFamily="34" charset="0"/>
                <a:ea typeface="Times New Roman" panose="02020603050405020304" pitchFamily="18" charset="0"/>
                <a:cs typeface="Arial" panose="020B0604020202020204" pitchFamily="34" charset="0"/>
              </a:rPr>
              <a:t>, Sweep. agentuuri loovstrateeg</a:t>
            </a:r>
            <a:endParaRPr kumimoji="0" lang="et-EE" altLang="et-EE" sz="105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r>
              <a:rPr lang="et-EE" altLang="et-EE" dirty="0">
                <a:solidFill>
                  <a:srgbClr val="262626"/>
                </a:solidFill>
                <a:latin typeface="Calibri" panose="020F0502020204030204" pitchFamily="34" charset="0"/>
                <a:ea typeface="Times New Roman" panose="02020603050405020304" pitchFamily="18" charset="0"/>
                <a:cs typeface="Arial" panose="020B0604020202020204" pitchFamily="34" charset="0"/>
              </a:rPr>
              <a:t>3. juuli 2022, 22.39</a:t>
            </a:r>
            <a:endParaRPr kumimoji="0" lang="et-EE" altLang="et-EE" sz="1050" b="0" i="0" u="none" strike="noStrike" cap="none" normalizeH="0" baseline="0" dirty="0">
              <a:ln>
                <a:noFill/>
              </a:ln>
              <a:solidFill>
                <a:schemeClr val="tx1"/>
              </a:solidFill>
              <a:effectLst/>
            </a:endParaRPr>
          </a:p>
          <a:p>
            <a:pPr marL="0" lvl="0" indent="0" eaLnBrk="0" fontAlgn="base" hangingPunct="0">
              <a:lnSpc>
                <a:spcPct val="100000"/>
              </a:lnSpc>
              <a:spcBef>
                <a:spcPct val="0"/>
              </a:spcBef>
              <a:spcAft>
                <a:spcPct val="0"/>
              </a:spcAft>
              <a:buNone/>
            </a:pPr>
            <a:r>
              <a:rPr kumimoji="0" lang="et-EE" altLang="et-EE" sz="4000" b="1" i="0" u="none" strike="noStrike" cap="none" normalizeH="0" baseline="0" dirty="0">
                <a:ln>
                  <a:noFill/>
                </a:ln>
                <a:solidFill>
                  <a:srgbClr val="262626"/>
                </a:solidFill>
                <a:effectLst/>
                <a:latin typeface="Calibri" panose="020F0502020204030204" pitchFamily="34" charset="0"/>
                <a:ea typeface="Times New Roman" panose="02020603050405020304" pitchFamily="18" charset="0"/>
                <a:cs typeface="Arial" panose="020B0604020202020204" pitchFamily="34" charset="0"/>
              </a:rPr>
              <a:t>Me hakkame vaikselt hulluks minema</a:t>
            </a:r>
            <a:endParaRPr kumimoji="0" lang="et-EE" altLang="et-EE" sz="4000" b="0" i="0" u="none" strike="noStrike" cap="none" normalizeH="0" baseline="0" dirty="0">
              <a:ln>
                <a:noFill/>
              </a:ln>
              <a:solidFill>
                <a:schemeClr val="tx1"/>
              </a:solidFill>
              <a:effectLst/>
              <a:latin typeface="Arial" panose="020B0604020202020204" pitchFamily="34" charset="0"/>
            </a:endParaRPr>
          </a:p>
          <a:p>
            <a:endParaRPr lang="et-EE" dirty="0"/>
          </a:p>
        </p:txBody>
      </p:sp>
    </p:spTree>
    <p:extLst>
      <p:ext uri="{BB962C8B-B14F-4D97-AF65-F5344CB8AC3E}">
        <p14:creationId xmlns:p14="http://schemas.microsoft.com/office/powerpoint/2010/main" val="15882988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99573F5-86D1-440B-976D-4B2AB1DD6738}"/>
              </a:ext>
            </a:extLst>
          </p:cNvPr>
          <p:cNvSpPr>
            <a:spLocks noGrp="1"/>
          </p:cNvSpPr>
          <p:nvPr>
            <p:ph type="title"/>
          </p:nvPr>
        </p:nvSpPr>
        <p:spPr/>
        <p:txBody>
          <a:bodyPr>
            <a:normAutofit fontScale="90000"/>
          </a:bodyPr>
          <a:lstStyle/>
          <a:p>
            <a:pPr algn="ctr">
              <a:defRPr/>
            </a:pPr>
            <a:r>
              <a:rPr lang="en-US" b="1" dirty="0"/>
              <a:t>VABA MAAILM &amp;</a:t>
            </a:r>
            <a:br>
              <a:rPr lang="en-US" b="1" dirty="0"/>
            </a:br>
            <a:r>
              <a:rPr lang="en-US" b="1" dirty="0"/>
              <a:t>SÕDA UKRAINAS, ÜRO HÄÄLETUS: 141 vs 4</a:t>
            </a:r>
            <a:endParaRPr lang="et-EE" b="1" dirty="0"/>
          </a:p>
        </p:txBody>
      </p:sp>
      <p:pic>
        <p:nvPicPr>
          <p:cNvPr id="124931" name="Picture 2" descr="Võib olla pilt järgmisest: üks või mitu inimest, inimesed istuvad ja tekst sisuga: украину поддерживают поддержка россии">
            <a:extLst>
              <a:ext uri="{FF2B5EF4-FFF2-40B4-BE49-F238E27FC236}">
                <a16:creationId xmlns:a16="http://schemas.microsoft.com/office/drawing/2014/main" id="{37DE4D57-4E04-4C58-C278-AB88FB91A8F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a:xfrm>
            <a:off x="474563" y="1930400"/>
            <a:ext cx="9520176" cy="4794491"/>
          </a:xfrm>
        </p:spPr>
      </p:pic>
    </p:spTree>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175</TotalTime>
  <Words>908</Words>
  <Application>Microsoft Office PowerPoint</Application>
  <PresentationFormat>Widescreen</PresentationFormat>
  <Paragraphs>59</Paragraphs>
  <Slides>13</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Arial</vt:lpstr>
      <vt:lpstr>Calibri</vt:lpstr>
      <vt:lpstr>Lato</vt:lpstr>
      <vt:lpstr>Open Sans</vt:lpstr>
      <vt:lpstr>Roboto</vt:lpstr>
      <vt:lpstr>Times New Roman</vt:lpstr>
      <vt:lpstr>Trebuchet MS</vt:lpstr>
      <vt:lpstr>Wingdings 3</vt:lpstr>
      <vt:lpstr>Facet</vt:lpstr>
      <vt:lpstr>EESTI VII OMAVALITSUSPÄEV „ELULE AASTAID JA AASTATELE ELU!“</vt:lpstr>
      <vt:lpstr>PALJU ÕNNE EESTI VII OVP VALLAD &amp; LINNAD, EDU KAASTEELISTELE </vt:lpstr>
      <vt:lpstr>17.01.2022 kell 16.00:Kohtumine Aivar Koka, Helmen Küti ja Tiiu Aroga  "Elule aastaid ja aastatele elu!" </vt:lpstr>
      <vt:lpstr>1. OKTOOBER - OMAVALITSUSPÄEV - RIIKLIK TÄHTPÄEV 5. KORDA</vt:lpstr>
      <vt:lpstr>Viljandimaa Omavalitsuspäeva protokoll nr 1, 17. jaanuar 1992 …</vt:lpstr>
      <vt:lpstr>Nõupidamised Viljandis, Riigikogus, Tallinna Ülikoolis, õhtuti Zoomis …</vt:lpstr>
      <vt:lpstr>OVP DEKLARATSIOONI PROJEKT &amp; TÖÖTOAD NING OMA LIPP</vt:lpstr>
      <vt:lpstr>OLIVER LOMP: Me hakkame vaikselt hulluks minema</vt:lpstr>
      <vt:lpstr>VABA MAAILM &amp; SÕDA UKRAINAS, ÜRO HÄÄLETUS: 141 vs 4</vt:lpstr>
      <vt:lpstr>Koos oleme tugevamad, koostöö annab uusi ideid ning energiat, et uutele väljakutsetele vastata…</vt:lpstr>
      <vt:lpstr>MÕTLEME VEEL… Michio Kaku: INIMESE AJU … ON KÕIGE KEERUKAM OBJEKT MEILE TEADAOLEVAS UNIVERSUMIS</vt:lpstr>
      <vt:lpstr>HOIAME EESTI KOHALIKKU OMAVALITSUST JA OMAVALITSUSPÄEVA, NÜÜD KA OVP LIPPU KÕRGEL – EES OOTAVAD OVP RAE VALLAS, VÕRUMAAL …</vt:lpstr>
      <vt:lpstr>SUUR TÄNU!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Sulev Lääne</dc:creator>
  <cp:lastModifiedBy>Sulev Lääne</cp:lastModifiedBy>
  <cp:revision>26</cp:revision>
  <dcterms:created xsi:type="dcterms:W3CDTF">2022-09-27T20:54:22Z</dcterms:created>
  <dcterms:modified xsi:type="dcterms:W3CDTF">2022-09-29T03:30:34Z</dcterms:modified>
</cp:coreProperties>
</file>