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299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973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231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652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4513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0834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988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0530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012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6597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5800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E473A-D123-45A7-B6FC-3EEB208EBEDF}" type="datetimeFigureOut">
              <a:rPr lang="et-EE" smtClean="0"/>
              <a:t>16.02.2021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1020-63F1-4F77-B5C6-2D2DEAF992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045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Critical History: Adapting history education to the challenges of today's digitized, globalized, and diverse societies in </a:t>
            </a:r>
            <a:r>
              <a:rPr lang="en-US" sz="3600" dirty="0" smtClean="0"/>
              <a:t>Europe</a:t>
            </a: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n-US" sz="1800" dirty="0" smtClean="0"/>
              <a:t>Erasmus+ Project (2020-1-EE01-KA201-077997) that takes place September 2020 - September </a:t>
            </a:r>
            <a:r>
              <a:rPr lang="en-US" sz="1800" dirty="0" smtClean="0"/>
              <a:t>2023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n-US" b="1" i="1" dirty="0"/>
              <a:t/>
            </a:r>
            <a:br>
              <a:rPr lang="en-US" b="1" i="1" dirty="0"/>
            </a:br>
            <a:endParaRPr lang="et-EE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  </a:t>
            </a:r>
            <a:r>
              <a:rPr kumimoji="0" lang="en-US" altLang="en-US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 </a:t>
            </a:r>
          </a:p>
        </p:txBody>
      </p:sp>
      <p:sp>
        <p:nvSpPr>
          <p:cNvPr id="11" name="AutoShape 8" descr="logosbeneficaireserasmusleft en 0"/>
          <p:cNvSpPr>
            <a:spLocks noChangeAspect="1" noChangeArrowheads="1"/>
          </p:cNvSpPr>
          <p:nvPr/>
        </p:nvSpPr>
        <p:spPr bwMode="auto">
          <a:xfrm>
            <a:off x="155575" y="-250825"/>
            <a:ext cx="23622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data:image/gif;base64,R0lGODlhAQABAPABAP///wAAACH5BAEKAAAALAAAAAABAAEAAAICRAEAOw=="/>
          <p:cNvSpPr>
            <a:spLocks noChangeAspect="1" noChangeArrowheads="1"/>
          </p:cNvSpPr>
          <p:nvPr/>
        </p:nvSpPr>
        <p:spPr bwMode="auto">
          <a:xfrm>
            <a:off x="334963" y="-2508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775" y="5790040"/>
            <a:ext cx="668254" cy="8804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8" y="5763189"/>
            <a:ext cx="1789906" cy="35404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9" y="6135132"/>
            <a:ext cx="1393776" cy="6288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938" y="5703153"/>
            <a:ext cx="1584176" cy="105419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3" y="5814272"/>
            <a:ext cx="2448272" cy="87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3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 smtClean="0"/>
              <a:t>Partners</a:t>
            </a:r>
            <a:r>
              <a:rPr lang="et-EE" b="1" dirty="0" smtClean="0"/>
              <a:t> and </a:t>
            </a:r>
            <a:r>
              <a:rPr lang="et-EE" b="1" dirty="0" err="1" smtClean="0"/>
              <a:t>topics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Tallinn </a:t>
            </a:r>
            <a:r>
              <a:rPr lang="et-EE" dirty="0" err="1" smtClean="0"/>
              <a:t>University</a:t>
            </a:r>
            <a:r>
              <a:rPr lang="et-EE" dirty="0" smtClean="0"/>
              <a:t> – </a:t>
            </a:r>
            <a:r>
              <a:rPr lang="en-US" dirty="0" smtClean="0"/>
              <a:t>Heritage in history education 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err="1"/>
              <a:t>Universitaet</a:t>
            </a:r>
            <a:r>
              <a:rPr lang="et-EE" dirty="0"/>
              <a:t> </a:t>
            </a:r>
            <a:r>
              <a:rPr lang="et-EE" dirty="0" err="1" smtClean="0"/>
              <a:t>Augsburg</a:t>
            </a:r>
            <a:r>
              <a:rPr lang="et-EE" dirty="0" smtClean="0"/>
              <a:t> – </a:t>
            </a:r>
            <a:r>
              <a:rPr lang="en-US" dirty="0" smtClean="0"/>
              <a:t>Global dimensions of national history and post-colonial history 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err="1"/>
              <a:t>Uniwersytet</a:t>
            </a:r>
            <a:r>
              <a:rPr lang="et-EE" dirty="0"/>
              <a:t> </a:t>
            </a:r>
            <a:r>
              <a:rPr lang="et-EE" dirty="0" err="1" smtClean="0"/>
              <a:t>Wroclawski</a:t>
            </a:r>
            <a:r>
              <a:rPr lang="et-EE" dirty="0" smtClean="0"/>
              <a:t> – </a:t>
            </a:r>
            <a:r>
              <a:rPr lang="en-US" dirty="0" smtClean="0"/>
              <a:t>Public history and history education 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err="1"/>
              <a:t>Universidad</a:t>
            </a:r>
            <a:r>
              <a:rPr lang="et-EE" dirty="0"/>
              <a:t> </a:t>
            </a:r>
            <a:r>
              <a:rPr lang="et-EE" dirty="0" err="1"/>
              <a:t>De</a:t>
            </a:r>
            <a:r>
              <a:rPr lang="et-EE" dirty="0"/>
              <a:t> </a:t>
            </a:r>
            <a:r>
              <a:rPr lang="et-EE" dirty="0" err="1" smtClean="0"/>
              <a:t>Salamanca</a:t>
            </a:r>
            <a:r>
              <a:rPr lang="et-EE" dirty="0" smtClean="0"/>
              <a:t> – </a:t>
            </a:r>
            <a:r>
              <a:rPr lang="en-US" dirty="0" err="1" smtClean="0"/>
              <a:t>Th</a:t>
            </a:r>
            <a:r>
              <a:rPr lang="et-EE" dirty="0" smtClean="0"/>
              <a:t>e</a:t>
            </a:r>
            <a:r>
              <a:rPr lang="en-US" dirty="0" smtClean="0"/>
              <a:t> role and influence of the internet in history education 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err="1"/>
              <a:t>Euroclio-De</a:t>
            </a:r>
            <a:r>
              <a:rPr lang="et-EE" dirty="0"/>
              <a:t> </a:t>
            </a:r>
            <a:r>
              <a:rPr lang="et-EE" dirty="0" err="1"/>
              <a:t>Europese</a:t>
            </a:r>
            <a:r>
              <a:rPr lang="et-EE" dirty="0"/>
              <a:t> </a:t>
            </a:r>
            <a:r>
              <a:rPr lang="et-EE" dirty="0" err="1"/>
              <a:t>Vereniging</a:t>
            </a:r>
            <a:r>
              <a:rPr lang="et-EE" dirty="0"/>
              <a:t> Voor </a:t>
            </a:r>
            <a:r>
              <a:rPr lang="et-EE" dirty="0" err="1" smtClean="0"/>
              <a:t>Geschiedenisonderwijsgevenden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4132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 err="1"/>
              <a:t>The</a:t>
            </a:r>
            <a:r>
              <a:rPr lang="et-EE" b="1" dirty="0"/>
              <a:t> </a:t>
            </a:r>
            <a:r>
              <a:rPr lang="et-EE" b="1" dirty="0" err="1"/>
              <a:t>project's</a:t>
            </a:r>
            <a:r>
              <a:rPr lang="et-EE" b="1" dirty="0"/>
              <a:t> </a:t>
            </a:r>
            <a:r>
              <a:rPr lang="et-EE" b="1" dirty="0" err="1"/>
              <a:t>objective</a:t>
            </a:r>
            <a:r>
              <a:rPr lang="et-EE" b="1" i="1" dirty="0"/>
              <a:t/>
            </a:r>
            <a:br>
              <a:rPr lang="et-EE" b="1" i="1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ensure that history educators who receive their initial teacher training at one of the partner universities in the consortium are prepared to teach history in a way that responds to societal needs, and is based on the latest insights in history didactics.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4609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 err="1"/>
              <a:t>What</a:t>
            </a:r>
            <a:r>
              <a:rPr lang="et-EE" b="1" dirty="0"/>
              <a:t> </a:t>
            </a:r>
            <a:r>
              <a:rPr lang="et-EE" b="1" dirty="0" err="1"/>
              <a:t>results</a:t>
            </a:r>
            <a:r>
              <a:rPr lang="et-EE" b="1" dirty="0"/>
              <a:t> are </a:t>
            </a:r>
            <a:r>
              <a:rPr lang="et-EE" b="1" dirty="0" err="1"/>
              <a:t>expected</a:t>
            </a:r>
            <a:r>
              <a:rPr lang="et-EE" b="1" dirty="0"/>
              <a:t>?</a:t>
            </a:r>
            <a:r>
              <a:rPr lang="et-EE" b="1" i="1" dirty="0"/>
              <a:t/>
            </a:r>
            <a:br>
              <a:rPr lang="et-EE" b="1" i="1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t-EE" dirty="0" smtClean="0"/>
              <a:t>1. </a:t>
            </a:r>
            <a:r>
              <a:rPr lang="en-US" dirty="0" smtClean="0"/>
              <a:t>the </a:t>
            </a:r>
            <a:r>
              <a:rPr lang="en-US" dirty="0"/>
              <a:t>field analysis, including a literature review and a collection of practices;</a:t>
            </a:r>
          </a:p>
          <a:p>
            <a:pPr fontAlgn="base"/>
            <a:r>
              <a:rPr lang="et-EE" dirty="0" smtClean="0"/>
              <a:t>2. </a:t>
            </a:r>
            <a:r>
              <a:rPr lang="en-US" dirty="0" smtClean="0"/>
              <a:t>a </a:t>
            </a:r>
            <a:r>
              <a:rPr lang="en-US" dirty="0"/>
              <a:t>study guide, with learning activities and teaching methods and tools on four topics in English, Estonian, German, Polish and </a:t>
            </a:r>
            <a:r>
              <a:rPr lang="en-US" dirty="0" smtClean="0"/>
              <a:t>Spanish</a:t>
            </a:r>
            <a:r>
              <a:rPr lang="et-EE" dirty="0" smtClean="0"/>
              <a:t>;</a:t>
            </a:r>
            <a:endParaRPr lang="en-US" dirty="0"/>
          </a:p>
          <a:p>
            <a:pPr fontAlgn="base"/>
            <a:r>
              <a:rPr lang="en-US" dirty="0" smtClean="0"/>
              <a:t>3</a:t>
            </a:r>
            <a:r>
              <a:rPr lang="en-US" dirty="0"/>
              <a:t>. the professional development and professional networking of the people who are actively involved in the project;</a:t>
            </a:r>
          </a:p>
          <a:p>
            <a:pPr fontAlgn="base"/>
            <a:r>
              <a:rPr lang="en-US" dirty="0"/>
              <a:t>4. closer working relations between various professional </a:t>
            </a:r>
            <a:r>
              <a:rPr lang="en-US" dirty="0" err="1"/>
              <a:t>organisations</a:t>
            </a:r>
            <a:r>
              <a:rPr lang="en-US" dirty="0"/>
              <a:t> in the field of history education, such as the International Society for History Didactics (ISHD), </a:t>
            </a:r>
            <a:r>
              <a:rPr lang="en-US" dirty="0" err="1"/>
              <a:t>EuroClio</a:t>
            </a:r>
            <a:r>
              <a:rPr lang="en-US" dirty="0"/>
              <a:t>, the International Federation for Public History (IFPH) and the History Educators International Research Network (HEIRNET). </a:t>
            </a:r>
          </a:p>
        </p:txBody>
      </p:sp>
    </p:spTree>
    <p:extLst>
      <p:ext uri="{BB962C8B-B14F-4D97-AF65-F5344CB8AC3E}">
        <p14:creationId xmlns:p14="http://schemas.microsoft.com/office/powerpoint/2010/main" val="3809637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Critical History: Adapting history education to the challenges of today's digitized, globalized, and diverse societies in Europe Erasmus+ Project (2020-1-EE01-KA201-077997) that takes place September 2020 - September 2023  </vt:lpstr>
      <vt:lpstr>Partners and topics</vt:lpstr>
      <vt:lpstr>The project's objective </vt:lpstr>
      <vt:lpstr>What results are expected?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History: Adapting history education to the challenges of today's digitized, globalized, and diverse societies in Europe Erasmus+ Project (2020-1-EE01-KA201-077997) that takes place September 2020 - September 2023</dc:title>
  <dc:creator>Mare</dc:creator>
  <cp:lastModifiedBy>Merit Tupits</cp:lastModifiedBy>
  <cp:revision>3</cp:revision>
  <dcterms:created xsi:type="dcterms:W3CDTF">2021-02-15T10:57:41Z</dcterms:created>
  <dcterms:modified xsi:type="dcterms:W3CDTF">2021-02-16T11:06:50Z</dcterms:modified>
</cp:coreProperties>
</file>