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notesMasterIdLst>
    <p:notesMasterId r:id="rId22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5" r:id="rId13"/>
    <p:sldId id="270" r:id="rId14"/>
    <p:sldId id="271" r:id="rId15"/>
    <p:sldId id="272" r:id="rId16"/>
    <p:sldId id="274" r:id="rId17"/>
    <p:sldId id="273" r:id="rId18"/>
    <p:sldId id="269" r:id="rId19"/>
    <p:sldId id="277" r:id="rId20"/>
    <p:sldId id="275" r:id="rId2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6ED3-1F8A-40FF-8A2C-5B83279E0D3B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CEDCF-F5CD-45D6-B2B6-6B8AF1B9D1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018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cd6dacea9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4cd6dacea9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c6a683d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c6a683d4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18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c6a683d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c6a683d4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31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c6a683d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c6a683d4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9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c6a683d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c6a683d4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585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c6a683d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c6a683d4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69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c6a683d4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c6a683d4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c2ebb2788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34c2ebb2788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c6a683d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c6a683d4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26be873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26be873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26be873a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26be873a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26be873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26be873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60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c6a683d4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c6a683d4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962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26be873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26be873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5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9815-DBBC-49F6-9109-D1231F14C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B1E27-7B1D-4AA4-A6A7-27EF57524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F7AA0-DAFF-4E25-9069-180082F5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022D-FFF5-443A-8039-ED26FA8D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4FEDA-C501-4704-94DF-141FD974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65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D699-357D-469F-816E-B981C2AC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2DC5D-417D-4ED6-AF03-17ACE28D9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0D8D-EEA3-4CE1-A2F1-2977B45C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C1779-A5C6-4085-B070-CA7016FB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A07B5-FE06-43CC-8ECA-972B1586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856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398CCA-7D92-47A3-A921-9F3776D99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2040B-4C7F-4F1C-9F84-3BFED5E75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D0CD6-B89B-4E13-B71F-980228FE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C59D6-E0FC-4249-BB05-F1B225D5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EFC40-5C63-4DBD-A162-144E3A13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769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447833" y="365133"/>
            <a:ext cx="11336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447833" y="1825633"/>
            <a:ext cx="109060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18" name="Google Shape;118;p24"/>
          <p:cNvCxnSpPr/>
          <p:nvPr/>
        </p:nvCxnSpPr>
        <p:spPr>
          <a:xfrm flipH="1">
            <a:off x="11321075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4"/>
          <p:cNvCxnSpPr/>
          <p:nvPr/>
        </p:nvCxnSpPr>
        <p:spPr>
          <a:xfrm flipH="1">
            <a:off x="11010836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17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image">
  <p:cSld name="8 imag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508000" y="2644445"/>
            <a:ext cx="1117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>
            <a:spLocks noGrp="1"/>
          </p:cNvSpPr>
          <p:nvPr>
            <p:ph type="pic" idx="2"/>
          </p:nvPr>
        </p:nvSpPr>
        <p:spPr>
          <a:xfrm>
            <a:off x="8803292" y="474233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26"/>
          <p:cNvSpPr>
            <a:spLocks noGrp="1"/>
          </p:cNvSpPr>
          <p:nvPr>
            <p:ph type="pic" idx="3"/>
          </p:nvPr>
        </p:nvSpPr>
        <p:spPr>
          <a:xfrm>
            <a:off x="6161293" y="474233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26"/>
          <p:cNvSpPr>
            <a:spLocks noGrp="1"/>
          </p:cNvSpPr>
          <p:nvPr>
            <p:ph type="pic" idx="4"/>
          </p:nvPr>
        </p:nvSpPr>
        <p:spPr>
          <a:xfrm>
            <a:off x="3509032" y="474233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26"/>
          <p:cNvSpPr>
            <a:spLocks noGrp="1"/>
          </p:cNvSpPr>
          <p:nvPr>
            <p:ph type="pic" idx="5"/>
          </p:nvPr>
        </p:nvSpPr>
        <p:spPr>
          <a:xfrm>
            <a:off x="867033" y="474233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26"/>
          <p:cNvSpPr>
            <a:spLocks noGrp="1"/>
          </p:cNvSpPr>
          <p:nvPr>
            <p:ph type="pic" idx="6"/>
          </p:nvPr>
        </p:nvSpPr>
        <p:spPr>
          <a:xfrm>
            <a:off x="8803292" y="3802945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" name="Google Shape;135;p26"/>
          <p:cNvSpPr>
            <a:spLocks noGrp="1"/>
          </p:cNvSpPr>
          <p:nvPr>
            <p:ph type="pic" idx="7"/>
          </p:nvPr>
        </p:nvSpPr>
        <p:spPr>
          <a:xfrm>
            <a:off x="6161293" y="3802945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" name="Google Shape;136;p26"/>
          <p:cNvSpPr>
            <a:spLocks noGrp="1"/>
          </p:cNvSpPr>
          <p:nvPr>
            <p:ph type="pic" idx="8"/>
          </p:nvPr>
        </p:nvSpPr>
        <p:spPr>
          <a:xfrm>
            <a:off x="3509032" y="3802945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" name="Google Shape;137;p26"/>
          <p:cNvSpPr>
            <a:spLocks noGrp="1"/>
          </p:cNvSpPr>
          <p:nvPr>
            <p:ph type="pic" idx="9"/>
          </p:nvPr>
        </p:nvSpPr>
        <p:spPr>
          <a:xfrm>
            <a:off x="867033" y="3802945"/>
            <a:ext cx="2399600" cy="23308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38" name="Google Shape;13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65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63" name="Google Shape;63;p15"/>
          <p:cNvCxnSpPr/>
          <p:nvPr/>
        </p:nvCxnSpPr>
        <p:spPr>
          <a:xfrm flipH="1">
            <a:off x="11321075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64;p15"/>
          <p:cNvCxnSpPr/>
          <p:nvPr/>
        </p:nvCxnSpPr>
        <p:spPr>
          <a:xfrm flipH="1">
            <a:off x="11010836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599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ctrTitle"/>
          </p:nvPr>
        </p:nvSpPr>
        <p:spPr>
          <a:xfrm>
            <a:off x="3636579" y="1111855"/>
            <a:ext cx="7031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mes New Roma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3636579" y="3602039"/>
            <a:ext cx="70316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69" name="Google Shape;69;p16"/>
          <p:cNvCxnSpPr/>
          <p:nvPr/>
        </p:nvCxnSpPr>
        <p:spPr>
          <a:xfrm flipH="1">
            <a:off x="1954979" y="1019503"/>
            <a:ext cx="1072000" cy="4141200"/>
          </a:xfrm>
          <a:prstGeom prst="straightConnector1">
            <a:avLst/>
          </a:prstGeom>
          <a:noFill/>
          <a:ln w="1016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76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image 2">
  <p:cSld name="Title, content and image 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899600" y="2013400"/>
            <a:ext cx="5196400" cy="2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482588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100"/>
              <a:buChar char="•"/>
              <a:defRPr sz="3733"/>
            </a:lvl1pPr>
            <a:lvl2pPr marL="1219170" lvl="1" indent="-43178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•"/>
              <a:defRPr sz="2533"/>
            </a:lvl2pPr>
            <a:lvl3pPr marL="1828754" lvl="2" indent="-43178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•"/>
              <a:defRPr sz="2133"/>
            </a:lvl3pPr>
            <a:lvl4pPr marL="2438339" lvl="3" indent="-43178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•"/>
              <a:defRPr sz="2000"/>
            </a:lvl4pPr>
            <a:lvl5pPr marL="3047924" lvl="4" indent="-43178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•"/>
              <a:defRPr sz="2000"/>
            </a:lvl5pPr>
            <a:lvl6pPr marL="3657509" lvl="5" indent="-431789" algn="l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6983300" y="-220567"/>
            <a:ext cx="8064400" cy="7342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7"/>
          <p:cNvCxnSpPr/>
          <p:nvPr/>
        </p:nvCxnSpPr>
        <p:spPr>
          <a:xfrm flipH="1">
            <a:off x="1425708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" name="Google Shape;76;p17"/>
          <p:cNvCxnSpPr/>
          <p:nvPr/>
        </p:nvCxnSpPr>
        <p:spPr>
          <a:xfrm flipH="1">
            <a:off x="1115469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1168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image 1">
  <p:cSld name="Title, content and image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47833" y="318367"/>
            <a:ext cx="5648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447800" y="1825633"/>
            <a:ext cx="56480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15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6983300" y="-220567"/>
            <a:ext cx="8064400" cy="7342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pic>
        <p:nvPicPr>
          <p:cNvPr id="81" name="Google Shape;8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363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images">
  <p:cSld name="Small image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47833" y="365133"/>
            <a:ext cx="11336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1070589" y="2425801"/>
            <a:ext cx="1404000" cy="1402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" name="Google Shape;85;p19"/>
          <p:cNvSpPr>
            <a:spLocks noGrp="1"/>
          </p:cNvSpPr>
          <p:nvPr>
            <p:ph type="pic" idx="3"/>
          </p:nvPr>
        </p:nvSpPr>
        <p:spPr>
          <a:xfrm>
            <a:off x="3274993" y="2425801"/>
            <a:ext cx="1404000" cy="1402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19"/>
          <p:cNvSpPr>
            <a:spLocks noGrp="1"/>
          </p:cNvSpPr>
          <p:nvPr>
            <p:ph type="pic" idx="4"/>
          </p:nvPr>
        </p:nvSpPr>
        <p:spPr>
          <a:xfrm>
            <a:off x="5446739" y="2425801"/>
            <a:ext cx="1404000" cy="1402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" name="Google Shape;87;p19"/>
          <p:cNvSpPr>
            <a:spLocks noGrp="1"/>
          </p:cNvSpPr>
          <p:nvPr>
            <p:ph type="pic" idx="5"/>
          </p:nvPr>
        </p:nvSpPr>
        <p:spPr>
          <a:xfrm>
            <a:off x="7596584" y="2425801"/>
            <a:ext cx="1404000" cy="1402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" name="Google Shape;88;p19"/>
          <p:cNvSpPr>
            <a:spLocks noGrp="1"/>
          </p:cNvSpPr>
          <p:nvPr>
            <p:ph type="pic" idx="6"/>
          </p:nvPr>
        </p:nvSpPr>
        <p:spPr>
          <a:xfrm>
            <a:off x="9748783" y="2425801"/>
            <a:ext cx="1404000" cy="1402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1069975" y="3959225"/>
            <a:ext cx="14048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2000"/>
            </a:lvl1pPr>
            <a:lvl2pPr marL="1219170" lvl="1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67"/>
            </a:lvl2pPr>
            <a:lvl3pPr marL="1828754" lvl="2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3pPr>
            <a:lvl4pPr marL="2438339" lvl="3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467"/>
            </a:lvl4pPr>
            <a:lvl5pPr marL="3047924" lvl="4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7"/>
          </p:nvPr>
        </p:nvSpPr>
        <p:spPr>
          <a:xfrm>
            <a:off x="3274333" y="3959225"/>
            <a:ext cx="14048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2000"/>
            </a:lvl1pPr>
            <a:lvl2pPr marL="1219170" lvl="1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67"/>
            </a:lvl2pPr>
            <a:lvl3pPr marL="1828754" lvl="2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3pPr>
            <a:lvl4pPr marL="2438339" lvl="3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467"/>
            </a:lvl4pPr>
            <a:lvl5pPr marL="3047924" lvl="4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8"/>
          </p:nvPr>
        </p:nvSpPr>
        <p:spPr>
          <a:xfrm>
            <a:off x="5413376" y="3959225"/>
            <a:ext cx="14048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2000"/>
            </a:lvl1pPr>
            <a:lvl2pPr marL="1219170" lvl="1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67"/>
            </a:lvl2pPr>
            <a:lvl3pPr marL="1828754" lvl="2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3pPr>
            <a:lvl4pPr marL="2438339" lvl="3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467"/>
            </a:lvl4pPr>
            <a:lvl5pPr marL="3047924" lvl="4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9"/>
          </p:nvPr>
        </p:nvSpPr>
        <p:spPr>
          <a:xfrm>
            <a:off x="7536091" y="3959225"/>
            <a:ext cx="14048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2000"/>
            </a:lvl1pPr>
            <a:lvl2pPr marL="1219170" lvl="1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67"/>
            </a:lvl2pPr>
            <a:lvl3pPr marL="1828754" lvl="2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3pPr>
            <a:lvl4pPr marL="2438339" lvl="3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467"/>
            </a:lvl4pPr>
            <a:lvl5pPr marL="3047924" lvl="4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3"/>
          </p:nvPr>
        </p:nvSpPr>
        <p:spPr>
          <a:xfrm>
            <a:off x="9756776" y="3959225"/>
            <a:ext cx="14048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2000"/>
            </a:lvl1pPr>
            <a:lvl2pPr marL="1219170" lvl="1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67"/>
            </a:lvl2pPr>
            <a:lvl3pPr marL="1828754" lvl="2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3pPr>
            <a:lvl4pPr marL="2438339" lvl="3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467"/>
            </a:lvl4pPr>
            <a:lvl5pPr marL="3047924" lvl="4" indent="-30479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4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729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09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8CF5-B30F-4D4E-9C1C-A46794E9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7F17-7C7A-438C-94B5-0200EB1B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F565D-1B90-4D5A-ADD6-F04E8119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83268-BD8F-4220-A19D-7A3D818B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D1F73-B232-4514-A5BA-E1927294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3463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wo images">
  <p:cSld name="Title, content and two imag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447833" y="365133"/>
            <a:ext cx="789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447833" y="1825633"/>
            <a:ext cx="78960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/>
          <p:nvPr/>
        </p:nvSpPr>
        <p:spPr>
          <a:xfrm>
            <a:off x="10221687" y="0"/>
            <a:ext cx="1970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1"/>
          <p:cNvSpPr>
            <a:spLocks noGrp="1"/>
          </p:cNvSpPr>
          <p:nvPr>
            <p:ph type="pic" idx="2"/>
          </p:nvPr>
        </p:nvSpPr>
        <p:spPr>
          <a:xfrm>
            <a:off x="8718329" y="567491"/>
            <a:ext cx="2832400" cy="2751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2" name="Google Shape;102;p21"/>
          <p:cNvSpPr>
            <a:spLocks noGrp="1"/>
          </p:cNvSpPr>
          <p:nvPr>
            <p:ph type="pic" idx="3"/>
          </p:nvPr>
        </p:nvSpPr>
        <p:spPr>
          <a:xfrm>
            <a:off x="8718329" y="3539291"/>
            <a:ext cx="2832400" cy="27512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67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4 images">
  <p:cSld name="Title, content and 4 image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447600" y="318367"/>
            <a:ext cx="486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imes New Roman"/>
              <a:buNone/>
              <a:defRPr sz="5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447800" y="1945100"/>
            <a:ext cx="4865600" cy="39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00"/>
              <a:buChar char="•"/>
              <a:defRPr sz="2800"/>
            </a:lvl1pPr>
            <a:lvl2pPr marL="1219170" lvl="1" indent="-457189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  <a:defRPr sz="2400"/>
            </a:lvl2pPr>
            <a:lvl3pPr marL="1828754" lvl="2" indent="-431789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Char char="•"/>
              <a:defRPr sz="2000"/>
            </a:lvl3pPr>
            <a:lvl4pPr marL="2438339" lvl="3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 sz="1867"/>
            </a:lvl4pPr>
            <a:lvl5pPr marL="3047924" lvl="4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 sz="1867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>
            <a:spLocks noGrp="1"/>
          </p:cNvSpPr>
          <p:nvPr>
            <p:ph type="pic" idx="2"/>
          </p:nvPr>
        </p:nvSpPr>
        <p:spPr>
          <a:xfrm>
            <a:off x="8718329" y="365124"/>
            <a:ext cx="2832400" cy="2751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22"/>
          <p:cNvSpPr>
            <a:spLocks noGrp="1"/>
          </p:cNvSpPr>
          <p:nvPr>
            <p:ph type="pic" idx="3"/>
          </p:nvPr>
        </p:nvSpPr>
        <p:spPr>
          <a:xfrm>
            <a:off x="8718329" y="3336924"/>
            <a:ext cx="2832400" cy="2751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22"/>
          <p:cNvSpPr>
            <a:spLocks noGrp="1"/>
          </p:cNvSpPr>
          <p:nvPr>
            <p:ph type="pic" idx="4"/>
          </p:nvPr>
        </p:nvSpPr>
        <p:spPr>
          <a:xfrm>
            <a:off x="5599573" y="365124"/>
            <a:ext cx="2832400" cy="2751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22"/>
          <p:cNvSpPr>
            <a:spLocks noGrp="1"/>
          </p:cNvSpPr>
          <p:nvPr>
            <p:ph type="pic" idx="5"/>
          </p:nvPr>
        </p:nvSpPr>
        <p:spPr>
          <a:xfrm>
            <a:off x="5599573" y="3336924"/>
            <a:ext cx="2832400" cy="27512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11" name="Google Shape;11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4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447833" y="365133"/>
            <a:ext cx="11336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440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447833" y="365133"/>
            <a:ext cx="11336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447833" y="1825633"/>
            <a:ext cx="109060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18" name="Google Shape;118;p24"/>
          <p:cNvCxnSpPr/>
          <p:nvPr/>
        </p:nvCxnSpPr>
        <p:spPr>
          <a:xfrm flipH="1">
            <a:off x="11321075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4"/>
          <p:cNvCxnSpPr/>
          <p:nvPr/>
        </p:nvCxnSpPr>
        <p:spPr>
          <a:xfrm flipH="1">
            <a:off x="11010836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845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47833" y="365133"/>
            <a:ext cx="11336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441167" y="1825633"/>
            <a:ext cx="5377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2"/>
          </p:nvPr>
        </p:nvSpPr>
        <p:spPr>
          <a:xfrm>
            <a:off x="5976560" y="1825633"/>
            <a:ext cx="5377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25" name="Google Shape;125;p25"/>
          <p:cNvCxnSpPr/>
          <p:nvPr/>
        </p:nvCxnSpPr>
        <p:spPr>
          <a:xfrm flipH="1">
            <a:off x="11321075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25"/>
          <p:cNvCxnSpPr/>
          <p:nvPr/>
        </p:nvCxnSpPr>
        <p:spPr>
          <a:xfrm flipH="1">
            <a:off x="11010836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061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image">
  <p:cSld name="8 imag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508000" y="2644445"/>
            <a:ext cx="1117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>
            <a:spLocks noGrp="1"/>
          </p:cNvSpPr>
          <p:nvPr>
            <p:ph type="pic" idx="2"/>
          </p:nvPr>
        </p:nvSpPr>
        <p:spPr>
          <a:xfrm>
            <a:off x="8803292" y="474233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26"/>
          <p:cNvSpPr>
            <a:spLocks noGrp="1"/>
          </p:cNvSpPr>
          <p:nvPr>
            <p:ph type="pic" idx="3"/>
          </p:nvPr>
        </p:nvSpPr>
        <p:spPr>
          <a:xfrm>
            <a:off x="6161293" y="474233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26"/>
          <p:cNvSpPr>
            <a:spLocks noGrp="1"/>
          </p:cNvSpPr>
          <p:nvPr>
            <p:ph type="pic" idx="4"/>
          </p:nvPr>
        </p:nvSpPr>
        <p:spPr>
          <a:xfrm>
            <a:off x="3509032" y="474233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26"/>
          <p:cNvSpPr>
            <a:spLocks noGrp="1"/>
          </p:cNvSpPr>
          <p:nvPr>
            <p:ph type="pic" idx="5"/>
          </p:nvPr>
        </p:nvSpPr>
        <p:spPr>
          <a:xfrm>
            <a:off x="867033" y="474233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26"/>
          <p:cNvSpPr>
            <a:spLocks noGrp="1"/>
          </p:cNvSpPr>
          <p:nvPr>
            <p:ph type="pic" idx="6"/>
          </p:nvPr>
        </p:nvSpPr>
        <p:spPr>
          <a:xfrm>
            <a:off x="8803292" y="3802945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" name="Google Shape;135;p26"/>
          <p:cNvSpPr>
            <a:spLocks noGrp="1"/>
          </p:cNvSpPr>
          <p:nvPr>
            <p:ph type="pic" idx="7"/>
          </p:nvPr>
        </p:nvSpPr>
        <p:spPr>
          <a:xfrm>
            <a:off x="6161293" y="3802945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" name="Google Shape;136;p26"/>
          <p:cNvSpPr>
            <a:spLocks noGrp="1"/>
          </p:cNvSpPr>
          <p:nvPr>
            <p:ph type="pic" idx="8"/>
          </p:nvPr>
        </p:nvSpPr>
        <p:spPr>
          <a:xfrm>
            <a:off x="3509032" y="3802945"/>
            <a:ext cx="2399600" cy="233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" name="Google Shape;137;p26"/>
          <p:cNvSpPr>
            <a:spLocks noGrp="1"/>
          </p:cNvSpPr>
          <p:nvPr>
            <p:ph type="pic" idx="9"/>
          </p:nvPr>
        </p:nvSpPr>
        <p:spPr>
          <a:xfrm>
            <a:off x="867033" y="3802945"/>
            <a:ext cx="2399600" cy="23308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38" name="Google Shape;13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416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02">
  <p:cSld name="Title Slide-02">
    <p:bg>
      <p:bgPr>
        <a:solidFill>
          <a:srgbClr val="CF003A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imes New Roman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237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02">
  <p:cSld name="Title and Content-02">
    <p:bg>
      <p:bgPr>
        <a:solidFill>
          <a:srgbClr val="CF003A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447833" y="365133"/>
            <a:ext cx="11336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447833" y="1825633"/>
            <a:ext cx="109060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46" name="Google Shape;146;p28"/>
          <p:cNvCxnSpPr/>
          <p:nvPr/>
        </p:nvCxnSpPr>
        <p:spPr>
          <a:xfrm flipH="1">
            <a:off x="11321075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28"/>
          <p:cNvCxnSpPr/>
          <p:nvPr/>
        </p:nvCxnSpPr>
        <p:spPr>
          <a:xfrm flipH="1">
            <a:off x="11010836" y="-97972"/>
            <a:ext cx="327200" cy="143840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8" name="Google Shape;14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355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02">
  <p:cSld name="Blank-02">
    <p:bg>
      <p:bgPr>
        <a:solidFill>
          <a:srgbClr val="CF003A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34" y="5677301"/>
            <a:ext cx="2528700" cy="113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162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8718328" y="6240740"/>
            <a:ext cx="1868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4038600" y="6240740"/>
            <a:ext cx="4535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10731063" y="6240740"/>
            <a:ext cx="65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t" smtClean="0"/>
              <a:pPr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385538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5754-4843-4AAE-8817-F344E992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17EF-3F6B-4EDD-965F-48D96656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8DB74-6944-417F-9E79-78B0A41A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07386-3DE3-4997-AC97-6DB21124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3F49-546A-41A8-9FFA-68A9C1FF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7832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>
              <a:spcBef>
                <a:spcPts val="1600"/>
              </a:spcBef>
              <a:spcAft>
                <a:spcPts val="0"/>
              </a:spcAft>
              <a:buSzPts val="2100"/>
              <a:buChar char="•"/>
              <a:defRPr/>
            </a:lvl1pPr>
            <a:lvl2pPr marL="1219170" lvl="1" indent="-457189">
              <a:spcBef>
                <a:spcPts val="16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>
              <a:spcBef>
                <a:spcPts val="1600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>
              <a:spcBef>
                <a:spcPts val="1600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t" smtClean="0"/>
              <a:pPr/>
              <a:t>‹#›</a:t>
            </a:fld>
            <a:endParaRPr lang="et"/>
          </a:p>
        </p:txBody>
      </p:sp>
    </p:spTree>
    <p:extLst>
      <p:ext uri="{BB962C8B-B14F-4D97-AF65-F5344CB8AC3E}">
        <p14:creationId xmlns:p14="http://schemas.microsoft.com/office/powerpoint/2010/main" val="2580831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838200" y="780500"/>
            <a:ext cx="10515600" cy="1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8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838200" y="2127489"/>
            <a:ext cx="10515600" cy="3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marR="0" lvl="0" indent="-54185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mbria"/>
              <a:buChar char="⎯"/>
              <a:defRPr sz="37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219170" marR="0" lvl="1" indent="-507987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⎯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828754" marR="0" lvl="2" indent="-45718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⎯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438339" marR="0" lvl="3" indent="-44025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"/>
              <a:buChar char="⎯"/>
              <a:defRPr sz="21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3047924" marR="0" lvl="4" indent="-440256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"/>
              <a:buChar char="⎯"/>
              <a:defRPr sz="2133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3657509" marR="0" lvl="5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4267093" marR="0" lvl="6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876678" marR="0" lvl="7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5486263" marR="0" lvl="8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41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2E49-45EE-4F2D-A64F-CE044223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A7A4E-87E6-4290-A17B-D4F679CFB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8BF9E-544B-48C3-BD53-0433BF699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92E44-18A9-44AD-8135-9D9B8822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84ED9-8A5E-4B20-B462-6ACFDF08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B40F6-0687-424D-B6AE-9E382FFC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640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483D-5099-48A3-9668-B71AC3EE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70B5B-F7D0-4C07-A87F-96632A85E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3E7D2-3487-416D-BAF7-D19295D3E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C78B5-590F-4961-98F1-56282587C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1DC02-FFA8-4D07-B3B6-0527694C4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F565F-AE30-4E23-B81D-4DD76C65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7B0BE-D9E2-451A-ACA3-739603FD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878957-FADC-4455-9F73-C3038D05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432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4629-38C7-459A-9859-3788FFFA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AE86A-947B-47C4-BD51-5685A702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FA580-A800-4581-9D59-A1D6637E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95531-0C20-4AFF-928E-35B9F33E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15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6CFA1-3685-4534-AB8C-392760FF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BE42F-79AB-492C-99E9-370F9729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3BB7E-B71D-4BC3-8A9D-CF5D2CA5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9913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646A-3A09-484E-AC1C-6B466EED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DB44-BB5B-4C11-9A72-5EB4C5BB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732BF-8252-4BB3-A7D2-1A494F868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31CB4-42CF-4AEE-BA4A-9C8EDDD9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2F9E7-F11B-4EEB-AB7B-51E6FD73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BAEEC-8AE0-4D12-8AE9-C54C328F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23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F58C-A42C-48B8-8214-9D28AD40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759EF-3BE6-4EEC-ADE2-2ACFA2CC2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36D9A-5FF4-43FE-BD5B-04F980B91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977F4-D49D-4714-8603-6D0C5D41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0A94D-04A0-4119-8F5A-9A6EF8DE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CE34A-71EA-42DD-999F-BA851D32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263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943AC-F798-4983-B0EF-4A6A806F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4C2C6-5C00-4C61-91C4-4EA6AAF18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F659-CBE9-49A6-A16E-DE26DBF15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65EE-B42E-4D66-A502-68CDFCFB771F}" type="datetimeFigureOut">
              <a:rPr lang="et-EE" smtClean="0"/>
              <a:t>03.06.2025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E4FAD-8879-444C-AADC-47369C643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6494E-9AE0-4102-B1D0-2120735AE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AB65-4B29-4CD8-B773-4134ACDB43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341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47833" y="365133"/>
            <a:ext cx="11336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Times New Roman"/>
              <a:buNone/>
              <a:defRPr sz="41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47833" y="1825633"/>
            <a:ext cx="109060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722568" y="5886167"/>
            <a:ext cx="6117233" cy="738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4036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3">
          <p15:clr>
            <a:srgbClr val="F26B43"/>
          </p15:clr>
        </p15:guide>
        <p15:guide id="2" pos="397">
          <p15:clr>
            <a:srgbClr val="F26B43"/>
          </p15:clr>
        </p15:guide>
        <p15:guide id="3" pos="212">
          <p15:clr>
            <a:srgbClr val="E46962"/>
          </p15:clr>
        </p15:guide>
        <p15:guide id="4" orient="horz" pos="205">
          <p15:clr>
            <a:srgbClr val="E46962"/>
          </p15:clr>
        </p15:guide>
        <p15:guide id="5" pos="28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spcFirstLastPara="1" wrap="square" lIns="91433" tIns="45700" rIns="91433" bIns="45700" anchor="b" anchorCtr="0">
            <a:normAutofit/>
          </a:bodyPr>
          <a:lstStyle/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6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168" name="Google Shape;1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297384"/>
            <a:ext cx="12191999" cy="389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6" title="Faili FEWL-taust4.png koop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733" y="0"/>
            <a:ext cx="12291317" cy="69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>
            <a:spLocks noGrp="1"/>
          </p:cNvSpPr>
          <p:nvPr>
            <p:ph type="ctrTitle"/>
          </p:nvPr>
        </p:nvSpPr>
        <p:spPr>
          <a:xfrm>
            <a:off x="415600" y="593367"/>
            <a:ext cx="11360800" cy="332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t-EE" sz="1600" b="1" dirty="0"/>
            </a:br>
            <a:endParaRPr sz="5333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sz="5333" dirty="0"/>
          </a:p>
        </p:txBody>
      </p:sp>
      <p:pic>
        <p:nvPicPr>
          <p:cNvPr id="187" name="Google Shape;187;p36" title="TLÜ-ül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101" y="5614634"/>
            <a:ext cx="3056465" cy="931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CF479-22FE-467F-AD41-17C8AACC5897}"/>
              </a:ext>
            </a:extLst>
          </p:cNvPr>
          <p:cNvSpPr txBox="1"/>
          <p:nvPr/>
        </p:nvSpPr>
        <p:spPr>
          <a:xfrm>
            <a:off x="2489200" y="1109133"/>
            <a:ext cx="84497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Work as a Bridge Between Real Life and Classroom Teaching.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Perspective of Primary Teachers on Integrating the World of Work into School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/>
              <a:t>Kaidi Nurmik</a:t>
            </a:r>
            <a:r>
              <a:rPr lang="en-GB" sz="3600" dirty="0"/>
              <a:t>, junior researcher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53601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949F-9450-48C9-8289-2440CC27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FINDINGS: the world of work in school and at home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A3AC-914C-45A6-A906-7460935BC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Primary teachers invite the parents to introduce their professions, </a:t>
            </a:r>
            <a:r>
              <a:rPr lang="en-GB" dirty="0" err="1"/>
              <a:t>orginise</a:t>
            </a:r>
            <a:r>
              <a:rPr lang="en-GB" dirty="0"/>
              <a:t> field trips to parents’ workplaces and career orientation days in school.</a:t>
            </a:r>
          </a:p>
          <a:p>
            <a:pPr lvl="1"/>
            <a:r>
              <a:rPr lang="en-GB" dirty="0"/>
              <a:t>Learning becomes more meaningful and better connected with real life.</a:t>
            </a:r>
          </a:p>
          <a:p>
            <a:pPr lvl="1"/>
            <a:r>
              <a:rPr lang="en-GB" dirty="0"/>
              <a:t>An opportunity to widen the horizon of students shape students’ attitudes towards different professions disregarding of their socio-economic or cultural background.</a:t>
            </a:r>
          </a:p>
          <a:p>
            <a:r>
              <a:rPr lang="en-GB" dirty="0"/>
              <a:t>Good cooperation with parents is important but sometimes teachers lack knowledge of parents’ professions and children cannot explain what their parents do. </a:t>
            </a:r>
          </a:p>
          <a:p>
            <a:r>
              <a:rPr lang="en-GB" dirty="0"/>
              <a:t>Data protection rules make it difficult to get relevant information.</a:t>
            </a:r>
          </a:p>
          <a:p>
            <a:r>
              <a:rPr lang="en-GB" dirty="0"/>
              <a:t>Children’s work at school is keeping their workplace and classroom in order. They rarely have any leadership roles. </a:t>
            </a:r>
          </a:p>
          <a:p>
            <a:r>
              <a:rPr lang="en-GB" dirty="0"/>
              <a:t>At home most children don’t have many chores but those who do are more independent and better organised.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Data collection: 20 semi-structured interviews with primary teachers in 2023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6423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6" title="Faili FEWL-taust4.png koop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733" y="0"/>
            <a:ext cx="12291317" cy="69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>
            <a:spLocks noGrp="1"/>
          </p:cNvSpPr>
          <p:nvPr>
            <p:ph type="ctrTitle"/>
          </p:nvPr>
        </p:nvSpPr>
        <p:spPr>
          <a:xfrm>
            <a:off x="415600" y="593367"/>
            <a:ext cx="11360800" cy="332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t-EE" sz="1600" b="1" dirty="0"/>
            </a:br>
            <a:endParaRPr sz="5333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sz="5333" dirty="0"/>
          </a:p>
        </p:txBody>
      </p:sp>
      <p:pic>
        <p:nvPicPr>
          <p:cNvPr id="187" name="Google Shape;187;p36" title="TLÜ-ül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101" y="5614634"/>
            <a:ext cx="3056465" cy="931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CF479-22FE-467F-AD41-17C8AACC5897}"/>
              </a:ext>
            </a:extLst>
          </p:cNvPr>
          <p:cNvSpPr txBox="1"/>
          <p:nvPr/>
        </p:nvSpPr>
        <p:spPr>
          <a:xfrm>
            <a:off x="2489200" y="1109133"/>
            <a:ext cx="844973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Out-of-school Learning Environments as Supporters of Career Choice: The Role of Educational Programmes in Museums and Environmental Education Centres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/>
              <a:t>Helene </a:t>
            </a:r>
            <a:r>
              <a:rPr lang="et-EE" sz="3600" dirty="0" err="1"/>
              <a:t>Uppin</a:t>
            </a:r>
            <a:r>
              <a:rPr lang="en-GB" sz="3600" dirty="0"/>
              <a:t>, doctoral student and guest lecturer of natural sciences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197078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A348-E9A0-4B23-957C-9C482275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FINDINGS: How do museum educators perceive career awareness and how do they support it?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0C1BC-B49D-4EA7-BF80-660E3141B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186262" indent="0">
              <a:buNone/>
            </a:pPr>
            <a:r>
              <a:rPr lang="en-GB" sz="4900" dirty="0"/>
              <a:t>Most museum educators believe that their programmes support the career awareness of students by:</a:t>
            </a:r>
          </a:p>
          <a:p>
            <a:r>
              <a:rPr lang="en-GB" sz="4900" dirty="0"/>
              <a:t>supporting lifelong learning;</a:t>
            </a:r>
          </a:p>
          <a:p>
            <a:r>
              <a:rPr lang="en-GB" sz="4900" dirty="0"/>
              <a:t>sharing professional knowledge;</a:t>
            </a:r>
          </a:p>
          <a:p>
            <a:r>
              <a:rPr lang="en-GB" sz="4900" dirty="0"/>
              <a:t>supporting individual interests and self-awareness</a:t>
            </a:r>
          </a:p>
          <a:p>
            <a:pPr marL="186262" indent="0">
              <a:buNone/>
            </a:pPr>
            <a:r>
              <a:rPr lang="en-GB" sz="4900" dirty="0"/>
              <a:t>Problems:</a:t>
            </a:r>
          </a:p>
          <a:p>
            <a:r>
              <a:rPr lang="en-GB" sz="4900" dirty="0"/>
              <a:t>The readiness of educators to deal with career awareness varies. Some see it as “propaganda”.</a:t>
            </a:r>
          </a:p>
          <a:p>
            <a:r>
              <a:rPr lang="en-GB" sz="4900" dirty="0"/>
              <a:t>Museum educators and teachers do not cooperate much. </a:t>
            </a:r>
          </a:p>
          <a:p>
            <a:r>
              <a:rPr lang="en-GB" sz="4900" dirty="0"/>
              <a:t>Some associate career awareness primarily with older students.</a:t>
            </a:r>
          </a:p>
          <a:p>
            <a:r>
              <a:rPr lang="en-GB" sz="4900" dirty="0"/>
              <a:t>Self-awareness is not perceived as part of career awareness.</a:t>
            </a:r>
          </a:p>
          <a:p>
            <a:pPr marL="186262" indent="0">
              <a:buNone/>
            </a:pPr>
            <a:r>
              <a:rPr lang="en-GB" sz="4900" dirty="0"/>
              <a:t>Benefits:</a:t>
            </a:r>
          </a:p>
          <a:p>
            <a:pPr marL="186262" indent="0">
              <a:buNone/>
            </a:pPr>
            <a:r>
              <a:rPr lang="en-GB" sz="4900" dirty="0"/>
              <a:t>Work and different professions are introduced in multifaceted ways: through role plays, practical work, discussions, introduction of study opportunities etc.</a:t>
            </a:r>
          </a:p>
          <a:p>
            <a:r>
              <a:rPr lang="en-GB" sz="4900" b="1" dirty="0"/>
              <a:t>Data collection: stage I: interviews with experienced museum educators (27) in 2020; stage II: a survey addressed to programme educators (43)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4801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6" title="Faili FEWL-taust4.png koop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733" y="0"/>
            <a:ext cx="12291317" cy="69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>
            <a:spLocks noGrp="1"/>
          </p:cNvSpPr>
          <p:nvPr>
            <p:ph type="ctrTitle"/>
          </p:nvPr>
        </p:nvSpPr>
        <p:spPr>
          <a:xfrm>
            <a:off x="415600" y="593367"/>
            <a:ext cx="11360800" cy="332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t-EE" sz="1600" b="1" dirty="0"/>
            </a:br>
            <a:endParaRPr sz="5333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sz="5333" dirty="0"/>
          </a:p>
        </p:txBody>
      </p:sp>
      <p:pic>
        <p:nvPicPr>
          <p:cNvPr id="187" name="Google Shape;187;p36" title="TLÜ-ül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101" y="5614634"/>
            <a:ext cx="3056465" cy="931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CF479-22FE-467F-AD41-17C8AACC5897}"/>
              </a:ext>
            </a:extLst>
          </p:cNvPr>
          <p:cNvSpPr txBox="1"/>
          <p:nvPr/>
        </p:nvSpPr>
        <p:spPr>
          <a:xfrm>
            <a:off x="2489200" y="1109133"/>
            <a:ext cx="84497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is Learning: Work Experience of Upper Secondary School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Krista </a:t>
            </a:r>
            <a:r>
              <a:rPr lang="en-GB" sz="3600" dirty="0" err="1">
                <a:solidFill>
                  <a:prstClr val="black"/>
                </a:solidFill>
                <a:latin typeface="Calibri" panose="020F0502020204030204"/>
              </a:rPr>
              <a:t>Loogma</a:t>
            </a:r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alibri" panose="020F0502020204030204"/>
              </a:rPr>
              <a:t>Professor of vocational education</a:t>
            </a:r>
            <a:endParaRPr kumimoji="0" lang="et-E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5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6399-9B51-47D2-AA24-E41BA0F6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FINDINGS: the work experience of upper secondary students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BA3E-65F8-492B-A5BA-F606CFE2C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Students find work through contacts, school programmes, youth work camps and volunteering usually in summer.</a:t>
            </a:r>
          </a:p>
          <a:p>
            <a:r>
              <a:rPr lang="en-GB" dirty="0"/>
              <a:t>The initial motives to earn pocket money can change with time: student focus more on reflecting on their future career</a:t>
            </a:r>
          </a:p>
          <a:p>
            <a:r>
              <a:rPr lang="en-GB" dirty="0"/>
              <a:t>Students are aware of how important it is to have work experience in one’s resume</a:t>
            </a:r>
          </a:p>
          <a:p>
            <a:r>
              <a:rPr lang="en-GB" dirty="0"/>
              <a:t>They develop many specific and generic skills and competences (e.g. social skills, problem-solving, conflict management, language skills, leadership), overcome their anxieties and laziness, learn to plan their time and develop self-regulation skills.</a:t>
            </a:r>
          </a:p>
          <a:p>
            <a:r>
              <a:rPr lang="en-GB" dirty="0"/>
              <a:t>Usually, students are not mentored or coached at work but are thrown in the deep end.</a:t>
            </a:r>
          </a:p>
          <a:p>
            <a:r>
              <a:rPr lang="en-GB" dirty="0"/>
              <a:t>Learning at school and work are two separate worlds although some overlap exists.</a:t>
            </a:r>
          </a:p>
          <a:p>
            <a:r>
              <a:rPr lang="en-GB" dirty="0"/>
              <a:t>Negative experiences shape career awareness: what to avoid in the future.</a:t>
            </a:r>
          </a:p>
          <a:p>
            <a:r>
              <a:rPr lang="en-GB" b="1" dirty="0"/>
              <a:t>Data collection: 12 qualitative interviews with 18+ year-old students.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195135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6" title="Faili FEWL-taust4.png koop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733" y="0"/>
            <a:ext cx="12291317" cy="69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>
            <a:spLocks noGrp="1"/>
          </p:cNvSpPr>
          <p:nvPr>
            <p:ph type="ctrTitle"/>
          </p:nvPr>
        </p:nvSpPr>
        <p:spPr>
          <a:xfrm>
            <a:off x="415600" y="593367"/>
            <a:ext cx="11360800" cy="332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t-EE" sz="1600" b="1" dirty="0"/>
            </a:br>
            <a:endParaRPr sz="5333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sz="5333" dirty="0"/>
          </a:p>
        </p:txBody>
      </p:sp>
      <p:pic>
        <p:nvPicPr>
          <p:cNvPr id="187" name="Google Shape;187;p36" title="TLÜ-ül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101" y="5614634"/>
            <a:ext cx="3056465" cy="931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CF479-22FE-467F-AD41-17C8AACC5897}"/>
              </a:ext>
            </a:extLst>
          </p:cNvPr>
          <p:cNvSpPr txBox="1"/>
          <p:nvPr/>
        </p:nvSpPr>
        <p:spPr>
          <a:xfrm>
            <a:off x="2489200" y="1109133"/>
            <a:ext cx="84497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Collaboration Between Schools and Companies in Supporting Students’ Work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Birgit Peterson, doctoral student</a:t>
            </a:r>
          </a:p>
        </p:txBody>
      </p:sp>
    </p:spTree>
    <p:extLst>
      <p:ext uri="{BB962C8B-B14F-4D97-AF65-F5344CB8AC3E}">
        <p14:creationId xmlns:p14="http://schemas.microsoft.com/office/powerpoint/2010/main" val="216781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6B51-973C-4A23-A114-BC4F000D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findings: how is work integrated into upper secondary education? What are the experiences and needs of employers?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1721E-5F96-4EA7-A5C2-DC6FF04AA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Employers believe that work experience develops generic competences and career awareness, responsibility and self-confidence and creates the link between real life and school learning.</a:t>
            </a:r>
          </a:p>
          <a:p>
            <a:r>
              <a:rPr lang="en-GB" dirty="0"/>
              <a:t>Some schools analyse work experience and bring work topics into lessons in the form of school exams, practical projects, electives or mentor lessons.</a:t>
            </a:r>
          </a:p>
          <a:p>
            <a:r>
              <a:rPr lang="en-GB" dirty="0"/>
              <a:t>In cooperation with companies schools organise practical learning experiences: short-time internships, volunteer work, work shadowing, electives taught by professionals</a:t>
            </a:r>
          </a:p>
          <a:p>
            <a:r>
              <a:rPr lang="en-GB" dirty="0"/>
              <a:t>Employers expect schools to develop better career awareness and knowledge about the labour market.</a:t>
            </a:r>
          </a:p>
          <a:p>
            <a:r>
              <a:rPr lang="en-GB" dirty="0"/>
              <a:t>Suggestion: internships in businesses for teachers; addressing work-related topics in younger age groups; making cooperation between businesses and schools sustainable.</a:t>
            </a:r>
          </a:p>
          <a:p>
            <a:r>
              <a:rPr lang="en-GB" b="1" dirty="0"/>
              <a:t>Data collection: focus group interviews with 15 employers from 8 fields; individual interviews with teachers (5) and assistant principals (3)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73216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6" title="Faili FEWL-taust4.png koop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733" y="0"/>
            <a:ext cx="12291317" cy="69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>
            <a:spLocks noGrp="1"/>
          </p:cNvSpPr>
          <p:nvPr>
            <p:ph type="ctrTitle"/>
          </p:nvPr>
        </p:nvSpPr>
        <p:spPr>
          <a:xfrm>
            <a:off x="415600" y="593367"/>
            <a:ext cx="11360800" cy="332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t-EE" sz="1600" b="1" dirty="0"/>
            </a:br>
            <a:endParaRPr sz="5333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sz="5333" dirty="0"/>
          </a:p>
        </p:txBody>
      </p:sp>
      <p:pic>
        <p:nvPicPr>
          <p:cNvPr id="187" name="Google Shape;187;p36" title="TLÜ-ül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101" y="5614634"/>
            <a:ext cx="3056465" cy="931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CF479-22FE-467F-AD41-17C8AACC5897}"/>
              </a:ext>
            </a:extLst>
          </p:cNvPr>
          <p:cNvSpPr txBox="1"/>
          <p:nvPr/>
        </p:nvSpPr>
        <p:spPr>
          <a:xfrm>
            <a:off x="1677798" y="1109133"/>
            <a:ext cx="926113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l"/>
            <a:r>
              <a:rPr lang="et-EE" sz="4000" b="1" i="1" u="none" strike="noStrike" baseline="0" dirty="0">
                <a:solidFill>
                  <a:srgbClr val="3C4445"/>
                </a:solidFill>
                <a:latin typeface="TimesNewRomanPS-BoldItalicMT"/>
              </a:rPr>
              <a:t>L</a:t>
            </a:r>
            <a:r>
              <a:rPr lang="en-GB" sz="4000" b="1" i="1" u="none" strike="noStrike" baseline="0" dirty="0" err="1">
                <a:solidFill>
                  <a:srgbClr val="3C4445"/>
                </a:solidFill>
                <a:latin typeface="TimesNewRomanPS-BoldItalicMT"/>
              </a:rPr>
              <a:t>unch</a:t>
            </a:r>
            <a:r>
              <a:rPr lang="et-EE" sz="4000" b="1" i="1" u="none" strike="noStrike" baseline="0" dirty="0">
                <a:solidFill>
                  <a:srgbClr val="3C4445"/>
                </a:solidFill>
                <a:latin typeface="TimesNewRomanPS-BoldItalicMT"/>
              </a:rPr>
              <a:t> 13.30-14:30 </a:t>
            </a:r>
            <a:r>
              <a:rPr lang="et-EE" sz="4000" b="0" i="1" u="none" strike="noStrike" baseline="0" dirty="0">
                <a:solidFill>
                  <a:srgbClr val="3C4445"/>
                </a:solidFill>
                <a:latin typeface="TimesNewRomanPS-ItalicMT"/>
              </a:rPr>
              <a:t>(Mare Aatrium)</a:t>
            </a:r>
          </a:p>
          <a:p>
            <a:pPr algn="l"/>
            <a:r>
              <a:rPr lang="en-GB" sz="4000" i="1" dirty="0">
                <a:solidFill>
                  <a:srgbClr val="3C4445"/>
                </a:solidFill>
                <a:latin typeface="TimesNewRomanPS-ItalicMT"/>
              </a:rPr>
              <a:t>Roundtables</a:t>
            </a:r>
            <a:r>
              <a:rPr lang="et-EE" sz="4000" b="0" i="1" u="none" strike="noStrike" baseline="0" dirty="0">
                <a:solidFill>
                  <a:srgbClr val="3C4445"/>
                </a:solidFill>
                <a:latin typeface="TimesNewRomanPS-ItalicMT"/>
              </a:rPr>
              <a:t> 14:30-15:30 (Mare </a:t>
            </a:r>
            <a:r>
              <a:rPr lang="en-GB" sz="4000" b="0" i="1" u="none" strike="noStrike" baseline="0" dirty="0">
                <a:solidFill>
                  <a:srgbClr val="3C4445"/>
                </a:solidFill>
                <a:latin typeface="TimesNewRomanPS-ItalicMT"/>
              </a:rPr>
              <a:t>building</a:t>
            </a:r>
            <a:r>
              <a:rPr lang="et-EE" sz="4000" b="0" i="1" u="none" strike="noStrike" baseline="0" dirty="0">
                <a:solidFill>
                  <a:srgbClr val="3C4445"/>
                </a:solidFill>
                <a:latin typeface="TimesNewRomanPS-ItalicMT"/>
              </a:rPr>
              <a:t>)</a:t>
            </a:r>
          </a:p>
          <a:p>
            <a:pPr algn="l"/>
            <a:r>
              <a:rPr lang="en-GB" sz="4000" i="1" dirty="0">
                <a:solidFill>
                  <a:srgbClr val="3C4445"/>
                </a:solidFill>
                <a:latin typeface="TimesNewRomanPS-ItalicMT"/>
              </a:rPr>
              <a:t>Wrap-up</a:t>
            </a:r>
            <a:r>
              <a:rPr lang="et-EE" sz="4000" b="0" i="1" u="none" strike="noStrike" baseline="0" dirty="0">
                <a:solidFill>
                  <a:srgbClr val="3C4445"/>
                </a:solidFill>
                <a:latin typeface="TimesNewRomanPS-ItalicMT"/>
              </a:rPr>
              <a:t> 15:30-16:00 (Mare Aatrium)</a:t>
            </a:r>
            <a:endParaRPr lang="en-GB" sz="4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823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AE10-E019-4235-B43B-6A0DB470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Roundtable</a:t>
            </a:r>
            <a:r>
              <a:rPr lang="et-EE" dirty="0"/>
              <a:t> </a:t>
            </a:r>
            <a:r>
              <a:rPr lang="et-EE" dirty="0" err="1"/>
              <a:t>Discussions</a:t>
            </a:r>
            <a:endParaRPr lang="et-E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7B3BDDF-E78B-42B9-B337-D06FB8DD3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1635"/>
            <a:ext cx="936684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t-EE" altLang="et-EE" dirty="0" err="1"/>
              <a:t>How</a:t>
            </a:r>
            <a:r>
              <a:rPr lang="et-EE" altLang="et-EE" dirty="0"/>
              <a:t> </a:t>
            </a:r>
            <a:r>
              <a:rPr lang="et-EE" altLang="et-EE" dirty="0" err="1"/>
              <a:t>can</a:t>
            </a:r>
            <a:r>
              <a:rPr lang="et-EE" altLang="et-EE" dirty="0"/>
              <a:t> </a:t>
            </a:r>
            <a:r>
              <a:rPr lang="et-EE" altLang="et-EE" dirty="0" err="1"/>
              <a:t>parents</a:t>
            </a:r>
            <a:r>
              <a:rPr lang="et-EE" altLang="et-EE" dirty="0"/>
              <a:t> </a:t>
            </a:r>
            <a:r>
              <a:rPr lang="et-EE" altLang="et-EE" dirty="0" err="1"/>
              <a:t>enrich</a:t>
            </a:r>
            <a:r>
              <a:rPr lang="et-EE" altLang="et-EE" dirty="0"/>
              <a:t> </a:t>
            </a:r>
            <a:r>
              <a:rPr lang="et-EE" altLang="et-EE" dirty="0" err="1"/>
              <a:t>learning</a:t>
            </a:r>
            <a:r>
              <a:rPr lang="et-EE" altLang="et-EE" dirty="0"/>
              <a:t> </a:t>
            </a:r>
            <a:r>
              <a:rPr lang="et-EE" altLang="et-EE" dirty="0" err="1"/>
              <a:t>through</a:t>
            </a:r>
            <a:r>
              <a:rPr lang="et-EE" altLang="et-EE" dirty="0"/>
              <a:t> </a:t>
            </a:r>
            <a:r>
              <a:rPr lang="et-EE" altLang="et-EE" dirty="0" err="1"/>
              <a:t>their</a:t>
            </a:r>
            <a:r>
              <a:rPr lang="et-EE" altLang="et-EE" dirty="0"/>
              <a:t> </a:t>
            </a:r>
            <a:r>
              <a:rPr lang="et-EE" altLang="et-EE" dirty="0" err="1"/>
              <a:t>work</a:t>
            </a:r>
            <a:r>
              <a:rPr lang="et-EE" altLang="et-EE" dirty="0"/>
              <a:t> </a:t>
            </a:r>
            <a:r>
              <a:rPr lang="et-EE" altLang="et-EE" dirty="0" err="1"/>
              <a:t>experience</a:t>
            </a:r>
            <a:r>
              <a:rPr lang="et-EE" altLang="et-EE" dirty="0"/>
              <a:t>? M-421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t-EE" altLang="et-EE" dirty="0" err="1"/>
              <a:t>How</a:t>
            </a:r>
            <a:r>
              <a:rPr lang="et-EE" altLang="et-EE" dirty="0"/>
              <a:t> </a:t>
            </a:r>
            <a:r>
              <a:rPr lang="et-EE" altLang="et-EE" dirty="0" err="1"/>
              <a:t>to</a:t>
            </a:r>
            <a:r>
              <a:rPr lang="et-EE" altLang="et-EE" dirty="0"/>
              <a:t> </a:t>
            </a:r>
            <a:r>
              <a:rPr lang="et-EE" altLang="et-EE" dirty="0" err="1"/>
              <a:t>enhance</a:t>
            </a:r>
            <a:r>
              <a:rPr lang="et-EE" altLang="et-EE" dirty="0"/>
              <a:t> </a:t>
            </a:r>
            <a:r>
              <a:rPr lang="et-EE" altLang="et-EE" dirty="0" err="1"/>
              <a:t>cooperation</a:t>
            </a:r>
            <a:r>
              <a:rPr lang="et-EE" altLang="et-EE" dirty="0"/>
              <a:t> </a:t>
            </a:r>
            <a:r>
              <a:rPr lang="et-EE" altLang="et-EE" dirty="0" err="1"/>
              <a:t>between</a:t>
            </a:r>
            <a:r>
              <a:rPr lang="et-EE" altLang="et-EE" dirty="0"/>
              <a:t> </a:t>
            </a:r>
            <a:r>
              <a:rPr lang="et-EE" altLang="et-EE" dirty="0" err="1"/>
              <a:t>upper</a:t>
            </a:r>
            <a:r>
              <a:rPr lang="et-EE" altLang="et-EE" dirty="0"/>
              <a:t> </a:t>
            </a:r>
            <a:r>
              <a:rPr lang="et-EE" altLang="et-EE" dirty="0" err="1"/>
              <a:t>secondary</a:t>
            </a:r>
            <a:r>
              <a:rPr lang="et-EE" altLang="et-EE" dirty="0"/>
              <a:t> </a:t>
            </a:r>
            <a:r>
              <a:rPr lang="et-EE" altLang="et-EE" dirty="0" err="1"/>
              <a:t>schools</a:t>
            </a:r>
            <a:r>
              <a:rPr lang="et-EE" altLang="et-EE" dirty="0"/>
              <a:t> and </a:t>
            </a:r>
            <a:r>
              <a:rPr lang="et-EE" altLang="et-EE" dirty="0" err="1"/>
              <a:t>the</a:t>
            </a:r>
            <a:r>
              <a:rPr lang="et-EE" altLang="et-EE" dirty="0"/>
              <a:t> </a:t>
            </a:r>
            <a:r>
              <a:rPr lang="et-EE" altLang="et-EE" dirty="0" err="1"/>
              <a:t>world</a:t>
            </a:r>
            <a:r>
              <a:rPr lang="et-EE" altLang="et-EE" dirty="0"/>
              <a:t> of </a:t>
            </a:r>
            <a:r>
              <a:rPr lang="et-EE" altLang="et-EE" dirty="0" err="1"/>
              <a:t>work</a:t>
            </a:r>
            <a:r>
              <a:rPr lang="et-EE" altLang="et-EE" dirty="0"/>
              <a:t>? M-439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t-EE" altLang="et-EE" dirty="0" err="1"/>
              <a:t>How</a:t>
            </a:r>
            <a:r>
              <a:rPr lang="et-EE" altLang="et-EE" dirty="0"/>
              <a:t> </a:t>
            </a:r>
            <a:r>
              <a:rPr lang="et-EE" altLang="et-EE" dirty="0" err="1"/>
              <a:t>does</a:t>
            </a:r>
            <a:r>
              <a:rPr lang="et-EE" altLang="et-EE" dirty="0"/>
              <a:t> </a:t>
            </a:r>
            <a:r>
              <a:rPr lang="et-EE" altLang="et-EE" dirty="0" err="1"/>
              <a:t>work</a:t>
            </a:r>
            <a:r>
              <a:rPr lang="et-EE" altLang="et-EE" dirty="0"/>
              <a:t> </a:t>
            </a:r>
            <a:r>
              <a:rPr lang="et-EE" altLang="et-EE" dirty="0" err="1"/>
              <a:t>experience</a:t>
            </a:r>
            <a:r>
              <a:rPr lang="et-EE" altLang="et-EE" dirty="0"/>
              <a:t> </a:t>
            </a:r>
            <a:r>
              <a:rPr lang="et-EE" altLang="et-EE" dirty="0" err="1"/>
              <a:t>affect</a:t>
            </a:r>
            <a:r>
              <a:rPr lang="et-EE" altLang="et-EE" dirty="0"/>
              <a:t> </a:t>
            </a:r>
            <a:r>
              <a:rPr lang="et-EE" altLang="et-EE" dirty="0" err="1"/>
              <a:t>students</a:t>
            </a:r>
            <a:r>
              <a:rPr lang="et-EE" altLang="et-EE" dirty="0"/>
              <a:t>' </a:t>
            </a:r>
            <a:r>
              <a:rPr lang="et-EE" altLang="et-EE" dirty="0" err="1"/>
              <a:t>initiative</a:t>
            </a:r>
            <a:r>
              <a:rPr lang="et-EE" altLang="et-EE" dirty="0"/>
              <a:t> in </a:t>
            </a:r>
            <a:r>
              <a:rPr lang="et-EE" altLang="et-EE" dirty="0" err="1"/>
              <a:t>school</a:t>
            </a:r>
            <a:r>
              <a:rPr lang="et-EE" altLang="et-EE" dirty="0"/>
              <a:t> and </a:t>
            </a:r>
            <a:r>
              <a:rPr lang="et-EE" altLang="et-EE" dirty="0" err="1"/>
              <a:t>society</a:t>
            </a:r>
            <a:r>
              <a:rPr lang="et-EE" altLang="et-EE" dirty="0"/>
              <a:t>? M-446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t-EE" altLang="et-EE" dirty="0" err="1"/>
              <a:t>What</a:t>
            </a:r>
            <a:r>
              <a:rPr lang="et-EE" altLang="et-EE" dirty="0"/>
              <a:t> are </a:t>
            </a:r>
            <a:r>
              <a:rPr lang="et-EE" altLang="et-EE" dirty="0" err="1"/>
              <a:t>the</a:t>
            </a:r>
            <a:r>
              <a:rPr lang="et-EE" altLang="et-EE" dirty="0"/>
              <a:t> </a:t>
            </a:r>
            <a:r>
              <a:rPr lang="et-EE" altLang="et-EE" dirty="0" err="1"/>
              <a:t>untapped</a:t>
            </a:r>
            <a:r>
              <a:rPr lang="et-EE" altLang="et-EE" dirty="0"/>
              <a:t> </a:t>
            </a:r>
            <a:r>
              <a:rPr lang="et-EE" altLang="et-EE" dirty="0" err="1"/>
              <a:t>opportunities</a:t>
            </a:r>
            <a:r>
              <a:rPr lang="et-EE" altLang="et-EE" dirty="0"/>
              <a:t> of </a:t>
            </a:r>
            <a:r>
              <a:rPr lang="et-EE" altLang="et-EE" dirty="0" err="1"/>
              <a:t>museum</a:t>
            </a:r>
            <a:r>
              <a:rPr lang="et-EE" altLang="et-EE" dirty="0"/>
              <a:t> </a:t>
            </a:r>
            <a:r>
              <a:rPr lang="et-EE" altLang="et-EE" dirty="0" err="1"/>
              <a:t>education</a:t>
            </a:r>
            <a:r>
              <a:rPr lang="et-EE" altLang="et-EE" dirty="0"/>
              <a:t> as a </a:t>
            </a:r>
            <a:r>
              <a:rPr lang="et-EE" altLang="et-EE" dirty="0" err="1"/>
              <a:t>way</a:t>
            </a:r>
            <a:r>
              <a:rPr lang="et-EE" altLang="et-EE" dirty="0"/>
              <a:t> </a:t>
            </a:r>
            <a:r>
              <a:rPr lang="et-EE" altLang="et-EE" dirty="0" err="1"/>
              <a:t>to</a:t>
            </a:r>
            <a:r>
              <a:rPr lang="et-EE" altLang="et-EE" dirty="0"/>
              <a:t> </a:t>
            </a:r>
            <a:r>
              <a:rPr lang="et-EE" altLang="et-EE" dirty="0" err="1"/>
              <a:t>explore</a:t>
            </a:r>
            <a:r>
              <a:rPr lang="et-EE" altLang="et-EE" dirty="0"/>
              <a:t> </a:t>
            </a:r>
            <a:r>
              <a:rPr lang="et-EE" altLang="et-EE" dirty="0" err="1"/>
              <a:t>the</a:t>
            </a:r>
            <a:r>
              <a:rPr lang="et-EE" altLang="et-EE" dirty="0"/>
              <a:t> </a:t>
            </a:r>
            <a:r>
              <a:rPr lang="et-EE" altLang="et-EE" dirty="0" err="1"/>
              <a:t>world</a:t>
            </a:r>
            <a:r>
              <a:rPr lang="et-EE" altLang="et-EE" dirty="0"/>
              <a:t> of </a:t>
            </a:r>
            <a:r>
              <a:rPr lang="et-EE" altLang="et-EE" dirty="0" err="1"/>
              <a:t>work</a:t>
            </a:r>
            <a:r>
              <a:rPr lang="et-EE" altLang="et-EE" dirty="0"/>
              <a:t>? M-430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t-EE" altLang="et-EE" dirty="0" err="1"/>
              <a:t>What</a:t>
            </a:r>
            <a:r>
              <a:rPr lang="et-EE" altLang="et-EE" dirty="0"/>
              <a:t> </a:t>
            </a:r>
            <a:r>
              <a:rPr lang="et-EE" altLang="et-EE" dirty="0" err="1"/>
              <a:t>connects</a:t>
            </a:r>
            <a:r>
              <a:rPr lang="et-EE" altLang="et-EE" dirty="0"/>
              <a:t> </a:t>
            </a:r>
            <a:r>
              <a:rPr lang="et-EE" altLang="et-EE" dirty="0" err="1"/>
              <a:t>hobby</a:t>
            </a:r>
            <a:r>
              <a:rPr lang="et-EE" altLang="et-EE" dirty="0"/>
              <a:t> </a:t>
            </a:r>
            <a:r>
              <a:rPr lang="et-EE" altLang="et-EE" dirty="0" err="1"/>
              <a:t>education</a:t>
            </a:r>
            <a:r>
              <a:rPr lang="et-EE" altLang="et-EE" dirty="0"/>
              <a:t> and </a:t>
            </a:r>
            <a:r>
              <a:rPr lang="et-EE" altLang="et-EE" dirty="0" err="1"/>
              <a:t>working</a:t>
            </a:r>
            <a:r>
              <a:rPr lang="et-EE" altLang="et-EE" dirty="0"/>
              <a:t>? M-408 </a:t>
            </a:r>
          </a:p>
        </p:txBody>
      </p:sp>
    </p:spTree>
    <p:extLst>
      <p:ext uri="{BB962C8B-B14F-4D97-AF65-F5344CB8AC3E}">
        <p14:creationId xmlns:p14="http://schemas.microsoft.com/office/powerpoint/2010/main" val="246346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4" title="Faili FEWL-taust4.png koop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733" y="0"/>
            <a:ext cx="12291317" cy="69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4"/>
          <p:cNvSpPr txBox="1">
            <a:spLocks noGrp="1"/>
          </p:cNvSpPr>
          <p:nvPr>
            <p:ph type="ctrTitle"/>
          </p:nvPr>
        </p:nvSpPr>
        <p:spPr>
          <a:xfrm>
            <a:off x="415600" y="1092200"/>
            <a:ext cx="11360800" cy="4034467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algn="l">
              <a:spcBef>
                <a:spcPts val="0"/>
              </a:spcBef>
              <a:buClr>
                <a:srgbClr val="000000"/>
              </a:buClr>
              <a:buSzPct val="132352"/>
            </a:pPr>
            <a:r>
              <a:rPr lang="en-GB" sz="4800" b="1" dirty="0"/>
              <a:t>FEWL 2025 Conference: The World of Work in Schools – Opportunities and Contradictions</a:t>
            </a:r>
            <a:br>
              <a:rPr lang="en-GB" sz="4800" dirty="0"/>
            </a:br>
            <a:endParaRPr sz="4800" b="1" dirty="0"/>
          </a:p>
          <a:p>
            <a:pPr>
              <a:spcBef>
                <a:spcPts val="0"/>
              </a:spcBef>
              <a:buClr>
                <a:srgbClr val="000000"/>
              </a:buClr>
              <a:buSzPct val="132352"/>
            </a:pPr>
            <a:endParaRPr sz="4533" b="1" dirty="0"/>
          </a:p>
          <a:p>
            <a:pPr>
              <a:spcBef>
                <a:spcPts val="0"/>
              </a:spcBef>
              <a:buClr>
                <a:srgbClr val="000000"/>
              </a:buClr>
              <a:buSzPct val="167355"/>
            </a:pPr>
            <a:r>
              <a:rPr lang="en-GB" sz="3584" dirty="0"/>
              <a:t>April </a:t>
            </a:r>
            <a:r>
              <a:rPr lang="et" sz="3584" dirty="0"/>
              <a:t>25</a:t>
            </a:r>
            <a:r>
              <a:rPr lang="en-GB" sz="3584" dirty="0"/>
              <a:t>, </a:t>
            </a:r>
            <a:r>
              <a:rPr lang="et" sz="3584" dirty="0"/>
              <a:t>2025</a:t>
            </a:r>
            <a:endParaRPr sz="3584" dirty="0"/>
          </a:p>
          <a:p>
            <a:pPr>
              <a:spcBef>
                <a:spcPts val="0"/>
              </a:spcBef>
            </a:pPr>
            <a:endParaRPr dirty="0"/>
          </a:p>
        </p:txBody>
      </p:sp>
      <p:pic>
        <p:nvPicPr>
          <p:cNvPr id="175" name="Google Shape;175;p34" title="TLÜ-ül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101" y="5614634"/>
            <a:ext cx="3056465" cy="93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/>
        </p:nvSpPr>
        <p:spPr>
          <a:xfrm>
            <a:off x="771033" y="977433"/>
            <a:ext cx="10367600" cy="619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800" b="1" dirty="0"/>
              <a:t>Date:</a:t>
            </a:r>
            <a:r>
              <a:rPr lang="en-GB" sz="2800" dirty="0"/>
              <a:t> April 25, 2025</a:t>
            </a:r>
            <a:br>
              <a:rPr lang="en-GB" sz="2800" dirty="0"/>
            </a:br>
            <a:r>
              <a:rPr lang="en-GB" sz="2800" b="1" dirty="0"/>
              <a:t>Location:</a:t>
            </a:r>
            <a:r>
              <a:rPr lang="en-GB" sz="2800" dirty="0"/>
              <a:t> Tallinn University</a:t>
            </a:r>
            <a:br>
              <a:rPr lang="en-GB" sz="2800" dirty="0"/>
            </a:br>
            <a:r>
              <a:rPr lang="en-GB" sz="2800" b="1" dirty="0"/>
              <a:t>Title:</a:t>
            </a:r>
            <a:r>
              <a:rPr lang="en-GB" sz="2800" dirty="0"/>
              <a:t> The World of Work in Schools – Opportunities and Contradictions</a:t>
            </a:r>
            <a:br>
              <a:rPr lang="en-GB" sz="2800" dirty="0"/>
            </a:br>
            <a:r>
              <a:rPr lang="en-GB" sz="2800" b="1" dirty="0"/>
              <a:t>Agenda: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10:30–12:10 Opening and presentations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12:10–12:30 Networking break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12:30–13:30 Presentations continue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13:30–14:30 Lunch (Mare Atrium)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14:30–15:30 Roundtables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15:30–16:00 Wrap-up</a:t>
            </a:r>
          </a:p>
          <a:p>
            <a:pPr>
              <a:lnSpc>
                <a:spcPct val="115000"/>
              </a:lnSpc>
            </a:pPr>
            <a:endParaRPr sz="1467" dirty="0"/>
          </a:p>
          <a:p>
            <a:pPr>
              <a:lnSpc>
                <a:spcPct val="115000"/>
              </a:lnSpc>
            </a:pPr>
            <a:endParaRPr sz="1467" dirty="0"/>
          </a:p>
          <a:p>
            <a:pPr>
              <a:lnSpc>
                <a:spcPct val="115000"/>
              </a:lnSpc>
            </a:pPr>
            <a:endParaRPr sz="14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6" title="Faili FEWL-taust4.png koop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733" y="0"/>
            <a:ext cx="12291317" cy="69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>
            <a:spLocks noGrp="1"/>
          </p:cNvSpPr>
          <p:nvPr>
            <p:ph type="ctrTitle"/>
          </p:nvPr>
        </p:nvSpPr>
        <p:spPr>
          <a:xfrm>
            <a:off x="415600" y="593367"/>
            <a:ext cx="11360800" cy="332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t-EE" b="1" dirty="0" err="1"/>
              <a:t>Conceptualizing</a:t>
            </a:r>
            <a:r>
              <a:rPr lang="et-EE" b="1" dirty="0"/>
              <a:t> Work in School</a:t>
            </a:r>
            <a:br>
              <a:rPr lang="et-EE" sz="1600" b="1" dirty="0"/>
            </a:br>
            <a:endParaRPr sz="5333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t" sz="5333" dirty="0"/>
              <a:t>Inge Timoštšuk</a:t>
            </a:r>
            <a:endParaRPr sz="5333" dirty="0"/>
          </a:p>
          <a:p>
            <a:pPr>
              <a:spcBef>
                <a:spcPts val="0"/>
              </a:spcBef>
            </a:pPr>
            <a:r>
              <a:rPr lang="en-GB" sz="5333" dirty="0"/>
              <a:t>P</a:t>
            </a:r>
            <a:r>
              <a:rPr lang="et" sz="5333" dirty="0"/>
              <a:t>rofessor</a:t>
            </a:r>
            <a:r>
              <a:rPr lang="en-GB" sz="5333" dirty="0"/>
              <a:t> of primary education</a:t>
            </a:r>
            <a:endParaRPr sz="5333" dirty="0"/>
          </a:p>
        </p:txBody>
      </p:sp>
      <p:pic>
        <p:nvPicPr>
          <p:cNvPr id="187" name="Google Shape;187;p36" title="TLÜ-ül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101" y="5614634"/>
            <a:ext cx="3056465" cy="93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>
            <a:spLocks noGrp="1"/>
          </p:cNvSpPr>
          <p:nvPr>
            <p:ph type="title"/>
          </p:nvPr>
        </p:nvSpPr>
        <p:spPr>
          <a:xfrm>
            <a:off x="232633" y="91700"/>
            <a:ext cx="11336400" cy="1608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fontScale="90000"/>
          </a:bodyPr>
          <a:lstStyle/>
          <a:p>
            <a:pPr>
              <a:lnSpc>
                <a:spcPct val="83333"/>
              </a:lnSpc>
            </a:pPr>
            <a:r>
              <a:rPr lang="et" sz="5555" dirty="0">
                <a:solidFill>
                  <a:srgbClr val="3C4445"/>
                </a:solidFill>
                <a:highlight>
                  <a:srgbClr val="FFFFFF"/>
                </a:highlight>
              </a:rPr>
              <a:t>FEWL -</a:t>
            </a:r>
            <a:r>
              <a:rPr lang="en-GB" sz="5555" dirty="0">
                <a:solidFill>
                  <a:srgbClr val="3C4445"/>
                </a:solidFill>
                <a:highlight>
                  <a:srgbClr val="FFFFFF"/>
                </a:highlight>
              </a:rPr>
              <a:t> </a:t>
            </a:r>
            <a:r>
              <a:rPr lang="en-GB" sz="4000" dirty="0"/>
              <a:t>Formal Education and Workplace Learning Integration Research (Horizon Europe Twinning Project)</a:t>
            </a:r>
            <a:br>
              <a:rPr lang="en-GB" sz="4000" dirty="0"/>
            </a:br>
            <a:endParaRPr sz="5555" dirty="0">
              <a:solidFill>
                <a:srgbClr val="3C4445"/>
              </a:solidFill>
              <a:highlight>
                <a:srgbClr val="FFFFFF"/>
              </a:highlight>
            </a:endParaRPr>
          </a:p>
          <a:p>
            <a:pPr marL="4876678">
              <a:lnSpc>
                <a:spcPct val="83333"/>
              </a:lnSpc>
              <a:spcBef>
                <a:spcPts val="2000"/>
              </a:spcBef>
            </a:pPr>
            <a:endParaRPr sz="3629" dirty="0">
              <a:solidFill>
                <a:srgbClr val="3C4445"/>
              </a:solidFill>
              <a:highlight>
                <a:srgbClr val="FFFFFF"/>
              </a:highlight>
            </a:endParaRPr>
          </a:p>
        </p:txBody>
      </p:sp>
      <p:sp>
        <p:nvSpPr>
          <p:cNvPr id="193" name="Google Shape;193;p37"/>
          <p:cNvSpPr txBox="1">
            <a:spLocks noGrp="1"/>
          </p:cNvSpPr>
          <p:nvPr>
            <p:ph type="body" idx="1"/>
          </p:nvPr>
        </p:nvSpPr>
        <p:spPr>
          <a:xfrm>
            <a:off x="447833" y="2192867"/>
            <a:ext cx="10906000" cy="3908033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3047924" indent="0">
              <a:lnSpc>
                <a:spcPct val="80000"/>
              </a:lnSpc>
              <a:spcBef>
                <a:spcPts val="0"/>
              </a:spcBef>
              <a:buNone/>
            </a:pPr>
            <a:endParaRPr sz="1067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/>
              <a:t>FEWL Project:</a:t>
            </a:r>
            <a:r>
              <a:rPr lang="en-GB" dirty="0"/>
              <a:t> </a:t>
            </a:r>
            <a:r>
              <a:rPr lang="en-GB" b="1" dirty="0"/>
              <a:t>Partners:</a:t>
            </a:r>
            <a:r>
              <a:rPr lang="en-GB" dirty="0"/>
              <a:t> Tallinn University (Estonia), University of Paderborn (Germany), University of </a:t>
            </a:r>
            <a:r>
              <a:rPr lang="en-GB" dirty="0" err="1"/>
              <a:t>Jyväskylä</a:t>
            </a:r>
            <a:r>
              <a:rPr lang="en-GB" dirty="0"/>
              <a:t> (Finland)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/>
              <a:t>Focus:</a:t>
            </a:r>
            <a:r>
              <a:rPr lang="en-GB" dirty="0"/>
              <a:t> Integration of work-life themes in general education (basic and upper secondary schools)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Starting point: Work is  a natural part of children’s lives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>
            <a:spLocks noGrp="1"/>
          </p:cNvSpPr>
          <p:nvPr>
            <p:ph type="title"/>
          </p:nvPr>
        </p:nvSpPr>
        <p:spPr>
          <a:xfrm>
            <a:off x="508000" y="2624451"/>
            <a:ext cx="11176000" cy="1288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algn="l">
              <a:lnSpc>
                <a:spcPct val="83333"/>
              </a:lnSpc>
              <a:spcAft>
                <a:spcPts val="2000"/>
              </a:spcAft>
            </a:pPr>
            <a:r>
              <a:rPr lang="et" sz="3169" dirty="0">
                <a:solidFill>
                  <a:srgbClr val="3C4445"/>
                </a:solidFill>
                <a:highlight>
                  <a:srgbClr val="FFFFFF"/>
                </a:highlight>
              </a:rPr>
              <a:t>FEWL - </a:t>
            </a:r>
            <a:r>
              <a:rPr lang="en-GB" sz="1600" dirty="0"/>
              <a:t>Formal Education and Workplace Learning Integration Research (Horizon Europe Twinning Project)</a:t>
            </a:r>
            <a:br>
              <a:rPr lang="en-GB" sz="1600" dirty="0"/>
            </a:br>
            <a:r>
              <a:rPr lang="en-GB" sz="1100" dirty="0"/>
              <a:t> </a:t>
            </a:r>
            <a:r>
              <a:rPr lang="et" sz="1836" dirty="0">
                <a:solidFill>
                  <a:srgbClr val="3C4445"/>
                </a:solidFill>
                <a:highlight>
                  <a:srgbClr val="FFFFFF"/>
                </a:highlight>
              </a:rPr>
              <a:t>(</a:t>
            </a:r>
            <a:r>
              <a:rPr lang="en-GB" sz="1836" dirty="0">
                <a:solidFill>
                  <a:srgbClr val="3C4445"/>
                </a:solidFill>
                <a:highlight>
                  <a:srgbClr val="FFFFFF"/>
                </a:highlight>
              </a:rPr>
              <a:t>Principal investigator and</a:t>
            </a:r>
            <a:r>
              <a:rPr lang="et" sz="1836" dirty="0">
                <a:solidFill>
                  <a:srgbClr val="3C4445"/>
                </a:solidFill>
                <a:highlight>
                  <a:srgbClr val="FFFFFF"/>
                </a:highlight>
              </a:rPr>
              <a:t> </a:t>
            </a:r>
            <a:r>
              <a:rPr lang="en-GB" sz="1836" dirty="0">
                <a:solidFill>
                  <a:srgbClr val="3C4445"/>
                </a:solidFill>
                <a:highlight>
                  <a:srgbClr val="FFFFFF"/>
                </a:highlight>
              </a:rPr>
              <a:t>the Estonian research team</a:t>
            </a:r>
            <a:r>
              <a:rPr lang="et" sz="1836" dirty="0">
                <a:solidFill>
                  <a:srgbClr val="3C4445"/>
                </a:solidFill>
                <a:highlight>
                  <a:srgbClr val="FFFFFF"/>
                </a:highlight>
              </a:rPr>
              <a:t>)</a:t>
            </a:r>
            <a:endParaRPr sz="933" dirty="0"/>
          </a:p>
        </p:txBody>
      </p:sp>
      <p:pic>
        <p:nvPicPr>
          <p:cNvPr id="199" name="Google Shape;199;p38" title="IMG_1815 (1).jpg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>
            <a:alphaModFix/>
          </a:blip>
          <a:srcRect t="7140" b="7140"/>
          <a:stretch/>
        </p:blipFill>
        <p:spPr>
          <a:xfrm>
            <a:off x="9550925" y="2960879"/>
            <a:ext cx="2399600" cy="2330800"/>
          </a:xfrm>
          <a:prstGeom prst="ellipse">
            <a:avLst/>
          </a:prstGeom>
        </p:spPr>
      </p:pic>
      <p:pic>
        <p:nvPicPr>
          <p:cNvPr id="200" name="Google Shape;200;p38" title="IMG_0555.jpg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 t="13503" b="13503"/>
          <a:stretch/>
        </p:blipFill>
        <p:spPr>
          <a:xfrm>
            <a:off x="6312200" y="3709833"/>
            <a:ext cx="2260000" cy="2114800"/>
          </a:xfrm>
          <a:prstGeom prst="ellipse">
            <a:avLst/>
          </a:prstGeom>
        </p:spPr>
      </p:pic>
      <p:pic>
        <p:nvPicPr>
          <p:cNvPr id="201" name="Google Shape;201;p38" title="väike portree2.png"/>
          <p:cNvPicPr preferRelativeResize="0">
            <a:picLocks noGrp="1"/>
          </p:cNvPicPr>
          <p:nvPr>
            <p:ph type="pic" idx="8"/>
          </p:nvPr>
        </p:nvPicPr>
        <p:blipFill rotWithShape="1">
          <a:blip r:embed="rId5">
            <a:alphaModFix/>
          </a:blip>
          <a:srcRect t="2326" b="2317"/>
          <a:stretch/>
        </p:blipFill>
        <p:spPr>
          <a:xfrm>
            <a:off x="3263999" y="3709845"/>
            <a:ext cx="2399600" cy="2330800"/>
          </a:xfrm>
          <a:prstGeom prst="ellipse">
            <a:avLst/>
          </a:prstGeom>
        </p:spPr>
      </p:pic>
      <p:pic>
        <p:nvPicPr>
          <p:cNvPr id="202" name="Google Shape;202;p38" title="504_54790 (4) (1).jpg"/>
          <p:cNvPicPr preferRelativeResize="0">
            <a:picLocks noGrp="1"/>
          </p:cNvPicPr>
          <p:nvPr>
            <p:ph type="pic" idx="9"/>
          </p:nvPr>
        </p:nvPicPr>
        <p:blipFill rotWithShape="1">
          <a:blip r:embed="rId6">
            <a:alphaModFix/>
          </a:blip>
          <a:srcRect t="17628" b="17634"/>
          <a:stretch/>
        </p:blipFill>
        <p:spPr>
          <a:xfrm>
            <a:off x="744100" y="3845033"/>
            <a:ext cx="2260000" cy="2195600"/>
          </a:xfrm>
          <a:prstGeom prst="ellipse">
            <a:avLst/>
          </a:prstGeom>
        </p:spPr>
      </p:pic>
      <p:pic>
        <p:nvPicPr>
          <p:cNvPr id="203" name="Google Shape;203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290533" y="587200"/>
            <a:ext cx="2520400" cy="216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" name="Google Shape;204;p38"/>
          <p:cNvPicPr preferRelativeResize="0">
            <a:picLocks noGrp="1"/>
          </p:cNvPicPr>
          <p:nvPr>
            <p:ph type="pic" idx="7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3206500" y="587200"/>
            <a:ext cx="2260000" cy="216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5" name="Google Shape;205;p3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5923500" y="618900"/>
            <a:ext cx="2161600" cy="216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6" name="Google Shape;206;p38"/>
          <p:cNvPicPr preferRelativeResize="0">
            <a:picLocks noGrp="1"/>
          </p:cNvPicPr>
          <p:nvPr>
            <p:ph type="pic" idx="6"/>
          </p:nvPr>
        </p:nvPicPr>
        <p:blipFill rotWithShape="1">
          <a:blip r:embed="rId10">
            <a:alphaModFix/>
          </a:blip>
          <a:srcRect/>
          <a:stretch/>
        </p:blipFill>
        <p:spPr>
          <a:xfrm>
            <a:off x="8572200" y="642300"/>
            <a:ext cx="2114800" cy="2114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508000" y="3301"/>
            <a:ext cx="2483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94500" bIns="121900" anchor="t" anchorCtr="0">
            <a:spAutoFit/>
          </a:bodyPr>
          <a:lstStyle/>
          <a:p>
            <a:r>
              <a:rPr lang="et" sz="2400">
                <a:solidFill>
                  <a:srgbClr val="9B002C"/>
                </a:solidFill>
              </a:rPr>
              <a:t>Inge Timoštšuk</a:t>
            </a:r>
            <a:endParaRPr sz="2400">
              <a:solidFill>
                <a:srgbClr val="9B002C"/>
              </a:solidFill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3523900" y="1"/>
            <a:ext cx="2399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t" sz="2400">
                <a:solidFill>
                  <a:schemeClr val="accent5"/>
                </a:solidFill>
              </a:rPr>
              <a:t>Krista Loogma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209" name="Google Shape;209;p38"/>
          <p:cNvSpPr txBox="1"/>
          <p:nvPr/>
        </p:nvSpPr>
        <p:spPr>
          <a:xfrm>
            <a:off x="6190916" y="3301"/>
            <a:ext cx="1844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t" sz="2400">
                <a:solidFill>
                  <a:schemeClr val="accent5"/>
                </a:solidFill>
              </a:rPr>
              <a:t>Merle Pajus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210" name="Google Shape;210;p38"/>
          <p:cNvSpPr txBox="1"/>
          <p:nvPr/>
        </p:nvSpPr>
        <p:spPr>
          <a:xfrm>
            <a:off x="8759700" y="3301"/>
            <a:ext cx="1740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t" sz="2400">
                <a:solidFill>
                  <a:schemeClr val="accent5"/>
                </a:solidFill>
              </a:rPr>
              <a:t>Maria Erss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211" name="Google Shape;211;p38"/>
          <p:cNvSpPr txBox="1"/>
          <p:nvPr/>
        </p:nvSpPr>
        <p:spPr>
          <a:xfrm>
            <a:off x="3027367" y="5676934"/>
            <a:ext cx="21148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t" sz="2400">
                <a:solidFill>
                  <a:schemeClr val="accent5"/>
                </a:solidFill>
              </a:rPr>
              <a:t>Helene</a:t>
            </a:r>
            <a:endParaRPr sz="2400">
              <a:solidFill>
                <a:schemeClr val="accent5"/>
              </a:solidFill>
            </a:endParaRPr>
          </a:p>
          <a:p>
            <a:r>
              <a:rPr lang="et" sz="2400">
                <a:solidFill>
                  <a:schemeClr val="accent5"/>
                </a:solidFill>
              </a:rPr>
              <a:t>Uppin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262300" y="4827334"/>
            <a:ext cx="11840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t" sz="2400">
                <a:solidFill>
                  <a:schemeClr val="accent5"/>
                </a:solidFill>
              </a:rPr>
              <a:t>Maret</a:t>
            </a:r>
            <a:endParaRPr sz="2400">
              <a:solidFill>
                <a:schemeClr val="accent5"/>
              </a:solidFill>
            </a:endParaRPr>
          </a:p>
          <a:p>
            <a:r>
              <a:rPr lang="et" sz="2400">
                <a:solidFill>
                  <a:schemeClr val="accent5"/>
                </a:solidFill>
              </a:rPr>
              <a:t>Aasa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213" name="Google Shape;213;p38"/>
          <p:cNvSpPr txBox="1"/>
          <p:nvPr/>
        </p:nvSpPr>
        <p:spPr>
          <a:xfrm>
            <a:off x="8204133" y="3429001"/>
            <a:ext cx="1279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t" sz="2400">
                <a:solidFill>
                  <a:schemeClr val="accent5"/>
                </a:solidFill>
              </a:rPr>
              <a:t>Kaidi</a:t>
            </a:r>
            <a:endParaRPr sz="2400">
              <a:solidFill>
                <a:schemeClr val="accent5"/>
              </a:solidFill>
            </a:endParaRPr>
          </a:p>
          <a:p>
            <a:r>
              <a:rPr lang="et" sz="2400">
                <a:solidFill>
                  <a:schemeClr val="accent5"/>
                </a:solidFill>
              </a:rPr>
              <a:t>Nurmik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214" name="Google Shape;214;p38"/>
          <p:cNvSpPr txBox="1"/>
          <p:nvPr/>
        </p:nvSpPr>
        <p:spPr>
          <a:xfrm>
            <a:off x="9550933" y="5128301"/>
            <a:ext cx="2483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t" sz="2400">
                <a:solidFill>
                  <a:schemeClr val="accent5"/>
                </a:solidFill>
              </a:rPr>
              <a:t>Birgit Peterson</a:t>
            </a:r>
            <a:endParaRPr sz="2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>
            <a:spLocks noGrp="1"/>
          </p:cNvSpPr>
          <p:nvPr>
            <p:ph type="title"/>
          </p:nvPr>
        </p:nvSpPr>
        <p:spPr>
          <a:xfrm>
            <a:off x="232633" y="91700"/>
            <a:ext cx="11336400" cy="1608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4876678">
              <a:lnSpc>
                <a:spcPct val="83333"/>
              </a:lnSpc>
              <a:spcBef>
                <a:spcPts val="2000"/>
              </a:spcBef>
            </a:pPr>
            <a:r>
              <a:rPr lang="en-GB" sz="5400" dirty="0">
                <a:solidFill>
                  <a:srgbClr val="3C4445"/>
                </a:solidFill>
                <a:highlight>
                  <a:srgbClr val="FFFFFF"/>
                </a:highlight>
              </a:rPr>
              <a:t>KEY POINTS</a:t>
            </a:r>
            <a:endParaRPr sz="5400" dirty="0">
              <a:solidFill>
                <a:srgbClr val="3C4445"/>
              </a:solidFill>
              <a:highlight>
                <a:srgbClr val="FFFFFF"/>
              </a:highlight>
            </a:endParaRPr>
          </a:p>
        </p:txBody>
      </p:sp>
      <p:sp>
        <p:nvSpPr>
          <p:cNvPr id="193" name="Google Shape;193;p37"/>
          <p:cNvSpPr txBox="1">
            <a:spLocks noGrp="1"/>
          </p:cNvSpPr>
          <p:nvPr>
            <p:ph type="body" idx="1"/>
          </p:nvPr>
        </p:nvSpPr>
        <p:spPr>
          <a:xfrm>
            <a:off x="447833" y="2192867"/>
            <a:ext cx="10906000" cy="3908033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3047924" indent="0">
              <a:lnSpc>
                <a:spcPct val="80000"/>
              </a:lnSpc>
              <a:spcBef>
                <a:spcPts val="0"/>
              </a:spcBef>
              <a:buNone/>
            </a:pPr>
            <a:endParaRPr sz="1067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Work is a natural part of students' lives: parents’ work, earning pocket money/doing paid work, community initiatives, family work projects.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Skills for play, learning, and work often overlap: goal setting, keeping focus, problem-solving, feedback, social skills, self-regulation.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Real-life examples are rarely used in classrooms.</a:t>
            </a:r>
          </a:p>
          <a:p>
            <a:r>
              <a:rPr lang="en-GB" b="1" dirty="0"/>
              <a:t>Data Collected From:</a:t>
            </a:r>
            <a:r>
              <a:rPr lang="en-GB" dirty="0"/>
              <a:t> Students, parents, employers, teachers, museum educators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657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6" title="Faili FEWL-taust4.png koop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733" y="0"/>
            <a:ext cx="12291317" cy="69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>
            <a:spLocks noGrp="1"/>
          </p:cNvSpPr>
          <p:nvPr>
            <p:ph type="ctrTitle"/>
          </p:nvPr>
        </p:nvSpPr>
        <p:spPr>
          <a:xfrm>
            <a:off x="415600" y="593367"/>
            <a:ext cx="11360800" cy="332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t-EE" sz="1600" b="1" dirty="0"/>
            </a:br>
            <a:endParaRPr sz="5333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sz="5333" dirty="0"/>
          </a:p>
        </p:txBody>
      </p:sp>
      <p:pic>
        <p:nvPicPr>
          <p:cNvPr id="187" name="Google Shape;187;p36" title="TLÜ-ül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101" y="5614634"/>
            <a:ext cx="3056465" cy="931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CF479-22FE-467F-AD41-17C8AACC5897}"/>
              </a:ext>
            </a:extLst>
          </p:cNvPr>
          <p:cNvSpPr txBox="1"/>
          <p:nvPr/>
        </p:nvSpPr>
        <p:spPr>
          <a:xfrm>
            <a:off x="1600200" y="1109133"/>
            <a:ext cx="933873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4000" b="1" dirty="0" err="1"/>
              <a:t>Student</a:t>
            </a:r>
            <a:r>
              <a:rPr lang="et-EE" sz="4000" b="1" dirty="0"/>
              <a:t> Work </a:t>
            </a:r>
            <a:r>
              <a:rPr lang="et-EE" sz="4000" b="1" dirty="0" err="1"/>
              <a:t>Experience</a:t>
            </a:r>
            <a:r>
              <a:rPr lang="et-EE" sz="4000" b="1" dirty="0"/>
              <a:t> &amp; Agency</a:t>
            </a:r>
            <a:endParaRPr lang="en-GB" sz="4000" b="1" dirty="0"/>
          </a:p>
          <a:p>
            <a:r>
              <a:rPr lang="et-EE" sz="4000" dirty="0"/>
              <a:t>Maria Erss </a:t>
            </a:r>
            <a:endParaRPr lang="en-GB" sz="4000" dirty="0"/>
          </a:p>
          <a:p>
            <a:r>
              <a:rPr lang="en-GB" sz="4000" dirty="0"/>
              <a:t>a</a:t>
            </a:r>
            <a:r>
              <a:rPr lang="et-EE" sz="4000" dirty="0" err="1"/>
              <a:t>ssociate</a:t>
            </a:r>
            <a:r>
              <a:rPr lang="et-EE" sz="4000" dirty="0"/>
              <a:t> </a:t>
            </a:r>
            <a:r>
              <a:rPr lang="en-GB" sz="4000" dirty="0"/>
              <a:t>p</a:t>
            </a:r>
            <a:r>
              <a:rPr lang="et-EE" sz="4000" dirty="0" err="1"/>
              <a:t>rofessor</a:t>
            </a:r>
            <a:r>
              <a:rPr lang="et-EE" sz="4000" dirty="0"/>
              <a:t> </a:t>
            </a:r>
            <a:r>
              <a:rPr lang="en-GB" sz="4000" dirty="0"/>
              <a:t>of</a:t>
            </a:r>
            <a:r>
              <a:rPr lang="et-EE" sz="4000" dirty="0"/>
              <a:t> </a:t>
            </a:r>
            <a:r>
              <a:rPr lang="en-GB" sz="4000" dirty="0"/>
              <a:t>c</a:t>
            </a:r>
            <a:r>
              <a:rPr lang="et-EE" sz="4000" dirty="0" err="1"/>
              <a:t>urriculum</a:t>
            </a:r>
            <a:r>
              <a:rPr lang="et-EE" sz="4000" dirty="0"/>
              <a:t> </a:t>
            </a:r>
            <a:r>
              <a:rPr lang="en-GB" sz="4000" dirty="0"/>
              <a:t>t</a:t>
            </a:r>
            <a:r>
              <a:rPr lang="et-EE" sz="4000" dirty="0" err="1"/>
              <a:t>heory</a:t>
            </a:r>
            <a:endParaRPr lang="et-EE" sz="4000" dirty="0"/>
          </a:p>
          <a:p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361118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5D0D-4424-4409-AB99-40B14537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POINTS: What is the work experience of students and how is it connected to agency?</a:t>
            </a:r>
            <a:endParaRPr lang="et-EE" dirty="0"/>
          </a:p>
        </p:txBody>
      </p:sp>
      <p:sp>
        <p:nvSpPr>
          <p:cNvPr id="193" name="Google Shape;193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fontScale="85000" lnSpcReduction="20000"/>
          </a:bodyPr>
          <a:lstStyle/>
          <a:p>
            <a:pPr marL="3047924" indent="0">
              <a:lnSpc>
                <a:spcPct val="80000"/>
              </a:lnSpc>
              <a:spcBef>
                <a:spcPts val="0"/>
              </a:spcBef>
              <a:buNone/>
            </a:pPr>
            <a:endParaRPr sz="1067" dirty="0">
              <a:solidFill>
                <a:srgbClr val="000000"/>
              </a:solidFill>
            </a:endParaRPr>
          </a:p>
          <a:p>
            <a:r>
              <a:rPr lang="en-GB" dirty="0"/>
              <a:t>80% of high school students have some kind of work experience</a:t>
            </a:r>
          </a:p>
          <a:p>
            <a:r>
              <a:rPr lang="en-GB" dirty="0"/>
              <a:t>Work experience correlates with higher student agency in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Recent work (summer jobs, volunteering) impacts agency more than past jobs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Students in Estonian medium schools have more work experience than students in Russian medium schools.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Boys have more work experience and higher agency than girls. </a:t>
            </a:r>
          </a:p>
          <a:p>
            <a:r>
              <a:rPr lang="en-GB" b="1" dirty="0"/>
              <a:t>Data Collection: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Survey (2022), 9060 students in grades 6–12, Estonian and Russian language schools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003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LÜ-01">
  <a:themeElements>
    <a:clrScheme name="TLÜ">
      <a:dk1>
        <a:srgbClr val="3C4445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F5ABB4"/>
      </a:accent2>
      <a:accent3>
        <a:srgbClr val="F26479"/>
      </a:accent3>
      <a:accent4>
        <a:srgbClr val="EA2C5E"/>
      </a:accent4>
      <a:accent5>
        <a:srgbClr val="AA0029"/>
      </a:accent5>
      <a:accent6>
        <a:srgbClr val="520E1B"/>
      </a:accent6>
      <a:hlink>
        <a:srgbClr val="DB224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1196</Words>
  <Application>Microsoft Office PowerPoint</Application>
  <PresentationFormat>Widescreen</PresentationFormat>
  <Paragraphs>120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Times New Roman</vt:lpstr>
      <vt:lpstr>TimesNewRomanPS-BoldItalicMT</vt:lpstr>
      <vt:lpstr>TimesNewRomanPS-ItalicMT</vt:lpstr>
      <vt:lpstr>Office Theme</vt:lpstr>
      <vt:lpstr>TLÜ-01</vt:lpstr>
      <vt:lpstr>PowerPoint Presentation</vt:lpstr>
      <vt:lpstr>FEWL 2025 Conference: The World of Work in Schools – Opportunities and Contradictions   April 25, 2025 </vt:lpstr>
      <vt:lpstr>PowerPoint Presentation</vt:lpstr>
      <vt:lpstr>Conceptualizing Work in School  Inge Timoštšuk Professor of primary education</vt:lpstr>
      <vt:lpstr>FEWL - Formal Education and Workplace Learning Integration Research (Horizon Europe Twinning Project)  </vt:lpstr>
      <vt:lpstr>FEWL - Formal Education and Workplace Learning Integration Research (Horizon Europe Twinning Project)  (Principal investigator and the Estonian research team)</vt:lpstr>
      <vt:lpstr>KEY POINTS</vt:lpstr>
      <vt:lpstr>  </vt:lpstr>
      <vt:lpstr>KEY POINTS: What is the work experience of students and how is it connected to agency?</vt:lpstr>
      <vt:lpstr>  </vt:lpstr>
      <vt:lpstr>KEY FINDINGS: the world of work in school and at home</vt:lpstr>
      <vt:lpstr>  </vt:lpstr>
      <vt:lpstr>KEY FINDINGS: How do museum educators perceive career awareness and how do they support it?</vt:lpstr>
      <vt:lpstr>  </vt:lpstr>
      <vt:lpstr>KEY FINDINGS: the work experience of upper secondary students</vt:lpstr>
      <vt:lpstr>  </vt:lpstr>
      <vt:lpstr>Key findings: how is work integrated into upper secondary education? What are the experiences and needs of employers?</vt:lpstr>
      <vt:lpstr>  </vt:lpstr>
      <vt:lpstr>Roundtable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</cp:lastModifiedBy>
  <cp:revision>33</cp:revision>
  <dcterms:created xsi:type="dcterms:W3CDTF">2025-05-26T07:33:20Z</dcterms:created>
  <dcterms:modified xsi:type="dcterms:W3CDTF">2025-06-03T09:29:28Z</dcterms:modified>
</cp:coreProperties>
</file>